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285" r:id="rId4"/>
    <p:sldId id="295" r:id="rId5"/>
    <p:sldId id="296" r:id="rId6"/>
    <p:sldId id="257" r:id="rId7"/>
    <p:sldId id="258" r:id="rId8"/>
    <p:sldId id="273" r:id="rId9"/>
    <p:sldId id="263" r:id="rId10"/>
    <p:sldId id="297" r:id="rId11"/>
    <p:sldId id="259" r:id="rId12"/>
    <p:sldId id="271" r:id="rId13"/>
    <p:sldId id="264" r:id="rId14"/>
    <p:sldId id="278" r:id="rId15"/>
    <p:sldId id="289" r:id="rId16"/>
    <p:sldId id="298" r:id="rId17"/>
    <p:sldId id="260" r:id="rId18"/>
    <p:sldId id="284" r:id="rId19"/>
    <p:sldId id="265" r:id="rId20"/>
    <p:sldId id="274" r:id="rId21"/>
    <p:sldId id="276" r:id="rId22"/>
    <p:sldId id="291" r:id="rId23"/>
    <p:sldId id="299" r:id="rId24"/>
    <p:sldId id="261" r:id="rId25"/>
    <p:sldId id="279" r:id="rId26"/>
    <p:sldId id="280" r:id="rId27"/>
    <p:sldId id="281" r:id="rId28"/>
    <p:sldId id="282" r:id="rId29"/>
    <p:sldId id="262" r:id="rId30"/>
    <p:sldId id="277" r:id="rId31"/>
    <p:sldId id="288" r:id="rId32"/>
    <p:sldId id="290" r:id="rId33"/>
    <p:sldId id="300" r:id="rId34"/>
    <p:sldId id="286" r:id="rId35"/>
    <p:sldId id="283" r:id="rId36"/>
    <p:sldId id="293" r:id="rId37"/>
    <p:sldId id="266" r:id="rId38"/>
    <p:sldId id="304" r:id="rId39"/>
    <p:sldId id="270" r:id="rId40"/>
    <p:sldId id="287" r:id="rId41"/>
    <p:sldId id="302" r:id="rId42"/>
    <p:sldId id="303" r:id="rId43"/>
    <p:sldId id="275" r:id="rId44"/>
    <p:sldId id="27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 李" initials="力" lastIdx="3" clrIdx="0">
    <p:extLst>
      <p:ext uri="{19B8F6BF-5375-455C-9EA6-DF929625EA0E}">
        <p15:presenceInfo xmlns:p15="http://schemas.microsoft.com/office/powerpoint/2012/main" userId="669145eb77e68a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 varScale="1">
        <p:scale>
          <a:sx n="48" d="100"/>
          <a:sy n="48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8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9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5:0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qXfoZIqi2Q" TargetMode="External"/><Relationship Id="rId7" Type="http://schemas.openxmlformats.org/officeDocument/2006/relationships/hyperlink" Target="https://www.youtube.com/watch?reload=9&amp;v=bmSAYlu0NcY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200085945_How_to_Design_a_Good_API_and_Why_it_Matters" TargetMode="External"/><Relationship Id="rId5" Type="http://schemas.openxmlformats.org/officeDocument/2006/relationships/hyperlink" Target="https://www.youtube.com/watch?v=heh4OeB9A-c&amp;t=2713s" TargetMode="External"/><Relationship Id="rId4" Type="http://schemas.openxmlformats.org/officeDocument/2006/relationships/hyperlink" Target="https://www.youtube.com/watch?v=ege-kub1qt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.cn/zx/bwyc/201809/t20180925_4568724.s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bug.github.io/codel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code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  <a:endParaRPr lang="en-US" altLang="zh-CN" dirty="0"/>
          </a:p>
          <a:p>
            <a:r>
              <a:rPr lang="zh-CN" altLang="en-US" dirty="0"/>
              <a:t>理解上很简单的东西，没有难的，实际操作需要经验，比不得</a:t>
            </a:r>
            <a:r>
              <a:rPr lang="en-US" altLang="zh-CN" dirty="0"/>
              <a:t>XXX</a:t>
            </a:r>
            <a:r>
              <a:rPr lang="zh-CN" altLang="en-US" dirty="0"/>
              <a:t>原理，</a:t>
            </a:r>
            <a:r>
              <a:rPr lang="en-US" altLang="zh-CN" dirty="0"/>
              <a:t>OS</a:t>
            </a:r>
            <a:r>
              <a:rPr lang="zh-CN" altLang="en-US" dirty="0"/>
              <a:t>技术高度和深度，但是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需要画出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 err="1"/>
              <a:t>Saas</a:t>
            </a:r>
            <a:r>
              <a:rPr lang="zh-CN" altLang="en-US" dirty="0"/>
              <a:t>交易所缺少</a:t>
            </a:r>
            <a:r>
              <a:rPr lang="en-US" altLang="zh-CN" dirty="0"/>
              <a:t>Money</a:t>
            </a:r>
            <a:r>
              <a:rPr lang="zh-CN" altLang="en-US" dirty="0"/>
              <a:t>概念，而用了一个低级抽象</a:t>
            </a:r>
            <a:r>
              <a:rPr lang="en-US" altLang="zh-CN" dirty="0" err="1"/>
              <a:t>BigDecimal</a:t>
            </a:r>
            <a:r>
              <a:rPr lang="zh-CN" altLang="en-US" dirty="0"/>
              <a:t>代替了钱！</a:t>
            </a:r>
            <a:r>
              <a:rPr lang="en-US" altLang="zh-CN" dirty="0" err="1"/>
              <a:t>ScaleUtil</a:t>
            </a:r>
            <a:r>
              <a:rPr lang="zh-CN" altLang="en-US" dirty="0"/>
              <a:t>处理的精度和显示问题，</a:t>
            </a:r>
            <a:endParaRPr lang="en-US" altLang="zh-CN" dirty="0"/>
          </a:p>
          <a:p>
            <a:r>
              <a:rPr lang="zh-CN" altLang="en-US" dirty="0"/>
              <a:t>非常多的现实场景却没有对应到合适的代码模型，比如钱，币种币对的模型直接复用数据库模型，并不是实际使用模型，太低级了，</a:t>
            </a:r>
            <a:endParaRPr lang="en-US" altLang="zh-CN" dirty="0"/>
          </a:p>
          <a:p>
            <a:r>
              <a:rPr lang="en-US" altLang="zh-CN" dirty="0"/>
              <a:t>Set/get</a:t>
            </a:r>
            <a:r>
              <a:rPr lang="zh-CN" altLang="en-US" dirty="0"/>
              <a:t>代码散落系统中，处理这种逻辑和</a:t>
            </a:r>
            <a:r>
              <a:rPr lang="en-US" altLang="zh-CN" dirty="0"/>
              <a:t>bug</a:t>
            </a:r>
            <a:r>
              <a:rPr lang="zh-CN" altLang="en-US" dirty="0"/>
              <a:t>太多次，</a:t>
            </a:r>
            <a:endParaRPr lang="en-US" altLang="zh-CN" dirty="0"/>
          </a:p>
          <a:p>
            <a:r>
              <a:rPr lang="zh-CN" altLang="en-US" dirty="0"/>
              <a:t>写代码最具创造力的一步，最有趣的一步。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真的是显示吗？显示的话难道不是业务逻辑。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来源：</a:t>
            </a:r>
            <a:r>
              <a:rPr lang="en-US" altLang="zh-CN" dirty="0"/>
              <a:t>70%</a:t>
            </a:r>
            <a:r>
              <a:rPr lang="zh-CN" altLang="en-US" dirty="0"/>
              <a:t>重复，重复里面大部分都是事务脚本 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币种币对不复杂，但是为什么</a:t>
            </a:r>
            <a:r>
              <a:rPr lang="en-US" altLang="zh-CN" dirty="0"/>
              <a:t>bug</a:t>
            </a:r>
            <a:r>
              <a:rPr lang="zh-CN" altLang="en-US" dirty="0"/>
              <a:t>那么多，状态太多了，没有集中管理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线程状态封装在哪里？对应用设计启示，订单状态和订单类分开呢？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https://docs.oracle.com/javase/tutorial/collections/index.html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 err="1"/>
              <a:t>ThreadLocal</a:t>
            </a:r>
            <a:r>
              <a:rPr lang="zh-CN" altLang="en-US" dirty="0"/>
              <a:t>是泛型了， 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</a:t>
            </a:r>
            <a:r>
              <a:rPr lang="en-US" altLang="zh-CN" dirty="0"/>
              <a:t>&gt; 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set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/>
              <a:t>value)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get</a:t>
            </a:r>
            <a:r>
              <a:rPr lang="en-US" altLang="zh-CN" dirty="0"/>
              <a:t>() 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8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设计要厚，不要浅，</a:t>
            </a:r>
            <a:r>
              <a:rPr lang="en-US" altLang="zh-CN" dirty="0" err="1"/>
              <a:t>com.chainup.exchange.service.PublicService#getPublicInfo</a:t>
            </a:r>
            <a:r>
              <a:rPr lang="en-US" altLang="zh-CN" dirty="0"/>
              <a:t>  </a:t>
            </a:r>
            <a:r>
              <a:rPr lang="zh-CN" altLang="en-US" dirty="0"/>
              <a:t>参考 </a:t>
            </a:r>
            <a:r>
              <a:rPr lang="en-US" altLang="zh-CN" dirty="0"/>
              <a:t>Unix file I/O</a:t>
            </a:r>
          </a:p>
          <a:p>
            <a:pPr algn="l"/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Effective Java, Third Edition -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Keepin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' it Effective(</a:t>
            </a:r>
            <a:r>
              <a:rPr lang="en-US" altLang="zh-CN" dirty="0">
                <a:hlinkClick r:id="rId3"/>
              </a:rPr>
              <a:t>https://www.youtube.com/watch?v=7qXfoZIqi2Q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dirty="0"/>
              <a:t>A Brief, Opinionated History of the API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https://www.youtube.com/watch?v=ege-kub1qtk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en-US" altLang="zh-CN" dirty="0"/>
              <a:t>Josh Bloch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How To Design A Good API and Why it Matters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hlinkClick r:id="rId5"/>
              </a:rPr>
              <a:t>https://www.youtube.com/watch?v=heh4OeB9A-c&amp;t=2713s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b="0" i="0" u="sng" dirty="0">
              <a:solidFill>
                <a:srgbClr val="660099"/>
              </a:solidFill>
              <a:effectLst/>
              <a:latin typeface="arial" panose="020B0604020202020204" pitchFamily="34" charset="0"/>
              <a:hlinkClick r:id="rId6"/>
            </a:endParaRPr>
          </a:p>
          <a:p>
            <a:pPr algn="l"/>
            <a:r>
              <a:rPr lang="en-US" altLang="zh-CN" b="0" i="0" dirty="0">
                <a:effectLst/>
                <a:latin typeface="Roboto" panose="02000000000000000000" pitchFamily="2" charset="0"/>
              </a:rPr>
              <a:t>John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Ousterhout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A Philosophy of Software Design  Talks at Google (</a:t>
            </a:r>
            <a:r>
              <a:rPr lang="en-US" altLang="zh-CN" dirty="0">
                <a:hlinkClick r:id="rId7"/>
              </a:rPr>
              <a:t>https://www.youtube.com/watch?reload=9&amp;v=bmSAYlu0NcY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8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en-US" altLang="zh-CN">
                <a:hlinkClick r:id="rId3"/>
              </a:rPr>
              <a:t>http://www.cssn.cn/zx/bwyc/201809/t20180925_4568724.shtml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社区的演进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学习技术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完成任务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https://unbug.github.io/codelf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4"/>
              </a:rPr>
              <a:t>https://searchcode.com/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最大的弊处在于帮你创建对象。也是最大的益处。</a:t>
            </a:r>
            <a:endParaRPr lang="en-US" altLang="zh-CN" dirty="0"/>
          </a:p>
          <a:p>
            <a:r>
              <a:rPr lang="zh-CN" altLang="en-US" dirty="0"/>
              <a:t>缺少图。</a:t>
            </a:r>
            <a:endParaRPr lang="en-US" altLang="zh-CN" dirty="0"/>
          </a:p>
          <a:p>
            <a:r>
              <a:rPr lang="zh-CN" altLang="en-US" dirty="0"/>
              <a:t>循环依赖的实际和理论，非常多的好处。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CommonResult</a:t>
            </a:r>
            <a:r>
              <a:rPr lang="en-US" altLang="zh-CN" sz="1200" dirty="0"/>
              <a:t> </a:t>
            </a:r>
            <a:r>
              <a:rPr lang="zh-CN" altLang="en-US" sz="1200" dirty="0"/>
              <a:t>是否合适构建者模式？ </a:t>
            </a:r>
            <a:r>
              <a:rPr lang="en-US" altLang="zh-CN" sz="1200" dirty="0"/>
              <a:t>23</a:t>
            </a:r>
            <a:r>
              <a:rPr lang="zh-CN" altLang="en-US" sz="1200"/>
              <a:t>的类名全部名词，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封装需要对现有功能了解，才能正确封装，否则封装会不完整，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需求分析技术，产品文档缺少流程描述，自然语言描述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3.xml"/><Relationship Id="rId4" Type="http://schemas.openxmlformats.org/officeDocument/2006/relationships/image" Target="../media/image19.jpeg"/><Relationship Id="rId9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my-slid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-2020-10-05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FF148B-0A7F-42F5-B390-4F3C43B5DE83}"/>
              </a:ext>
            </a:extLst>
          </p:cNvPr>
          <p:cNvSpPr/>
          <p:nvPr/>
        </p:nvSpPr>
        <p:spPr>
          <a:xfrm>
            <a:off x="0" y="1586187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			</a:t>
            </a:r>
            <a:r>
              <a:rPr lang="zh-CN" altLang="en-US" sz="3600" dirty="0"/>
              <a:t>从</a:t>
            </a:r>
            <a:r>
              <a:rPr lang="en-US" altLang="zh-CN" sz="3600" dirty="0"/>
              <a:t>crud, pattern, </a:t>
            </a:r>
            <a:r>
              <a:rPr lang="en-US" altLang="zh-CN" sz="3600" dirty="0" err="1"/>
              <a:t>ooadp</a:t>
            </a:r>
            <a:r>
              <a:rPr lang="zh-CN" altLang="en-US" sz="3600" dirty="0"/>
              <a:t>到</a:t>
            </a:r>
            <a:r>
              <a:rPr lang="en-US" altLang="zh-CN" sz="3600" dirty="0" err="1"/>
              <a:t>ddd</a:t>
            </a:r>
            <a:r>
              <a:rPr lang="zh-CN" altLang="en-US" sz="3600" dirty="0"/>
              <a:t>软件设计启示</a:t>
            </a:r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766F32-8991-4179-850D-86657A719EC2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2. Pattern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373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GRASP-9</a:t>
            </a:r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r>
              <a:rPr lang="zh-CN" altLang="en-US" dirty="0"/>
              <a:t>神奇的魔法：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容器的通用设计 </a:t>
            </a:r>
            <a:r>
              <a:rPr lang="en-US" altLang="zh-CN" dirty="0"/>
              <a:t>-》 </a:t>
            </a:r>
            <a:r>
              <a:rPr lang="zh-CN" altLang="en-US" dirty="0"/>
              <a:t>容器类设计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6A04F-F139-450D-A885-19CD75E2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73" y="3719784"/>
            <a:ext cx="7984715" cy="32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 </a:t>
            </a:r>
            <a:endParaRPr lang="en-US" altLang="zh-CN" dirty="0"/>
          </a:p>
          <a:p>
            <a:pPr lvl="1"/>
            <a:r>
              <a:rPr lang="zh-CN" altLang="en-US" sz="2400" dirty="0"/>
              <a:t>为什么你想到了却不会用呢？ </a:t>
            </a:r>
            <a:r>
              <a:rPr lang="en-US" altLang="zh-CN" sz="2400" dirty="0"/>
              <a:t>1  </a:t>
            </a:r>
            <a:r>
              <a:rPr lang="zh-CN" altLang="en-US" sz="2400" dirty="0"/>
              <a:t>想错了  </a:t>
            </a:r>
            <a:r>
              <a:rPr lang="en-US" altLang="zh-CN" sz="2400" dirty="0"/>
              <a:t>2  </a:t>
            </a:r>
            <a:r>
              <a:rPr lang="zh-CN" altLang="en-US" sz="2400" dirty="0"/>
              <a:t>不理解模式解决的问题  </a:t>
            </a:r>
            <a:r>
              <a:rPr lang="en-US" altLang="zh-CN" sz="2400" dirty="0"/>
              <a:t>3 </a:t>
            </a:r>
            <a:r>
              <a:rPr lang="zh-CN" altLang="en-US" dirty="0"/>
              <a:t>代码功底</a:t>
            </a:r>
            <a:r>
              <a:rPr lang="zh-CN" altLang="en-US" sz="2400" dirty="0"/>
              <a:t>不好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Fianace</a:t>
            </a:r>
            <a:r>
              <a:rPr lang="zh-CN" altLang="en-US" dirty="0"/>
              <a:t>：</a:t>
            </a:r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façade</a:t>
            </a:r>
            <a:r>
              <a:rPr lang="zh-CN" altLang="en-US" sz="2400" dirty="0"/>
              <a:t>，并不是封一层，对比私有化代码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项目例子：</a:t>
            </a:r>
            <a:r>
              <a:rPr lang="en-US" altLang="zh-CN" sz="2400" dirty="0" err="1"/>
              <a:t>com.chainup.common.result.CommonResult</a:t>
            </a:r>
            <a:r>
              <a:rPr lang="en-US" altLang="zh-CN" sz="2400" dirty="0"/>
              <a:t>   VS  @Builder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B534-9917-4AEA-AD04-8CC4907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4-GRASP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B8691-B800-4494-B08A-955F9FC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IOC</a:t>
            </a:r>
            <a:r>
              <a:rPr lang="zh-CN" altLang="en-US" dirty="0"/>
              <a:t>拒绝创建者。 订单和产品谁创建谁？</a:t>
            </a:r>
            <a:r>
              <a:rPr lang="en-US" altLang="zh-CN" dirty="0"/>
              <a:t>Spring</a:t>
            </a:r>
            <a:r>
              <a:rPr lang="zh-CN" altLang="en-US" dirty="0"/>
              <a:t>使得对对象思考少了很多。但是当你实际写超过</a:t>
            </a:r>
            <a:r>
              <a:rPr lang="en-US" altLang="zh-CN" dirty="0"/>
              <a:t>5</a:t>
            </a:r>
            <a:r>
              <a:rPr lang="zh-CN" altLang="en-US" dirty="0"/>
              <a:t>个类以上交互，就会体会设计的价值了。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PV(Pure fabrication)</a:t>
            </a:r>
            <a:r>
              <a:rPr lang="zh-CN" altLang="en-US" dirty="0"/>
              <a:t>是根本原则，评估开发者和架构师的成熟度。</a:t>
            </a:r>
            <a:r>
              <a:rPr lang="en-US" altLang="zh-CN" dirty="0"/>
              <a:t>Information Hidden.</a:t>
            </a:r>
          </a:p>
          <a:p>
            <a:endParaRPr lang="en-US" altLang="zh-CN" dirty="0"/>
          </a:p>
          <a:p>
            <a:r>
              <a:rPr lang="zh-CN" altLang="en-US" dirty="0"/>
              <a:t>源码阅读指南</a:t>
            </a:r>
            <a:r>
              <a:rPr lang="en-US" altLang="zh-CN" dirty="0"/>
              <a:t>(1</a:t>
            </a:r>
            <a:r>
              <a:rPr lang="zh-CN" altLang="en-US" dirty="0"/>
              <a:t>个类，</a:t>
            </a:r>
            <a:r>
              <a:rPr lang="en-US" altLang="zh-CN" dirty="0"/>
              <a:t>5</a:t>
            </a:r>
            <a:r>
              <a:rPr lang="zh-CN" altLang="en-US" dirty="0"/>
              <a:t>个类，</a:t>
            </a:r>
            <a:r>
              <a:rPr lang="en-US" altLang="zh-CN" dirty="0"/>
              <a:t>50</a:t>
            </a:r>
            <a:r>
              <a:rPr lang="zh-CN" altLang="en-US" dirty="0"/>
              <a:t>个类，</a:t>
            </a:r>
            <a:r>
              <a:rPr lang="en-US" altLang="zh-CN" dirty="0"/>
              <a:t>500</a:t>
            </a:r>
            <a:r>
              <a:rPr lang="zh-CN" altLang="en-US" dirty="0"/>
              <a:t>个类，</a:t>
            </a:r>
            <a:r>
              <a:rPr lang="en-US" altLang="zh-CN" dirty="0"/>
              <a:t>2000</a:t>
            </a:r>
            <a:r>
              <a:rPr lang="zh-CN" altLang="en-US" dirty="0"/>
              <a:t>个类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1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72F4626-152A-43B3-B1F6-E1CA96BCA94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3. OOADP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338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OOD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RDD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GRASP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GOF</a:t>
            </a:r>
          </a:p>
          <a:p>
            <a:r>
              <a:rPr lang="en-US" altLang="zh-CN" sz="2000" dirty="0"/>
              <a:t>OOP: </a:t>
            </a:r>
            <a:r>
              <a:rPr lang="zh-CN" altLang="en-US" sz="2000" dirty="0"/>
              <a:t>类和对象，接口，抽象类，方法，消息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重构哪些？</a:t>
            </a:r>
            <a:endParaRPr lang="en-US" altLang="zh-CN" dirty="0"/>
          </a:p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重复抽象：场外订单的</a:t>
            </a:r>
            <a:r>
              <a:rPr lang="en-US" altLang="zh-CN" dirty="0" err="1"/>
              <a:t>pc+app+open+open-api-server</a:t>
            </a:r>
            <a:r>
              <a:rPr lang="en-US" altLang="zh-CN" dirty="0"/>
              <a:t> format </a:t>
            </a:r>
            <a:r>
              <a:rPr lang="zh-CN" altLang="en-US" dirty="0"/>
              <a:t>四份代码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072481"/>
            <a:ext cx="4019550" cy="3857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软件开发隐喻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多瘤程序员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，写字楼的农民工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社会现象隐喻：养鱼，开车，海王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个人最常用：两顶帽子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/>
              <a:t>中国传统造物思想：</a:t>
            </a:r>
            <a:endParaRPr lang="en-US" altLang="zh-CN" dirty="0"/>
          </a:p>
          <a:p>
            <a:pPr lvl="1"/>
            <a:r>
              <a:rPr lang="zh-CN" altLang="en-US" dirty="0"/>
              <a:t>熟能生巧</a:t>
            </a:r>
            <a:r>
              <a:rPr lang="en-US" altLang="zh-CN" dirty="0"/>
              <a:t>,</a:t>
            </a:r>
            <a:r>
              <a:rPr lang="zh-CN" altLang="en-US" dirty="0"/>
              <a:t>巧能生妙</a:t>
            </a:r>
            <a:r>
              <a:rPr lang="en-US" altLang="zh-CN" dirty="0"/>
              <a:t>,</a:t>
            </a:r>
            <a:r>
              <a:rPr lang="zh-CN" altLang="en-US" dirty="0"/>
              <a:t>妙能生绝</a:t>
            </a:r>
            <a:r>
              <a:rPr lang="en-US" altLang="zh-CN" dirty="0"/>
              <a:t>,</a:t>
            </a:r>
            <a:r>
              <a:rPr lang="zh-CN" altLang="en-US" dirty="0"/>
              <a:t>绝能生神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5957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天人合一，道器合一，师法自然，格物致用，见朴抱素</a:t>
            </a:r>
            <a:endParaRPr lang="en-US" altLang="zh-CN" b="0" i="0" dirty="0">
              <a:solidFill>
                <a:srgbClr val="59575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5957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建筑，瓷器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房间，调温器。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  <a:endParaRPr lang="en-US" altLang="zh-CN" dirty="0"/>
          </a:p>
          <a:p>
            <a:r>
              <a:rPr lang="zh-CN" altLang="en-US" dirty="0"/>
              <a:t>番茄是水果，还是蔬菜。</a:t>
            </a:r>
            <a:endParaRPr lang="en-US" altLang="zh-CN" dirty="0"/>
          </a:p>
          <a:p>
            <a:r>
              <a:rPr lang="zh-CN" altLang="en-US" dirty="0"/>
              <a:t>钱</a:t>
            </a:r>
            <a:r>
              <a:rPr lang="en-US" altLang="zh-CN" dirty="0"/>
              <a:t>(Money)</a:t>
            </a:r>
            <a:r>
              <a:rPr lang="zh-CN" altLang="en-US" dirty="0"/>
              <a:t>是</a:t>
            </a:r>
            <a:r>
              <a:rPr lang="en-US" altLang="zh-CN" dirty="0" err="1"/>
              <a:t>BigDecimal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石头，剪刀，布怎么建模？并且实现呢？</a:t>
            </a:r>
            <a:r>
              <a:rPr lang="en-US" altLang="zh-CN" dirty="0"/>
              <a:t>Double 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RedisClientTemplate</a:t>
            </a:r>
            <a:r>
              <a:rPr lang="en-US" altLang="zh-CN" dirty="0"/>
              <a:t>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卡，用例，用户故事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en-US" altLang="zh-CN" dirty="0"/>
              <a:t>OOP: </a:t>
            </a:r>
            <a:r>
              <a:rPr lang="en-US" altLang="zh-CN" dirty="0" err="1"/>
              <a:t>LoadingCache</a:t>
            </a:r>
            <a:r>
              <a:rPr lang="en-US" altLang="zh-CN" dirty="0"/>
              <a:t>….If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B73-5B0A-41D8-9A41-91C43F2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B04A-EA91-4AAE-A3E6-3E7C75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A13D-C88D-4280-BC03-E20190EF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2E417C-1412-49D8-84FC-2F6F84D49BC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4. DDD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85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Saas</a:t>
            </a:r>
            <a:r>
              <a:rPr lang="zh-CN" altLang="en-US" dirty="0"/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领域成为最重要的关注点</a:t>
            </a:r>
            <a:endParaRPr lang="en-US" altLang="zh-CN" dirty="0"/>
          </a:p>
          <a:p>
            <a:r>
              <a:rPr lang="zh-CN" altLang="en-US" dirty="0"/>
              <a:t>复杂软件控制之道，新银弹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限界上下文</a:t>
            </a:r>
            <a:endParaRPr lang="en-US" altLang="zh-CN" dirty="0"/>
          </a:p>
          <a:p>
            <a:r>
              <a:rPr lang="zh-CN" altLang="en-US" dirty="0"/>
              <a:t>通用语言</a:t>
            </a:r>
            <a:endParaRPr lang="en-US" altLang="zh-CN" dirty="0"/>
          </a:p>
          <a:p>
            <a:r>
              <a:rPr lang="zh-CN" altLang="en-US" dirty="0"/>
              <a:t>上下文映射</a:t>
            </a:r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值对象</a:t>
            </a:r>
            <a:endParaRPr lang="en-US" altLang="zh-CN" dirty="0"/>
          </a:p>
          <a:p>
            <a:r>
              <a:rPr lang="en-US" altLang="zh-CN" dirty="0"/>
              <a:t>CQRS</a:t>
            </a:r>
          </a:p>
          <a:p>
            <a:r>
              <a:rPr lang="zh-CN" altLang="en-US" dirty="0"/>
              <a:t>事件溯源</a:t>
            </a:r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Alibaba-</a:t>
            </a:r>
            <a:r>
              <a:rPr lang="en-US" altLang="zh-CN" dirty="0" err="1"/>
              <a:t>cloa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</a:t>
            </a:r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首要技术目标与追求：消除非本质复杂性，控制本质复杂性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消非控根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新角度认识</a:t>
            </a:r>
            <a:r>
              <a:rPr lang="en-US" altLang="zh-CN" dirty="0" err="1"/>
              <a:t>Saas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7CC1-6B78-4008-A53D-0E99DAB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充提，上币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9F87-3AE8-4D5E-A76B-3960893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事务脚本</a:t>
            </a:r>
            <a:r>
              <a:rPr lang="en-US" altLang="zh-CN" dirty="0"/>
              <a:t>-》</a:t>
            </a:r>
            <a:r>
              <a:rPr lang="zh-CN" altLang="en-US" dirty="0"/>
              <a:t>限界上下文</a:t>
            </a:r>
            <a:r>
              <a:rPr lang="en-US" altLang="zh-CN" dirty="0"/>
              <a:t>+</a:t>
            </a:r>
            <a:r>
              <a:rPr lang="zh-CN" altLang="en-US" dirty="0"/>
              <a:t>领域对象</a:t>
            </a:r>
            <a:endParaRPr lang="en-US" altLang="zh-CN" dirty="0"/>
          </a:p>
          <a:p>
            <a:r>
              <a:rPr lang="zh-CN" altLang="en-US" dirty="0"/>
              <a:t>可能是商户修改</a:t>
            </a:r>
            <a:r>
              <a:rPr lang="en-US" altLang="zh-CN" dirty="0"/>
              <a:t>,</a:t>
            </a:r>
            <a:r>
              <a:rPr lang="zh-CN" altLang="en-US" dirty="0"/>
              <a:t>新加币种，也可能总后台，也可以是一个查询？</a:t>
            </a:r>
            <a:endParaRPr lang="en-US" altLang="zh-CN" dirty="0"/>
          </a:p>
          <a:p>
            <a:r>
              <a:rPr lang="zh-CN" altLang="en-US" dirty="0"/>
              <a:t>没有任何业务含义</a:t>
            </a:r>
            <a:r>
              <a:rPr lang="en-US" altLang="zh-CN" dirty="0"/>
              <a:t>-》</a:t>
            </a:r>
            <a:r>
              <a:rPr lang="zh-CN" altLang="en-US" dirty="0"/>
              <a:t>每次修改从头看代码，浪费时间</a:t>
            </a:r>
            <a:r>
              <a:rPr lang="en-US" altLang="zh-CN" dirty="0"/>
              <a:t>-》</a:t>
            </a:r>
            <a:r>
              <a:rPr lang="zh-CN" altLang="en-US" dirty="0"/>
              <a:t>丰富业务模型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C7D30-2F22-4B51-878A-FDC1E11C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3429000"/>
            <a:ext cx="9670774" cy="38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D3A8-6F25-43C4-9F21-0056C0B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DDD-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9CE81-A76E-42A1-A0FE-2E4EE8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开放平台参数校验，自己检查自己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81B72-57F6-4198-9E7A-9449B778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3" y="2572876"/>
            <a:ext cx="8600661" cy="36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099BB6-E3BC-4864-9B64-2CFB546F2A0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5. </a:t>
            </a:r>
            <a:r>
              <a:rPr lang="zh-CN" altLang="en-US" sz="4800" dirty="0"/>
              <a:t>设计综合趣谈</a:t>
            </a:r>
            <a:endParaRPr lang="en-US" altLang="zh-CN" sz="4800" dirty="0"/>
          </a:p>
          <a:p>
            <a:pPr algn="ctr"/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8809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设计的杂谈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写代码重在设计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设计保存一致性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一致性带来品味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同时重视原理和</a:t>
            </a: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两道经典面试题</a:t>
            </a:r>
            <a:endParaRPr lang="en-US" altLang="zh-CN" dirty="0"/>
          </a:p>
          <a:p>
            <a:pPr lvl="2"/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endParaRPr lang="en-US" altLang="zh-CN" dirty="0"/>
          </a:p>
          <a:p>
            <a:pPr lvl="2"/>
            <a:r>
              <a:rPr lang="zh-CN" altLang="en-US" dirty="0"/>
              <a:t>线程状态有哪些？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特点：超级复杂，类库核心，扩展容易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解决：接口，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扩展思考</a:t>
            </a:r>
            <a:r>
              <a:rPr lang="en-US" altLang="zh-CN" dirty="0"/>
              <a:t>.JDK</a:t>
            </a:r>
            <a:r>
              <a:rPr lang="zh-CN" altLang="en-US" dirty="0"/>
              <a:t>官方集合文档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思考：如何创建一个</a:t>
            </a:r>
            <a:r>
              <a:rPr lang="en-US" altLang="zh-CN" dirty="0" err="1"/>
              <a:t>TreeMap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4679-F047-4000-89AA-84DA864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TreeMap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ConcurrentSkipListMap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C508DF-5CE5-4478-80F5-CDEAF88F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8174"/>
            <a:ext cx="10016122" cy="52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752492-C45D-4D75-9332-0B6CAA06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94" y="465058"/>
            <a:ext cx="5981700" cy="25336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8E26F7-F5F0-4C7B-A543-4A7B15A8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339" y="3429000"/>
            <a:ext cx="5489299" cy="316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761EA3-3215-46AE-BA7F-3586EB0B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960" y="3500438"/>
            <a:ext cx="5238750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14:cNvPr>
              <p14:cNvContentPartPr/>
              <p14:nvPr/>
            </p14:nvContentPartPr>
            <p14:xfrm>
              <a:off x="8136762" y="5512367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8122" y="55037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14:cNvPr>
              <p14:cNvContentPartPr/>
              <p14:nvPr/>
            </p14:nvContentPartPr>
            <p14:xfrm>
              <a:off x="5909802" y="2490527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1162" y="24818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14:cNvPr>
              <p14:cNvContentPartPr/>
              <p14:nvPr/>
            </p14:nvContentPartPr>
            <p14:xfrm>
              <a:off x="4770042" y="781607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1402" y="77260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22D5168-1A47-4FDB-9D0D-52CBCBB4F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361" y="3500438"/>
            <a:ext cx="3022117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FDFE-7903-4122-A618-D1CE19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C8247-BF7D-47FA-AA90-7282C9E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en-US" altLang="zh-CN" dirty="0" err="1"/>
              <a:t>LinkedHashMap</a:t>
            </a:r>
            <a:r>
              <a:rPr lang="en-US" altLang="zh-CN" dirty="0"/>
              <a:t>-&gt; </a:t>
            </a:r>
            <a:r>
              <a:rPr lang="en-US" altLang="zh-CN" dirty="0" err="1"/>
              <a:t>ConcurrentLinkedHashMap</a:t>
            </a:r>
            <a:r>
              <a:rPr lang="en-US" altLang="zh-CN" dirty="0"/>
              <a:t> -&gt; </a:t>
            </a:r>
            <a:r>
              <a:rPr lang="en-US" altLang="zh-CN" dirty="0" err="1"/>
              <a:t>ReferenceMap</a:t>
            </a:r>
            <a:r>
              <a:rPr lang="en-US" altLang="zh-CN" dirty="0"/>
              <a:t> -&gt; </a:t>
            </a:r>
            <a:r>
              <a:rPr lang="en-US" altLang="zh-CN" dirty="0" err="1"/>
              <a:t>ReferenceCache</a:t>
            </a:r>
            <a:r>
              <a:rPr lang="en-US" altLang="zh-CN" dirty="0"/>
              <a:t> -&gt; </a:t>
            </a:r>
            <a:r>
              <a:rPr lang="en-US" altLang="zh-CN" dirty="0" err="1"/>
              <a:t>MapMaker</a:t>
            </a:r>
            <a:r>
              <a:rPr lang="en-US" altLang="zh-CN" dirty="0"/>
              <a:t> -&gt; </a:t>
            </a:r>
            <a:r>
              <a:rPr lang="en-US" altLang="zh-CN" dirty="0" err="1"/>
              <a:t>CacheBuilder+LoadingCache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Unix file I/O</a:t>
            </a:r>
          </a:p>
          <a:p>
            <a:pPr lvl="1"/>
            <a:r>
              <a:rPr lang="en-US" altLang="zh-CN" dirty="0" err="1"/>
              <a:t>PublicService#getPublicInfo</a:t>
            </a:r>
            <a:r>
              <a:rPr lang="en-US" altLang="zh-CN" dirty="0"/>
              <a:t>(String </a:t>
            </a:r>
            <a:r>
              <a:rPr lang="en-US" altLang="zh-CN" dirty="0" err="1"/>
              <a:t>langType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 </a:t>
            </a:r>
            <a:r>
              <a:rPr lang="zh-CN" altLang="en-US" dirty="0"/>
              <a:t>演进之路</a:t>
            </a:r>
            <a:endParaRPr lang="en-US" altLang="zh-CN" dirty="0"/>
          </a:p>
          <a:p>
            <a:pPr lvl="2"/>
            <a:r>
              <a:rPr lang="en-US" altLang="zh-CN" dirty="0"/>
              <a:t>Improve : </a:t>
            </a:r>
            <a:r>
              <a:rPr lang="en-US" altLang="zh-CN" dirty="0" err="1"/>
              <a:t>getPublicInfo</a:t>
            </a:r>
            <a:r>
              <a:rPr lang="en-US" altLang="zh-CN" dirty="0"/>
              <a:t>(Language </a:t>
            </a:r>
            <a:r>
              <a:rPr lang="en-US" altLang="zh-CN" dirty="0" err="1"/>
              <a:t>language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47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 dirty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而不是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Thread</a:t>
            </a:r>
          </a:p>
          <a:p>
            <a:r>
              <a:rPr lang="en-US" altLang="zh-CN" dirty="0"/>
              <a:t>Executor, </a:t>
            </a:r>
            <a:r>
              <a:rPr lang="en-US" altLang="zh-CN" dirty="0" err="1"/>
              <a:t>ExecutorService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TaskExecutor</a:t>
            </a:r>
            <a:r>
              <a:rPr lang="en-US" altLang="zh-CN" dirty="0"/>
              <a:t>(Spring)</a:t>
            </a:r>
          </a:p>
          <a:p>
            <a:r>
              <a:rPr lang="en-US" altLang="zh-CN" dirty="0" err="1"/>
              <a:t>AbstractExecutorService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ForkJoinPool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9FF2-CE77-49D3-8337-B1F32A3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F781-F81E-4712-9EC0-1C64D9AD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 CRUD</a:t>
            </a:r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标准过程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  Pattern</a:t>
            </a:r>
          </a:p>
          <a:p>
            <a:pPr lvl="1"/>
            <a:r>
              <a:rPr lang="zh-CN" altLang="en-US" dirty="0"/>
              <a:t>依赖管理</a:t>
            </a:r>
            <a:endParaRPr lang="en-US" altLang="zh-CN" dirty="0"/>
          </a:p>
          <a:p>
            <a:pPr lvl="1"/>
            <a:r>
              <a:rPr lang="zh-CN" altLang="en-US" dirty="0"/>
              <a:t>资源管理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GRASP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  OOADP</a:t>
            </a:r>
          </a:p>
          <a:p>
            <a:pPr lvl="1"/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建模</a:t>
            </a:r>
            <a:endParaRPr lang="en-US" altLang="zh-CN" dirty="0"/>
          </a:p>
          <a:p>
            <a:pPr lvl="1"/>
            <a:r>
              <a:rPr lang="en-US" altLang="zh-CN" dirty="0"/>
              <a:t>Redis</a:t>
            </a:r>
            <a:r>
              <a:rPr lang="zh-CN" altLang="en-US" dirty="0"/>
              <a:t>扩展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 DDD</a:t>
            </a:r>
          </a:p>
          <a:p>
            <a:pPr lvl="1"/>
            <a:r>
              <a:rPr lang="zh-CN" altLang="en-US" dirty="0"/>
              <a:t>统一语言</a:t>
            </a:r>
            <a:endParaRPr lang="en-US" altLang="zh-CN" dirty="0"/>
          </a:p>
          <a:p>
            <a:pPr lvl="1"/>
            <a:r>
              <a:rPr lang="zh-CN" altLang="en-US" dirty="0"/>
              <a:t>充提限界上下文</a:t>
            </a:r>
            <a:endParaRPr lang="en-US" altLang="zh-CN" dirty="0"/>
          </a:p>
          <a:p>
            <a:pPr lvl="1"/>
            <a:r>
              <a:rPr lang="zh-CN" altLang="en-US" dirty="0"/>
              <a:t>开放平台的边界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  </a:t>
            </a:r>
            <a:r>
              <a:rPr lang="zh-CN" altLang="en-US" dirty="0">
                <a:solidFill>
                  <a:srgbClr val="FF0000"/>
                </a:solidFill>
              </a:rPr>
              <a:t>设计综合趣谈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集合灵魂</a:t>
            </a:r>
            <a:endParaRPr lang="en-US" altLang="zh-CN" dirty="0"/>
          </a:p>
          <a:p>
            <a:pPr lvl="1"/>
            <a:r>
              <a:rPr lang="en-US" altLang="zh-CN" dirty="0"/>
              <a:t>API Design About </a:t>
            </a:r>
            <a:r>
              <a:rPr lang="en-US" altLang="zh-CN" dirty="0" err="1"/>
              <a:t>LoadingCache</a:t>
            </a:r>
            <a:r>
              <a:rPr lang="en-US" altLang="zh-CN" dirty="0"/>
              <a:t> and </a:t>
            </a:r>
            <a:r>
              <a:rPr lang="en-US" altLang="zh-CN" dirty="0" err="1"/>
              <a:t>ThreadLocal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Executor Framework</a:t>
            </a:r>
          </a:p>
          <a:p>
            <a:pPr lvl="1"/>
            <a:r>
              <a:rPr lang="en-US" altLang="zh-CN" dirty="0"/>
              <a:t>AOP</a:t>
            </a:r>
            <a:r>
              <a:rPr lang="zh-CN" altLang="en-US" dirty="0"/>
              <a:t> </a:t>
            </a:r>
            <a:r>
              <a:rPr lang="en-US" altLang="zh-CN" dirty="0"/>
              <a:t>Alliance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 </a:t>
            </a:r>
            <a:r>
              <a:rPr lang="zh-CN" altLang="en-US" dirty="0">
                <a:solidFill>
                  <a:srgbClr val="FF0000"/>
                </a:solidFill>
              </a:rPr>
              <a:t>软件设计启发录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04" y="2731370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" y="4681041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41657B-9B2F-45F1-8353-CA0B753B01BA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6. </a:t>
            </a:r>
            <a:r>
              <a:rPr lang="zh-CN" altLang="en-US" sz="4800" dirty="0"/>
              <a:t>软件设计启示录</a:t>
            </a:r>
          </a:p>
        </p:txBody>
      </p:sp>
    </p:spTree>
    <p:extLst>
      <p:ext uri="{BB962C8B-B14F-4D97-AF65-F5344CB8AC3E}">
        <p14:creationId xmlns:p14="http://schemas.microsoft.com/office/powerpoint/2010/main" val="939309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7E805-9DBA-43C7-8AE8-A2979E1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7B223-B0FE-43B9-904F-2186D72C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Joshua Bloch</a:t>
            </a:r>
            <a:r>
              <a:rPr lang="zh-CN" altLang="en-US" dirty="0"/>
              <a:t>：</a:t>
            </a:r>
            <a:r>
              <a:rPr lang="en-US" altLang="zh-CN" dirty="0"/>
              <a:t>Bumper-Sticker API Design</a:t>
            </a:r>
          </a:p>
          <a:p>
            <a:r>
              <a:rPr lang="en-US" altLang="zh-CN" dirty="0"/>
              <a:t>2 OOD</a:t>
            </a:r>
            <a:r>
              <a:rPr lang="zh-CN" altLang="en-US" dirty="0"/>
              <a:t>经验原则总结</a:t>
            </a:r>
            <a:endParaRPr lang="en-US" altLang="zh-CN" dirty="0"/>
          </a:p>
          <a:p>
            <a:r>
              <a:rPr lang="en-US" altLang="zh-CN" dirty="0"/>
              <a:t>3 GRASP-RDD</a:t>
            </a:r>
          </a:p>
          <a:p>
            <a:r>
              <a:rPr lang="en-US" altLang="zh-CN" dirty="0"/>
              <a:t>4 A checklist for design reviews</a:t>
            </a:r>
          </a:p>
          <a:p>
            <a:r>
              <a:rPr lang="en-US" altLang="zh-CN" dirty="0"/>
              <a:t>5 John </a:t>
            </a:r>
            <a:r>
              <a:rPr lang="en-US" altLang="zh-CN" dirty="0" err="1"/>
              <a:t>Ousterhout</a:t>
            </a:r>
            <a:r>
              <a:rPr lang="en-US" altLang="zh-CN" dirty="0"/>
              <a:t> :</a:t>
            </a:r>
            <a:r>
              <a:rPr lang="zh-CN" altLang="en-US" dirty="0"/>
              <a:t> 软件设计哲学原则</a:t>
            </a:r>
            <a:endParaRPr lang="en-US" altLang="zh-CN" dirty="0"/>
          </a:p>
          <a:p>
            <a:r>
              <a:rPr lang="en-US" altLang="zh-CN" dirty="0"/>
              <a:t>6 Bruce Eckel</a:t>
            </a:r>
            <a:r>
              <a:rPr lang="zh-CN" altLang="en-US" dirty="0"/>
              <a:t>：</a:t>
            </a:r>
            <a:r>
              <a:rPr lang="en-US" altLang="zh-CN" dirty="0"/>
              <a:t>On Java 8</a:t>
            </a:r>
            <a:r>
              <a:rPr lang="zh-CN" altLang="en-US" dirty="0"/>
              <a:t>编程指南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设计模式</a:t>
            </a:r>
            <a:r>
              <a:rPr lang="en-US" altLang="zh-CN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713303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r>
              <a:rPr lang="en-US" altLang="zh-CN" dirty="0"/>
              <a:t>-Grady </a:t>
            </a:r>
            <a:r>
              <a:rPr lang="en-US" altLang="zh-CN" dirty="0" err="1"/>
              <a:t>Booch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https://github.com/xiaozhiliaoo/my-slides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576F153-1B32-4111-B1B1-182350EA972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1. CRUD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642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ServerLess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563" y="4268580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37" y="4327262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835" y="4235001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108" y="4063109"/>
            <a:ext cx="1947799" cy="254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53424-B6ED-4FAA-A629-BCC84013B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114" y="131431"/>
            <a:ext cx="2790825" cy="346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03FE3-1994-46E5-B7A7-05415B871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046" y="1584516"/>
            <a:ext cx="2246280" cy="2544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D86B7-1BEF-43F4-99E6-50880CC0ED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2614" y="5066424"/>
            <a:ext cx="2414756" cy="3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 lvl="1"/>
            <a:r>
              <a:rPr lang="zh-CN" altLang="en-US" dirty="0"/>
              <a:t>写个工具类？错！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没必要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你真的懂工厂吗？</a:t>
            </a:r>
            <a:r>
              <a:rPr lang="en-US" altLang="zh-CN" dirty="0"/>
              <a:t>Executors</a:t>
            </a:r>
            <a:r>
              <a:rPr lang="zh-CN" altLang="en-US" dirty="0"/>
              <a:t>，工具类越多，代表系统职责分配却差劲。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EnumType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 </a:t>
            </a:r>
            <a:r>
              <a:rPr lang="zh-CN" altLang="en-US" dirty="0"/>
              <a:t>充提，场外交易校验在哪里做？（三种思路的差异）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伟大的注释：优化设计，维护性，职责划分，</a:t>
            </a:r>
            <a:r>
              <a:rPr lang="en-US" altLang="zh-CN" dirty="0"/>
              <a:t>java</a:t>
            </a:r>
            <a:r>
              <a:rPr lang="zh-CN" altLang="en-US" dirty="0"/>
              <a:t>的代码文档，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代码生成：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产生贫血对象和集中式控制对系统伤害最大，退化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成面向过程数据流编程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CE6477-D714-452D-B9B2-17F72F59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3340100"/>
            <a:ext cx="52149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 err="1"/>
              <a:t>servlet+dao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 dirty="0"/>
              <a:t>Model2</a:t>
            </a:r>
          </a:p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74" y="1598378"/>
            <a:ext cx="7993126" cy="5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如何改代码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修改代码的技术与过程</a:t>
            </a:r>
            <a:endParaRPr lang="en-US" altLang="zh-CN" dirty="0"/>
          </a:p>
          <a:p>
            <a:pPr lvl="1"/>
            <a:r>
              <a:rPr lang="zh-CN" altLang="en-US" dirty="0"/>
              <a:t>如何修改</a:t>
            </a:r>
            <a:r>
              <a:rPr lang="en-US" altLang="zh-CN" dirty="0" err="1"/>
              <a:t>PublicInfo</a:t>
            </a:r>
            <a:r>
              <a:rPr lang="zh-CN" altLang="en-US" dirty="0"/>
              <a:t>大泥球？</a:t>
            </a:r>
            <a:endParaRPr lang="en-US" altLang="zh-CN" dirty="0"/>
          </a:p>
          <a:p>
            <a:pPr lvl="1"/>
            <a:r>
              <a:rPr lang="zh-CN" altLang="en-US" dirty="0"/>
              <a:t>如何改一行代码？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endParaRPr lang="en-US" altLang="zh-CN" dirty="0"/>
          </a:p>
          <a:p>
            <a:r>
              <a:rPr lang="en-US" altLang="zh-CN" dirty="0"/>
              <a:t>Refactor Design</a:t>
            </a:r>
          </a:p>
          <a:p>
            <a:endParaRPr lang="en-US" altLang="zh-CN" dirty="0"/>
          </a:p>
          <a:p>
            <a:r>
              <a:rPr lang="en-US" altLang="zh-CN" dirty="0"/>
              <a:t>Refactor Code</a:t>
            </a:r>
            <a:r>
              <a:rPr lang="zh-CN" altLang="en-US" dirty="0"/>
              <a:t>（</a:t>
            </a:r>
            <a:r>
              <a:rPr lang="en-US" altLang="zh-CN" dirty="0"/>
              <a:t>Implement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2104</Words>
  <Application>Microsoft Office PowerPoint</Application>
  <PresentationFormat>宽屏</PresentationFormat>
  <Paragraphs>317</Paragraphs>
  <Slides>44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-apple-system</vt:lpstr>
      <vt:lpstr>等线</vt:lpstr>
      <vt:lpstr>等线 Light</vt:lpstr>
      <vt:lpstr>宋体</vt:lpstr>
      <vt:lpstr>arial</vt:lpstr>
      <vt:lpstr>arial</vt:lpstr>
      <vt:lpstr>Roboto</vt:lpstr>
      <vt:lpstr>Office 主题​​</vt:lpstr>
      <vt:lpstr>PowerPoint 演示文稿</vt:lpstr>
      <vt:lpstr>软件开发隐喻</vt:lpstr>
      <vt:lpstr>启示的目的是什么？</vt:lpstr>
      <vt:lpstr>大纲</vt:lpstr>
      <vt:lpstr>PowerPoint 演示文稿</vt:lpstr>
      <vt:lpstr>应用开发演进之路</vt:lpstr>
      <vt:lpstr>CRUD</vt:lpstr>
      <vt:lpstr>CRUD场景1  MVC过程</vt:lpstr>
      <vt:lpstr>CRUD场景2-如何改代码 </vt:lpstr>
      <vt:lpstr>PowerPoint 演示文稿</vt:lpstr>
      <vt:lpstr>Pattern</vt:lpstr>
      <vt:lpstr>Pattern场景1-依赖管理</vt:lpstr>
      <vt:lpstr>Pattern场景2-资源管理和缓存</vt:lpstr>
      <vt:lpstr>Pattern场景3-设计模式</vt:lpstr>
      <vt:lpstr>Pattern场景4-GRASP</vt:lpstr>
      <vt:lpstr>PowerPoint 演示文稿</vt:lpstr>
      <vt:lpstr>OOADP</vt:lpstr>
      <vt:lpstr>OOA</vt:lpstr>
      <vt:lpstr>OOAD场景1-重构</vt:lpstr>
      <vt:lpstr>OOAD场景2-建模</vt:lpstr>
      <vt:lpstr>OOAD场景3-Redis的扩展</vt:lpstr>
      <vt:lpstr>PowerPoint 演示文稿</vt:lpstr>
      <vt:lpstr>PowerPoint 演示文稿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DDD场景-充提，上币</vt:lpstr>
      <vt:lpstr>DDD-场景</vt:lpstr>
      <vt:lpstr>PowerPoint 演示文稿</vt:lpstr>
      <vt:lpstr>设计的杂谈</vt:lpstr>
      <vt:lpstr>Java集合类API-接口是灵魂</vt:lpstr>
      <vt:lpstr>TreeMap和ConcurrentSkipListMap</vt:lpstr>
      <vt:lpstr>API Design</vt:lpstr>
      <vt:lpstr>API Design</vt:lpstr>
      <vt:lpstr>Executor,ExecutorService,Runnable机制</vt:lpstr>
      <vt:lpstr>PowerPoint 演示文稿</vt:lpstr>
      <vt:lpstr>PowerPoint 演示文稿</vt:lpstr>
      <vt:lpstr>启示录</vt:lpstr>
      <vt:lpstr>参考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613</cp:revision>
  <dcterms:created xsi:type="dcterms:W3CDTF">2020-08-14T15:12:36Z</dcterms:created>
  <dcterms:modified xsi:type="dcterms:W3CDTF">2020-10-08T14:57:01Z</dcterms:modified>
</cp:coreProperties>
</file>