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3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56553" y="8191500"/>
            <a:ext cx="286613" cy="286941"/>
          </a:xfrm>
          <a:prstGeom prst="rect">
            <a:avLst/>
          </a:prstGeom>
        </p:spPr>
        <p:txBody>
          <a:bodyPr lIns="38099" tIns="38099" rIns="38099" bIns="38099"/>
          <a:lstStyle>
            <a:lvl1pPr defTabSz="584199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shardingsphere" TargetMode="External"/><Relationship Id="rId7" Type="http://schemas.openxmlformats.org/officeDocument/2006/relationships/hyperlink" Target="https://github.com/alibaba/tb_tdd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alibaba/cobar" TargetMode="External"/><Relationship Id="rId5" Type="http://schemas.openxmlformats.org/officeDocument/2006/relationships/hyperlink" Target="https://github.com/Qihoo360/Atlas" TargetMode="External"/><Relationship Id="rId4" Type="http://schemas.openxmlformats.org/officeDocument/2006/relationships/hyperlink" Target="https://github.com/MyCATApache/Mycat-Serv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"/>
          <p:cNvSpPr/>
          <p:nvPr/>
        </p:nvSpPr>
        <p:spPr>
          <a:xfrm>
            <a:off x="833965" y="5118099"/>
            <a:ext cx="677335" cy="54188"/>
          </a:xfrm>
          <a:prstGeom prst="rect">
            <a:avLst/>
          </a:prstGeom>
          <a:solidFill>
            <a:srgbClr val="2D88CA"/>
          </a:solidFill>
          <a:ln w="12700">
            <a:miter lim="400000"/>
          </a:ln>
        </p:spPr>
        <p:txBody>
          <a:bodyPr lIns="38099" tIns="38099" rIns="38099" bIns="38099" anchor="ctr"/>
          <a:lstStyle/>
          <a:p>
            <a:pPr defTabSz="584199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2019 Work Report"/>
          <p:cNvSpPr txBox="1"/>
          <p:nvPr/>
        </p:nvSpPr>
        <p:spPr>
          <a:xfrm>
            <a:off x="759411" y="5369136"/>
            <a:ext cx="10348816" cy="123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099" tIns="38099" rIns="38099" bIns="38099" anchor="ctr">
            <a:spAutoFit/>
          </a:bodyPr>
          <a:lstStyle>
            <a:lvl1pPr algn="l" defTabSz="584199">
              <a:defRPr sz="7600">
                <a:solidFill>
                  <a:srgbClr val="0E1B2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sharding-sphere</a:t>
            </a:r>
          </a:p>
        </p:txBody>
      </p:sp>
      <p:pic>
        <p:nvPicPr>
          <p:cNvPr id="128" name="3-1.png" descr="3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59" y="1219199"/>
            <a:ext cx="7762241" cy="731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chainup_logo-01.png" descr="chainup_logo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708" y="2054915"/>
            <a:ext cx="3180353" cy="81684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UED-User Experience Design"/>
          <p:cNvSpPr txBox="1"/>
          <p:nvPr/>
        </p:nvSpPr>
        <p:spPr>
          <a:xfrm>
            <a:off x="786505" y="6562039"/>
            <a:ext cx="4811214" cy="495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099" tIns="38099" rIns="38099" bIns="38099" anchor="ctr">
            <a:spAutoFit/>
          </a:bodyPr>
          <a:lstStyle>
            <a:lvl1pPr algn="l" defTabSz="584199">
              <a:defRPr>
                <a:solidFill>
                  <a:srgbClr val="0E1B2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鲫鱼哥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930160" y="7604715"/>
            <a:ext cx="307949" cy="308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6" tIns="48766" rIns="48766" bIns="48766" anchor="ctr"/>
          <a:lstStyle>
            <a:lvl1pPr defTabSz="584199">
              <a:defRPr sz="1400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9" name="Q&amp;A"/>
          <p:cNvSpPr txBox="1"/>
          <p:nvPr/>
        </p:nvSpPr>
        <p:spPr>
          <a:xfrm>
            <a:off x="5406643" y="3694051"/>
            <a:ext cx="1962913" cy="195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Q&amp;A</a:t>
            </a:r>
          </a:p>
        </p:txBody>
      </p:sp>
      <p:sp>
        <p:nvSpPr>
          <p:cNvPr id="230" name="THANKS"/>
          <p:cNvSpPr txBox="1"/>
          <p:nvPr/>
        </p:nvSpPr>
        <p:spPr>
          <a:xfrm>
            <a:off x="3937635" y="5346069"/>
            <a:ext cx="53835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/>
          </a:p>
        </p:txBody>
      </p:sp>
      <p:sp>
        <p:nvSpPr>
          <p:cNvPr id="134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6" tIns="48766" rIns="48766" bIns="48766" anchor="ctr"/>
          <a:lstStyle>
            <a:lvl1pPr defTabSz="584199">
              <a:defRPr sz="1400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137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135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613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36" name="以下是今天讨论重点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58613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以下是今天讨论重点</a:t>
              </a:r>
            </a:p>
          </p:txBody>
        </p:sp>
      </p:grp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endParaRPr/>
          </a:p>
          <a:p>
            <a:pPr algn="l"/>
            <a:endParaRPr/>
          </a:p>
          <a:p>
            <a:pPr algn="l"/>
            <a:endParaRPr/>
          </a:p>
          <a:p>
            <a:pPr algn="l"/>
            <a:endParaRPr/>
          </a:p>
          <a:p>
            <a:pPr algn="l"/>
            <a:endParaRPr/>
          </a:p>
        </p:txBody>
      </p:sp>
      <p:sp>
        <p:nvSpPr>
          <p:cNvPr id="139" name="为什么要分库分表？"/>
          <p:cNvSpPr/>
          <p:nvPr/>
        </p:nvSpPr>
        <p:spPr>
          <a:xfrm>
            <a:off x="4330700" y="2730500"/>
            <a:ext cx="4105047" cy="626219"/>
          </a:xfrm>
          <a:prstGeom prst="rect">
            <a:avLst/>
          </a:prstGeom>
          <a:solidFill>
            <a:srgbClr val="00A5B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为什么要分库分表？</a:t>
            </a:r>
          </a:p>
        </p:txBody>
      </p:sp>
      <p:sp>
        <p:nvSpPr>
          <p:cNvPr id="140" name="分库分表解决方案对比"/>
          <p:cNvSpPr/>
          <p:nvPr/>
        </p:nvSpPr>
        <p:spPr>
          <a:xfrm>
            <a:off x="4330700" y="3691545"/>
            <a:ext cx="4105047" cy="626219"/>
          </a:xfrm>
          <a:prstGeom prst="rect">
            <a:avLst/>
          </a:prstGeom>
          <a:solidFill>
            <a:srgbClr val="00A5B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分库分表解决方案对比</a:t>
            </a:r>
          </a:p>
        </p:txBody>
      </p:sp>
      <p:sp>
        <p:nvSpPr>
          <p:cNvPr id="141" name="为什么推荐sharding-sphere"/>
          <p:cNvSpPr/>
          <p:nvPr/>
        </p:nvSpPr>
        <p:spPr>
          <a:xfrm>
            <a:off x="4330700" y="4652590"/>
            <a:ext cx="4105047" cy="626220"/>
          </a:xfrm>
          <a:prstGeom prst="rect">
            <a:avLst/>
          </a:prstGeom>
          <a:solidFill>
            <a:srgbClr val="00A5B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为什么推荐sharding-sphere</a:t>
            </a:r>
          </a:p>
        </p:txBody>
      </p:sp>
      <p:sp>
        <p:nvSpPr>
          <p:cNvPr id="142" name="sharding-sphere功能介绍"/>
          <p:cNvSpPr/>
          <p:nvPr/>
        </p:nvSpPr>
        <p:spPr>
          <a:xfrm>
            <a:off x="4330700" y="5727700"/>
            <a:ext cx="4105047" cy="626219"/>
          </a:xfrm>
          <a:prstGeom prst="rect">
            <a:avLst/>
          </a:prstGeom>
          <a:solidFill>
            <a:srgbClr val="00A5B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sharding-sphere功能介绍</a:t>
            </a:r>
          </a:p>
        </p:txBody>
      </p:sp>
      <p:sp>
        <p:nvSpPr>
          <p:cNvPr id="143" name="demo演示"/>
          <p:cNvSpPr/>
          <p:nvPr/>
        </p:nvSpPr>
        <p:spPr>
          <a:xfrm>
            <a:off x="4330700" y="6711950"/>
            <a:ext cx="4105047" cy="626219"/>
          </a:xfrm>
          <a:prstGeom prst="rect">
            <a:avLst/>
          </a:prstGeom>
          <a:solidFill>
            <a:srgbClr val="00A5B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demo演示</a:t>
            </a:r>
          </a:p>
        </p:txBody>
      </p:sp>
      <p:sp>
        <p:nvSpPr>
          <p:cNvPr id="144" name="学习资料分享"/>
          <p:cNvSpPr/>
          <p:nvPr/>
        </p:nvSpPr>
        <p:spPr>
          <a:xfrm>
            <a:off x="4330700" y="7696200"/>
            <a:ext cx="4105047" cy="626219"/>
          </a:xfrm>
          <a:prstGeom prst="rect">
            <a:avLst/>
          </a:prstGeom>
          <a:solidFill>
            <a:srgbClr val="00A5B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学习资料分享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/>
          </a:p>
        </p:txBody>
      </p:sp>
      <p:sp>
        <p:nvSpPr>
          <p:cNvPr id="148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6" tIns="48766" rIns="48766" bIns="48766" anchor="ctr"/>
          <a:lstStyle>
            <a:lvl1pPr defTabSz="584199">
              <a:defRPr sz="1400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51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149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613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50" name="为什么要分库分表？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58613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为什么要分库分表？</a:t>
              </a:r>
            </a:p>
          </p:txBody>
        </p:sp>
      </p:grpSp>
      <p:sp>
        <p:nvSpPr>
          <p:cNvPr id="152" name="文本"/>
          <p:cNvSpPr txBox="1"/>
          <p:nvPr/>
        </p:nvSpPr>
        <p:spPr>
          <a:xfrm>
            <a:off x="1043482" y="3839820"/>
            <a:ext cx="12700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endParaRPr/>
          </a:p>
        </p:txBody>
      </p:sp>
      <p:sp>
        <p:nvSpPr>
          <p:cNvPr id="153" name="qps和tps大"/>
          <p:cNvSpPr/>
          <p:nvPr/>
        </p:nvSpPr>
        <p:spPr>
          <a:xfrm>
            <a:off x="1625600" y="2654300"/>
            <a:ext cx="2899260" cy="671516"/>
          </a:xfrm>
          <a:prstGeom prst="rect">
            <a:avLst/>
          </a:prstGeom>
          <a:solidFill>
            <a:srgbClr val="00A5B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qps和tps大</a:t>
            </a:r>
          </a:p>
        </p:txBody>
      </p:sp>
      <p:sp>
        <p:nvSpPr>
          <p:cNvPr id="154" name="数据量大"/>
          <p:cNvSpPr/>
          <p:nvPr/>
        </p:nvSpPr>
        <p:spPr>
          <a:xfrm>
            <a:off x="1625600" y="5638800"/>
            <a:ext cx="2899260" cy="671516"/>
          </a:xfrm>
          <a:prstGeom prst="rect">
            <a:avLst/>
          </a:prstGeom>
          <a:solidFill>
            <a:srgbClr val="00A5B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数据量大</a:t>
            </a:r>
          </a:p>
        </p:txBody>
      </p:sp>
      <p:sp>
        <p:nvSpPr>
          <p:cNvPr id="155" name="箭头"/>
          <p:cNvSpPr/>
          <p:nvPr/>
        </p:nvSpPr>
        <p:spPr>
          <a:xfrm>
            <a:off x="5080000" y="2753148"/>
            <a:ext cx="1929359" cy="473820"/>
          </a:xfrm>
          <a:prstGeom prst="rightArrow">
            <a:avLst>
              <a:gd name="adj1" fmla="val 32000"/>
              <a:gd name="adj2" fmla="val 17154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箭头"/>
          <p:cNvSpPr/>
          <p:nvPr/>
        </p:nvSpPr>
        <p:spPr>
          <a:xfrm>
            <a:off x="4838700" y="5737648"/>
            <a:ext cx="1929359" cy="473820"/>
          </a:xfrm>
          <a:prstGeom prst="rightArrow">
            <a:avLst>
              <a:gd name="adj1" fmla="val 32000"/>
              <a:gd name="adj2" fmla="val 17154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读写分离…"/>
          <p:cNvSpPr/>
          <p:nvPr/>
        </p:nvSpPr>
        <p:spPr>
          <a:xfrm>
            <a:off x="7564498" y="2513384"/>
            <a:ext cx="2899261" cy="953348"/>
          </a:xfrm>
          <a:prstGeom prst="rect">
            <a:avLst/>
          </a:prstGeom>
          <a:solidFill>
            <a:srgbClr val="00A5B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读写分离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数据缓存</a:t>
            </a:r>
          </a:p>
        </p:txBody>
      </p:sp>
      <p:sp>
        <p:nvSpPr>
          <p:cNvPr id="158" name="垂直拆分…"/>
          <p:cNvSpPr/>
          <p:nvPr/>
        </p:nvSpPr>
        <p:spPr>
          <a:xfrm>
            <a:off x="7564498" y="5497884"/>
            <a:ext cx="2899261" cy="953348"/>
          </a:xfrm>
          <a:prstGeom prst="rect">
            <a:avLst/>
          </a:prstGeom>
          <a:solidFill>
            <a:srgbClr val="00A5B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垂直拆分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水平拆分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/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6" tIns="48766" rIns="48766" bIns="48766" anchor="ctr"/>
          <a:lstStyle>
            <a:lvl1pPr defTabSz="584199">
              <a:defRPr sz="1400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165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613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58613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分库分表解决方案对比</a:t>
              </a:r>
            </a:p>
          </p:txBody>
        </p:sp>
      </p:grpSp>
      <p:sp>
        <p:nvSpPr>
          <p:cNvPr id="166" name="文本"/>
          <p:cNvSpPr txBox="1"/>
          <p:nvPr/>
        </p:nvSpPr>
        <p:spPr>
          <a:xfrm>
            <a:off x="6438900" y="4648200"/>
            <a:ext cx="127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 b="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pic>
        <p:nvPicPr>
          <p:cNvPr id="167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676" y="2649884"/>
            <a:ext cx="8509001" cy="5156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本"/>
          <p:cNvSpPr txBox="1"/>
          <p:nvPr/>
        </p:nvSpPr>
        <p:spPr>
          <a:xfrm>
            <a:off x="6267450" y="4743450"/>
            <a:ext cx="723900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/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6" tIns="48766" rIns="48766" bIns="48766" anchor="ctr"/>
          <a:lstStyle>
            <a:lvl1pPr defTabSz="584199">
              <a:defRPr sz="1400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175" name="成组"/>
          <p:cNvGrpSpPr/>
          <p:nvPr/>
        </p:nvGrpSpPr>
        <p:grpSpPr>
          <a:xfrm>
            <a:off x="796677" y="1386139"/>
            <a:ext cx="3676830" cy="653074"/>
            <a:chOff x="0" y="0"/>
            <a:chExt cx="3676828" cy="653073"/>
          </a:xfrm>
        </p:grpSpPr>
        <p:sp>
          <p:nvSpPr>
            <p:cNvPr id="173" name="锯齿"/>
            <p:cNvSpPr/>
            <p:nvPr/>
          </p:nvSpPr>
          <p:spPr>
            <a:xfrm>
              <a:off x="0" y="121835"/>
              <a:ext cx="3676829" cy="398324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613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74" name="为什么推荐sharding-sphere"/>
            <p:cNvSpPr txBox="1"/>
            <p:nvPr/>
          </p:nvSpPr>
          <p:spPr>
            <a:xfrm>
              <a:off x="217667" y="0"/>
              <a:ext cx="3151938" cy="653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58613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为什么推荐sharding-sphere</a:t>
              </a:r>
            </a:p>
          </p:txBody>
        </p:sp>
      </p:grpSp>
      <p:sp>
        <p:nvSpPr>
          <p:cNvPr id="176" name="2015年当当网sharding-jdbc"/>
          <p:cNvSpPr/>
          <p:nvPr/>
        </p:nvSpPr>
        <p:spPr>
          <a:xfrm>
            <a:off x="2235199" y="2882900"/>
            <a:ext cx="3403453" cy="777429"/>
          </a:xfrm>
          <a:prstGeom prst="roundRect">
            <a:avLst>
              <a:gd name="adj" fmla="val 24504"/>
            </a:avLst>
          </a:prstGeom>
          <a:solidFill>
            <a:srgbClr val="33CD9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2015年当当网sharding-jdbc</a:t>
            </a:r>
          </a:p>
        </p:txBody>
      </p:sp>
      <p:sp>
        <p:nvSpPr>
          <p:cNvPr id="177" name="2018年apache sharding-sphere"/>
          <p:cNvSpPr/>
          <p:nvPr/>
        </p:nvSpPr>
        <p:spPr>
          <a:xfrm>
            <a:off x="2235200" y="7574185"/>
            <a:ext cx="3403452" cy="777430"/>
          </a:xfrm>
          <a:prstGeom prst="roundRect">
            <a:avLst>
              <a:gd name="adj" fmla="val 24504"/>
            </a:avLst>
          </a:prstGeom>
          <a:solidFill>
            <a:srgbClr val="33CD9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2018年apache sharding-sphere</a:t>
            </a:r>
          </a:p>
        </p:txBody>
      </p:sp>
      <p:sp>
        <p:nvSpPr>
          <p:cNvPr id="178" name="箭头"/>
          <p:cNvSpPr/>
          <p:nvPr/>
        </p:nvSpPr>
        <p:spPr>
          <a:xfrm rot="5397440">
            <a:off x="2096554" y="4667326"/>
            <a:ext cx="3679423" cy="1900089"/>
          </a:xfrm>
          <a:prstGeom prst="rightArrow">
            <a:avLst>
              <a:gd name="adj1" fmla="val 32000"/>
              <a:gd name="adj2" fmla="val 5019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基…"/>
          <p:cNvSpPr txBox="1"/>
          <p:nvPr/>
        </p:nvSpPr>
        <p:spPr>
          <a:xfrm>
            <a:off x="3782404" y="4055157"/>
            <a:ext cx="309043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基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金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会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首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个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分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布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式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数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据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库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中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间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r>
              <a:t>件</a:t>
            </a:r>
          </a:p>
        </p:txBody>
      </p:sp>
      <p:sp>
        <p:nvSpPr>
          <p:cNvPr id="180" name="Apache"/>
          <p:cNvSpPr txBox="1"/>
          <p:nvPr/>
        </p:nvSpPr>
        <p:spPr>
          <a:xfrm>
            <a:off x="3600164" y="3777683"/>
            <a:ext cx="6735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Apache</a:t>
            </a:r>
          </a:p>
        </p:txBody>
      </p:sp>
      <p:sp>
        <p:nvSpPr>
          <p:cNvPr id="181" name="apache/incubator-shardingsphere 9.7K…"/>
          <p:cNvSpPr txBox="1"/>
          <p:nvPr/>
        </p:nvSpPr>
        <p:spPr>
          <a:xfrm>
            <a:off x="7175499" y="4006849"/>
            <a:ext cx="3895218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1900" b="0" u="sng">
                <a:ln w="0" cap="flat">
                  <a:solidFill>
                    <a:srgbClr val="0366D6"/>
                  </a:solidFill>
                  <a:prstDash val="solid"/>
                  <a:miter lim="400000"/>
                </a:ln>
                <a:solidFill>
                  <a:srgbClr val="0366D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3"/>
              </a:rPr>
              <a:t>apache/incubator-shardingsphere</a:t>
            </a:r>
            <a:r>
              <a:rPr u="none">
                <a:ln w="0" cap="flat">
                  <a:solidFill>
                    <a:srgbClr val="393939"/>
                  </a:solidFill>
                  <a:prstDash val="solid"/>
                  <a:miter lim="400000"/>
                </a:ln>
                <a:solidFill>
                  <a:srgbClr val="393939"/>
                </a:solidFill>
              </a:rPr>
              <a:t> 9.7K</a:t>
            </a:r>
            <a:endParaRPr u="none">
              <a:ln w="0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 sz="1900" b="0" u="sng">
                <a:ln w="0" cap="flat">
                  <a:solidFill>
                    <a:srgbClr val="0366D6"/>
                  </a:solidFill>
                  <a:prstDash val="solid"/>
                  <a:miter lim="400000"/>
                </a:ln>
                <a:solidFill>
                  <a:srgbClr val="0366D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4"/>
              </a:rPr>
              <a:t>MyCATApache/Mycat-Server</a:t>
            </a:r>
            <a:r>
              <a:rPr u="none">
                <a:ln w="0" cap="flat">
                  <a:solidFill>
                    <a:srgbClr val="393939"/>
                  </a:solidFill>
                  <a:prstDash val="solid"/>
                  <a:miter lim="400000"/>
                </a:ln>
                <a:solidFill>
                  <a:srgbClr val="393939"/>
                </a:solidFill>
              </a:rPr>
              <a:t> 7.6K</a:t>
            </a:r>
            <a:endParaRPr u="none">
              <a:ln w="0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 sz="1900" b="0" u="sng">
                <a:ln w="0" cap="flat">
                  <a:solidFill>
                    <a:srgbClr val="0366D6"/>
                  </a:solidFill>
                  <a:prstDash val="solid"/>
                  <a:miter lim="400000"/>
                </a:ln>
                <a:solidFill>
                  <a:srgbClr val="0366D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5"/>
              </a:rPr>
              <a:t>Qihoo360/Atlas</a:t>
            </a:r>
            <a:r>
              <a:rPr u="none">
                <a:ln w="0" cap="flat">
                  <a:solidFill>
                    <a:srgbClr val="393939"/>
                  </a:solidFill>
                  <a:prstDash val="solid"/>
                  <a:miter lim="400000"/>
                </a:ln>
                <a:solidFill>
                  <a:srgbClr val="393939"/>
                </a:solidFill>
              </a:rPr>
              <a:t>  4.2K</a:t>
            </a:r>
            <a:endParaRPr u="none">
              <a:ln w="0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 sz="1900" b="0" u="sng">
                <a:ln w="0" cap="flat">
                  <a:solidFill>
                    <a:srgbClr val="0366D6"/>
                  </a:solidFill>
                  <a:prstDash val="solid"/>
                  <a:miter lim="400000"/>
                </a:ln>
                <a:solidFill>
                  <a:srgbClr val="0366D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6"/>
              </a:rPr>
              <a:t>alibaba/cobar</a:t>
            </a:r>
            <a:r>
              <a:rPr u="none">
                <a:ln w="0" cap="flat">
                  <a:solidFill>
                    <a:srgbClr val="393939"/>
                  </a:solidFill>
                  <a:prstDash val="solid"/>
                  <a:miter lim="400000"/>
                </a:ln>
                <a:solidFill>
                  <a:srgbClr val="393939"/>
                </a:solidFill>
              </a:rPr>
              <a:t> 2.9k</a:t>
            </a:r>
            <a:endParaRPr u="none">
              <a:ln w="0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 sz="1900" b="0" u="sng">
                <a:ln w="0" cap="flat">
                  <a:solidFill>
                    <a:srgbClr val="0366D6"/>
                  </a:solidFill>
                  <a:prstDash val="solid"/>
                  <a:miter lim="400000"/>
                </a:ln>
                <a:solidFill>
                  <a:srgbClr val="0366D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7"/>
              </a:rPr>
              <a:t>alibaba/tb_tddl</a:t>
            </a:r>
            <a:r>
              <a:rPr u="none">
                <a:ln w="0" cap="flat">
                  <a:solidFill>
                    <a:srgbClr val="393939"/>
                  </a:solidFill>
                  <a:prstDash val="solid"/>
                  <a:miter lim="400000"/>
                </a:ln>
                <a:solidFill>
                  <a:srgbClr val="393939"/>
                </a:solidFill>
              </a:rPr>
              <a:t> l.2K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/>
          </a:p>
        </p:txBody>
      </p:sp>
      <p:sp>
        <p:nvSpPr>
          <p:cNvPr id="18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6" tIns="48766" rIns="48766" bIns="48766" anchor="ctr"/>
          <a:lstStyle>
            <a:lvl1pPr defTabSz="584199">
              <a:defRPr sz="1400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188" name="成组"/>
          <p:cNvGrpSpPr/>
          <p:nvPr/>
        </p:nvGrpSpPr>
        <p:grpSpPr>
          <a:xfrm>
            <a:off x="796677" y="1412035"/>
            <a:ext cx="3108980" cy="671517"/>
            <a:chOff x="0" y="0"/>
            <a:chExt cx="3108978" cy="671515"/>
          </a:xfrm>
        </p:grpSpPr>
        <p:sp>
          <p:nvSpPr>
            <p:cNvPr id="186" name="锯齿"/>
            <p:cNvSpPr/>
            <p:nvPr/>
          </p:nvSpPr>
          <p:spPr>
            <a:xfrm>
              <a:off x="0" y="102687"/>
              <a:ext cx="3108979" cy="466142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613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87" name="sharding-sphere功能介绍"/>
            <p:cNvSpPr txBox="1"/>
            <p:nvPr/>
          </p:nvSpPr>
          <p:spPr>
            <a:xfrm>
              <a:off x="233070" y="0"/>
              <a:ext cx="2516304" cy="671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58613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sharding-sphere功能介绍</a:t>
              </a:r>
            </a:p>
          </p:txBody>
        </p:sp>
      </p:grp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88" y="3220482"/>
            <a:ext cx="12049812" cy="3940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/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6" tIns="48766" rIns="48766" bIns="48766" anchor="ctr"/>
          <a:lstStyle>
            <a:lvl1pPr defTabSz="584199">
              <a:defRPr sz="1400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196" name="成组"/>
          <p:cNvGrpSpPr/>
          <p:nvPr/>
        </p:nvGrpSpPr>
        <p:grpSpPr>
          <a:xfrm>
            <a:off x="796677" y="1412035"/>
            <a:ext cx="3108980" cy="671517"/>
            <a:chOff x="0" y="0"/>
            <a:chExt cx="3108978" cy="671515"/>
          </a:xfrm>
        </p:grpSpPr>
        <p:sp>
          <p:nvSpPr>
            <p:cNvPr id="194" name="锯齿"/>
            <p:cNvSpPr/>
            <p:nvPr/>
          </p:nvSpPr>
          <p:spPr>
            <a:xfrm>
              <a:off x="0" y="102687"/>
              <a:ext cx="3108979" cy="466142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613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95" name="sharding-sphere功能介绍"/>
            <p:cNvSpPr txBox="1"/>
            <p:nvPr/>
          </p:nvSpPr>
          <p:spPr>
            <a:xfrm>
              <a:off x="233070" y="0"/>
              <a:ext cx="2516304" cy="671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58613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sharding-sphere功能介绍</a:t>
              </a:r>
            </a:p>
          </p:txBody>
        </p:sp>
      </p:grpSp>
      <p:sp>
        <p:nvSpPr>
          <p:cNvPr id="197" name="数据分片"/>
          <p:cNvSpPr/>
          <p:nvPr/>
        </p:nvSpPr>
        <p:spPr>
          <a:xfrm>
            <a:off x="647674" y="3829050"/>
            <a:ext cx="3403452" cy="777429"/>
          </a:xfrm>
          <a:prstGeom prst="roundRect">
            <a:avLst>
              <a:gd name="adj" fmla="val 24504"/>
            </a:avLst>
          </a:prstGeom>
          <a:solidFill>
            <a:srgbClr val="33CD9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数据分片</a:t>
            </a:r>
          </a:p>
        </p:txBody>
      </p:sp>
      <p:sp>
        <p:nvSpPr>
          <p:cNvPr id="198" name="读写分离"/>
          <p:cNvSpPr/>
          <p:nvPr/>
        </p:nvSpPr>
        <p:spPr>
          <a:xfrm>
            <a:off x="647674" y="2781300"/>
            <a:ext cx="3403452" cy="777429"/>
          </a:xfrm>
          <a:prstGeom prst="roundRect">
            <a:avLst>
              <a:gd name="adj" fmla="val 24504"/>
            </a:avLst>
          </a:prstGeom>
          <a:solidFill>
            <a:srgbClr val="33CD9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读写分离</a:t>
            </a:r>
          </a:p>
        </p:txBody>
      </p:sp>
      <p:sp>
        <p:nvSpPr>
          <p:cNvPr id="199" name="数据托敏"/>
          <p:cNvSpPr/>
          <p:nvPr/>
        </p:nvSpPr>
        <p:spPr>
          <a:xfrm>
            <a:off x="647674" y="4876800"/>
            <a:ext cx="3403452" cy="777429"/>
          </a:xfrm>
          <a:prstGeom prst="roundRect">
            <a:avLst>
              <a:gd name="adj" fmla="val 24504"/>
            </a:avLst>
          </a:prstGeom>
          <a:solidFill>
            <a:srgbClr val="33CD9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数据托敏</a:t>
            </a:r>
          </a:p>
        </p:txBody>
      </p:sp>
      <p:sp>
        <p:nvSpPr>
          <p:cNvPr id="200" name="编排治理"/>
          <p:cNvSpPr/>
          <p:nvPr/>
        </p:nvSpPr>
        <p:spPr>
          <a:xfrm>
            <a:off x="736574" y="6019800"/>
            <a:ext cx="3403452" cy="777429"/>
          </a:xfrm>
          <a:prstGeom prst="roundRect">
            <a:avLst>
              <a:gd name="adj" fmla="val 24504"/>
            </a:avLst>
          </a:prstGeom>
          <a:solidFill>
            <a:srgbClr val="33CD9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编排治理</a:t>
            </a:r>
          </a:p>
        </p:txBody>
      </p:sp>
      <p:sp>
        <p:nvSpPr>
          <p:cNvPr id="201" name="分布式事务"/>
          <p:cNvSpPr/>
          <p:nvPr/>
        </p:nvSpPr>
        <p:spPr>
          <a:xfrm>
            <a:off x="736574" y="7162800"/>
            <a:ext cx="3403452" cy="777429"/>
          </a:xfrm>
          <a:prstGeom prst="roundRect">
            <a:avLst>
              <a:gd name="adj" fmla="val 24504"/>
            </a:avLst>
          </a:prstGeom>
          <a:solidFill>
            <a:srgbClr val="33CD9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分布式事务</a:t>
            </a:r>
          </a:p>
        </p:txBody>
      </p:sp>
      <p:sp>
        <p:nvSpPr>
          <p:cNvPr id="202" name="提供一主多从的读写分离配置…"/>
          <p:cNvSpPr txBox="1"/>
          <p:nvPr/>
        </p:nvSpPr>
        <p:spPr>
          <a:xfrm>
            <a:off x="4216399" y="2801714"/>
            <a:ext cx="7658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sz="1800" b="0">
                <a:ln w="0" cap="flat">
                  <a:solidFill>
                    <a:srgbClr val="323232"/>
                  </a:solidFill>
                  <a:prstDash val="solid"/>
                  <a:miter lim="400000"/>
                </a:ln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提供一主多从的读写分离配置</a:t>
            </a:r>
          </a:p>
          <a:p>
            <a:pPr algn="l" defTabSz="457200">
              <a:lnSpc>
                <a:spcPts val="4200"/>
              </a:lnSpc>
              <a:defRPr sz="1800" b="0">
                <a:ln w="0" cap="flat">
                  <a:solidFill>
                    <a:srgbClr val="323232"/>
                  </a:solidFill>
                  <a:prstDash val="solid"/>
                  <a:miter lim="400000"/>
                </a:ln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同一线程且同一数据库连接内，如有写入操作，以后的读操作均从主库读取</a:t>
            </a:r>
          </a:p>
        </p:txBody>
      </p:sp>
      <p:sp>
        <p:nvSpPr>
          <p:cNvPr id="203" name="名词解释：逻辑表、真实表、数据节点、广播表、分片键、分片算法、分片策略…"/>
          <p:cNvSpPr txBox="1"/>
          <p:nvPr/>
        </p:nvSpPr>
        <p:spPr>
          <a:xfrm>
            <a:off x="4178274" y="3849464"/>
            <a:ext cx="817885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sz="1800" b="0">
                <a:ln w="0" cap="flat">
                  <a:solidFill>
                    <a:srgbClr val="323232"/>
                  </a:solidFill>
                  <a:prstDash val="solid"/>
                  <a:miter lim="400000"/>
                </a:ln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名词解释：逻辑表、真实表、数据节点、广播表、分片键、分片算法、分片策略</a:t>
            </a:r>
          </a:p>
          <a:p>
            <a:pPr algn="l" defTabSz="457200">
              <a:lnSpc>
                <a:spcPts val="4200"/>
              </a:lnSpc>
              <a:defRPr sz="1800" b="0">
                <a:ln w="0" cap="flat">
                  <a:solidFill>
                    <a:srgbClr val="323232"/>
                  </a:solidFill>
                  <a:prstDash val="solid"/>
                  <a:miter lim="400000"/>
                </a:ln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分片策略 = 分片键 + 分片算法</a:t>
            </a:r>
          </a:p>
        </p:txBody>
      </p:sp>
      <p:sp>
        <p:nvSpPr>
          <p:cNvPr id="204" name="字段加密、解密"/>
          <p:cNvSpPr txBox="1"/>
          <p:nvPr/>
        </p:nvSpPr>
        <p:spPr>
          <a:xfrm>
            <a:off x="4279874" y="5055964"/>
            <a:ext cx="1714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defRPr sz="1800" b="0">
                <a:ln w="0" cap="flat">
                  <a:solidFill>
                    <a:srgbClr val="323232"/>
                  </a:solidFill>
                  <a:prstDash val="solid"/>
                  <a:miter lim="400000"/>
                </a:ln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字段加密、解密</a:t>
            </a:r>
          </a:p>
        </p:txBody>
      </p:sp>
      <p:sp>
        <p:nvSpPr>
          <p:cNvPr id="205" name="提供注册中心、配置动态化、数据库熔断禁用、调用链路等治理能力"/>
          <p:cNvSpPr txBox="1"/>
          <p:nvPr/>
        </p:nvSpPr>
        <p:spPr>
          <a:xfrm>
            <a:off x="4279874" y="6186264"/>
            <a:ext cx="74295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500"/>
              </a:lnSpc>
              <a:defRPr sz="1920" b="0">
                <a:ln w="0" cap="flat">
                  <a:solidFill>
                    <a:srgbClr val="323232"/>
                  </a:solidFill>
                  <a:prstDash val="solid"/>
                  <a:miter lim="400000"/>
                </a:ln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提供注册中心、配置动态化、数据库熔断禁用、调用链路等治理能力</a:t>
            </a:r>
          </a:p>
        </p:txBody>
      </p:sp>
      <p:sp>
        <p:nvSpPr>
          <p:cNvPr id="206" name="本地事务、两阶段事务、柔性事务"/>
          <p:cNvSpPr txBox="1"/>
          <p:nvPr/>
        </p:nvSpPr>
        <p:spPr>
          <a:xfrm>
            <a:off x="4345057" y="7341964"/>
            <a:ext cx="37719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500"/>
              </a:lnSpc>
              <a:defRPr sz="1920" b="0">
                <a:ln w="0" cap="flat">
                  <a:solidFill>
                    <a:srgbClr val="323232"/>
                  </a:solidFill>
                  <a:prstDash val="solid"/>
                  <a:miter lim="400000"/>
                </a:ln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本地事务、两阶段事务、柔性事务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/>
          </a:p>
        </p:txBody>
      </p:sp>
      <p:sp>
        <p:nvSpPr>
          <p:cNvPr id="210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6" tIns="48766" rIns="48766" bIns="48766" anchor="ctr"/>
          <a:lstStyle>
            <a:lvl1pPr defTabSz="584199">
              <a:defRPr sz="1400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213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211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613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12" name="demo演示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58613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demo演示</a:t>
              </a:r>
            </a:p>
          </p:txBody>
        </p:sp>
      </p:grpSp>
      <p:sp>
        <p:nvSpPr>
          <p:cNvPr id="214" name="本环节代码演示"/>
          <p:cNvSpPr txBox="1"/>
          <p:nvPr/>
        </p:nvSpPr>
        <p:spPr>
          <a:xfrm>
            <a:off x="5378450" y="3041650"/>
            <a:ext cx="2247901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本环节代码演示</a:t>
            </a:r>
          </a:p>
        </p:txBody>
      </p:sp>
      <p:sp>
        <p:nvSpPr>
          <p:cNvPr id="215" name="仓库地址：http://stash.chaindown.com/projects/CSS/repos/chainup-saas-service/browse…"/>
          <p:cNvSpPr txBox="1"/>
          <p:nvPr/>
        </p:nvSpPr>
        <p:spPr>
          <a:xfrm>
            <a:off x="955420" y="4230748"/>
            <a:ext cx="11093959" cy="1546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仓库地址：http://stash.chaindown.com/projects/CSS/repos/chainup-saas-service/browse </a:t>
            </a:r>
          </a:p>
          <a:p>
            <a:pPr algn="l">
              <a:defRPr sz="2000"/>
            </a:pPr>
            <a:r>
              <a:t>分支：feature_master_jiyuge_test </a:t>
            </a:r>
          </a:p>
          <a:p>
            <a:pPr algn="l">
              <a:defRPr sz="2000"/>
            </a:pPr>
            <a:r>
              <a:t>模块：sharding-test</a:t>
            </a:r>
          </a:p>
          <a:p>
            <a:pPr algn="l">
              <a:defRPr sz="2000"/>
            </a:pPr>
            <a:r>
              <a:t>版本说明：</a:t>
            </a:r>
          </a:p>
        </p:txBody>
      </p:sp>
      <p:pic>
        <p:nvPicPr>
          <p:cNvPr id="216" name="clipboard.png" descr="clip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53" y="6083809"/>
            <a:ext cx="13004801" cy="1178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/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6" tIns="48766" rIns="48766" bIns="48766" anchor="ctr"/>
          <a:lstStyle>
            <a:lvl1pPr defTabSz="584199">
              <a:defRPr sz="1400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223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221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613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22" name="demo演示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58613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demo演示</a:t>
              </a:r>
            </a:p>
          </p:txBody>
        </p:sp>
      </p:grpSp>
      <p:sp>
        <p:nvSpPr>
          <p:cNvPr id="224" name="官网：https://shardingsphere.apache.org…"/>
          <p:cNvSpPr txBox="1"/>
          <p:nvPr/>
        </p:nvSpPr>
        <p:spPr>
          <a:xfrm>
            <a:off x="2212720" y="3920616"/>
            <a:ext cx="7588759" cy="82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官网：https://shardingsphere.apache.org</a:t>
            </a:r>
          </a:p>
          <a:p>
            <a:pPr algn="l">
              <a:defRPr sz="2000"/>
            </a:pPr>
            <a:r>
              <a:t>github：https://github.com/apache/incubator-shardingsphere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194</Words>
  <Application>Microsoft Office PowerPoint</Application>
  <PresentationFormat>自定义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Heiti SC Light</vt:lpstr>
      <vt:lpstr>Helvetica Light</vt:lpstr>
      <vt:lpstr>Helvetica Neue</vt:lpstr>
      <vt:lpstr>Helvetica Neue Light</vt:lpstr>
      <vt:lpstr>Helvetica Neue Medium</vt:lpstr>
      <vt:lpstr>Helvetica Neue Thin</vt:lpstr>
      <vt:lpstr>Microsoft YaHei</vt:lpstr>
      <vt:lpstr>Helvetica</vt:lpstr>
      <vt:lpstr>Times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力 李</cp:lastModifiedBy>
  <cp:revision>1</cp:revision>
  <dcterms:modified xsi:type="dcterms:W3CDTF">2020-03-06T14:22:27Z</dcterms:modified>
</cp:coreProperties>
</file>