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TSansNarrow-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c/dog-breed-identification/data" TargetMode="External"/><Relationship Id="rId4" Type="http://schemas.openxmlformats.org/officeDocument/2006/relationships/hyperlink" Target="http://www.akc.org/dog-bree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
              <a:t>CSYE 7200 Final Project Proposal</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rPr lang="en"/>
              <a:t>Team 10: Xin Wen, Shaowen Cui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Use Case</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spcBef>
                <a:spcPts val="0"/>
              </a:spcBef>
              <a:buChar char="●"/>
            </a:pPr>
            <a:r>
              <a:rPr b="1" lang="en"/>
              <a:t>Identify Human &amp; Dog</a:t>
            </a:r>
            <a:r>
              <a:rPr lang="en"/>
              <a:t>: system is helpful to distinguish dog's and human's images from others. So that can be used to classify photos.</a:t>
            </a:r>
          </a:p>
          <a:p>
            <a:pPr lvl="0" rtl="0">
              <a:spcBef>
                <a:spcPts val="0"/>
              </a:spcBef>
              <a:buNone/>
            </a:pPr>
            <a:r>
              <a:t/>
            </a:r>
            <a:endParaRPr/>
          </a:p>
          <a:p>
            <a:pPr indent="-342900" lvl="0" marL="457200" rtl="0">
              <a:spcBef>
                <a:spcPts val="0"/>
              </a:spcBef>
              <a:buChar char="●"/>
            </a:pPr>
            <a:r>
              <a:rPr b="1" lang="en"/>
              <a:t>Identify Dog's Breed</a:t>
            </a:r>
            <a:r>
              <a:rPr lang="en"/>
              <a:t>: A dog’s breed could be very complicated,  or users are not familiar with dog breeds. However, users may wonder what breed is this dog most similar to, in this case, they could simply take a picture of it and the system can analyze for them.</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Methodology</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lnSpc>
                <a:spcPct val="200000"/>
              </a:lnSpc>
              <a:spcBef>
                <a:spcPts val="1100"/>
              </a:spcBef>
              <a:spcAft>
                <a:spcPts val="0"/>
              </a:spcAft>
            </a:pPr>
            <a:r>
              <a:rPr lang="en">
                <a:solidFill>
                  <a:srgbClr val="444444"/>
                </a:solidFill>
                <a:latin typeface="Arial"/>
                <a:ea typeface="Arial"/>
                <a:cs typeface="Arial"/>
                <a:sym typeface="Arial"/>
              </a:rPr>
              <a:t>Data Ingestion: Akka Stream</a:t>
            </a:r>
          </a:p>
          <a:p>
            <a:pPr indent="-342900" lvl="0" marL="457200" rtl="0">
              <a:lnSpc>
                <a:spcPct val="200000"/>
              </a:lnSpc>
              <a:spcBef>
                <a:spcPts val="0"/>
              </a:spcBef>
              <a:spcAft>
                <a:spcPts val="0"/>
              </a:spcAft>
            </a:pPr>
            <a:r>
              <a:rPr lang="en">
                <a:solidFill>
                  <a:srgbClr val="444444"/>
                </a:solidFill>
                <a:latin typeface="Arial"/>
                <a:ea typeface="Arial"/>
                <a:cs typeface="Arial"/>
                <a:sym typeface="Arial"/>
              </a:rPr>
              <a:t>Data Preprocessing: OpenCV</a:t>
            </a:r>
          </a:p>
          <a:p>
            <a:pPr indent="-342900" lvl="0" marL="457200" rtl="0">
              <a:lnSpc>
                <a:spcPct val="200000"/>
              </a:lnSpc>
              <a:spcBef>
                <a:spcPts val="0"/>
              </a:spcBef>
              <a:spcAft>
                <a:spcPts val="0"/>
              </a:spcAft>
            </a:pPr>
            <a:r>
              <a:rPr lang="en">
                <a:solidFill>
                  <a:srgbClr val="444444"/>
                </a:solidFill>
                <a:latin typeface="Arial"/>
                <a:ea typeface="Arial"/>
                <a:cs typeface="Arial"/>
                <a:sym typeface="Arial"/>
              </a:rPr>
              <a:t>Facial Detection: Facial Keypoint Localization</a:t>
            </a:r>
          </a:p>
          <a:p>
            <a:pPr indent="-342900" lvl="0" marL="457200" rtl="0">
              <a:lnSpc>
                <a:spcPct val="200000"/>
              </a:lnSpc>
              <a:spcBef>
                <a:spcPts val="0"/>
              </a:spcBef>
              <a:spcAft>
                <a:spcPts val="0"/>
              </a:spcAft>
            </a:pPr>
            <a:r>
              <a:rPr lang="en">
                <a:solidFill>
                  <a:srgbClr val="444444"/>
                </a:solidFill>
                <a:latin typeface="Arial"/>
                <a:ea typeface="Arial"/>
                <a:cs typeface="Arial"/>
                <a:sym typeface="Arial"/>
              </a:rPr>
              <a:t>Training: CNN (</a:t>
            </a:r>
            <a:r>
              <a:rPr lang="en">
                <a:solidFill>
                  <a:srgbClr val="333333"/>
                </a:solidFill>
                <a:highlight>
                  <a:srgbClr val="FFFFFF"/>
                </a:highlight>
                <a:latin typeface="Verdana"/>
                <a:ea typeface="Verdana"/>
                <a:cs typeface="Verdana"/>
                <a:sym typeface="Verdana"/>
              </a:rPr>
              <a:t>Convolutional Neural Network</a:t>
            </a:r>
            <a:r>
              <a:rPr lang="en">
                <a:solidFill>
                  <a:srgbClr val="444444"/>
                </a:solidFill>
                <a:latin typeface="Arial"/>
                <a:ea typeface="Arial"/>
                <a:cs typeface="Arial"/>
                <a:sym typeface="Arial"/>
              </a:rPr>
              <a:t>)</a:t>
            </a:r>
          </a:p>
          <a:p>
            <a:pPr indent="-342900" lvl="0" marL="457200" rtl="0">
              <a:lnSpc>
                <a:spcPct val="200000"/>
              </a:lnSpc>
              <a:spcBef>
                <a:spcPts val="0"/>
              </a:spcBef>
              <a:spcAft>
                <a:spcPts val="1100"/>
              </a:spcAft>
            </a:pPr>
            <a:r>
              <a:rPr lang="en">
                <a:solidFill>
                  <a:srgbClr val="444444"/>
                </a:solidFill>
                <a:latin typeface="Arial"/>
                <a:ea typeface="Arial"/>
                <a:cs typeface="Arial"/>
                <a:sym typeface="Arial"/>
              </a:rPr>
              <a:t>Visualization: Zeppelin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Data Source</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Char char="●"/>
            </a:pPr>
            <a:r>
              <a:rPr lang="en"/>
              <a:t>Mainly from Kaggle’s competition Dog Breed Identification. It includes training dataset (about 10 thousands) </a:t>
            </a:r>
            <a:r>
              <a:rPr lang="en" u="sng">
                <a:solidFill>
                  <a:schemeClr val="hlink"/>
                </a:solidFill>
                <a:hlinkClick r:id="rId3"/>
              </a:rPr>
              <a:t>https://www.kaggle.com/c/dog-breed-identification/data</a:t>
            </a:r>
          </a:p>
          <a:p>
            <a:pPr indent="-342900" lvl="0" marL="457200" rtl="0">
              <a:lnSpc>
                <a:spcPct val="200000"/>
              </a:lnSpc>
              <a:spcBef>
                <a:spcPts val="0"/>
              </a:spcBef>
              <a:buChar char="●"/>
            </a:pPr>
            <a:r>
              <a:rPr lang="en"/>
              <a:t>Additional data source would be from several pets’ websites, using web. eg: </a:t>
            </a:r>
            <a:r>
              <a:rPr lang="en" u="sng">
                <a:solidFill>
                  <a:schemeClr val="hlink"/>
                </a:solidFill>
                <a:hlinkClick r:id="rId4"/>
              </a:rPr>
              <a:t>http://www.akc.org/dog-breeds/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Milestone/Sprints--Wen</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30200" lvl="0" marL="457200" rtl="0">
              <a:lnSpc>
                <a:spcPct val="200000"/>
              </a:lnSpc>
              <a:spcBef>
                <a:spcPts val="1100"/>
              </a:spcBef>
              <a:spcAft>
                <a:spcPts val="0"/>
              </a:spcAft>
              <a:buClr>
                <a:srgbClr val="444444"/>
              </a:buClr>
              <a:buSzPct val="100000"/>
              <a:buFont typeface="Arial"/>
            </a:pPr>
            <a:r>
              <a:rPr lang="en" sz="1600">
                <a:solidFill>
                  <a:srgbClr val="444444"/>
                </a:solidFill>
                <a:latin typeface="Arial"/>
                <a:ea typeface="Arial"/>
                <a:cs typeface="Arial"/>
                <a:sym typeface="Arial"/>
              </a:rPr>
              <a:t>Week 1 (Nov. 4 - 10): Project Proposal</a:t>
            </a:r>
          </a:p>
          <a:p>
            <a:pPr indent="-330200" lvl="0" marL="457200" rtl="0">
              <a:lnSpc>
                <a:spcPct val="200000"/>
              </a:lnSpc>
              <a:spcBef>
                <a:spcPts val="0"/>
              </a:spcBef>
              <a:spcAft>
                <a:spcPts val="0"/>
              </a:spcAft>
              <a:buClr>
                <a:srgbClr val="444444"/>
              </a:buClr>
              <a:buSzPct val="100000"/>
              <a:buFont typeface="Arial"/>
            </a:pPr>
            <a:r>
              <a:rPr lang="en" sz="1600">
                <a:solidFill>
                  <a:srgbClr val="444444"/>
                </a:solidFill>
                <a:latin typeface="Arial"/>
                <a:ea typeface="Arial"/>
                <a:cs typeface="Arial"/>
                <a:sym typeface="Arial"/>
              </a:rPr>
              <a:t>Week 2 (Nov. 11 - 17): Data Ingestion</a:t>
            </a:r>
          </a:p>
          <a:p>
            <a:pPr indent="-330200" lvl="0" marL="457200" rtl="0">
              <a:lnSpc>
                <a:spcPct val="200000"/>
              </a:lnSpc>
              <a:spcBef>
                <a:spcPts val="0"/>
              </a:spcBef>
              <a:spcAft>
                <a:spcPts val="0"/>
              </a:spcAft>
              <a:buClr>
                <a:srgbClr val="444444"/>
              </a:buClr>
              <a:buSzPct val="100000"/>
              <a:buFont typeface="Arial"/>
            </a:pPr>
            <a:r>
              <a:rPr lang="en" sz="1600">
                <a:solidFill>
                  <a:srgbClr val="444444"/>
                </a:solidFill>
                <a:latin typeface="Arial"/>
                <a:ea typeface="Arial"/>
                <a:cs typeface="Arial"/>
                <a:sym typeface="Arial"/>
              </a:rPr>
              <a:t>Week 3 (Nov. 18 - 24):  Data Preprocessing</a:t>
            </a:r>
          </a:p>
          <a:p>
            <a:pPr indent="-330200" lvl="0" marL="457200" rtl="0">
              <a:lnSpc>
                <a:spcPct val="200000"/>
              </a:lnSpc>
              <a:spcBef>
                <a:spcPts val="0"/>
              </a:spcBef>
              <a:spcAft>
                <a:spcPts val="0"/>
              </a:spcAft>
              <a:buClr>
                <a:srgbClr val="444444"/>
              </a:buClr>
              <a:buSzPct val="100000"/>
              <a:buFont typeface="Arial"/>
            </a:pPr>
            <a:r>
              <a:rPr lang="en" sz="1600">
                <a:solidFill>
                  <a:srgbClr val="444444"/>
                </a:solidFill>
                <a:latin typeface="Arial"/>
                <a:ea typeface="Arial"/>
                <a:cs typeface="Arial"/>
                <a:sym typeface="Arial"/>
              </a:rPr>
              <a:t>Week 4 (Nov. 25 - Dec. 1): Facial Detection</a:t>
            </a:r>
          </a:p>
          <a:p>
            <a:pPr indent="-330200" lvl="0" marL="457200" rtl="0">
              <a:lnSpc>
                <a:spcPct val="200000"/>
              </a:lnSpc>
              <a:spcBef>
                <a:spcPts val="0"/>
              </a:spcBef>
              <a:spcAft>
                <a:spcPts val="0"/>
              </a:spcAft>
              <a:buClr>
                <a:srgbClr val="444444"/>
              </a:buClr>
              <a:buSzPct val="100000"/>
              <a:buFont typeface="Arial"/>
            </a:pPr>
            <a:r>
              <a:rPr lang="en" sz="1600">
                <a:solidFill>
                  <a:srgbClr val="444444"/>
                </a:solidFill>
                <a:latin typeface="Arial"/>
                <a:ea typeface="Arial"/>
                <a:cs typeface="Arial"/>
                <a:sym typeface="Arial"/>
              </a:rPr>
              <a:t>Week 5 (Dec. 2 - 8): Data Training by </a:t>
            </a:r>
            <a:r>
              <a:rPr lang="en" sz="1600">
                <a:solidFill>
                  <a:srgbClr val="333333"/>
                </a:solidFill>
                <a:highlight>
                  <a:srgbClr val="FFFFFF"/>
                </a:highlight>
                <a:latin typeface="Verdana"/>
                <a:ea typeface="Verdana"/>
                <a:cs typeface="Verdana"/>
                <a:sym typeface="Verdana"/>
              </a:rPr>
              <a:t>Convolutional Neural Network</a:t>
            </a:r>
          </a:p>
          <a:p>
            <a:pPr indent="-330200" lvl="0" marL="457200" rtl="0">
              <a:lnSpc>
                <a:spcPct val="200000"/>
              </a:lnSpc>
              <a:spcBef>
                <a:spcPts val="0"/>
              </a:spcBef>
              <a:spcAft>
                <a:spcPts val="1100"/>
              </a:spcAft>
              <a:buClr>
                <a:srgbClr val="444444"/>
              </a:buClr>
              <a:buSzPct val="100000"/>
              <a:buFont typeface="Arial"/>
            </a:pPr>
            <a:r>
              <a:rPr lang="en" sz="1600">
                <a:solidFill>
                  <a:srgbClr val="444444"/>
                </a:solidFill>
                <a:latin typeface="Arial"/>
                <a:ea typeface="Arial"/>
                <a:cs typeface="Arial"/>
                <a:sym typeface="Arial"/>
              </a:rPr>
              <a:t>Week 6 (Dec. 9 - 15): Data Visualization</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Program &amp; Repository</a:t>
            </a:r>
          </a:p>
        </p:txBody>
      </p:sp>
      <p:sp>
        <p:nvSpPr>
          <p:cNvPr id="97" name="Shape 97"/>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lnSpc>
                <a:spcPct val="133333"/>
              </a:lnSpc>
              <a:spcBef>
                <a:spcPts val="1100"/>
              </a:spcBef>
              <a:spcAft>
                <a:spcPts val="0"/>
              </a:spcAft>
              <a:buClr>
                <a:srgbClr val="444444"/>
              </a:buClr>
              <a:buFont typeface="Arial"/>
            </a:pPr>
            <a:r>
              <a:rPr lang="en">
                <a:solidFill>
                  <a:srgbClr val="444444"/>
                </a:solidFill>
                <a:latin typeface="Arial"/>
                <a:ea typeface="Arial"/>
                <a:cs typeface="Arial"/>
                <a:sym typeface="Arial"/>
              </a:rPr>
              <a:t>Programming in Scala: </a:t>
            </a:r>
          </a:p>
          <a:p>
            <a:pPr indent="-342900" lvl="1" marL="914400" rtl="0">
              <a:lnSpc>
                <a:spcPct val="133333"/>
              </a:lnSpc>
              <a:spcBef>
                <a:spcPts val="0"/>
              </a:spcBef>
              <a:spcAft>
                <a:spcPts val="0"/>
              </a:spcAft>
              <a:buClr>
                <a:srgbClr val="000000"/>
              </a:buClr>
              <a:buSzPct val="100000"/>
              <a:buFont typeface="Arial"/>
              <a:buChar char="○"/>
            </a:pPr>
            <a:r>
              <a:rPr lang="en" sz="1800">
                <a:solidFill>
                  <a:srgbClr val="444444"/>
                </a:solidFill>
                <a:latin typeface="Arial"/>
                <a:ea typeface="Arial"/>
                <a:cs typeface="Arial"/>
                <a:sym typeface="Arial"/>
              </a:rPr>
              <a:t>Data ingestion and preprocessing; </a:t>
            </a:r>
          </a:p>
          <a:p>
            <a:pPr indent="-342900" lvl="1" marL="914400" rtl="0">
              <a:lnSpc>
                <a:spcPct val="133333"/>
              </a:lnSpc>
              <a:spcBef>
                <a:spcPts val="0"/>
              </a:spcBef>
              <a:spcAft>
                <a:spcPts val="0"/>
              </a:spcAft>
              <a:buClr>
                <a:srgbClr val="000000"/>
              </a:buClr>
              <a:buSzPct val="100000"/>
              <a:buFont typeface="Arial"/>
              <a:buChar char="○"/>
            </a:pPr>
            <a:r>
              <a:rPr lang="en" sz="1800">
                <a:solidFill>
                  <a:srgbClr val="444444"/>
                </a:solidFill>
                <a:latin typeface="Arial"/>
                <a:ea typeface="Arial"/>
                <a:cs typeface="Arial"/>
                <a:sym typeface="Arial"/>
              </a:rPr>
              <a:t>Facial detection; </a:t>
            </a:r>
          </a:p>
          <a:p>
            <a:pPr indent="-342900" lvl="1" marL="914400" rtl="0">
              <a:lnSpc>
                <a:spcPct val="133333"/>
              </a:lnSpc>
              <a:spcBef>
                <a:spcPts val="0"/>
              </a:spcBef>
              <a:spcAft>
                <a:spcPts val="1100"/>
              </a:spcAft>
              <a:buClr>
                <a:srgbClr val="000000"/>
              </a:buClr>
              <a:buSzPct val="100000"/>
              <a:buFont typeface="Arial"/>
              <a:buChar char="○"/>
            </a:pPr>
            <a:r>
              <a:rPr lang="en" sz="1800">
                <a:solidFill>
                  <a:srgbClr val="444444"/>
                </a:solidFill>
                <a:latin typeface="Arial"/>
                <a:ea typeface="Arial"/>
                <a:cs typeface="Arial"/>
                <a:sym typeface="Arial"/>
              </a:rPr>
              <a:t>Data visualization.</a:t>
            </a:r>
          </a:p>
          <a:p>
            <a:pPr indent="0" lvl="0" marL="457200" rtl="0">
              <a:lnSpc>
                <a:spcPct val="133333"/>
              </a:lnSpc>
              <a:spcBef>
                <a:spcPts val="1100"/>
              </a:spcBef>
              <a:spcAft>
                <a:spcPts val="1100"/>
              </a:spcAft>
              <a:buNone/>
            </a:pPr>
            <a:r>
              <a:t/>
            </a:r>
            <a:endParaRPr sz="1800">
              <a:solidFill>
                <a:srgbClr val="444444"/>
              </a:solidFill>
              <a:latin typeface="Arial"/>
              <a:ea typeface="Arial"/>
              <a:cs typeface="Arial"/>
              <a:sym typeface="Arial"/>
            </a:endParaRPr>
          </a:p>
          <a:p>
            <a:pPr indent="-342900" lvl="0" marL="457200" rtl="0">
              <a:lnSpc>
                <a:spcPct val="133333"/>
              </a:lnSpc>
              <a:spcBef>
                <a:spcPts val="1100"/>
              </a:spcBef>
              <a:spcAft>
                <a:spcPts val="1100"/>
              </a:spcAft>
              <a:buClr>
                <a:srgbClr val="444444"/>
              </a:buClr>
              <a:buSzPct val="100000"/>
              <a:buFont typeface="Arial"/>
              <a:buChar char="●"/>
            </a:pPr>
            <a:r>
              <a:rPr lang="en">
                <a:solidFill>
                  <a:srgbClr val="444444"/>
                </a:solidFill>
                <a:latin typeface="Arial"/>
                <a:ea typeface="Arial"/>
                <a:cs typeface="Arial"/>
                <a:sym typeface="Arial"/>
              </a:rPr>
              <a:t>Repository: https://github.com/cicioutofspace/CSYE7200_FinalProject</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Criteria</a:t>
            </a:r>
          </a:p>
        </p:txBody>
      </p:sp>
      <p:sp>
        <p:nvSpPr>
          <p:cNvPr id="103" name="Shape 103"/>
          <p:cNvSpPr txBox="1"/>
          <p:nvPr>
            <p:ph idx="1" type="body"/>
          </p:nvPr>
        </p:nvSpPr>
        <p:spPr>
          <a:xfrm>
            <a:off x="311700" y="1266325"/>
            <a:ext cx="8520600" cy="3302700"/>
          </a:xfrm>
          <a:prstGeom prst="rect">
            <a:avLst/>
          </a:prstGeom>
          <a:noFill/>
        </p:spPr>
        <p:txBody>
          <a:bodyPr anchorCtr="0" anchor="t" bIns="91425" lIns="91425" rIns="91425" wrap="square" tIns="91425">
            <a:noAutofit/>
          </a:bodyPr>
          <a:lstStyle/>
          <a:p>
            <a:pPr indent="-342900" lvl="0" marL="457200" rtl="0">
              <a:lnSpc>
                <a:spcPct val="200000"/>
              </a:lnSpc>
              <a:spcBef>
                <a:spcPts val="1100"/>
              </a:spcBef>
              <a:spcAft>
                <a:spcPts val="0"/>
              </a:spcAft>
              <a:buClr>
                <a:srgbClr val="444444"/>
              </a:buClr>
              <a:buSzPct val="100000"/>
              <a:buFont typeface="Arial"/>
            </a:pPr>
            <a:r>
              <a:rPr lang="en">
                <a:solidFill>
                  <a:srgbClr val="444444"/>
                </a:solidFill>
                <a:latin typeface="Arial"/>
                <a:ea typeface="Arial"/>
                <a:cs typeface="Arial"/>
                <a:sym typeface="Arial"/>
              </a:rPr>
              <a:t>The recognition rate of dogs photo should be higher than 60%</a:t>
            </a:r>
          </a:p>
          <a:p>
            <a:pPr indent="-342900" lvl="0" marL="457200" rtl="0">
              <a:lnSpc>
                <a:spcPct val="200000"/>
              </a:lnSpc>
              <a:spcBef>
                <a:spcPts val="0"/>
              </a:spcBef>
              <a:spcAft>
                <a:spcPts val="0"/>
              </a:spcAft>
              <a:buClr>
                <a:srgbClr val="444444"/>
              </a:buClr>
              <a:buSzPct val="100000"/>
              <a:buFont typeface="Arial"/>
            </a:pPr>
            <a:r>
              <a:rPr lang="en">
                <a:solidFill>
                  <a:srgbClr val="444444"/>
                </a:solidFill>
                <a:latin typeface="Arial"/>
                <a:ea typeface="Arial"/>
                <a:cs typeface="Arial"/>
                <a:sym typeface="Arial"/>
              </a:rPr>
              <a:t>The recognition rate of human photo should be 80%</a:t>
            </a:r>
          </a:p>
          <a:p>
            <a:pPr indent="-342900" lvl="0" marL="457200" rtl="0">
              <a:lnSpc>
                <a:spcPct val="200000"/>
              </a:lnSpc>
              <a:spcBef>
                <a:spcPts val="0"/>
              </a:spcBef>
              <a:spcAft>
                <a:spcPts val="1100"/>
              </a:spcAft>
              <a:buClr>
                <a:srgbClr val="444444"/>
              </a:buClr>
              <a:buSzPct val="100000"/>
              <a:buFont typeface="Arial"/>
            </a:pPr>
            <a:r>
              <a:rPr lang="en">
                <a:solidFill>
                  <a:srgbClr val="444444"/>
                </a:solidFill>
                <a:latin typeface="Arial"/>
                <a:ea typeface="Arial"/>
                <a:cs typeface="Arial"/>
                <a:sym typeface="Arial"/>
              </a:rPr>
              <a:t>The recognition rate of certain types of purebred dogs should be higher than 60%</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Goals</a:t>
            </a:r>
          </a:p>
        </p:txBody>
      </p:sp>
      <p:sp>
        <p:nvSpPr>
          <p:cNvPr id="109" name="Shape 10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Clr>
                <a:srgbClr val="444444"/>
              </a:buClr>
              <a:buFont typeface="Arial"/>
            </a:pPr>
            <a:r>
              <a:rPr lang="en">
                <a:solidFill>
                  <a:srgbClr val="444444"/>
                </a:solidFill>
                <a:latin typeface="Arial"/>
                <a:ea typeface="Arial"/>
                <a:cs typeface="Arial"/>
                <a:sym typeface="Arial"/>
              </a:rPr>
              <a:t>When a human photo had been uploaded, it should recognize it is an human face.</a:t>
            </a:r>
          </a:p>
          <a:p>
            <a:pPr indent="-342900" lvl="0" marL="457200" rtl="0">
              <a:lnSpc>
                <a:spcPct val="200000"/>
              </a:lnSpc>
              <a:spcBef>
                <a:spcPts val="0"/>
              </a:spcBef>
              <a:spcAft>
                <a:spcPts val="0"/>
              </a:spcAft>
              <a:buClr>
                <a:srgbClr val="444444"/>
              </a:buClr>
              <a:buFont typeface="Arial"/>
            </a:pPr>
            <a:r>
              <a:rPr lang="en">
                <a:solidFill>
                  <a:srgbClr val="444444"/>
                </a:solidFill>
                <a:latin typeface="Arial"/>
                <a:ea typeface="Arial"/>
                <a:cs typeface="Arial"/>
                <a:sym typeface="Arial"/>
              </a:rPr>
              <a:t>The system could recognize dogs and non-dogs photos. </a:t>
            </a:r>
          </a:p>
          <a:p>
            <a:pPr indent="-342900" lvl="0" marL="457200" rtl="0">
              <a:lnSpc>
                <a:spcPct val="200000"/>
              </a:lnSpc>
              <a:spcBef>
                <a:spcPts val="0"/>
              </a:spcBef>
              <a:buClr>
                <a:srgbClr val="444444"/>
              </a:buClr>
              <a:buFont typeface="Arial"/>
            </a:pPr>
            <a:r>
              <a:rPr lang="en">
                <a:solidFill>
                  <a:srgbClr val="444444"/>
                </a:solidFill>
                <a:latin typeface="Arial"/>
                <a:ea typeface="Arial"/>
                <a:cs typeface="Arial"/>
                <a:sym typeface="Arial"/>
              </a:rPr>
              <a:t>After recognize dog face, it will calculate the most possible breed for that dog.</a:t>
            </a:r>
            <a:r>
              <a:rPr lang="en" sz="1200">
                <a:solidFill>
                  <a:srgbClr val="444444"/>
                </a:solidFill>
                <a:latin typeface="Arial"/>
                <a:ea typeface="Arial"/>
                <a:cs typeface="Arial"/>
                <a:sym typeface="Arial"/>
              </a:rPr>
              <a:t> </a:t>
            </a:r>
          </a:p>
          <a:p>
            <a:pPr lvl="0" rtl="0">
              <a:spcBef>
                <a:spcPts val="0"/>
              </a:spcBef>
              <a:buNone/>
            </a:pPr>
            <a:r>
              <a:t/>
            </a:r>
            <a:endParaRPr sz="1200">
              <a:solidFill>
                <a:srgbClr val="44444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