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6"/>
  </p:normalViewPr>
  <p:slideViewPr>
    <p:cSldViewPr snapToGrid="0" snapToObjects="1">
      <p:cViewPr varScale="1">
        <p:scale>
          <a:sx n="141" d="100"/>
          <a:sy n="141" d="100"/>
        </p:scale>
        <p:origin x="8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8"/>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5" y="3158252"/>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022025"/>
            <a:ext cx="7136668" cy="152400"/>
            <a:chOff x="1346429" y="1011300"/>
            <a:chExt cx="6452100" cy="152400"/>
          </a:xfrm>
        </p:grpSpPr>
        <p:cxnSp>
          <p:nvCxnSpPr>
            <p:cNvPr id="13" name="Shape 13"/>
            <p:cNvCxnSpPr/>
            <p:nvPr/>
          </p:nvCxnSpPr>
          <p:spPr>
            <a:xfrm rot="10800000">
              <a:off x="1346429"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9"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3969100"/>
            <a:ext cx="7136668" cy="152400"/>
            <a:chOff x="1346435" y="3969088"/>
            <a:chExt cx="6452100" cy="152400"/>
          </a:xfrm>
        </p:grpSpPr>
        <p:cxnSp>
          <p:nvCxnSpPr>
            <p:cNvPr id="16" name="Shape 16"/>
            <p:cNvCxnSpPr/>
            <p:nvPr/>
          </p:nvCxnSpPr>
          <p:spPr>
            <a:xfrm>
              <a:off x="1346435" y="4121488"/>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8"/>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400"/>
          </a:xfrm>
          <a:prstGeom prst="rect">
            <a:avLst/>
          </a:prstGeom>
        </p:spPr>
        <p:txBody>
          <a:bodyPr wrap="square"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20" name="Shape 2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57" name="Shape 57"/>
          <p:cNvSpPr txBox="1">
            <a:spLocks noGrp="1"/>
          </p:cNvSpPr>
          <p:nvPr>
            <p:ph type="title"/>
          </p:nvPr>
        </p:nvSpPr>
        <p:spPr>
          <a:xfrm>
            <a:off x="311700" y="1304850"/>
            <a:ext cx="8520600" cy="1538400"/>
          </a:xfrm>
          <a:prstGeom prst="rect">
            <a:avLst/>
          </a:prstGeom>
        </p:spPr>
        <p:txBody>
          <a:bodyPr wrap="square" lIns="91425" tIns="91425" rIns="91425" bIns="91425" anchor="ctr" anchorCtr="0"/>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a:endParaRPr/>
          </a:p>
        </p:txBody>
      </p:sp>
      <p:sp>
        <p:nvSpPr>
          <p:cNvPr id="58" name="Shape 58"/>
          <p:cNvSpPr txBox="1">
            <a:spLocks noGrp="1"/>
          </p:cNvSpPr>
          <p:nvPr>
            <p:ph type="body" idx="1"/>
          </p:nvPr>
        </p:nvSpPr>
        <p:spPr>
          <a:xfrm>
            <a:off x="311700" y="2995650"/>
            <a:ext cx="8520600" cy="10716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9" name="Shape 5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23" name="Shape 23"/>
          <p:cNvSpPr txBox="1">
            <a:spLocks noGrp="1"/>
          </p:cNvSpPr>
          <p:nvPr>
            <p:ph type="title"/>
          </p:nvPr>
        </p:nvSpPr>
        <p:spPr>
          <a:xfrm>
            <a:off x="311700" y="814800"/>
            <a:ext cx="8571300" cy="942000"/>
          </a:xfrm>
          <a:prstGeom prst="rect">
            <a:avLst/>
          </a:prstGeom>
        </p:spPr>
        <p:txBody>
          <a:bodyPr wrap="square"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311700" y="445025"/>
            <a:ext cx="8520600" cy="707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wrap="square" lIns="91425" tIns="91425" rIns="91425" bIns="91425" anchor="ctr" anchorCtr="0"/>
          <a:lstStyle>
            <a:lvl1pPr lvl="0">
              <a:spcBef>
                <a:spcPts val="0"/>
              </a:spcBef>
              <a:buClr>
                <a:schemeClr val="dk2"/>
              </a:buClr>
              <a:buSzPct val="100000"/>
              <a:defRPr sz="5400" b="0">
                <a:solidFill>
                  <a:schemeClr val="dk2"/>
                </a:solidFill>
              </a:defRPr>
            </a:lvl1pPr>
            <a:lvl2pPr lvl="1">
              <a:spcBef>
                <a:spcPts val="0"/>
              </a:spcBef>
              <a:buClr>
                <a:schemeClr val="dk2"/>
              </a:buClr>
              <a:buSzPct val="100000"/>
              <a:defRPr sz="5400" b="0">
                <a:solidFill>
                  <a:schemeClr val="dk2"/>
                </a:solidFill>
              </a:defRPr>
            </a:lvl2pPr>
            <a:lvl3pPr lvl="2">
              <a:spcBef>
                <a:spcPts val="0"/>
              </a:spcBef>
              <a:buClr>
                <a:schemeClr val="dk2"/>
              </a:buClr>
              <a:buSzPct val="100000"/>
              <a:defRPr sz="5400" b="0">
                <a:solidFill>
                  <a:schemeClr val="dk2"/>
                </a:solidFill>
              </a:defRPr>
            </a:lvl3pPr>
            <a:lvl4pPr lvl="3">
              <a:spcBef>
                <a:spcPts val="0"/>
              </a:spcBef>
              <a:buClr>
                <a:schemeClr val="dk2"/>
              </a:buClr>
              <a:buSzPct val="100000"/>
              <a:defRPr sz="5400" b="0">
                <a:solidFill>
                  <a:schemeClr val="dk2"/>
                </a:solidFill>
              </a:defRPr>
            </a:lvl4pPr>
            <a:lvl5pPr lvl="4">
              <a:spcBef>
                <a:spcPts val="0"/>
              </a:spcBef>
              <a:buClr>
                <a:schemeClr val="dk2"/>
              </a:buClr>
              <a:buSzPct val="100000"/>
              <a:defRPr sz="5400" b="0">
                <a:solidFill>
                  <a:schemeClr val="dk2"/>
                </a:solidFill>
              </a:defRPr>
            </a:lvl5pPr>
            <a:lvl6pPr lvl="5">
              <a:spcBef>
                <a:spcPts val="0"/>
              </a:spcBef>
              <a:buClr>
                <a:schemeClr val="dk2"/>
              </a:buClr>
              <a:buSzPct val="100000"/>
              <a:defRPr sz="5400" b="0">
                <a:solidFill>
                  <a:schemeClr val="dk2"/>
                </a:solidFill>
              </a:defRPr>
            </a:lvl6pPr>
            <a:lvl7pPr lvl="6">
              <a:spcBef>
                <a:spcPts val="0"/>
              </a:spcBef>
              <a:buClr>
                <a:schemeClr val="dk2"/>
              </a:buClr>
              <a:buSzPct val="100000"/>
              <a:defRPr sz="5400" b="0">
                <a:solidFill>
                  <a:schemeClr val="dk2"/>
                </a:solidFill>
              </a:defRPr>
            </a:lvl7pPr>
            <a:lvl8pPr lvl="7">
              <a:spcBef>
                <a:spcPts val="0"/>
              </a:spcBef>
              <a:buClr>
                <a:schemeClr val="dk2"/>
              </a:buClr>
              <a:buSzPct val="100000"/>
              <a:defRPr sz="5400" b="0">
                <a:solidFill>
                  <a:schemeClr val="dk2"/>
                </a:solidFill>
              </a:defRPr>
            </a:lvl8pPr>
            <a:lvl9pPr lvl="8">
              <a:spcBef>
                <a:spcPts val="0"/>
              </a:spcBef>
              <a:buClr>
                <a:schemeClr val="dk2"/>
              </a:buClr>
              <a:buSzPct val="100000"/>
              <a:defRPr sz="5400" b="0">
                <a:solidFill>
                  <a:schemeClr val="dk2"/>
                </a:solidFill>
              </a:defRPr>
            </a:lvl9pPr>
          </a:lstStyle>
          <a:p>
            <a:endParaRPr/>
          </a:p>
        </p:txBody>
      </p:sp>
      <p:sp>
        <p:nvSpPr>
          <p:cNvPr id="44" name="Shape 4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039675"/>
            <a:ext cx="4045200" cy="16758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wrap="square" lIns="91425" tIns="91425" rIns="91425" bIns="91425" anchor="ctr" anchorCtr="0"/>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wrap="square" lIns="91425" tIns="91425" rIns="91425" bIns="91425" anchor="t" anchorCtr="0"/>
          <a:lstStyle>
            <a:lvl1pPr lvl="0">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Font typeface="Open Sans"/>
              <a:buChar char="●"/>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endParaRPr lang="en"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c/dog-breed-identification/data" TargetMode="External"/><Relationship Id="rId4" Type="http://schemas.openxmlformats.org/officeDocument/2006/relationships/hyperlink" Target="http://www.akc.org/dog-breeds/" TargetMode="External"/><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1751764"/>
            <a:ext cx="7136700" cy="1022400"/>
          </a:xfrm>
          <a:prstGeom prst="rect">
            <a:avLst/>
          </a:prstGeom>
        </p:spPr>
        <p:txBody>
          <a:bodyPr wrap="square" lIns="91425" tIns="91425" rIns="91425" bIns="91425" anchor="b" anchorCtr="0">
            <a:noAutofit/>
          </a:bodyPr>
          <a:lstStyle/>
          <a:p>
            <a:pPr lvl="0">
              <a:spcBef>
                <a:spcPts val="0"/>
              </a:spcBef>
              <a:buNone/>
            </a:pPr>
            <a:r>
              <a:rPr lang="en-US" altLang="zh-CN" dirty="0" smtClean="0"/>
              <a:t>Dog</a:t>
            </a:r>
            <a:r>
              <a:rPr lang="zh-CN" altLang="en-US" dirty="0" smtClean="0"/>
              <a:t> </a:t>
            </a:r>
            <a:r>
              <a:rPr lang="en-US" altLang="zh-CN" dirty="0" smtClean="0"/>
              <a:t>Breed</a:t>
            </a:r>
            <a:r>
              <a:rPr lang="zh-CN" altLang="en-US" dirty="0" smtClean="0"/>
              <a:t> </a:t>
            </a:r>
            <a:r>
              <a:rPr lang="en-US" altLang="zh-CN" dirty="0" smtClean="0"/>
              <a:t>Identification</a:t>
            </a:r>
            <a:endParaRPr lang="en" dirty="0"/>
          </a:p>
        </p:txBody>
      </p:sp>
      <p:sp>
        <p:nvSpPr>
          <p:cNvPr id="67" name="Shape 67"/>
          <p:cNvSpPr txBox="1">
            <a:spLocks noGrp="1"/>
          </p:cNvSpPr>
          <p:nvPr>
            <p:ph type="subTitle" idx="1"/>
          </p:nvPr>
        </p:nvSpPr>
        <p:spPr>
          <a:xfrm>
            <a:off x="2137225" y="2850039"/>
            <a:ext cx="4870500" cy="792600"/>
          </a:xfrm>
          <a:prstGeom prst="rect">
            <a:avLst/>
          </a:prstGeom>
        </p:spPr>
        <p:txBody>
          <a:bodyPr wrap="square" lIns="91425" tIns="91425" rIns="91425" bIns="91425" anchor="t" anchorCtr="0">
            <a:noAutofit/>
          </a:bodyPr>
          <a:lstStyle/>
          <a:p>
            <a:pPr lvl="0">
              <a:spcBef>
                <a:spcPts val="0"/>
              </a:spcBef>
              <a:buNone/>
            </a:pPr>
            <a:r>
              <a:rPr lang="en"/>
              <a:t>Team 10: Xin Wen, Shaowen Cui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lvl="0">
              <a:spcBef>
                <a:spcPts val="0"/>
              </a:spcBef>
              <a:buNone/>
            </a:pPr>
            <a:r>
              <a:rPr lang="en"/>
              <a:t>Use Case</a:t>
            </a:r>
          </a:p>
        </p:txBody>
      </p:sp>
      <p:sp>
        <p:nvSpPr>
          <p:cNvPr id="73" name="Shape 73"/>
          <p:cNvSpPr txBox="1">
            <a:spLocks noGrp="1"/>
          </p:cNvSpPr>
          <p:nvPr>
            <p:ph type="body" idx="1"/>
          </p:nvPr>
        </p:nvSpPr>
        <p:spPr>
          <a:xfrm>
            <a:off x="311700" y="1266325"/>
            <a:ext cx="8520600" cy="3302700"/>
          </a:xfrm>
          <a:prstGeom prst="rect">
            <a:avLst/>
          </a:prstGeom>
        </p:spPr>
        <p:txBody>
          <a:bodyPr wrap="square" lIns="91425" tIns="91425" rIns="91425" bIns="91425" anchor="t" anchorCtr="0">
            <a:noAutofit/>
          </a:bodyPr>
          <a:lstStyle/>
          <a:p>
            <a:pPr marL="457200" lvl="0" indent="-342900" rtl="0">
              <a:spcBef>
                <a:spcPts val="0"/>
              </a:spcBef>
              <a:buChar char="●"/>
            </a:pPr>
            <a:r>
              <a:rPr lang="en-US" altLang="zh-CN" b="1" dirty="0" smtClean="0"/>
              <a:t>Distinguish</a:t>
            </a:r>
            <a:r>
              <a:rPr lang="zh-CN" altLang="en-US" b="1" dirty="0" smtClean="0"/>
              <a:t> </a:t>
            </a:r>
            <a:r>
              <a:rPr lang="en" b="1" dirty="0" smtClean="0"/>
              <a:t>Human </a:t>
            </a:r>
            <a:r>
              <a:rPr lang="en" b="1" dirty="0"/>
              <a:t>&amp; Dog</a:t>
            </a:r>
            <a:r>
              <a:rPr lang="en" dirty="0"/>
              <a:t>: system is helpful to distinguish dog's and human's images from others. So that can be used to classify photos.</a:t>
            </a:r>
          </a:p>
          <a:p>
            <a:pPr lvl="0" rtl="0">
              <a:spcBef>
                <a:spcPts val="0"/>
              </a:spcBef>
              <a:buNone/>
            </a:pPr>
            <a:endParaRPr dirty="0"/>
          </a:p>
          <a:p>
            <a:pPr marL="457200" lvl="0" indent="-342900" rtl="0">
              <a:spcBef>
                <a:spcPts val="0"/>
              </a:spcBef>
              <a:buChar char="●"/>
            </a:pPr>
            <a:r>
              <a:rPr lang="en" b="1" dirty="0"/>
              <a:t>Identify Dog's Breed</a:t>
            </a:r>
            <a:r>
              <a:rPr lang="en" dirty="0"/>
              <a:t>: A dog’s breed could be very complicated,  or users are not familiar with dog breeds. However, users may wonder what breed is this dog most similar to, in this case, they could simply take a picture of it and the system can analyze for them.</a:t>
            </a:r>
          </a:p>
          <a:p>
            <a:pPr lvl="0" rtl="0">
              <a:spcBef>
                <a:spcPts val="0"/>
              </a:spcBef>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lvl="0" rtl="0">
              <a:spcBef>
                <a:spcPts val="0"/>
              </a:spcBef>
              <a:buNone/>
            </a:pPr>
            <a:r>
              <a:rPr lang="en"/>
              <a:t>Methodology</a:t>
            </a:r>
          </a:p>
        </p:txBody>
      </p:sp>
      <p:sp>
        <p:nvSpPr>
          <p:cNvPr id="79" name="Shape 79"/>
          <p:cNvSpPr txBox="1">
            <a:spLocks noGrp="1"/>
          </p:cNvSpPr>
          <p:nvPr>
            <p:ph type="body" idx="1"/>
          </p:nvPr>
        </p:nvSpPr>
        <p:spPr>
          <a:xfrm>
            <a:off x="311700" y="1266325"/>
            <a:ext cx="8520600" cy="3302700"/>
          </a:xfrm>
          <a:prstGeom prst="rect">
            <a:avLst/>
          </a:prstGeom>
        </p:spPr>
        <p:txBody>
          <a:bodyPr wrap="square" lIns="91425" tIns="91425" rIns="91425" bIns="91425" anchor="t" anchorCtr="0">
            <a:noAutofit/>
          </a:bodyPr>
          <a:lstStyle/>
          <a:p>
            <a:pPr marL="457200" lvl="0" indent="-342900" rtl="0">
              <a:lnSpc>
                <a:spcPct val="200000"/>
              </a:lnSpc>
              <a:spcBef>
                <a:spcPts val="1100"/>
              </a:spcBef>
              <a:spcAft>
                <a:spcPts val="0"/>
              </a:spcAft>
            </a:pPr>
            <a:r>
              <a:rPr lang="en">
                <a:solidFill>
                  <a:srgbClr val="444444"/>
                </a:solidFill>
                <a:latin typeface="Arial"/>
                <a:ea typeface="Arial"/>
                <a:cs typeface="Arial"/>
                <a:sym typeface="Arial"/>
              </a:rPr>
              <a:t>Data Ingestion: Akka Stream</a:t>
            </a:r>
          </a:p>
          <a:p>
            <a:pPr marL="457200" lvl="0" indent="-342900" rtl="0">
              <a:lnSpc>
                <a:spcPct val="200000"/>
              </a:lnSpc>
              <a:spcBef>
                <a:spcPts val="0"/>
              </a:spcBef>
              <a:spcAft>
                <a:spcPts val="0"/>
              </a:spcAft>
            </a:pPr>
            <a:r>
              <a:rPr lang="en">
                <a:solidFill>
                  <a:srgbClr val="444444"/>
                </a:solidFill>
                <a:latin typeface="Arial"/>
                <a:ea typeface="Arial"/>
                <a:cs typeface="Arial"/>
                <a:sym typeface="Arial"/>
              </a:rPr>
              <a:t>Data Preprocessing: OpenCV</a:t>
            </a:r>
          </a:p>
          <a:p>
            <a:pPr marL="457200" lvl="0" indent="-342900" rtl="0">
              <a:lnSpc>
                <a:spcPct val="200000"/>
              </a:lnSpc>
              <a:spcBef>
                <a:spcPts val="0"/>
              </a:spcBef>
              <a:spcAft>
                <a:spcPts val="0"/>
              </a:spcAft>
            </a:pPr>
            <a:r>
              <a:rPr lang="en">
                <a:solidFill>
                  <a:srgbClr val="444444"/>
                </a:solidFill>
                <a:latin typeface="Arial"/>
                <a:ea typeface="Arial"/>
                <a:cs typeface="Arial"/>
                <a:sym typeface="Arial"/>
              </a:rPr>
              <a:t>Facial Detection: Facial Keypoint Localization</a:t>
            </a:r>
          </a:p>
          <a:p>
            <a:pPr marL="457200" lvl="0" indent="-342900" rtl="0">
              <a:lnSpc>
                <a:spcPct val="200000"/>
              </a:lnSpc>
              <a:spcBef>
                <a:spcPts val="0"/>
              </a:spcBef>
              <a:spcAft>
                <a:spcPts val="0"/>
              </a:spcAft>
            </a:pPr>
            <a:r>
              <a:rPr lang="en">
                <a:solidFill>
                  <a:srgbClr val="444444"/>
                </a:solidFill>
                <a:latin typeface="Arial"/>
                <a:ea typeface="Arial"/>
                <a:cs typeface="Arial"/>
                <a:sym typeface="Arial"/>
              </a:rPr>
              <a:t>Training: CNN (</a:t>
            </a:r>
            <a:r>
              <a:rPr lang="en">
                <a:solidFill>
                  <a:srgbClr val="333333"/>
                </a:solidFill>
                <a:highlight>
                  <a:srgbClr val="FFFFFF"/>
                </a:highlight>
                <a:latin typeface="Verdana"/>
                <a:ea typeface="Verdana"/>
                <a:cs typeface="Verdana"/>
                <a:sym typeface="Verdana"/>
              </a:rPr>
              <a:t>Convolutional Neural Network</a:t>
            </a:r>
            <a:r>
              <a:rPr lang="en">
                <a:solidFill>
                  <a:srgbClr val="444444"/>
                </a:solidFill>
                <a:latin typeface="Arial"/>
                <a:ea typeface="Arial"/>
                <a:cs typeface="Arial"/>
                <a:sym typeface="Arial"/>
              </a:rPr>
              <a:t>)</a:t>
            </a:r>
          </a:p>
          <a:p>
            <a:pPr marL="457200" lvl="0" indent="-342900" rtl="0">
              <a:lnSpc>
                <a:spcPct val="200000"/>
              </a:lnSpc>
              <a:spcBef>
                <a:spcPts val="0"/>
              </a:spcBef>
              <a:spcAft>
                <a:spcPts val="1100"/>
              </a:spcAft>
            </a:pPr>
            <a:r>
              <a:rPr lang="en">
                <a:solidFill>
                  <a:srgbClr val="444444"/>
                </a:solidFill>
                <a:latin typeface="Arial"/>
                <a:ea typeface="Arial"/>
                <a:cs typeface="Arial"/>
                <a:sym typeface="Arial"/>
              </a:rPr>
              <a:t>Visualization: Zeppelin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lvl="0">
              <a:spcBef>
                <a:spcPts val="0"/>
              </a:spcBef>
              <a:buNone/>
            </a:pPr>
            <a:r>
              <a:rPr lang="en"/>
              <a:t>Data Source</a:t>
            </a:r>
          </a:p>
        </p:txBody>
      </p:sp>
      <p:sp>
        <p:nvSpPr>
          <p:cNvPr id="85" name="Shape 85"/>
          <p:cNvSpPr txBox="1">
            <a:spLocks noGrp="1"/>
          </p:cNvSpPr>
          <p:nvPr>
            <p:ph type="body" idx="1"/>
          </p:nvPr>
        </p:nvSpPr>
        <p:spPr>
          <a:xfrm>
            <a:off x="311700" y="1266325"/>
            <a:ext cx="8520600" cy="3302700"/>
          </a:xfrm>
          <a:prstGeom prst="rect">
            <a:avLst/>
          </a:prstGeom>
        </p:spPr>
        <p:txBody>
          <a:bodyPr wrap="square" lIns="91425" tIns="91425" rIns="91425" bIns="91425" anchor="t" anchorCtr="0">
            <a:noAutofit/>
          </a:bodyPr>
          <a:lstStyle/>
          <a:p>
            <a:pPr marL="457200" lvl="0" indent="-342900" rtl="0">
              <a:lnSpc>
                <a:spcPct val="200000"/>
              </a:lnSpc>
              <a:spcBef>
                <a:spcPts val="0"/>
              </a:spcBef>
              <a:spcAft>
                <a:spcPts val="0"/>
              </a:spcAft>
              <a:buChar char="●"/>
            </a:pPr>
            <a:r>
              <a:rPr lang="en"/>
              <a:t>Mainly from Kaggle’s competition Dog Breed Identification. It includes training dataset (about 10 thousands) </a:t>
            </a:r>
            <a:r>
              <a:rPr lang="en" u="sng">
                <a:solidFill>
                  <a:schemeClr val="hlink"/>
                </a:solidFill>
                <a:hlinkClick r:id="rId3"/>
              </a:rPr>
              <a:t>https://www.kaggle.com/c/dog-breed-identification/data</a:t>
            </a:r>
          </a:p>
          <a:p>
            <a:pPr marL="457200" lvl="0" indent="-342900" rtl="0">
              <a:lnSpc>
                <a:spcPct val="200000"/>
              </a:lnSpc>
              <a:spcBef>
                <a:spcPts val="0"/>
              </a:spcBef>
              <a:buChar char="●"/>
            </a:pPr>
            <a:r>
              <a:rPr lang="en"/>
              <a:t>Additional data source would be from several pets’ websites, using web. eg: </a:t>
            </a:r>
            <a:r>
              <a:rPr lang="en" u="sng">
                <a:solidFill>
                  <a:schemeClr val="hlink"/>
                </a:solidFill>
                <a:hlinkClick r:id="rId4"/>
              </a:rPr>
              <a:t>http://www.akc.org/dog-breeds/</a:t>
            </a:r>
          </a:p>
          <a:p>
            <a:pPr lvl="0">
              <a:spcBef>
                <a:spcPts val="0"/>
              </a:spcBef>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lvl="0">
              <a:spcBef>
                <a:spcPts val="0"/>
              </a:spcBef>
              <a:buNone/>
            </a:pPr>
            <a:r>
              <a:rPr lang="en" dirty="0" smtClean="0"/>
              <a:t>Milestone/Sprints</a:t>
            </a:r>
            <a:endParaRPr lang="en" dirty="0"/>
          </a:p>
        </p:txBody>
      </p:sp>
      <p:sp>
        <p:nvSpPr>
          <p:cNvPr id="91" name="Shape 91"/>
          <p:cNvSpPr txBox="1">
            <a:spLocks noGrp="1"/>
          </p:cNvSpPr>
          <p:nvPr>
            <p:ph type="body" idx="1"/>
          </p:nvPr>
        </p:nvSpPr>
        <p:spPr>
          <a:xfrm>
            <a:off x="311700" y="1266325"/>
            <a:ext cx="8520600" cy="3302700"/>
          </a:xfrm>
          <a:prstGeom prst="rect">
            <a:avLst/>
          </a:prstGeom>
        </p:spPr>
        <p:txBody>
          <a:bodyPr wrap="square" lIns="91425" tIns="91425" rIns="91425" bIns="91425" anchor="t" anchorCtr="0">
            <a:noAutofit/>
          </a:bodyPr>
          <a:lstStyle/>
          <a:p>
            <a:pPr marL="457200" lvl="0" indent="-330200" rtl="0">
              <a:lnSpc>
                <a:spcPct val="200000"/>
              </a:lnSpc>
              <a:spcBef>
                <a:spcPts val="1100"/>
              </a:spcBef>
              <a:spcAft>
                <a:spcPts val="0"/>
              </a:spcAft>
              <a:buClr>
                <a:srgbClr val="444444"/>
              </a:buClr>
              <a:buSzPct val="100000"/>
              <a:buFont typeface="Arial"/>
            </a:pPr>
            <a:r>
              <a:rPr lang="en" sz="1600">
                <a:solidFill>
                  <a:srgbClr val="444444"/>
                </a:solidFill>
                <a:latin typeface="Arial"/>
                <a:ea typeface="Arial"/>
                <a:cs typeface="Arial"/>
                <a:sym typeface="Arial"/>
              </a:rPr>
              <a:t>Week 1 (Nov. 4 - 10): Project Proposal</a:t>
            </a:r>
          </a:p>
          <a:p>
            <a:pPr marL="457200" lvl="0" indent="-330200" rtl="0">
              <a:lnSpc>
                <a:spcPct val="200000"/>
              </a:lnSpc>
              <a:spcBef>
                <a:spcPts val="0"/>
              </a:spcBef>
              <a:spcAft>
                <a:spcPts val="0"/>
              </a:spcAft>
              <a:buClr>
                <a:srgbClr val="444444"/>
              </a:buClr>
              <a:buSzPct val="100000"/>
              <a:buFont typeface="Arial"/>
            </a:pPr>
            <a:r>
              <a:rPr lang="en" sz="1600">
                <a:solidFill>
                  <a:srgbClr val="444444"/>
                </a:solidFill>
                <a:latin typeface="Arial"/>
                <a:ea typeface="Arial"/>
                <a:cs typeface="Arial"/>
                <a:sym typeface="Arial"/>
              </a:rPr>
              <a:t>Week 2 (Nov. 11 - 17): Data Ingestion</a:t>
            </a:r>
          </a:p>
          <a:p>
            <a:pPr marL="457200" lvl="0" indent="-330200" rtl="0">
              <a:lnSpc>
                <a:spcPct val="200000"/>
              </a:lnSpc>
              <a:spcBef>
                <a:spcPts val="0"/>
              </a:spcBef>
              <a:spcAft>
                <a:spcPts val="0"/>
              </a:spcAft>
              <a:buClr>
                <a:srgbClr val="444444"/>
              </a:buClr>
              <a:buSzPct val="100000"/>
              <a:buFont typeface="Arial"/>
            </a:pPr>
            <a:r>
              <a:rPr lang="en" sz="1600">
                <a:solidFill>
                  <a:srgbClr val="444444"/>
                </a:solidFill>
                <a:latin typeface="Arial"/>
                <a:ea typeface="Arial"/>
                <a:cs typeface="Arial"/>
                <a:sym typeface="Arial"/>
              </a:rPr>
              <a:t>Week 3 (Nov. 18 - 24):  Data Preprocessing</a:t>
            </a:r>
          </a:p>
          <a:p>
            <a:pPr marL="457200" lvl="0" indent="-330200" rtl="0">
              <a:lnSpc>
                <a:spcPct val="200000"/>
              </a:lnSpc>
              <a:spcBef>
                <a:spcPts val="0"/>
              </a:spcBef>
              <a:spcAft>
                <a:spcPts val="0"/>
              </a:spcAft>
              <a:buClr>
                <a:srgbClr val="444444"/>
              </a:buClr>
              <a:buSzPct val="100000"/>
              <a:buFont typeface="Arial"/>
            </a:pPr>
            <a:r>
              <a:rPr lang="en" sz="1600">
                <a:solidFill>
                  <a:srgbClr val="444444"/>
                </a:solidFill>
                <a:latin typeface="Arial"/>
                <a:ea typeface="Arial"/>
                <a:cs typeface="Arial"/>
                <a:sym typeface="Arial"/>
              </a:rPr>
              <a:t>Week 4 (Nov. 25 - Dec. 1): Facial Detection</a:t>
            </a:r>
          </a:p>
          <a:p>
            <a:pPr marL="457200" lvl="0" indent="-330200" rtl="0">
              <a:lnSpc>
                <a:spcPct val="200000"/>
              </a:lnSpc>
              <a:spcBef>
                <a:spcPts val="0"/>
              </a:spcBef>
              <a:spcAft>
                <a:spcPts val="0"/>
              </a:spcAft>
              <a:buClr>
                <a:srgbClr val="444444"/>
              </a:buClr>
              <a:buSzPct val="100000"/>
              <a:buFont typeface="Arial"/>
            </a:pPr>
            <a:r>
              <a:rPr lang="en" sz="1600">
                <a:solidFill>
                  <a:srgbClr val="444444"/>
                </a:solidFill>
                <a:latin typeface="Arial"/>
                <a:ea typeface="Arial"/>
                <a:cs typeface="Arial"/>
                <a:sym typeface="Arial"/>
              </a:rPr>
              <a:t>Week 5 (Dec. 2 - 8): Data Training by </a:t>
            </a:r>
            <a:r>
              <a:rPr lang="en" sz="1600">
                <a:solidFill>
                  <a:srgbClr val="333333"/>
                </a:solidFill>
                <a:highlight>
                  <a:srgbClr val="FFFFFF"/>
                </a:highlight>
                <a:latin typeface="Verdana"/>
                <a:ea typeface="Verdana"/>
                <a:cs typeface="Verdana"/>
                <a:sym typeface="Verdana"/>
              </a:rPr>
              <a:t>Convolutional Neural Network</a:t>
            </a:r>
          </a:p>
          <a:p>
            <a:pPr marL="457200" lvl="0" indent="-330200" rtl="0">
              <a:lnSpc>
                <a:spcPct val="200000"/>
              </a:lnSpc>
              <a:spcBef>
                <a:spcPts val="0"/>
              </a:spcBef>
              <a:spcAft>
                <a:spcPts val="1100"/>
              </a:spcAft>
              <a:buClr>
                <a:srgbClr val="444444"/>
              </a:buClr>
              <a:buSzPct val="100000"/>
              <a:buFont typeface="Arial"/>
            </a:pPr>
            <a:r>
              <a:rPr lang="en" sz="1600">
                <a:solidFill>
                  <a:srgbClr val="444444"/>
                </a:solidFill>
                <a:latin typeface="Arial"/>
                <a:ea typeface="Arial"/>
                <a:cs typeface="Arial"/>
                <a:sym typeface="Arial"/>
              </a:rPr>
              <a:t>Week 6 (Dec. 9 - 15): Data Visualization</a:t>
            </a:r>
          </a:p>
          <a:p>
            <a:pPr lvl="0">
              <a:spcBef>
                <a:spcPts val="0"/>
              </a:spcBef>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lvl="0">
              <a:spcBef>
                <a:spcPts val="0"/>
              </a:spcBef>
              <a:buNone/>
            </a:pPr>
            <a:r>
              <a:rPr lang="en"/>
              <a:t>Program &amp; Repository</a:t>
            </a:r>
          </a:p>
        </p:txBody>
      </p:sp>
      <p:sp>
        <p:nvSpPr>
          <p:cNvPr id="97" name="Shape 97"/>
          <p:cNvSpPr txBox="1">
            <a:spLocks noGrp="1"/>
          </p:cNvSpPr>
          <p:nvPr>
            <p:ph type="body" idx="1"/>
          </p:nvPr>
        </p:nvSpPr>
        <p:spPr>
          <a:xfrm>
            <a:off x="311700" y="1266325"/>
            <a:ext cx="8520600" cy="3302700"/>
          </a:xfrm>
          <a:prstGeom prst="rect">
            <a:avLst/>
          </a:prstGeom>
        </p:spPr>
        <p:txBody>
          <a:bodyPr wrap="square" lIns="91425" tIns="91425" rIns="91425" bIns="91425" anchor="t" anchorCtr="0">
            <a:noAutofit/>
          </a:bodyPr>
          <a:lstStyle/>
          <a:p>
            <a:pPr marL="457200" lvl="0" indent="-342900" rtl="0">
              <a:lnSpc>
                <a:spcPct val="133333"/>
              </a:lnSpc>
              <a:spcBef>
                <a:spcPts val="1100"/>
              </a:spcBef>
              <a:spcAft>
                <a:spcPts val="0"/>
              </a:spcAft>
              <a:buClr>
                <a:srgbClr val="444444"/>
              </a:buClr>
              <a:buFont typeface="Arial"/>
            </a:pPr>
            <a:r>
              <a:rPr lang="en" dirty="0">
                <a:solidFill>
                  <a:srgbClr val="444444"/>
                </a:solidFill>
                <a:latin typeface="Arial"/>
                <a:ea typeface="Arial"/>
                <a:cs typeface="Arial"/>
                <a:sym typeface="Arial"/>
              </a:rPr>
              <a:t>Programming in Scala: </a:t>
            </a:r>
          </a:p>
          <a:p>
            <a:pPr marL="914400" lvl="1" indent="-342900" rtl="0">
              <a:lnSpc>
                <a:spcPct val="133333"/>
              </a:lnSpc>
              <a:spcBef>
                <a:spcPts val="0"/>
              </a:spcBef>
              <a:spcAft>
                <a:spcPts val="0"/>
              </a:spcAft>
              <a:buClr>
                <a:srgbClr val="000000"/>
              </a:buClr>
              <a:buSzPct val="100000"/>
              <a:buFont typeface="Arial"/>
              <a:buChar char="○"/>
            </a:pPr>
            <a:r>
              <a:rPr lang="en" sz="1800" dirty="0">
                <a:solidFill>
                  <a:srgbClr val="444444"/>
                </a:solidFill>
                <a:latin typeface="Arial"/>
                <a:ea typeface="Arial"/>
                <a:cs typeface="Arial"/>
                <a:sym typeface="Arial"/>
              </a:rPr>
              <a:t>Data ingestion and preprocessing; </a:t>
            </a:r>
          </a:p>
          <a:p>
            <a:pPr marL="914400" lvl="1" indent="-342900" rtl="0">
              <a:lnSpc>
                <a:spcPct val="133333"/>
              </a:lnSpc>
              <a:spcBef>
                <a:spcPts val="0"/>
              </a:spcBef>
              <a:spcAft>
                <a:spcPts val="0"/>
              </a:spcAft>
              <a:buClr>
                <a:srgbClr val="000000"/>
              </a:buClr>
              <a:buSzPct val="100000"/>
              <a:buFont typeface="Arial"/>
              <a:buChar char="○"/>
            </a:pPr>
            <a:r>
              <a:rPr lang="en" sz="1800" dirty="0">
                <a:solidFill>
                  <a:srgbClr val="444444"/>
                </a:solidFill>
                <a:latin typeface="Arial"/>
                <a:ea typeface="Arial"/>
                <a:cs typeface="Arial"/>
                <a:sym typeface="Arial"/>
              </a:rPr>
              <a:t>Facial detection; </a:t>
            </a:r>
          </a:p>
          <a:p>
            <a:pPr marL="914400" lvl="1" indent="-342900" rtl="0">
              <a:lnSpc>
                <a:spcPct val="133333"/>
              </a:lnSpc>
              <a:spcBef>
                <a:spcPts val="0"/>
              </a:spcBef>
              <a:spcAft>
                <a:spcPts val="1100"/>
              </a:spcAft>
              <a:buClr>
                <a:srgbClr val="000000"/>
              </a:buClr>
              <a:buSzPct val="100000"/>
              <a:buFont typeface="Arial"/>
              <a:buChar char="○"/>
            </a:pPr>
            <a:r>
              <a:rPr lang="en" sz="1800" dirty="0">
                <a:solidFill>
                  <a:srgbClr val="444444"/>
                </a:solidFill>
                <a:latin typeface="Arial"/>
                <a:ea typeface="Arial"/>
                <a:cs typeface="Arial"/>
                <a:sym typeface="Arial"/>
              </a:rPr>
              <a:t>Data visualization</a:t>
            </a:r>
            <a:r>
              <a:rPr lang="en" sz="1800" dirty="0" smtClean="0">
                <a:solidFill>
                  <a:srgbClr val="444444"/>
                </a:solidFill>
                <a:latin typeface="Arial"/>
                <a:ea typeface="Arial"/>
                <a:cs typeface="Arial"/>
                <a:sym typeface="Arial"/>
              </a:rPr>
              <a:t>.</a:t>
            </a:r>
            <a:endParaRPr sz="1800" dirty="0">
              <a:solidFill>
                <a:srgbClr val="444444"/>
              </a:solidFill>
              <a:latin typeface="Arial"/>
              <a:ea typeface="Arial"/>
              <a:cs typeface="Arial"/>
              <a:sym typeface="Arial"/>
            </a:endParaRPr>
          </a:p>
          <a:p>
            <a:pPr marL="457200" lvl="0" indent="-342900" rtl="0">
              <a:lnSpc>
                <a:spcPct val="133333"/>
              </a:lnSpc>
              <a:spcBef>
                <a:spcPts val="1100"/>
              </a:spcBef>
              <a:spcAft>
                <a:spcPts val="1100"/>
              </a:spcAft>
              <a:buClr>
                <a:srgbClr val="444444"/>
              </a:buClr>
              <a:buSzPct val="100000"/>
              <a:buFont typeface="Arial"/>
              <a:buChar char="●"/>
            </a:pPr>
            <a:r>
              <a:rPr lang="en" dirty="0">
                <a:solidFill>
                  <a:srgbClr val="444444"/>
                </a:solidFill>
                <a:latin typeface="Arial"/>
                <a:ea typeface="Arial"/>
                <a:cs typeface="Arial"/>
                <a:sym typeface="Arial"/>
              </a:rPr>
              <a:t>Repository: https://</a:t>
            </a:r>
            <a:r>
              <a:rPr lang="en" dirty="0" err="1">
                <a:solidFill>
                  <a:srgbClr val="444444"/>
                </a:solidFill>
                <a:latin typeface="Arial"/>
                <a:ea typeface="Arial"/>
                <a:cs typeface="Arial"/>
                <a:sym typeface="Arial"/>
              </a:rPr>
              <a:t>github.com</a:t>
            </a:r>
            <a:r>
              <a:rPr lang="en" dirty="0">
                <a:solidFill>
                  <a:srgbClr val="444444"/>
                </a:solidFill>
                <a:latin typeface="Arial"/>
                <a:ea typeface="Arial"/>
                <a:cs typeface="Arial"/>
                <a:sym typeface="Arial"/>
              </a:rPr>
              <a:t>/</a:t>
            </a:r>
            <a:r>
              <a:rPr lang="en" dirty="0" err="1">
                <a:solidFill>
                  <a:srgbClr val="444444"/>
                </a:solidFill>
                <a:latin typeface="Arial"/>
                <a:ea typeface="Arial"/>
                <a:cs typeface="Arial"/>
                <a:sym typeface="Arial"/>
              </a:rPr>
              <a:t>cicioutofspace</a:t>
            </a:r>
            <a:r>
              <a:rPr lang="en" dirty="0">
                <a:solidFill>
                  <a:srgbClr val="444444"/>
                </a:solidFill>
                <a:latin typeface="Arial"/>
                <a:ea typeface="Arial"/>
                <a:cs typeface="Arial"/>
                <a:sym typeface="Arial"/>
              </a:rPr>
              <a:t>/CSYE7200_FinalProject</a:t>
            </a:r>
          </a:p>
          <a:p>
            <a:pPr lvl="0">
              <a:spcBef>
                <a:spcPts val="0"/>
              </a:spcBef>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lvl="0">
              <a:spcBef>
                <a:spcPts val="0"/>
              </a:spcBef>
              <a:buNone/>
            </a:pPr>
            <a:r>
              <a:rPr lang="en"/>
              <a:t>Criteria</a:t>
            </a:r>
          </a:p>
        </p:txBody>
      </p:sp>
      <p:sp>
        <p:nvSpPr>
          <p:cNvPr id="103" name="Shape 103"/>
          <p:cNvSpPr txBox="1">
            <a:spLocks noGrp="1"/>
          </p:cNvSpPr>
          <p:nvPr>
            <p:ph type="body" idx="1"/>
          </p:nvPr>
        </p:nvSpPr>
        <p:spPr>
          <a:xfrm>
            <a:off x="311700" y="1266325"/>
            <a:ext cx="8520600" cy="3302700"/>
          </a:xfrm>
          <a:prstGeom prst="rect">
            <a:avLst/>
          </a:prstGeom>
          <a:noFill/>
        </p:spPr>
        <p:txBody>
          <a:bodyPr wrap="square" lIns="91425" tIns="91425" rIns="91425" bIns="91425" anchor="t" anchorCtr="0">
            <a:noAutofit/>
          </a:bodyPr>
          <a:lstStyle/>
          <a:p>
            <a:pPr marL="457200" lvl="0" indent="-342900" rtl="0">
              <a:lnSpc>
                <a:spcPct val="200000"/>
              </a:lnSpc>
              <a:spcBef>
                <a:spcPts val="1100"/>
              </a:spcBef>
              <a:spcAft>
                <a:spcPts val="0"/>
              </a:spcAft>
              <a:buClr>
                <a:srgbClr val="444444"/>
              </a:buClr>
              <a:buSzPct val="100000"/>
              <a:buFont typeface="Arial"/>
            </a:pPr>
            <a:r>
              <a:rPr lang="en" dirty="0">
                <a:solidFill>
                  <a:srgbClr val="444444"/>
                </a:solidFill>
                <a:latin typeface="Arial"/>
                <a:ea typeface="Arial"/>
                <a:cs typeface="Arial"/>
                <a:sym typeface="Arial"/>
              </a:rPr>
              <a:t>The recognition rate of dogs photo should be higher than 60%</a:t>
            </a:r>
          </a:p>
          <a:p>
            <a:pPr marL="457200" lvl="0" indent="-342900" rtl="0">
              <a:lnSpc>
                <a:spcPct val="200000"/>
              </a:lnSpc>
              <a:spcBef>
                <a:spcPts val="0"/>
              </a:spcBef>
              <a:spcAft>
                <a:spcPts val="0"/>
              </a:spcAft>
              <a:buClr>
                <a:srgbClr val="444444"/>
              </a:buClr>
              <a:buSzPct val="100000"/>
              <a:buFont typeface="Arial"/>
            </a:pPr>
            <a:r>
              <a:rPr lang="en" dirty="0">
                <a:solidFill>
                  <a:srgbClr val="444444"/>
                </a:solidFill>
                <a:latin typeface="Arial"/>
                <a:ea typeface="Arial"/>
                <a:cs typeface="Arial"/>
                <a:sym typeface="Arial"/>
              </a:rPr>
              <a:t>The recognition rate of human photo should be 80%</a:t>
            </a:r>
          </a:p>
          <a:p>
            <a:pPr marL="457200" lvl="0" indent="-342900" rtl="0">
              <a:lnSpc>
                <a:spcPct val="200000"/>
              </a:lnSpc>
              <a:spcBef>
                <a:spcPts val="0"/>
              </a:spcBef>
              <a:spcAft>
                <a:spcPts val="1100"/>
              </a:spcAft>
              <a:buClr>
                <a:srgbClr val="444444"/>
              </a:buClr>
              <a:buSzPct val="100000"/>
              <a:buFont typeface="Arial"/>
            </a:pPr>
            <a:r>
              <a:rPr lang="en" dirty="0">
                <a:solidFill>
                  <a:srgbClr val="444444"/>
                </a:solidFill>
                <a:latin typeface="Arial"/>
                <a:ea typeface="Arial"/>
                <a:cs typeface="Arial"/>
                <a:sym typeface="Arial"/>
              </a:rPr>
              <a:t>The recognition rate of certain types of purebred dogs should be higher than 60%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lvl="0">
              <a:spcBef>
                <a:spcPts val="0"/>
              </a:spcBef>
              <a:buNone/>
            </a:pPr>
            <a:r>
              <a:rPr lang="en"/>
              <a:t>Goals</a:t>
            </a:r>
          </a:p>
        </p:txBody>
      </p:sp>
      <p:sp>
        <p:nvSpPr>
          <p:cNvPr id="109" name="Shape 109"/>
          <p:cNvSpPr txBox="1">
            <a:spLocks noGrp="1"/>
          </p:cNvSpPr>
          <p:nvPr>
            <p:ph type="body" idx="1"/>
          </p:nvPr>
        </p:nvSpPr>
        <p:spPr>
          <a:xfrm>
            <a:off x="311700" y="1266325"/>
            <a:ext cx="8520600" cy="3302700"/>
          </a:xfrm>
          <a:prstGeom prst="rect">
            <a:avLst/>
          </a:prstGeom>
        </p:spPr>
        <p:txBody>
          <a:bodyPr wrap="square" lIns="91425" tIns="91425" rIns="91425" bIns="91425" anchor="t" anchorCtr="0">
            <a:noAutofit/>
          </a:bodyPr>
          <a:lstStyle/>
          <a:p>
            <a:pPr marL="457200" lvl="0" indent="-342900" rtl="0">
              <a:lnSpc>
                <a:spcPct val="200000"/>
              </a:lnSpc>
              <a:spcBef>
                <a:spcPts val="0"/>
              </a:spcBef>
              <a:spcAft>
                <a:spcPts val="0"/>
              </a:spcAft>
              <a:buClr>
                <a:srgbClr val="444444"/>
              </a:buClr>
              <a:buFont typeface="Arial"/>
            </a:pPr>
            <a:r>
              <a:rPr lang="en">
                <a:solidFill>
                  <a:srgbClr val="444444"/>
                </a:solidFill>
                <a:latin typeface="Arial"/>
                <a:ea typeface="Arial"/>
                <a:cs typeface="Arial"/>
                <a:sym typeface="Arial"/>
              </a:rPr>
              <a:t>When a human photo had been uploaded, it should recognize it is an human face.</a:t>
            </a:r>
          </a:p>
          <a:p>
            <a:pPr marL="457200" lvl="0" indent="-342900" rtl="0">
              <a:lnSpc>
                <a:spcPct val="200000"/>
              </a:lnSpc>
              <a:spcBef>
                <a:spcPts val="0"/>
              </a:spcBef>
              <a:spcAft>
                <a:spcPts val="0"/>
              </a:spcAft>
              <a:buClr>
                <a:srgbClr val="444444"/>
              </a:buClr>
              <a:buFont typeface="Arial"/>
            </a:pPr>
            <a:r>
              <a:rPr lang="en">
                <a:solidFill>
                  <a:srgbClr val="444444"/>
                </a:solidFill>
                <a:latin typeface="Arial"/>
                <a:ea typeface="Arial"/>
                <a:cs typeface="Arial"/>
                <a:sym typeface="Arial"/>
              </a:rPr>
              <a:t>The system could recognize dogs and non-dogs photos. </a:t>
            </a:r>
          </a:p>
          <a:p>
            <a:pPr marL="457200" lvl="0" indent="-342900" rtl="0">
              <a:lnSpc>
                <a:spcPct val="200000"/>
              </a:lnSpc>
              <a:spcBef>
                <a:spcPts val="0"/>
              </a:spcBef>
              <a:buClr>
                <a:srgbClr val="444444"/>
              </a:buClr>
              <a:buFont typeface="Arial"/>
            </a:pPr>
            <a:r>
              <a:rPr lang="en">
                <a:solidFill>
                  <a:srgbClr val="444444"/>
                </a:solidFill>
                <a:latin typeface="Arial"/>
                <a:ea typeface="Arial"/>
                <a:cs typeface="Arial"/>
                <a:sym typeface="Arial"/>
              </a:rPr>
              <a:t>After recognize dog face, it will calculate the most possible breed for that dog.</a:t>
            </a:r>
            <a:r>
              <a:rPr lang="en" sz="1200">
                <a:solidFill>
                  <a:srgbClr val="444444"/>
                </a:solidFill>
                <a:latin typeface="Arial"/>
                <a:ea typeface="Arial"/>
                <a:cs typeface="Arial"/>
                <a:sym typeface="Arial"/>
              </a:rPr>
              <a:t> </a:t>
            </a:r>
          </a:p>
          <a:p>
            <a:pPr lvl="0" rtl="0">
              <a:spcBef>
                <a:spcPts val="0"/>
              </a:spcBef>
              <a:buNone/>
            </a:pPr>
            <a:endParaRPr sz="1200">
              <a:solidFill>
                <a:srgbClr val="444444"/>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340</Words>
  <Application>Microsoft Macintosh PowerPoint</Application>
  <PresentationFormat>On-screen Show (16:9)</PresentationFormat>
  <Paragraphs>36</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PT Sans Narrow</vt:lpstr>
      <vt:lpstr>Verdana</vt:lpstr>
      <vt:lpstr>Open Sans</vt:lpstr>
      <vt:lpstr>Arial</vt:lpstr>
      <vt:lpstr>Tropic</vt:lpstr>
      <vt:lpstr>Dog Breed Identification</vt:lpstr>
      <vt:lpstr>Use Case</vt:lpstr>
      <vt:lpstr>Methodology</vt:lpstr>
      <vt:lpstr>Data Source</vt:lpstr>
      <vt:lpstr>Milestone/Sprints</vt:lpstr>
      <vt:lpstr>Program &amp; Repository</vt:lpstr>
      <vt:lpstr>Criteria</vt:lpstr>
      <vt:lpstr>Goals</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Dog Breed Identification</dc:title>
  <cp:lastModifiedBy>XIN WEN</cp:lastModifiedBy>
  <cp:revision>1</cp:revision>
  <dcterms:modified xsi:type="dcterms:W3CDTF">2017-11-10T23:12:07Z</dcterms:modified>
</cp:coreProperties>
</file>