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446" y="102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07" y="1381416"/>
            <a:ext cx="8442434" cy="1372023"/>
          </a:xfrm>
          <a:prstGeom prst="rect">
            <a:avLst/>
          </a:prstGeom>
        </p:spPr>
        <p:txBody>
          <a:bodyPr/>
          <a:lstStyle>
            <a:lvl1pPr>
              <a:defRPr sz="4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822960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80560"/>
            <a:ext cx="5486400" cy="52895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71923"/>
            <a:ext cx="548640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9515"/>
            <a:ext cx="548640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3521"/>
            <a:ext cx="822960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6329"/>
            <a:ext cx="205740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329"/>
            <a:ext cx="6019800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841" y="256329"/>
            <a:ext cx="8466084" cy="681720"/>
          </a:xfrm>
          <a:prstGeom prst="rect">
            <a:avLst/>
          </a:prstGeom>
        </p:spPr>
        <p:txBody>
          <a:bodyPr/>
          <a:lstStyle>
            <a:lvl1pPr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1079938"/>
            <a:ext cx="8466084" cy="435128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13107"/>
            <a:ext cx="7772400" cy="127127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12932"/>
            <a:ext cx="777240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3521"/>
            <a:ext cx="4038600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3521"/>
            <a:ext cx="4038600" cy="42242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2772"/>
            <a:ext cx="4040188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9883"/>
            <a:ext cx="4040188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32772"/>
            <a:ext cx="4041775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29883"/>
            <a:ext cx="4041775" cy="368786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329"/>
            <a:ext cx="822960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932594"/>
            <a:ext cx="289560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32594"/>
            <a:ext cx="213360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25" y="254847"/>
            <a:ext cx="3220324" cy="438836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54848"/>
            <a:ext cx="5245757" cy="5160608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725" y="772511"/>
            <a:ext cx="3220324" cy="464294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4724" y="254846"/>
            <a:ext cx="4322376" cy="762029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82358" y="254849"/>
            <a:ext cx="413844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724" y="1079939"/>
            <a:ext cx="4322376" cy="4335516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Calibri" panose="020F0502020204030204" pitchFamily="34" charset="0"/>
              <a:buChar char="-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85850" indent="-171450"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00250" indent="-171450">
              <a:buFont typeface="Arial" panose="020B0604020202020204" pitchFamily="34" charset="0"/>
              <a:buChar char="•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677100" y="2850913"/>
            <a:ext cx="4138447" cy="2559296"/>
          </a:xfrm>
          <a:prstGeom prst="rect">
            <a:avLst/>
          </a:prstGeom>
        </p:spPr>
        <p:txBody>
          <a:bodyPr/>
          <a:lstStyle>
            <a:lvl1pPr algn="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54"/>
            <a:ext cx="91440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Annealing Length and Parallelism in Simulated Annealing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Vincent A. Cicirello, Ph.D.</a:t>
            </a:r>
          </a:p>
          <a:p>
            <a:r>
              <a:rPr lang="en-US" sz="2400" dirty="0" smtClean="0"/>
              <a:t>Professor of Computer Science / Behavioral Neuroscience</a:t>
            </a:r>
          </a:p>
          <a:p>
            <a:r>
              <a:rPr lang="en-US" sz="2400" dirty="0" smtClean="0">
                <a:hlinkClick r:id="rId2"/>
              </a:rPr>
              <a:t>cicirelv@stockton.edu</a:t>
            </a:r>
            <a:r>
              <a:rPr lang="en-US" sz="2400" dirty="0" smtClean="0"/>
              <a:t>		</a:t>
            </a:r>
            <a:r>
              <a:rPr lang="en-US" sz="2400" dirty="0" smtClean="0">
                <a:hlinkClick r:id="rId3"/>
              </a:rPr>
              <a:t>http://www.cicirello.org/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r>
              <a:rPr lang="en-US" dirty="0"/>
              <a:t>: Parallel 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Parallel Variable Annealing Length (P-VAL):</a:t>
                </a:r>
              </a:p>
              <a:p>
                <a:pPr lvl="1"/>
                <a:r>
                  <a:rPr lang="en-US" dirty="0"/>
                  <a:t>Assume N parallel instances of SA:</a:t>
                </a:r>
              </a:p>
              <a:p>
                <a:pPr lvl="1"/>
                <a:r>
                  <a:rPr lang="en-US" dirty="0"/>
                  <a:t>The length of restart r of </a:t>
                </a:r>
                <a:r>
                  <a:rPr lang="en-US" dirty="0" smtClean="0"/>
                  <a:t>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SA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is: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When N ≤ 4, P-VAL = P-VAL-0; but when N &gt; 4:</a:t>
                </a:r>
              </a:p>
              <a:p>
                <a:pPr lvl="2"/>
                <a:r>
                  <a:rPr lang="en-US" dirty="0"/>
                  <a:t>Instances {0, 4, 8, …} have run lengths: {1000, 16000, 256000, ...}</a:t>
                </a:r>
              </a:p>
              <a:p>
                <a:pPr lvl="2"/>
                <a:r>
                  <a:rPr lang="en-US" dirty="0"/>
                  <a:t>Instances {1, 5, 9, …} have run lengths: {2000, 32000, 512000, ...}</a:t>
                </a:r>
              </a:p>
              <a:p>
                <a:pPr lvl="2"/>
                <a:r>
                  <a:rPr lang="en-US" dirty="0"/>
                  <a:t>Instances {2, 6, 10, …} have run lengths: {4000, 64000, 1024000, ...}</a:t>
                </a:r>
              </a:p>
              <a:p>
                <a:pPr lvl="2"/>
                <a:r>
                  <a:rPr lang="en-US" dirty="0"/>
                  <a:t>Instances {3, 7, 11, …} have run lengths: {8000, 128000, 2048000, ...}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51989" y="1554929"/>
                <a:ext cx="276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9" y="1554929"/>
                <a:ext cx="27663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863" r="-308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85934" y="2416029"/>
                <a:ext cx="5852243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MaxEvals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 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4)+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,4)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34" y="2416029"/>
                <a:ext cx="5852243" cy="385747"/>
              </a:xfrm>
              <a:prstGeom prst="rect">
                <a:avLst/>
              </a:prstGeom>
              <a:blipFill rotWithShape="0">
                <a:blip r:embed="rId4"/>
                <a:stretch>
                  <a:fillRect l="-833" t="-4688" r="-312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4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Scheduling with sequence-dependent setups, minimizing weighted tardiness</a:t>
            </a:r>
          </a:p>
          <a:p>
            <a:pPr lvl="1"/>
            <a:r>
              <a:rPr lang="en-US" dirty="0"/>
              <a:t>Used common benchmark set </a:t>
            </a:r>
          </a:p>
          <a:p>
            <a:pPr lvl="1"/>
            <a:r>
              <a:rPr lang="en-US" dirty="0"/>
              <a:t>Best exact solver, dynamic programming, &gt; 2 weeks CPU time solving hardest instances. (Tanaka &amp; Araki, 2013)</a:t>
            </a:r>
          </a:p>
          <a:p>
            <a:pPr lvl="1"/>
            <a:r>
              <a:rPr lang="en-US" dirty="0"/>
              <a:t>Variety of algorithms applied to problem: neighborhood search (Liao et al, 2012), iterated local search (Xu et al 2014), ACO (Liao &amp; Juan 2007), among others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Platform:</a:t>
            </a:r>
            <a:r>
              <a:rPr lang="en-US" dirty="0"/>
              <a:t> Ubuntu 14.04 server, 2 Xeon L5520 quad-core (2.27GHz), 32GB; Java 8, Java </a:t>
            </a:r>
            <a:r>
              <a:rPr lang="en-US" dirty="0" err="1"/>
              <a:t>HotSpot</a:t>
            </a:r>
            <a:r>
              <a:rPr lang="en-US" dirty="0"/>
              <a:t> 64-bit Server VM</a:t>
            </a:r>
          </a:p>
          <a:p>
            <a:r>
              <a:rPr lang="en-US" dirty="0"/>
              <a:t>Sequential (N=1) and parallel (N=4, N=8) experiments.</a:t>
            </a:r>
          </a:p>
          <a:p>
            <a:r>
              <a:rPr lang="en-US" dirty="0"/>
              <a:t>For each algorithm, 10 runs on each of 120 instances, logging best solution at 1 second intervals over 60 s.</a:t>
            </a:r>
          </a:p>
          <a:p>
            <a:r>
              <a:rPr lang="en-US" dirty="0"/>
              <a:t>Compare VAL, P-VAL-0, and P-VAL to the following:</a:t>
            </a:r>
          </a:p>
          <a:p>
            <a:pPr lvl="1"/>
            <a:r>
              <a:rPr lang="en-US" dirty="0"/>
              <a:t>Fixed annealing length (FAL-x) of x of total run, with restarts</a:t>
            </a:r>
          </a:p>
          <a:p>
            <a:pPr lvl="2"/>
            <a:r>
              <a:rPr lang="en-US" dirty="0"/>
              <a:t>E.g., FAL-1=one long run, FAL-½=run length half total time</a:t>
            </a:r>
          </a:p>
          <a:p>
            <a:pPr lvl="1"/>
            <a:r>
              <a:rPr lang="en-US" dirty="0"/>
              <a:t>Parallel fixed annealing length (P-FAL-x)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 dominates fixed annealing length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difference, at end of run (last 12s), between VAL and FAL-1 (p&gt;0.35)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visually evident: Single long fixed length does outperform restarts of short fixed length at end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Shape 138" descr="optsum-1t.pn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5050" y="1285873"/>
            <a:ext cx="5245100" cy="309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6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 vs P-VAL-0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P-VAL-0 with N&gt;4 parallel runs doesn’t improve performance </a:t>
            </a:r>
          </a:p>
          <a:p>
            <a:pPr lvl="1"/>
            <a:r>
              <a:rPr lang="en-US" dirty="0"/>
              <a:t>e.g., P-VAL-0 with N=8 no better than N=4 (green/pink)</a:t>
            </a:r>
          </a:p>
          <a:p>
            <a:r>
              <a:rPr lang="en-US" dirty="0"/>
              <a:t>P-VAL continues to see performance gains for N&gt;4 parallel runs.</a:t>
            </a:r>
          </a:p>
          <a:p>
            <a:endParaRPr lang="en-US" dirty="0"/>
          </a:p>
        </p:txBody>
      </p:sp>
      <p:pic>
        <p:nvPicPr>
          <p:cNvPr id="5" name="Shape 145" descr="optsum-1.4.8.pn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5050" y="1285873"/>
            <a:ext cx="5245100" cy="3098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Results</a:t>
            </a:r>
            <a:endParaRPr lang="en-US" dirty="0"/>
          </a:p>
        </p:txBody>
      </p:sp>
      <p:pic>
        <p:nvPicPr>
          <p:cNvPr id="6" name="Shape 152" descr="optsum-8t.pn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5050" y="1285873"/>
            <a:ext cx="5245100" cy="309880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Results with N=8</a:t>
            </a:r>
          </a:p>
          <a:p>
            <a:r>
              <a:rPr lang="en-US" smtClean="0"/>
              <a:t>Unlike sequential case, P-VAL does not approx. performance of fixed length restarts at run end.</a:t>
            </a:r>
          </a:p>
          <a:p>
            <a:r>
              <a:rPr lang="en-US" smtClean="0"/>
              <a:t>P-VAL dominates approx. 80% of P-FAL’s first run</a:t>
            </a:r>
          </a:p>
          <a:p>
            <a:pPr lvl="1"/>
            <a:r>
              <a:rPr lang="en-US" smtClean="0"/>
              <a:t>For 48s vs P-FAL-1</a:t>
            </a:r>
          </a:p>
          <a:p>
            <a:pPr lvl="1"/>
            <a:r>
              <a:rPr lang="en-US" smtClean="0"/>
              <a:t>For 24s vs P-FAL-½</a:t>
            </a:r>
          </a:p>
          <a:p>
            <a:pPr lvl="1"/>
            <a:r>
              <a:rPr lang="en-US" smtClean="0"/>
              <a:t>For 12s vs P-FAL-¼</a:t>
            </a:r>
          </a:p>
          <a:p>
            <a:pPr lvl="1"/>
            <a:r>
              <a:rPr lang="en-US" smtClean="0"/>
              <a:t>For 6s vs P-FAL-⅛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Reannealing vs Independent Runs</a:t>
            </a:r>
            <a:endParaRPr lang="en-US" dirty="0"/>
          </a:p>
        </p:txBody>
      </p:sp>
      <p:pic>
        <p:nvPicPr>
          <p:cNvPr id="9" name="Shape 160" descr="optsum-RE-1.png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83125" y="313036"/>
            <a:ext cx="4137025" cy="2444154"/>
          </a:xfrm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All results so far are for independent runs.</a:t>
            </a:r>
          </a:p>
          <a:p>
            <a:r>
              <a:rPr lang="en-US" smtClean="0"/>
              <a:t>Also considered restarts that reanneal the current best of run solution</a:t>
            </a:r>
          </a:p>
          <a:p>
            <a:pPr lvl="1"/>
            <a:r>
              <a:rPr lang="en-US" smtClean="0"/>
              <a:t>Including across parallel runs.</a:t>
            </a:r>
          </a:p>
          <a:p>
            <a:r>
              <a:rPr lang="en-US" smtClean="0"/>
              <a:t>Sequential results:</a:t>
            </a:r>
          </a:p>
          <a:p>
            <a:pPr lvl="1"/>
            <a:r>
              <a:rPr lang="en-US" smtClean="0"/>
              <a:t>No significant difference for VAL with reannealing vs independent runs.</a:t>
            </a:r>
          </a:p>
          <a:p>
            <a:pPr lvl="1"/>
            <a:r>
              <a:rPr lang="en-US" smtClean="0"/>
              <a:t>Same is true for FAL-⅛ with reannealing vs independent runs.</a:t>
            </a:r>
          </a:p>
          <a:p>
            <a:pPr lvl="1"/>
            <a:r>
              <a:rPr lang="en-US" smtClean="0"/>
              <a:t>Same is true in parallel</a:t>
            </a:r>
            <a:endParaRPr lang="en-US" dirty="0"/>
          </a:p>
        </p:txBody>
      </p:sp>
      <p:pic>
        <p:nvPicPr>
          <p:cNvPr id="10" name="Shape 159" descr="optsum-RE-8.png"/>
          <p:cNvPicPr preferRelativeResize="0">
            <a:picLocks noGrp="1"/>
          </p:cNvPicPr>
          <p:nvPr>
            <p:ph idx="10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2908129"/>
            <a:ext cx="4138613" cy="2445092"/>
          </a:xfrm>
        </p:spPr>
      </p:pic>
    </p:spTree>
    <p:extLst>
      <p:ext uri="{BB962C8B-B14F-4D97-AF65-F5344CB8AC3E}">
        <p14:creationId xmlns:p14="http://schemas.microsoft.com/office/powerpoint/2010/main" val="11945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 </a:t>
            </a:r>
            <a:r>
              <a:rPr lang="en-US" dirty="0" err="1"/>
              <a:t>multistart</a:t>
            </a:r>
            <a:r>
              <a:rPr lang="en-US" dirty="0"/>
              <a:t> SA, with variable annealing length</a:t>
            </a:r>
          </a:p>
          <a:p>
            <a:pPr lvl="1"/>
            <a:r>
              <a:rPr lang="en-US" dirty="0"/>
              <a:t>Eliminates need to know/predict available time for run</a:t>
            </a:r>
          </a:p>
          <a:p>
            <a:pPr lvl="2"/>
            <a:r>
              <a:rPr lang="en-US" dirty="0"/>
              <a:t>Issue not limited to Modified Lam (e.g., common exponential schedule becomes stochastic hill climb too soon if α too low).</a:t>
            </a:r>
          </a:p>
          <a:p>
            <a:pPr lvl="1"/>
            <a:r>
              <a:rPr lang="en-US" dirty="0"/>
              <a:t>Short early runs quickly find “good” solution, and increasing run length approximates final performance of long SA runs.</a:t>
            </a:r>
          </a:p>
          <a:p>
            <a:r>
              <a:rPr lang="en-US" dirty="0"/>
              <a:t>Proposed parallel implementation</a:t>
            </a:r>
          </a:p>
          <a:p>
            <a:r>
              <a:rPr lang="en-US" dirty="0"/>
              <a:t>Long fixed length runs better at end of run, but variable length restarts exhibits stronger anytime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27832" y="2843784"/>
            <a:ext cx="2691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introduce a restart schedule of run lengths for an adaptive simulated </a:t>
            </a:r>
            <a:r>
              <a:rPr lang="en-US" dirty="0" err="1"/>
              <a:t>annealer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Eliminates need to know/predict available time a priori.</a:t>
            </a:r>
          </a:p>
          <a:p>
            <a:r>
              <a:rPr lang="en-US" dirty="0"/>
              <a:t>We extend the restart schedule to parallel implementation.</a:t>
            </a:r>
          </a:p>
          <a:p>
            <a:r>
              <a:rPr lang="en-US" dirty="0"/>
              <a:t>The variable annealing length restart schedule leads to improved anytime behavior early in the run.</a:t>
            </a:r>
          </a:p>
          <a:p>
            <a:r>
              <a:rPr lang="en-US" dirty="0"/>
              <a:t>Discuss experiments with an NP-Hard scheduling problem with sequence-dependent setups.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Simulated Annealing (SA)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Annealing:</a:t>
            </a:r>
            <a:r>
              <a:rPr lang="en-US" dirty="0"/>
              <a:t> process of slowly cooling a heated metal.</a:t>
            </a:r>
          </a:p>
          <a:p>
            <a:pPr lvl="1"/>
            <a:r>
              <a:rPr lang="en-US" dirty="0"/>
              <a:t>Heating metal allows shaping, while cooling slowly minimizes internal stress / more stable final state.</a:t>
            </a:r>
          </a:p>
          <a:p>
            <a:r>
              <a:rPr lang="en-US" b="1" dirty="0"/>
              <a:t>SA:</a:t>
            </a:r>
            <a:r>
              <a:rPr lang="en-US" dirty="0"/>
              <a:t> stochastic search inspired by annealing process.</a:t>
            </a:r>
          </a:p>
          <a:p>
            <a:pPr lvl="1"/>
            <a:r>
              <a:rPr lang="en-US" dirty="0"/>
              <a:t>Temperature </a:t>
            </a:r>
            <a:r>
              <a:rPr lang="en-US" dirty="0" smtClean="0"/>
              <a:t>parameter </a:t>
            </a:r>
            <a:r>
              <a:rPr lang="en-US" dirty="0"/>
              <a:t>controls acceptance of neighbors.</a:t>
            </a:r>
          </a:p>
          <a:p>
            <a:pPr lvl="2"/>
            <a:r>
              <a:rPr lang="en-US" dirty="0"/>
              <a:t>High temperature early in run = random search</a:t>
            </a:r>
          </a:p>
          <a:p>
            <a:pPr lvl="2"/>
            <a:r>
              <a:rPr lang="en-US" dirty="0"/>
              <a:t>Low temperature late in run = stochastic hill climb</a:t>
            </a:r>
          </a:p>
          <a:p>
            <a:pPr lvl="2"/>
            <a:r>
              <a:rPr lang="en-US" dirty="0"/>
              <a:t>Cool too quickly = converge too soon to local optima</a:t>
            </a:r>
          </a:p>
          <a:p>
            <a:pPr lvl="2"/>
            <a:r>
              <a:rPr lang="en-US" dirty="0"/>
              <a:t>Cool too slowly = excessive run length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SA Annealing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annealing schedules:</a:t>
            </a:r>
          </a:p>
          <a:p>
            <a:pPr lvl="1"/>
            <a:r>
              <a:rPr lang="en-US" dirty="0"/>
              <a:t>Exponential cooling: </a:t>
            </a:r>
          </a:p>
          <a:p>
            <a:pPr lvl="1"/>
            <a:r>
              <a:rPr lang="en-US" dirty="0"/>
              <a:t>Linear cooling:</a:t>
            </a:r>
          </a:p>
          <a:p>
            <a:r>
              <a:rPr lang="en-US" dirty="0" err="1"/>
              <a:t>Boyan’s</a:t>
            </a:r>
            <a:r>
              <a:rPr lang="en-US" dirty="0"/>
              <a:t> Modified Lam Annealing Schedule (</a:t>
            </a:r>
            <a:r>
              <a:rPr lang="en-US" dirty="0" err="1"/>
              <a:t>Boyan</a:t>
            </a:r>
            <a:r>
              <a:rPr lang="en-US" dirty="0"/>
              <a:t> 1998):</a:t>
            </a:r>
          </a:p>
          <a:p>
            <a:pPr lvl="1"/>
            <a:r>
              <a:rPr lang="en-US" dirty="0"/>
              <a:t>Temperature fluctuates up/down to track a theoretical “ideal” neighbor acceptance rate</a:t>
            </a:r>
          </a:p>
          <a:p>
            <a:pPr lvl="2"/>
            <a:r>
              <a:rPr lang="en-US" dirty="0"/>
              <a:t>Acceptance rate decreases exponentially from 1.0 (random search) to 0.44 during first 15% of run, and held at 0.44 for next 50% of run.</a:t>
            </a:r>
          </a:p>
          <a:p>
            <a:pPr lvl="2"/>
            <a:r>
              <a:rPr lang="en-US" dirty="0"/>
              <a:t>Declines exponentially for last 35% of run (stochastic hill climb).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22521" y="1578286"/>
                <a:ext cx="1520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21" y="1578286"/>
                <a:ext cx="152073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418" r="-160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46070" y="1992638"/>
                <a:ext cx="1998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070" y="1992638"/>
                <a:ext cx="19980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49" r="-304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Restarts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Restarting SA:</a:t>
            </a:r>
          </a:p>
          <a:p>
            <a:pPr lvl="1"/>
            <a:r>
              <a:rPr lang="en-US" dirty="0"/>
              <a:t>Many have shown one long run of SA usually outperforms multiple short independent runs.</a:t>
            </a:r>
          </a:p>
          <a:p>
            <a:pPr lvl="1"/>
            <a:r>
              <a:rPr lang="en-US" dirty="0"/>
              <a:t>Effective SA restarts likely involves dependent runs.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Sadeh</a:t>
            </a:r>
            <a:r>
              <a:rPr lang="en-US" dirty="0"/>
              <a:t> et al (‘97) models expected cost improvement, abandons less promising runs, reanneals other prior runs.</a:t>
            </a:r>
          </a:p>
          <a:p>
            <a:r>
              <a:rPr lang="en-US" dirty="0"/>
              <a:t>Restarting other forms of search quite effective:</a:t>
            </a:r>
          </a:p>
          <a:p>
            <a:pPr lvl="1"/>
            <a:r>
              <a:rPr lang="en-US" dirty="0"/>
              <a:t>Restarting backtracking CSP search (e.g., </a:t>
            </a:r>
            <a:r>
              <a:rPr lang="en-US" dirty="0" err="1"/>
              <a:t>Luby</a:t>
            </a:r>
            <a:r>
              <a:rPr lang="en-US" dirty="0"/>
              <a:t> schedule)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Work: Parallel 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categories of parallel SA: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Parallel neighbor evaluations</a:t>
            </a:r>
          </a:p>
          <a:p>
            <a:pPr lvl="2"/>
            <a:r>
              <a:rPr lang="en-US" dirty="0"/>
              <a:t>E.g., speculative moves (</a:t>
            </a:r>
            <a:r>
              <a:rPr lang="en-US" dirty="0" err="1"/>
              <a:t>Ludwin</a:t>
            </a:r>
            <a:r>
              <a:rPr lang="en-US" dirty="0"/>
              <a:t> &amp; Betz 2011)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Parallel </a:t>
            </a:r>
            <a:r>
              <a:rPr lang="en-US" dirty="0" err="1"/>
              <a:t>multistart</a:t>
            </a:r>
            <a:r>
              <a:rPr lang="en-US" dirty="0"/>
              <a:t> (with dependent runs)</a:t>
            </a:r>
          </a:p>
          <a:p>
            <a:pPr lvl="2"/>
            <a:r>
              <a:rPr lang="en-US" dirty="0"/>
              <a:t>E.g., regular intervals sharing best solution among parallel instances (</a:t>
            </a:r>
            <a:r>
              <a:rPr lang="en-US" dirty="0" err="1"/>
              <a:t>Jha</a:t>
            </a:r>
            <a:r>
              <a:rPr lang="en-US" dirty="0"/>
              <a:t> &amp; Menon, 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Optimizing </a:t>
            </a:r>
            <a:r>
              <a:rPr lang="en-US" dirty="0" err="1"/>
              <a:t>subproblems</a:t>
            </a:r>
            <a:r>
              <a:rPr lang="en-US" dirty="0"/>
              <a:t> in parallel</a:t>
            </a:r>
          </a:p>
          <a:p>
            <a:pPr lvl="2"/>
            <a:r>
              <a:rPr lang="en-US" dirty="0"/>
              <a:t>E.g., graph partitioning (</a:t>
            </a:r>
            <a:r>
              <a:rPr lang="en-US" dirty="0" err="1"/>
              <a:t>Rahimian</a:t>
            </a:r>
            <a:r>
              <a:rPr lang="en-US" dirty="0"/>
              <a:t> et al 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Variable Annealing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Rationale:</a:t>
            </a:r>
            <a:r>
              <a:rPr lang="en-US" dirty="0"/>
              <a:t> long run of SA typically outperforms multiple short runs, but difficult to accurately predict available time.</a:t>
            </a:r>
          </a:p>
          <a:p>
            <a:r>
              <a:rPr lang="en-US" b="1" dirty="0"/>
              <a:t>Variable Annealing Length (VAL):</a:t>
            </a:r>
          </a:p>
          <a:p>
            <a:pPr lvl="1"/>
            <a:r>
              <a:rPr lang="en-US" dirty="0" err="1"/>
              <a:t>Multistart</a:t>
            </a:r>
            <a:r>
              <a:rPr lang="en-US" dirty="0"/>
              <a:t> SA with increasing run lengths.</a:t>
            </a:r>
          </a:p>
          <a:p>
            <a:pPr lvl="1"/>
            <a:r>
              <a:rPr lang="en-US" dirty="0"/>
              <a:t>The length of restart r, in number of SA evaluations is: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multistart</a:t>
            </a:r>
            <a:r>
              <a:rPr lang="en-US" dirty="0"/>
              <a:t> SA follows the sequence of run lengths: {1000, 2000, 4000, 8000, … </a:t>
            </a:r>
            <a:r>
              <a:rPr lang="en-US" dirty="0" smtClean="0"/>
              <a:t>}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80217" y="3187817"/>
                <a:ext cx="4128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MaxEvals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=1000 ∗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17" y="3187817"/>
                <a:ext cx="412818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Parallel VAL, version 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Parallel Variable Annealing Length, v0 (P-VAL-0):</a:t>
                </a:r>
              </a:p>
              <a:p>
                <a:pPr lvl="1"/>
                <a:r>
                  <a:rPr lang="en-US" dirty="0"/>
                  <a:t>Assume N parallel instances of SA:</a:t>
                </a:r>
              </a:p>
              <a:p>
                <a:pPr lvl="1"/>
                <a:r>
                  <a:rPr lang="en-US" dirty="0"/>
                  <a:t>The length of restart r of </a:t>
                </a:r>
                <a:r>
                  <a:rPr lang="en-US" dirty="0" smtClean="0"/>
                  <a:t>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When N=1, P-VAL-0 reduces to VAL.</a:t>
                </a:r>
              </a:p>
              <a:p>
                <a:pPr lvl="1"/>
                <a:r>
                  <a:rPr lang="en-US" dirty="0"/>
                  <a:t>Example, when N=3:</a:t>
                </a:r>
              </a:p>
              <a:p>
                <a:pPr lvl="2"/>
                <a:r>
                  <a:rPr lang="en-US" dirty="0"/>
                  <a:t>Instance 0 follows run lengths: {1000, 8000, 64000, … }</a:t>
                </a:r>
              </a:p>
              <a:p>
                <a:pPr lvl="2"/>
                <a:r>
                  <a:rPr lang="en-US" dirty="0"/>
                  <a:t>Instance 1 follows run lengths: {2000, 16000, 128000, … }</a:t>
                </a:r>
              </a:p>
              <a:p>
                <a:pPr lvl="2"/>
                <a:r>
                  <a:rPr lang="en-US" dirty="0"/>
                  <a:t>Instance 2 follows run lengths: {4000, 32000, 256000, … </a:t>
                </a:r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45325" y="2399251"/>
                <a:ext cx="4169090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MaxEvals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 ∗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325" y="2399251"/>
                <a:ext cx="4169090" cy="381258"/>
              </a:xfrm>
              <a:prstGeom prst="rect">
                <a:avLst/>
              </a:prstGeom>
              <a:blipFill rotWithShape="0">
                <a:blip r:embed="rId3"/>
                <a:stretch>
                  <a:fillRect l="-1170" t="-161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951989" y="1554929"/>
                <a:ext cx="2766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SA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9" y="1554929"/>
                <a:ext cx="276633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63" r="-308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r>
              <a:rPr lang="en-US" dirty="0"/>
              <a:t>: P-VAL-0’s flaw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P-VAL-0 is flawed: </a:t>
            </a:r>
          </a:p>
          <a:p>
            <a:pPr lvl="1"/>
            <a:r>
              <a:rPr lang="en-US" dirty="0"/>
              <a:t>Assuming long run superior to multiple short runs, benefit of parallelization is from completing long runs earlier.</a:t>
            </a:r>
          </a:p>
          <a:p>
            <a:pPr lvl="1"/>
            <a:r>
              <a:rPr lang="en-US" dirty="0"/>
              <a:t>As # parallel instances goes to infinity, the longest run completed by P-VAL-0 finishes twice as early as VAL.</a:t>
            </a:r>
          </a:p>
          <a:p>
            <a:pPr lvl="2"/>
            <a:r>
              <a:rPr lang="en-US" dirty="0"/>
              <a:t>For N=4 parallel instances, the longest run completed by P-VAL-0 finishes 1.875 times as early as VAL.</a:t>
            </a:r>
          </a:p>
          <a:p>
            <a:pPr lvl="2"/>
            <a:r>
              <a:rPr lang="en-US" dirty="0"/>
              <a:t>For N=8 parallel instances, … finishes 1.992 times as early.</a:t>
            </a:r>
          </a:p>
          <a:p>
            <a:pPr lvl="2"/>
            <a:r>
              <a:rPr lang="en-US" dirty="0"/>
              <a:t>We hit the limiting behavior with relatively few parallel instances.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1060</Words>
  <Application>Microsoft Office PowerPoint</Application>
  <PresentationFormat>Custom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Variable Annealing Length and Parallelism in Simulated Annealing</vt:lpstr>
      <vt:lpstr>Introduction</vt:lpstr>
      <vt:lpstr>Background: Simulated Annealing (SA)</vt:lpstr>
      <vt:lpstr>Background: SA Annealing Schedules</vt:lpstr>
      <vt:lpstr>Related Work: Restarts</vt:lpstr>
      <vt:lpstr>Related Work: Parallel SA</vt:lpstr>
      <vt:lpstr>Approach: Variable Annealing Length</vt:lpstr>
      <vt:lpstr>Approach: Parallel VAL, version 0</vt:lpstr>
      <vt:lpstr>Approach: P-VAL-0’s flaw</vt:lpstr>
      <vt:lpstr>Approach: Parallel VAL</vt:lpstr>
      <vt:lpstr>Experiments</vt:lpstr>
      <vt:lpstr>Experiments</vt:lpstr>
      <vt:lpstr>Sequential Results</vt:lpstr>
      <vt:lpstr>P-VAL vs P-VAL-0</vt:lpstr>
      <vt:lpstr>Parallel Results</vt:lpstr>
      <vt:lpstr>Reannealing vs Independent Runs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43</cp:revision>
  <dcterms:created xsi:type="dcterms:W3CDTF">2015-02-18T15:25:52Z</dcterms:created>
  <dcterms:modified xsi:type="dcterms:W3CDTF">2017-06-07T19:10:22Z</dcterms:modified>
</cp:coreProperties>
</file>