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4" r:id="rId12"/>
    <p:sldId id="267" r:id="rId13"/>
    <p:sldId id="268" r:id="rId14"/>
    <p:sldId id="269" r:id="rId15"/>
    <p:sldId id="270" r:id="rId16"/>
  </p:sldIdLst>
  <p:sldSz cx="85344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4" d="100"/>
          <a:sy n="114" d="100"/>
        </p:scale>
        <p:origin x="1662" y="102"/>
      </p:cViewPr>
      <p:guideLst>
        <p:guide orient="horz" pos="2016"/>
        <p:guide pos="268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8434" y="1381417"/>
            <a:ext cx="7879605" cy="1372023"/>
          </a:xfrm>
          <a:prstGeom prst="rect">
            <a:avLst/>
          </a:prstGeom>
        </p:spPr>
        <p:txBody>
          <a:bodyPr/>
          <a:lstStyle>
            <a:lvl1pPr>
              <a:defRPr sz="315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26720" y="3200400"/>
            <a:ext cx="7680960" cy="206248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408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2802" y="4480564"/>
            <a:ext cx="5120640" cy="528955"/>
          </a:xfrm>
          <a:prstGeom prst="rect">
            <a:avLst/>
          </a:prstGeo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672802" y="571923"/>
            <a:ext cx="5120640" cy="38404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2802" y="5009519"/>
            <a:ext cx="5120640" cy="75120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28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0" y="1493521"/>
            <a:ext cx="7680960" cy="422423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98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7440" y="256333"/>
            <a:ext cx="1920240" cy="5461423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26721" y="256333"/>
            <a:ext cx="5618480" cy="546142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576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256329"/>
            <a:ext cx="7901678" cy="681720"/>
          </a:xfrm>
          <a:prstGeom prst="rect">
            <a:avLst/>
          </a:prstGeom>
        </p:spPr>
        <p:txBody>
          <a:bodyPr/>
          <a:lstStyle>
            <a:lvl1pPr>
              <a:defRPr sz="2700" b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719" y="1079940"/>
            <a:ext cx="7901678" cy="4351283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930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4159" y="4113107"/>
            <a:ext cx="7254240" cy="1271270"/>
          </a:xfrm>
          <a:prstGeom prst="rect">
            <a:avLst/>
          </a:prstGeo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4159" y="2712936"/>
            <a:ext cx="7254240" cy="140017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14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720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38321" y="1493521"/>
            <a:ext cx="3769360" cy="4224232"/>
          </a:xfrm>
          <a:prstGeom prst="rect">
            <a:avLst/>
          </a:prstGeo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19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721" y="1432773"/>
            <a:ext cx="377084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1" y="2029884"/>
            <a:ext cx="377084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35359" y="1432773"/>
            <a:ext cx="3772323" cy="59711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35359" y="2029884"/>
            <a:ext cx="3772323" cy="3687869"/>
          </a:xfrm>
          <a:prstGeom prst="rect">
            <a:avLst/>
          </a:prstGeo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457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256329"/>
            <a:ext cx="7680960" cy="10668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26721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690DB42B-085D-8F4E-A519-A7A1CB8D7A20}" type="datetimeFigureOut">
              <a:rPr lang="en-US" smtClean="0"/>
              <a:t>3/11/2019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915922" y="5932598"/>
            <a:ext cx="2702560" cy="340783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116320" y="5932598"/>
            <a:ext cx="1991360" cy="340783"/>
          </a:xfrm>
          <a:prstGeom prst="rect">
            <a:avLst/>
          </a:prstGeom>
        </p:spPr>
        <p:txBody>
          <a:bodyPr/>
          <a:lstStyle/>
          <a:p>
            <a:fld id="{B85384D0-E5F8-564E-80D6-49EB033EC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547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3730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1078" y="254847"/>
            <a:ext cx="3005636" cy="438836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36714" y="254848"/>
            <a:ext cx="4896040" cy="5160608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8" y="772511"/>
            <a:ext cx="3005636" cy="4642944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Font typeface="Calibri" panose="020F0502020204030204" pitchFamily="34" charset="0"/>
              <a:buChar char="-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88" indent="-128588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88" indent="-128588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88" indent="-128588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90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1077" y="254850"/>
            <a:ext cx="4034218" cy="762029"/>
          </a:xfrm>
          <a:prstGeom prst="rect">
            <a:avLst/>
          </a:prstGeom>
        </p:spPr>
        <p:txBody>
          <a:bodyPr anchor="b"/>
          <a:lstStyle>
            <a:lvl1pPr algn="l">
              <a:defRPr sz="18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370203" y="254849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331077" y="1079939"/>
            <a:ext cx="4034218" cy="4335516"/>
          </a:xfrm>
          <a:prstGeom prst="rect">
            <a:avLst/>
          </a:prstGeom>
        </p:spPr>
        <p:txBody>
          <a:bodyPr/>
          <a:lstStyle>
            <a:lvl1pPr marL="257175" indent="-257175">
              <a:buFont typeface="Arial" panose="020B0604020202020204" pitchFamily="34" charset="0"/>
              <a:buChar char="•"/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57213" indent="-214313">
              <a:buFont typeface="Calibri" panose="020F0502020204030204" pitchFamily="34" charset="0"/>
              <a:buChar char="-"/>
              <a:defRPr sz="135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814388" indent="-128588">
              <a:buFont typeface="Arial" panose="020B0604020202020204" pitchFamily="34" charset="0"/>
              <a:buChar char="•"/>
              <a:defRPr sz="105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157288" indent="-128588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1500188" indent="-128588">
              <a:buFont typeface="Arial" panose="020B0604020202020204" pitchFamily="34" charset="0"/>
              <a:buChar char="•"/>
              <a:defRPr sz="9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0"/>
          </p:nvPr>
        </p:nvSpPr>
        <p:spPr>
          <a:xfrm>
            <a:off x="4365295" y="2850913"/>
            <a:ext cx="3862550" cy="2559296"/>
          </a:xfrm>
          <a:prstGeom prst="rect">
            <a:avLst/>
          </a:prstGeom>
        </p:spPr>
        <p:txBody>
          <a:bodyPr/>
          <a:lstStyle>
            <a:lvl1pPr algn="r"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1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500">
                <a:latin typeface="Arial" panose="020B0604020202020204" pitchFamily="34" charset="0"/>
                <a:cs typeface="Arial" panose="020B0604020202020204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00997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PPT-bottom-bar-Black.jpg"/>
          <p:cNvPicPr>
            <a:picLocks noChangeAspect="1"/>
          </p:cNvPicPr>
          <p:nvPr userDrawn="1"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4606"/>
          <a:stretch/>
        </p:blipFill>
        <p:spPr>
          <a:xfrm>
            <a:off x="0" y="5415458"/>
            <a:ext cx="8534400" cy="985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6147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58" r:id="rId11"/>
    <p:sldLayoutId id="2147483659" r:id="rId12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icirello.org/" TargetMode="External"/><Relationship Id="rId2" Type="http://schemas.openxmlformats.org/officeDocument/2006/relationships/hyperlink" Target="mailto:cicirelv@stockton.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icirello/JavaPermutationTools" TargetMode="External"/><Relationship Id="rId2" Type="http://schemas.openxmlformats.org/officeDocument/2006/relationships/hyperlink" Target="https://jpt.cicirello.org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Classification of Permutation Distance Metrics for Fitness Landscape Analysis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800" dirty="0">
                <a:latin typeface="+mj-lt"/>
              </a:rPr>
              <a:t>Vincent A. Cicirello, Ph.D.</a:t>
            </a:r>
          </a:p>
          <a:p>
            <a:r>
              <a:rPr lang="en-US" sz="2000" dirty="0">
                <a:latin typeface="+mj-lt"/>
              </a:rPr>
              <a:t>Professor of Computer Science / Behavioral Neuroscience</a:t>
            </a:r>
          </a:p>
          <a:p>
            <a:r>
              <a:rPr lang="en-US" sz="2000" dirty="0">
                <a:latin typeface="+mj-lt"/>
                <a:hlinkClick r:id="rId2"/>
              </a:rPr>
              <a:t>cicirelv@stockton.edu</a:t>
            </a:r>
            <a:r>
              <a:rPr lang="en-US" sz="2000" dirty="0">
                <a:latin typeface="+mj-lt"/>
              </a:rPr>
              <a:t>		</a:t>
            </a:r>
            <a:r>
              <a:rPr lang="en-US" sz="2000" dirty="0">
                <a:latin typeface="+mj-lt"/>
                <a:hlinkClick r:id="rId3"/>
              </a:rPr>
              <a:t>https://www.cicirello.org/</a:t>
            </a:r>
            <a:r>
              <a:rPr lang="en-US" sz="2000" dirty="0">
                <a:latin typeface="+mj-l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13500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>
                <a:latin typeface="+mj-lt"/>
              </a:rPr>
              <a:t>Classification of Permutation Distance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2249" y="938049"/>
            <a:ext cx="8108950" cy="444768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>
                <a:latin typeface="+mn-lt"/>
              </a:rPr>
              <a:t>Can we classify the available permutation metrics?  And how does such a classification relate to the different problem types</a:t>
            </a:r>
            <a:r>
              <a:rPr lang="en-US" sz="2000" dirty="0" smtClean="0">
                <a:latin typeface="+mn-lt"/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Approach: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Gather the available permutation distance metrics.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Use principal component analysis (PCA) to identify groups of related metrics.</a:t>
            </a:r>
          </a:p>
          <a:p>
            <a:pPr lvl="2">
              <a:spcBef>
                <a:spcPts val="300"/>
              </a:spcBef>
            </a:pPr>
            <a:r>
              <a:rPr lang="en-US" sz="1800" dirty="0">
                <a:latin typeface="+mn-lt"/>
              </a:rPr>
              <a:t>Two approaches to computing correlation matrix:</a:t>
            </a:r>
          </a:p>
          <a:p>
            <a:pPr marL="1371600" lvl="3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Computing distances of all 10! permutations of length 10 to a reference permutation.</a:t>
            </a:r>
          </a:p>
          <a:p>
            <a:pPr marL="1371600" lvl="3" indent="-342900">
              <a:spcBef>
                <a:spcPts val="300"/>
              </a:spcBef>
              <a:buFont typeface="+mj-lt"/>
              <a:buAutoNum type="arabicPeriod"/>
            </a:pPr>
            <a:r>
              <a:rPr lang="en-US" sz="1800" dirty="0">
                <a:latin typeface="+mn-lt"/>
              </a:rPr>
              <a:t>Computed via randomly sampling the space of permutations of length 50.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Examine how different metrics affect fitness landscapes for problems from known problem classes.</a:t>
            </a:r>
          </a:p>
          <a:p>
            <a:pPr lvl="2">
              <a:spcBef>
                <a:spcPts val="300"/>
              </a:spcBef>
            </a:pPr>
            <a:r>
              <a:rPr lang="en-US" sz="1800" dirty="0">
                <a:latin typeface="+mn-lt"/>
              </a:rPr>
              <a:t>e.g., Do metrics from an identified class affect landscape in a similar way</a:t>
            </a:r>
            <a:r>
              <a:rPr lang="en-US" sz="1800" dirty="0" smtClean="0">
                <a:latin typeface="+mn-lt"/>
              </a:rPr>
              <a:t>?</a:t>
            </a:r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91583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222773"/>
            <a:ext cx="7901678" cy="68172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Permutation Distances Considered</a:t>
            </a:r>
            <a:endParaRPr lang="en-US" sz="3600" dirty="0">
              <a:latin typeface="+mj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9215163"/>
                  </p:ext>
                </p:extLst>
              </p:nvPr>
            </p:nvGraphicFramePr>
            <p:xfrm>
              <a:off x="1996580" y="949238"/>
              <a:ext cx="39883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301"/>
                    <a:gridCol w="1174458"/>
                    <a:gridCol w="909636"/>
                  </a:tblGrid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Distance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Runtime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Metric?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Exact match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Interchange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Acyclic edge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Cyclic edge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R-type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Cyclic r-type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Kendall tau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Reinsertion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func>
                                  <m:funcPr>
                                    <m:ctrl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1800" b="0" i="0" smtClean="0">
                                        <a:latin typeface="Cambria Math" panose="02040503050406030204" pitchFamily="18" charset="0"/>
                                      </a:rPr>
                                      <m:t>lg</m:t>
                                    </m:r>
                                  </m:fName>
                                  <m:e>
                                    <m: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Deviation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Squared deviation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27813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Lee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𝑂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Choice>
        <mc:Fallback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99215163"/>
                  </p:ext>
                </p:extLst>
              </p:nvPr>
            </p:nvGraphicFramePr>
            <p:xfrm>
              <a:off x="1996580" y="949238"/>
              <a:ext cx="3988395" cy="41148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04301"/>
                    <a:gridCol w="1174458"/>
                    <a:gridCol w="909636"/>
                  </a:tblGrid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Distance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Runtime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Metric?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Exact match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110526" r="-79275" b="-10192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Interchange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214286" r="-79275" b="-9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Acyclic edge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314286" r="-79275" b="-8375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Cyclic edge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407018" r="-79275" b="-72280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R-type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516071" r="-79275" b="-6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Cyclic r-type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616071" r="-79275" b="-5357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pseudo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Kendall tau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703509" r="-79275" b="-42631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Reinsertion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817857" r="-79275" b="-3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800" dirty="0" smtClean="0"/>
                            <a:t>yes</a:t>
                          </a:r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Deviation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917857" r="-79275" b="-23392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Squared deviation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1000000" r="-79275" b="-12982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  <a:tr h="342900"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Lee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68580" marR="68580" marT="34290" marB="34290">
                        <a:blipFill rotWithShape="0">
                          <a:blip r:embed="rId2"/>
                          <a:stretch>
                            <a:fillRect l="-162694" t="-1119643" r="-79275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800" dirty="0" smtClean="0"/>
                            <a:t>yes</a:t>
                          </a:r>
                          <a:endParaRPr lang="en-US" sz="1800" dirty="0"/>
                        </a:p>
                      </a:txBody>
                      <a:tcPr marL="68580" marR="68580" marT="34290" marB="34290"/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TextBox 4"/>
          <p:cNvSpPr txBox="1"/>
          <p:nvPr/>
        </p:nvSpPr>
        <p:spPr>
          <a:xfrm>
            <a:off x="6167769" y="3288104"/>
            <a:ext cx="20597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Note: See paper for </a:t>
            </a:r>
            <a:endParaRPr lang="en-US" sz="1600" dirty="0" smtClean="0"/>
          </a:p>
          <a:p>
            <a:r>
              <a:rPr lang="en-US" sz="1600" dirty="0" smtClean="0"/>
              <a:t>details of </a:t>
            </a:r>
            <a:r>
              <a:rPr lang="en-US" sz="1600" dirty="0"/>
              <a:t>the distance </a:t>
            </a:r>
            <a:endParaRPr lang="en-US" sz="1600" dirty="0" smtClean="0"/>
          </a:p>
          <a:p>
            <a:r>
              <a:rPr lang="en-US" sz="1600" dirty="0" smtClean="0"/>
              <a:t>metrics</a:t>
            </a:r>
            <a:r>
              <a:rPr lang="en-US" sz="1600" dirty="0"/>
              <a:t>.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69213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13716"/>
            <a:ext cx="7680960" cy="1066800"/>
          </a:xfrm>
        </p:spPr>
        <p:txBody>
          <a:bodyPr/>
          <a:lstStyle/>
          <a:p>
            <a:r>
              <a:rPr lang="en-US" sz="3200" dirty="0"/>
              <a:t>Permutation Distance Metric Classification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06253910"/>
              </p:ext>
            </p:extLst>
          </p:nvPr>
        </p:nvGraphicFramePr>
        <p:xfrm>
          <a:off x="142613" y="775612"/>
          <a:ext cx="4599284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3791"/>
                <a:gridCol w="696286"/>
                <a:gridCol w="704675"/>
                <a:gridCol w="679508"/>
                <a:gridCol w="784623"/>
                <a:gridCol w="660401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PC1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PC3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PC5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Exact match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0.6234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0.1691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0.6579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-0.1439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0.1052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Interchange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0.5196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0.1227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0.7355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-0.0536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0.2910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Acyclic edge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0.1784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-0.8385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0.1644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0.4218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-0.0470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 edge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0.1682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-0.8415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0.1450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0.4276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-0.0337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R-type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0.2654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-0.8600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-0.0699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-0.3479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0.0382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 r-type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0.2410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-0.8602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-0.0808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-0.3469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0.0377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Kendall tau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0.8808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0.1638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-0.3775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0.1281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0.1695</a:t>
                      </a:r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Reinsertion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0.7774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-0.1497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-0.3070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-0.3472</a:t>
                      </a:r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-0.0377</a:t>
                      </a:r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0.9435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0.2332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-0.1322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0.1491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-0.0481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Squared dev.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0.8649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0.2099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-0.3434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0.2236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0.1640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smtClean="0"/>
                        <a:t>0.7063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0.1812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0.2619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dirty="0" smtClean="0"/>
                        <a:t>-0.0436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400" b="1" dirty="0" smtClean="0"/>
                        <a:t>-0.6207</a:t>
                      </a:r>
                      <a:endParaRPr lang="en-US" sz="1400" b="1" dirty="0"/>
                    </a:p>
                  </a:txBody>
                  <a:tcPr marL="50576" marR="50576" marT="34290" marB="34290"/>
                </a:tc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06893" y="696286"/>
            <a:ext cx="3556932" cy="4742766"/>
          </a:xfrm>
        </p:spPr>
        <p:txBody>
          <a:bodyPr/>
          <a:lstStyle/>
          <a:p>
            <a:pPr marL="205740" indent="-205740"/>
            <a:r>
              <a:rPr lang="en-US" sz="1600" dirty="0"/>
              <a:t>Table shows correlation between metrics and the first 5 principal components.</a:t>
            </a:r>
          </a:p>
          <a:p>
            <a:pPr marL="205740" indent="-205740"/>
            <a:r>
              <a:rPr lang="en-US" sz="1600" dirty="0"/>
              <a:t>PC1 (P-permutation): </a:t>
            </a:r>
          </a:p>
          <a:p>
            <a:pPr lvl="1"/>
            <a:r>
              <a:rPr lang="en-US" sz="1400" dirty="0"/>
              <a:t>Among strongest correlations is Kendall tau, number of inverted element pairs.</a:t>
            </a:r>
          </a:p>
          <a:p>
            <a:pPr marL="205740" indent="-205740"/>
            <a:r>
              <a:rPr lang="en-US" sz="1600" dirty="0"/>
              <a:t>PC2 (R-permutation):</a:t>
            </a:r>
          </a:p>
          <a:p>
            <a:pPr lvl="1"/>
            <a:r>
              <a:rPr lang="en-US" sz="1400" dirty="0"/>
              <a:t>Strongest correlations to the metrics that focus on relative element positions</a:t>
            </a:r>
          </a:p>
          <a:p>
            <a:pPr marL="205740" indent="-205740"/>
            <a:r>
              <a:rPr lang="en-US" sz="1600" dirty="0"/>
              <a:t>PC3 (A-permutation):</a:t>
            </a:r>
          </a:p>
          <a:p>
            <a:pPr lvl="1"/>
            <a:r>
              <a:rPr lang="en-US" sz="1400" dirty="0"/>
              <a:t>Exact match clearly focuses on absolute positions (it’s non-binary Hamming)</a:t>
            </a:r>
          </a:p>
          <a:p>
            <a:pPr marL="205740" indent="-205740"/>
            <a:r>
              <a:rPr lang="en-US" sz="1600" dirty="0"/>
              <a:t>PC4 (R-permutation, undirected subtype)</a:t>
            </a:r>
          </a:p>
          <a:p>
            <a:pPr marL="205740" indent="-205740"/>
            <a:r>
              <a:rPr lang="en-US" sz="1600" dirty="0"/>
              <a:t>PC5 (P-permutation, cyclic subtype)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47396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426720" y="154784"/>
            <a:ext cx="7680960" cy="506253"/>
          </a:xfrm>
        </p:spPr>
        <p:txBody>
          <a:bodyPr/>
          <a:lstStyle/>
          <a:p>
            <a:r>
              <a:rPr lang="en-US" sz="3200" dirty="0"/>
              <a:t>Example Fitness Landscape Analysis</a:t>
            </a:r>
            <a:endParaRPr lang="en-US" sz="3200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1"/>
          </p:nvPr>
        </p:nvSpPr>
        <p:spPr>
          <a:xfrm>
            <a:off x="125836" y="780177"/>
            <a:ext cx="4379052" cy="4597166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400" dirty="0"/>
              <a:t>Fitness Distance Correlation</a:t>
            </a:r>
          </a:p>
          <a:p>
            <a:pPr>
              <a:spcBef>
                <a:spcPts val="300"/>
              </a:spcBef>
            </a:pPr>
            <a:r>
              <a:rPr lang="en-US" sz="2400" dirty="0" smtClean="0"/>
              <a:t>5 </a:t>
            </a:r>
            <a:r>
              <a:rPr lang="en-US" sz="2400" dirty="0"/>
              <a:t>small optimization problems with known optimal solutions</a:t>
            </a:r>
          </a:p>
          <a:p>
            <a:pPr marL="274320" lvl="1" indent="-137160">
              <a:spcBef>
                <a:spcPts val="300"/>
              </a:spcBef>
            </a:pPr>
            <a:r>
              <a:rPr lang="en-US" dirty="0"/>
              <a:t>L1: R-permutation landscape, undirected</a:t>
            </a:r>
          </a:p>
          <a:p>
            <a:pPr marL="574358" lvl="2" indent="-137160">
              <a:spcBef>
                <a:spcPts val="300"/>
              </a:spcBef>
            </a:pPr>
            <a:r>
              <a:rPr lang="en-US" sz="1600" dirty="0"/>
              <a:t>Simple TSP</a:t>
            </a:r>
          </a:p>
          <a:p>
            <a:pPr marL="274320" lvl="1" indent="-137160">
              <a:spcBef>
                <a:spcPts val="300"/>
              </a:spcBef>
            </a:pPr>
            <a:r>
              <a:rPr lang="en-US" dirty="0"/>
              <a:t>L2: R-permutation landscape, directed</a:t>
            </a:r>
          </a:p>
          <a:p>
            <a:pPr marL="574358" lvl="2" indent="-137160">
              <a:spcBef>
                <a:spcPts val="300"/>
              </a:spcBef>
            </a:pPr>
            <a:r>
              <a:rPr lang="en-US" sz="1600" dirty="0"/>
              <a:t>Simple Asymmetric TSP</a:t>
            </a:r>
          </a:p>
          <a:p>
            <a:pPr marL="274320" lvl="1" indent="-137160">
              <a:spcBef>
                <a:spcPts val="300"/>
              </a:spcBef>
            </a:pPr>
            <a:r>
              <a:rPr lang="en-US" dirty="0"/>
              <a:t>L3: A-permutation landscape</a:t>
            </a:r>
          </a:p>
          <a:p>
            <a:pPr marL="574358" lvl="2" indent="-137160">
              <a:spcBef>
                <a:spcPts val="300"/>
              </a:spcBef>
            </a:pPr>
            <a:r>
              <a:rPr lang="en-US" sz="1600" dirty="0"/>
              <a:t>Small artificial mapping problem (see paper)</a:t>
            </a:r>
          </a:p>
          <a:p>
            <a:pPr marL="274320" lvl="1" indent="-137160">
              <a:spcBef>
                <a:spcPts val="300"/>
              </a:spcBef>
            </a:pPr>
            <a:r>
              <a:rPr lang="en-US" dirty="0"/>
              <a:t>L4: P-permutation landscape, acyclic </a:t>
            </a:r>
            <a:r>
              <a:rPr lang="en-US" sz="1600" dirty="0" smtClean="0"/>
              <a:t>Small </a:t>
            </a:r>
            <a:r>
              <a:rPr lang="en-US" sz="1600" dirty="0"/>
              <a:t>artificial problem where element precedence affect fitness</a:t>
            </a:r>
          </a:p>
          <a:p>
            <a:pPr marL="274320" lvl="1" indent="-137160">
              <a:spcBef>
                <a:spcPts val="300"/>
              </a:spcBef>
            </a:pPr>
            <a:r>
              <a:rPr lang="en-US" dirty="0"/>
              <a:t>L5: P-permutation landscape, </a:t>
            </a:r>
            <a:r>
              <a:rPr lang="en-US" dirty="0" smtClean="0"/>
              <a:t>cyclic</a:t>
            </a:r>
            <a:endParaRPr lang="en-US" dirty="0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813447858"/>
              </p:ext>
            </p:extLst>
          </p:nvPr>
        </p:nvGraphicFramePr>
        <p:xfrm>
          <a:off x="4590307" y="797303"/>
          <a:ext cx="3769521" cy="3383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2862"/>
                <a:gridCol w="514350"/>
                <a:gridCol w="469901"/>
                <a:gridCol w="520700"/>
                <a:gridCol w="488951"/>
                <a:gridCol w="462757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Distance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Exact match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0.69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Interchange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0.53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Acyclic edge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0.61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 edge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0.62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R-type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0.54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0.63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Cyclic r-type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0.56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0.66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0.07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0.00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Kendall tau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0.90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Reinsertion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0.34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0.53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0.64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Deviation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0.35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0.84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0.61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Squared dev.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0.32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0.16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0.89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0.39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Lee</a:t>
                      </a:r>
                      <a:endParaRPr lang="en-US" sz="1400" dirty="0"/>
                    </a:p>
                  </a:txBody>
                  <a:tcPr marL="50576" marR="50576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0.46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0.23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0.38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0.41</a:t>
                      </a:r>
                      <a:endParaRPr lang="en-US" sz="14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400" b="1" dirty="0" smtClean="0"/>
                        <a:t>0.86</a:t>
                      </a:r>
                      <a:endParaRPr lang="en-US" sz="1400" b="1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317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3719" y="96938"/>
            <a:ext cx="7901678" cy="68172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Conclusions</a:t>
            </a:r>
            <a:endParaRPr lang="en-US" sz="36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23719" y="778658"/>
            <a:ext cx="7901678" cy="4623851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We produced a classification of the available permutation distance metrics.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All metrics are available in an open source Java library, </a:t>
            </a:r>
            <a:r>
              <a:rPr lang="en-US" dirty="0" err="1">
                <a:latin typeface="+mn-lt"/>
              </a:rPr>
              <a:t>JavaPermutationTools</a:t>
            </a:r>
            <a:endParaRPr lang="en-US" dirty="0">
              <a:latin typeface="+mn-lt"/>
            </a:endParaRPr>
          </a:p>
          <a:p>
            <a:pPr lvl="2">
              <a:spcBef>
                <a:spcPts val="300"/>
              </a:spcBef>
            </a:pPr>
            <a:r>
              <a:rPr lang="en-US" sz="1600" dirty="0" smtClean="0">
                <a:latin typeface="+mn-lt"/>
              </a:rPr>
              <a:t>API documentation: </a:t>
            </a:r>
            <a:r>
              <a:rPr lang="en-US" sz="1600" dirty="0" smtClean="0">
                <a:latin typeface="+mn-lt"/>
                <a:hlinkClick r:id="rId2"/>
              </a:rPr>
              <a:t>https</a:t>
            </a:r>
            <a:r>
              <a:rPr lang="en-US" sz="1600" dirty="0">
                <a:latin typeface="+mn-lt"/>
                <a:hlinkClick r:id="rId2"/>
              </a:rPr>
              <a:t>://jpt.cicirello.org</a:t>
            </a:r>
            <a:r>
              <a:rPr lang="en-US" sz="1600" dirty="0" smtClean="0">
                <a:latin typeface="+mn-lt"/>
                <a:hlinkClick r:id="rId2"/>
              </a:rPr>
              <a:t>/</a:t>
            </a:r>
            <a:endParaRPr lang="en-US" sz="1600" dirty="0" smtClean="0">
              <a:latin typeface="+mn-lt"/>
            </a:endParaRPr>
          </a:p>
          <a:p>
            <a:pPr lvl="2">
              <a:spcBef>
                <a:spcPts val="300"/>
              </a:spcBef>
            </a:pPr>
            <a:r>
              <a:rPr lang="en-US" sz="1600" dirty="0">
                <a:latin typeface="+mn-lt"/>
              </a:rPr>
              <a:t>Repository: </a:t>
            </a:r>
            <a:r>
              <a:rPr lang="en-US" sz="1600" dirty="0">
                <a:latin typeface="+mn-lt"/>
                <a:hlinkClick r:id="rId3"/>
              </a:rPr>
              <a:t>https://</a:t>
            </a:r>
            <a:r>
              <a:rPr lang="en-US" sz="1600" dirty="0" smtClean="0">
                <a:latin typeface="+mn-lt"/>
                <a:hlinkClick r:id="rId3"/>
              </a:rPr>
              <a:t>github.com/cicirello/JavaPermutationTools</a:t>
            </a:r>
            <a:r>
              <a:rPr lang="en-US" sz="1600" dirty="0" smtClean="0">
                <a:latin typeface="+mn-lt"/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Code for our principal component analysis also available.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Classification can help in selection of a metric for fitness landscape analysis.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Classification can help in choosing mutation operators.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Explore how fitness landscape topology is affected by distance metric.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If landscape is “smoother” with metrics of a given class, choose mutation operator that corresponds most closely to those metrics.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Classification may also help in choosing GA crossover operators.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Large variety pf permutation crossover operators with complex behavior.</a:t>
            </a:r>
            <a:endParaRPr lang="en-US" sz="2400" dirty="0" smtClean="0">
              <a:latin typeface="+mn-lt"/>
            </a:endParaRPr>
          </a:p>
          <a:p>
            <a:endParaRPr lang="en-US" sz="16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65796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Questions?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41122730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Introduction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Bio-inspiration: fitness landscapes and Mendelian genetics</a:t>
            </a:r>
          </a:p>
          <a:p>
            <a:r>
              <a:rPr lang="en-US" sz="2000" dirty="0" smtClean="0">
                <a:latin typeface="+mn-lt"/>
              </a:rPr>
              <a:t>Fitness landscapes and evolutionary computation</a:t>
            </a:r>
          </a:p>
          <a:p>
            <a:pPr lvl="1"/>
            <a:r>
              <a:rPr lang="en-US" sz="2000" dirty="0" smtClean="0">
                <a:latin typeface="+mn-lt"/>
              </a:rPr>
              <a:t>With simple example with bit-strings</a:t>
            </a:r>
          </a:p>
          <a:p>
            <a:r>
              <a:rPr lang="en-US" sz="2000" dirty="0" smtClean="0">
                <a:latin typeface="+mn-lt"/>
              </a:rPr>
              <a:t>Fitness landscapes and the permutation representation</a:t>
            </a:r>
          </a:p>
          <a:p>
            <a:pPr lvl="1"/>
            <a:r>
              <a:rPr lang="en-US" sz="2000" dirty="0" smtClean="0">
                <a:latin typeface="+mn-lt"/>
              </a:rPr>
              <a:t>Mutational distance and permutations</a:t>
            </a:r>
          </a:p>
          <a:p>
            <a:r>
              <a:rPr lang="en-US" sz="2000" dirty="0" smtClean="0">
                <a:latin typeface="+mn-lt"/>
              </a:rPr>
              <a:t>Classifying permutation distance metrics</a:t>
            </a:r>
          </a:p>
          <a:p>
            <a:pPr lvl="1"/>
            <a:r>
              <a:rPr lang="en-US" sz="2000" dirty="0" smtClean="0">
                <a:latin typeface="+mn-lt"/>
              </a:rPr>
              <a:t>Principal component analysis to identify groups of closely related metrics</a:t>
            </a:r>
          </a:p>
          <a:p>
            <a:r>
              <a:rPr lang="en-US" sz="2000" dirty="0" smtClean="0">
                <a:latin typeface="+mn-lt"/>
              </a:rPr>
              <a:t>Example fitness landscape analysis with problems in the identified classes</a:t>
            </a:r>
          </a:p>
          <a:p>
            <a:r>
              <a:rPr lang="en-US" sz="2000" dirty="0" smtClean="0">
                <a:latin typeface="+mn-lt"/>
              </a:rPr>
              <a:t>Wrap-up and Conclusions</a:t>
            </a:r>
          </a:p>
          <a:p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058421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720" y="197491"/>
            <a:ext cx="7680960" cy="506137"/>
          </a:xfrm>
        </p:spPr>
        <p:txBody>
          <a:bodyPr/>
          <a:lstStyle/>
          <a:p>
            <a:r>
              <a:rPr lang="en-US" sz="3200" dirty="0"/>
              <a:t>Fitness Landscapes and Mendelian Genetics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3282" y="947957"/>
            <a:ext cx="5123576" cy="4337108"/>
          </a:xfrm>
        </p:spPr>
        <p:txBody>
          <a:bodyPr/>
          <a:lstStyle/>
          <a:p>
            <a:r>
              <a:rPr lang="en-US" sz="2000" dirty="0"/>
              <a:t>The concept of a fitness landscape originated with Sewall Wright (Genetics, 1931): “Evolution in Mendelian Populations.”</a:t>
            </a:r>
          </a:p>
          <a:p>
            <a:r>
              <a:rPr lang="en-US" sz="2000" dirty="0"/>
              <a:t>Fitness landscape defined by: (a) set of genotypes, (b) mutational distance between them, and (c) their fitness in an environment.</a:t>
            </a:r>
          </a:p>
          <a:p>
            <a:r>
              <a:rPr lang="en-US" sz="2000" dirty="0"/>
              <a:t>Landscape structure depends on fitness effects of mutations and mutation interactions.</a:t>
            </a:r>
          </a:p>
          <a:p>
            <a:r>
              <a:rPr lang="en-US" sz="2000" dirty="0"/>
              <a:t>Space of possible genotypes on horizontal axes, and the associated fitness on the vertical axis.</a:t>
            </a:r>
            <a:endParaRPr lang="en-US" sz="2000" dirty="0"/>
          </a:p>
        </p:txBody>
      </p:sp>
      <p:pic>
        <p:nvPicPr>
          <p:cNvPr id="5" name="Content Placeholder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1110" y="1124498"/>
            <a:ext cx="2230762" cy="33592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5471719" y="4579085"/>
            <a:ext cx="2903291" cy="4107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FFFF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5pPr>
            <a:lvl6pPr marL="15367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6pPr>
            <a:lvl7pPr marL="19939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7pPr>
            <a:lvl8pPr marL="24511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8pPr>
            <a:lvl9pPr marL="2908300" indent="-2159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Wingdings" panose="05000000000000000000" pitchFamily="2" charset="2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 sz="2400">
                <a:solidFill>
                  <a:srgbClr val="000000"/>
                </a:solidFill>
                <a:latin typeface="Times New Roman" panose="02020603050405020304" pitchFamily="18" charset="0"/>
                <a:ea typeface="msgothic" charset="0"/>
                <a:cs typeface="msgothic" charset="0"/>
              </a:defRPr>
            </a:lvl9pPr>
          </a:lstStyle>
          <a:p>
            <a:r>
              <a:rPr lang="en-GB" altLang="en-US" sz="1050" dirty="0">
                <a:latin typeface="Arial" panose="020B0604020202020204" pitchFamily="34" charset="0"/>
              </a:rPr>
              <a:t>Figure Credit: J. </a:t>
            </a:r>
            <a:r>
              <a:rPr lang="en-GB" altLang="en-US" sz="1050" dirty="0">
                <a:latin typeface="Arial" panose="020B0604020202020204" pitchFamily="34" charset="0"/>
              </a:rPr>
              <a:t>Van Cleve, and </a:t>
            </a:r>
            <a:r>
              <a:rPr lang="en-GB" altLang="en-US" sz="1050" dirty="0">
                <a:latin typeface="Arial" panose="020B0604020202020204" pitchFamily="34" charset="0"/>
              </a:rPr>
              <a:t>D. </a:t>
            </a:r>
            <a:r>
              <a:rPr lang="en-GB" altLang="en-US" sz="1050" dirty="0">
                <a:latin typeface="Arial" panose="020B0604020202020204" pitchFamily="34" charset="0"/>
              </a:rPr>
              <a:t>B. </a:t>
            </a:r>
            <a:r>
              <a:rPr lang="en-GB" altLang="en-US" sz="1050" dirty="0" err="1">
                <a:latin typeface="Arial" panose="020B0604020202020204" pitchFamily="34" charset="0"/>
              </a:rPr>
              <a:t>Weissman</a:t>
            </a:r>
            <a:r>
              <a:rPr lang="en-GB" altLang="en-US" sz="1050" dirty="0">
                <a:latin typeface="Arial" panose="020B0604020202020204" pitchFamily="34" charset="0"/>
              </a:rPr>
              <a:t>, “Measuring Ruggedness in Fitness Landscapes.” </a:t>
            </a:r>
            <a:r>
              <a:rPr lang="en-GB" altLang="en-US" sz="1050" dirty="0">
                <a:latin typeface="Arial" panose="020B0604020202020204" pitchFamily="34" charset="0"/>
              </a:rPr>
              <a:t>PNAS </a:t>
            </a:r>
            <a:r>
              <a:rPr lang="en-GB" altLang="en-US" sz="1050" dirty="0">
                <a:latin typeface="Arial" panose="020B0604020202020204" pitchFamily="34" charset="0"/>
              </a:rPr>
              <a:t>2015;112:24. [</a:t>
            </a:r>
            <a:r>
              <a:rPr lang="en-GB" altLang="en-US" sz="1050" dirty="0">
                <a:latin typeface="Arial" panose="020B0604020202020204" pitchFamily="34" charset="0"/>
              </a:rPr>
              <a:t>©</a:t>
            </a:r>
            <a:r>
              <a:rPr lang="en-GB" altLang="en-US" sz="1050" dirty="0">
                <a:latin typeface="Arial" panose="020B0604020202020204" pitchFamily="34" charset="0"/>
              </a:rPr>
              <a:t>2015 </a:t>
            </a:r>
            <a:r>
              <a:rPr lang="en-GB" altLang="en-US" sz="1050" dirty="0">
                <a:latin typeface="Arial" panose="020B0604020202020204" pitchFamily="34" charset="0"/>
              </a:rPr>
              <a:t>National Academy of Sciences</a:t>
            </a:r>
            <a:r>
              <a:rPr lang="en-GB" altLang="en-US" sz="1050" dirty="0">
                <a:latin typeface="Arial" panose="020B0604020202020204" pitchFamily="34" charset="0"/>
              </a:rPr>
              <a:t>]</a:t>
            </a:r>
            <a:endParaRPr lang="en-GB" altLang="en-US" sz="105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0407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83889" y="172439"/>
            <a:ext cx="8372213" cy="681720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Fitness Landscapes </a:t>
            </a:r>
            <a:r>
              <a:rPr lang="en-US" sz="3200" dirty="0" smtClean="0">
                <a:latin typeface="+mj-lt"/>
              </a:rPr>
              <a:t>&amp; </a:t>
            </a:r>
            <a:r>
              <a:rPr lang="en-US" sz="3200" dirty="0">
                <a:latin typeface="+mj-lt"/>
              </a:rPr>
              <a:t>Evolutionary Computation</a:t>
            </a:r>
            <a:endParaRPr lang="en-US" sz="3200" dirty="0">
              <a:latin typeface="+mj-lt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14963" y="861826"/>
            <a:ext cx="7901678" cy="4574240"/>
          </a:xfrm>
        </p:spPr>
        <p:txBody>
          <a:bodyPr/>
          <a:lstStyle/>
          <a:p>
            <a:r>
              <a:rPr lang="en-US" sz="2400" dirty="0" smtClean="0">
                <a:latin typeface="+mn-lt"/>
              </a:rPr>
              <a:t>Evolutionary computation directly uses the concept of a fitness landscape.</a:t>
            </a:r>
          </a:p>
          <a:p>
            <a:pPr lvl="1"/>
            <a:r>
              <a:rPr lang="en-US" sz="2000" dirty="0">
                <a:latin typeface="+mn-lt"/>
              </a:rPr>
              <a:t>Mapping genotype to fitness</a:t>
            </a:r>
          </a:p>
          <a:p>
            <a:pPr lvl="1"/>
            <a:r>
              <a:rPr lang="en-US" sz="2000" dirty="0">
                <a:latin typeface="+mn-lt"/>
              </a:rPr>
              <a:t>“Nearby” genotypes correspond to low mutational distance</a:t>
            </a:r>
          </a:p>
          <a:p>
            <a:r>
              <a:rPr lang="en-US" sz="2400" dirty="0" smtClean="0">
                <a:latin typeface="+mn-lt"/>
              </a:rPr>
              <a:t>Mapping biological concept to evolutionary computation:</a:t>
            </a:r>
          </a:p>
          <a:p>
            <a:pPr lvl="1"/>
            <a:r>
              <a:rPr lang="en-US" sz="2000" dirty="0">
                <a:latin typeface="+mn-lt"/>
              </a:rPr>
              <a:t>Set of genotypes = space of solutions in chosen representation</a:t>
            </a:r>
          </a:p>
          <a:p>
            <a:pPr lvl="1"/>
            <a:r>
              <a:rPr lang="en-US" sz="2000" dirty="0">
                <a:latin typeface="+mn-lt"/>
              </a:rPr>
              <a:t>Mutational distance between them = metric on the representation</a:t>
            </a:r>
          </a:p>
          <a:p>
            <a:pPr lvl="1"/>
            <a:r>
              <a:rPr lang="en-US" sz="2000" dirty="0">
                <a:latin typeface="+mn-lt"/>
              </a:rPr>
              <a:t>Fitness in an environment = fitness function for problem you’re solving</a:t>
            </a:r>
            <a:r>
              <a:rPr lang="en-US" sz="2400" dirty="0" smtClean="0">
                <a:latin typeface="+mn-lt"/>
              </a:rPr>
              <a:t> </a:t>
            </a:r>
          </a:p>
          <a:p>
            <a:r>
              <a:rPr lang="en-US" sz="2400" dirty="0">
                <a:latin typeface="+mn-lt"/>
              </a:rPr>
              <a:t>Fitness landscape analysis: </a:t>
            </a:r>
            <a:endParaRPr lang="en-US" sz="2400" dirty="0" smtClean="0">
              <a:latin typeface="+mn-lt"/>
            </a:endParaRPr>
          </a:p>
          <a:p>
            <a:pPr lvl="1"/>
            <a:r>
              <a:rPr lang="en-US" sz="2000" dirty="0">
                <a:latin typeface="+mn-lt"/>
              </a:rPr>
              <a:t>Set </a:t>
            </a:r>
            <a:r>
              <a:rPr lang="en-US" sz="2000" dirty="0">
                <a:latin typeface="+mn-lt"/>
              </a:rPr>
              <a:t>of tools/techniques for studying effects of landscape structure on problem solving </a:t>
            </a:r>
            <a:r>
              <a:rPr lang="en-US" sz="2000" dirty="0">
                <a:latin typeface="+mn-lt"/>
              </a:rPr>
              <a:t>effectiveness</a:t>
            </a:r>
          </a:p>
          <a:p>
            <a:pPr lvl="1"/>
            <a:endParaRPr lang="en-US" sz="24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8386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138883"/>
            <a:ext cx="7901678" cy="681720"/>
          </a:xfrm>
        </p:spPr>
        <p:txBody>
          <a:bodyPr/>
          <a:lstStyle/>
          <a:p>
            <a:r>
              <a:rPr lang="en-US" sz="3600" dirty="0">
                <a:latin typeface="+mj-lt"/>
              </a:rPr>
              <a:t>Mutational Distance Example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9725" y="920549"/>
            <a:ext cx="7973727" cy="4351283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A simple mutational distance example with the common bit-string representation of a genetic algorithm (GA).</a:t>
            </a:r>
          </a:p>
          <a:p>
            <a:r>
              <a:rPr lang="en-US" sz="2000" dirty="0" smtClean="0">
                <a:latin typeface="+mn-lt"/>
              </a:rPr>
              <a:t>GAs commonly represent problem solutions with strings of bits.</a:t>
            </a:r>
          </a:p>
          <a:p>
            <a:r>
              <a:rPr lang="en-US" sz="2000" dirty="0" smtClean="0">
                <a:latin typeface="+mn-lt"/>
              </a:rPr>
              <a:t>Fitness landscape must map space of possible genotypes (bit-strings) to fitness, which requires two things:</a:t>
            </a:r>
          </a:p>
          <a:p>
            <a:pPr lvl="1"/>
            <a:r>
              <a:rPr lang="en-US" dirty="0">
                <a:latin typeface="+mn-lt"/>
              </a:rPr>
              <a:t>Fitness function (problem dependent, based on optimization objective)</a:t>
            </a:r>
          </a:p>
          <a:p>
            <a:pPr lvl="1"/>
            <a:r>
              <a:rPr lang="en-US" dirty="0">
                <a:latin typeface="+mn-lt"/>
              </a:rPr>
              <a:t>Measure of mutational distance between bit-strings</a:t>
            </a:r>
          </a:p>
          <a:p>
            <a:r>
              <a:rPr lang="en-US" sz="2000" dirty="0" smtClean="0">
                <a:latin typeface="+mn-lt"/>
              </a:rPr>
              <a:t>Distance for bit-strings: </a:t>
            </a:r>
          </a:p>
          <a:p>
            <a:pPr lvl="1"/>
            <a:r>
              <a:rPr lang="en-US" dirty="0">
                <a:latin typeface="+mn-lt"/>
              </a:rPr>
              <a:t>GA mutation for bit-strings: random bit flip</a:t>
            </a:r>
          </a:p>
          <a:p>
            <a:pPr lvl="1"/>
            <a:r>
              <a:rPr lang="en-US" dirty="0">
                <a:latin typeface="+mn-lt"/>
              </a:rPr>
              <a:t>Hamming distance: Number of locations with different bits</a:t>
            </a:r>
            <a:endParaRPr lang="en-US" dirty="0">
              <a:latin typeface="+mn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496511" y="3218511"/>
            <a:ext cx="1915909" cy="1631216"/>
          </a:xfrm>
          <a:prstGeom prst="rect">
            <a:avLst/>
          </a:prstGeom>
          <a:noFill/>
          <a:ln w="38100"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S1:  0010010</a:t>
            </a:r>
            <a:r>
              <a:rPr lang="en-US" sz="2000" b="1" dirty="0">
                <a:solidFill>
                  <a:srgbClr val="FF0000"/>
                </a:solidFill>
              </a:rPr>
              <a:t>0</a:t>
            </a:r>
            <a:r>
              <a:rPr lang="en-US" sz="2000" dirty="0"/>
              <a:t>00</a:t>
            </a:r>
          </a:p>
          <a:p>
            <a:r>
              <a:rPr lang="en-US" sz="2000" dirty="0"/>
              <a:t>S2:  </a:t>
            </a:r>
            <a:r>
              <a:rPr lang="en-US" sz="2000" b="1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0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r>
              <a:rPr lang="en-US" sz="2000" dirty="0"/>
              <a:t>0010</a:t>
            </a:r>
            <a:r>
              <a:rPr lang="en-US" sz="2000" b="1" dirty="0">
                <a:solidFill>
                  <a:srgbClr val="FF0000"/>
                </a:solidFill>
              </a:rPr>
              <a:t>1</a:t>
            </a:r>
            <a:r>
              <a:rPr lang="en-US" sz="2000" dirty="0"/>
              <a:t>00</a:t>
            </a:r>
          </a:p>
          <a:p>
            <a:r>
              <a:rPr lang="en-US" sz="2000" dirty="0"/>
              <a:t>S3:  </a:t>
            </a:r>
            <a:r>
              <a:rPr lang="en-US" sz="2000" b="1" dirty="0">
                <a:solidFill>
                  <a:srgbClr val="00B050"/>
                </a:solidFill>
              </a:rPr>
              <a:t>1</a:t>
            </a:r>
            <a:r>
              <a:rPr lang="en-US" sz="2000" dirty="0"/>
              <a:t>0</a:t>
            </a:r>
            <a:r>
              <a:rPr lang="en-US" sz="2000" b="1" dirty="0">
                <a:solidFill>
                  <a:srgbClr val="00B050"/>
                </a:solidFill>
              </a:rPr>
              <a:t>0</a:t>
            </a:r>
            <a:r>
              <a:rPr lang="en-US" sz="2000" dirty="0"/>
              <a:t>0010100</a:t>
            </a:r>
          </a:p>
          <a:p>
            <a:r>
              <a:rPr lang="en-US" sz="2000" dirty="0"/>
              <a:t>d(S1,S2) = 1</a:t>
            </a:r>
          </a:p>
          <a:p>
            <a:r>
              <a:rPr lang="en-US" sz="2000" dirty="0"/>
              <a:t>d(S2,S3) = 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421661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Distance for Permutations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For some problems, representing solutions with permutations is a better match than bit-strings.</a:t>
            </a:r>
          </a:p>
          <a:p>
            <a:pPr lvl="1"/>
            <a:r>
              <a:rPr lang="en-US" dirty="0">
                <a:latin typeface="+mn-lt"/>
              </a:rPr>
              <a:t>E.g., Traveling salesperson (TSP): solution is a permutation of cities</a:t>
            </a:r>
          </a:p>
          <a:p>
            <a:pPr lvl="1"/>
            <a:r>
              <a:rPr lang="en-US" dirty="0">
                <a:latin typeface="+mn-lt"/>
              </a:rPr>
              <a:t>One-to-one mapping problems, such as largest common subgraph (e.g., keep vertices of G1 in fixed order, mapping is then a permutation of G2’s vertices)</a:t>
            </a:r>
          </a:p>
          <a:p>
            <a:pPr lvl="1"/>
            <a:r>
              <a:rPr lang="en-US" dirty="0">
                <a:latin typeface="+mn-lt"/>
              </a:rPr>
              <a:t>Many scheduling problems involving optimizing a sequence of tasks/activities</a:t>
            </a:r>
          </a:p>
          <a:p>
            <a:r>
              <a:rPr lang="en-US" sz="2000" dirty="0" smtClean="0">
                <a:latin typeface="+mn-lt"/>
              </a:rPr>
              <a:t>How do you measure mutational distance between permutations? </a:t>
            </a:r>
          </a:p>
          <a:p>
            <a:pPr lvl="1"/>
            <a:r>
              <a:rPr lang="en-US" dirty="0">
                <a:latin typeface="+mn-lt"/>
              </a:rPr>
              <a:t>Unlike bit-strings, many permutation mutation operators exist.</a:t>
            </a:r>
          </a:p>
          <a:p>
            <a:pPr lvl="1"/>
            <a:r>
              <a:rPr lang="en-US" dirty="0">
                <a:latin typeface="+mn-lt"/>
              </a:rPr>
              <a:t>Option 1: Choose a metric based on genetic operator used by search.</a:t>
            </a:r>
          </a:p>
          <a:p>
            <a:pPr lvl="1"/>
            <a:r>
              <a:rPr lang="en-US" dirty="0">
                <a:latin typeface="+mn-lt"/>
              </a:rPr>
              <a:t>Option 2: Explore different landscapes (with different metrics) using results to better choose which operator to use (e.g., operator with smoother landscape).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852302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>
                <a:latin typeface="+mj-lt"/>
              </a:rPr>
              <a:t>Mutational Distance = Edit Distance</a:t>
            </a:r>
            <a:endParaRPr lang="en-US" sz="36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8114" y="1079940"/>
            <a:ext cx="8120543" cy="4351283"/>
          </a:xfrm>
        </p:spPr>
        <p:txBody>
          <a:bodyPr/>
          <a:lstStyle/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Edit Distance: 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The edit distance between two structures, s1 and s2, is the minimum number of edit operations necessary to transform s1 to s2.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Originated in string matching community (e.g., Wagner &amp; Fischer, JACM 1974).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Mutational distance for fitness landscape analysis is ideally an edit distance where the mutation operator(s) are the edit operations.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Bit-strings: 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Hamming distance is an edit distance on bit-strings where edit operation is a bit flip.</a:t>
            </a:r>
          </a:p>
          <a:p>
            <a:pPr>
              <a:spcBef>
                <a:spcPts val="300"/>
              </a:spcBef>
            </a:pPr>
            <a:r>
              <a:rPr lang="en-US" sz="2000" dirty="0" smtClean="0">
                <a:latin typeface="+mn-lt"/>
              </a:rPr>
              <a:t>Permutations: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For some permutation operators, there are corresponding edit distances. </a:t>
            </a:r>
          </a:p>
          <a:p>
            <a:pPr lvl="1">
              <a:spcBef>
                <a:spcPts val="300"/>
              </a:spcBef>
            </a:pPr>
            <a:r>
              <a:rPr lang="en-US" dirty="0">
                <a:latin typeface="+mn-lt"/>
              </a:rPr>
              <a:t>For other permutation mutation operators, computing edit distance is NP-Hard.</a:t>
            </a:r>
          </a:p>
        </p:txBody>
      </p:sp>
    </p:spTree>
    <p:extLst>
      <p:ext uri="{BB962C8B-B14F-4D97-AF65-F5344CB8AC3E}">
        <p14:creationId xmlns:p14="http://schemas.microsoft.com/office/powerpoint/2010/main" val="97961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059" y="256329"/>
            <a:ext cx="8024061" cy="681720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Mutational Distance for Permutation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>
                <a:latin typeface="+mn-lt"/>
              </a:rPr>
              <a:t>Sampling of mutation operators for permutations, along with corresponding edit distances (where available).</a:t>
            </a:r>
            <a:endParaRPr lang="en-US" sz="2000" dirty="0">
              <a:latin typeface="+mn-lt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570857"/>
              </p:ext>
            </p:extLst>
          </p:nvPr>
        </p:nvGraphicFramePr>
        <p:xfrm>
          <a:off x="473801" y="2133037"/>
          <a:ext cx="7487351" cy="26746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2562"/>
                <a:gridCol w="5494789"/>
              </a:tblGrid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Mutation</a:t>
                      </a:r>
                      <a:r>
                        <a:rPr lang="en-US" sz="1800" baseline="0" dirty="0" smtClean="0"/>
                        <a:t> operator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Edit distance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Swap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Interchange distance:</a:t>
                      </a:r>
                      <a:r>
                        <a:rPr lang="en-US" sz="1800" baseline="0" dirty="0" smtClean="0"/>
                        <a:t> O(n)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Insertion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Reinsertion distance: O(n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lg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Adjacent Swap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Kendall Tau distance: O(n</a:t>
                      </a:r>
                      <a:r>
                        <a:rPr lang="en-US" sz="1800" baseline="0" dirty="0" smtClean="0"/>
                        <a:t> </a:t>
                      </a:r>
                      <a:r>
                        <a:rPr lang="en-US" sz="1800" baseline="0" dirty="0" err="1" smtClean="0"/>
                        <a:t>lg</a:t>
                      </a:r>
                      <a:r>
                        <a:rPr lang="en-US" sz="1800" baseline="0" dirty="0" smtClean="0"/>
                        <a:t> n)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Reversal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NP-Hard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27813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Block-move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NP-Hard</a:t>
                      </a:r>
                      <a:endParaRPr 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68580" marR="68580" marT="34290" marB="34290"/>
                </a:tc>
              </a:tr>
              <a:tr h="480060"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k-Change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800" b="1" dirty="0" smtClean="0">
                          <a:solidFill>
                            <a:srgbClr val="FF0000"/>
                          </a:solidFill>
                        </a:rPr>
                        <a:t>NP-Hard??? </a:t>
                      </a:r>
                      <a:r>
                        <a:rPr lang="en-US" sz="1800" dirty="0" smtClean="0"/>
                        <a:t>2-changes closely related to reversals, 3-changes closely related to block-moves</a:t>
                      </a:r>
                      <a:endParaRPr lang="en-US" sz="1800" dirty="0"/>
                    </a:p>
                  </a:txBody>
                  <a:tcPr marL="68580" marR="68580" marT="34290" marB="34290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149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719" y="172439"/>
            <a:ext cx="7901678" cy="681720"/>
          </a:xfrm>
        </p:spPr>
        <p:txBody>
          <a:bodyPr/>
          <a:lstStyle/>
          <a:p>
            <a:r>
              <a:rPr lang="en-US" sz="3200" dirty="0">
                <a:latin typeface="+mj-lt"/>
              </a:rPr>
              <a:t>Classification of Permutation Distance Metrics</a:t>
            </a:r>
            <a:endParaRPr lang="en-US" sz="3200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779" y="855677"/>
            <a:ext cx="8221211" cy="4538444"/>
          </a:xfrm>
        </p:spPr>
        <p:txBody>
          <a:bodyPr/>
          <a:lstStyle/>
          <a:p>
            <a:r>
              <a:rPr lang="en-US" sz="2000" dirty="0" smtClean="0">
                <a:latin typeface="+mn-lt"/>
              </a:rPr>
              <a:t>Others have informally referred to permutation optimization problems as belonging to different classes based on most important permutation features:</a:t>
            </a:r>
          </a:p>
          <a:p>
            <a:pPr lvl="1"/>
            <a:r>
              <a:rPr lang="en-US" dirty="0">
                <a:latin typeface="+mn-lt"/>
              </a:rPr>
              <a:t>R-Permutation (Campos et al, 2005): </a:t>
            </a:r>
          </a:p>
          <a:p>
            <a:pPr lvl="2"/>
            <a:r>
              <a:rPr lang="en-US" sz="1600" dirty="0" smtClean="0">
                <a:latin typeface="+mn-lt"/>
              </a:rPr>
              <a:t>Problems like TSP where permutation represents a set of edges (“R” for relative), e.g., cities A and B adjacent in permutation means edge from A to B regardless of </a:t>
            </a:r>
            <a:r>
              <a:rPr lang="en-US" sz="1600" dirty="0" smtClean="0">
                <a:latin typeface="+mn-lt"/>
              </a:rPr>
              <a:t>location.</a:t>
            </a:r>
            <a:endParaRPr lang="en-US" sz="1600" dirty="0" smtClean="0">
              <a:latin typeface="+mn-lt"/>
            </a:endParaRPr>
          </a:p>
          <a:p>
            <a:pPr lvl="1"/>
            <a:r>
              <a:rPr lang="en-US" dirty="0">
                <a:latin typeface="+mn-lt"/>
              </a:rPr>
              <a:t>A-Permutation (Campos et al, 2005):</a:t>
            </a:r>
          </a:p>
          <a:p>
            <a:pPr lvl="2"/>
            <a:r>
              <a:rPr lang="en-US" sz="1600" dirty="0" smtClean="0">
                <a:latin typeface="+mn-lt"/>
              </a:rPr>
              <a:t>Problems where absolute (“A”) position within permutation is important (e.g., one-to-one mapping)</a:t>
            </a:r>
          </a:p>
          <a:p>
            <a:pPr lvl="1"/>
            <a:r>
              <a:rPr lang="en-US" dirty="0">
                <a:latin typeface="+mn-lt"/>
              </a:rPr>
              <a:t>P-Permutation (Cicirello, 2016):</a:t>
            </a:r>
          </a:p>
          <a:p>
            <a:pPr lvl="2"/>
            <a:r>
              <a:rPr lang="en-US" sz="1600" dirty="0" smtClean="0">
                <a:latin typeface="+mn-lt"/>
              </a:rPr>
              <a:t>Problems where precedence among elements is important, a property that many scheduling problems have (e.g., perhaps job A occurring sometime prior to B, C, and D is important to fitness).</a:t>
            </a:r>
          </a:p>
          <a:p>
            <a:r>
              <a:rPr lang="en-US" sz="2000" dirty="0" smtClean="0">
                <a:latin typeface="+mn-lt"/>
              </a:rPr>
              <a:t>Can we classify the available permutation metrics? </a:t>
            </a:r>
            <a:r>
              <a:rPr lang="en-US" sz="2000" dirty="0">
                <a:latin typeface="+mn-lt"/>
              </a:rPr>
              <a:t> </a:t>
            </a:r>
            <a:r>
              <a:rPr lang="en-US" sz="2000" dirty="0" smtClean="0">
                <a:latin typeface="+mn-lt"/>
              </a:rPr>
              <a:t>And how does such a classification relate to the different problem types?</a:t>
            </a:r>
            <a:endParaRPr lang="en-US" sz="2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8189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1492</Words>
  <Application>Microsoft Office PowerPoint</Application>
  <PresentationFormat>Custom</PresentationFormat>
  <Paragraphs>316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Cambria Math</vt:lpstr>
      <vt:lpstr>msgothic</vt:lpstr>
      <vt:lpstr>Office Theme</vt:lpstr>
      <vt:lpstr>Classification of Permutation Distance Metrics for Fitness Landscape Analysis</vt:lpstr>
      <vt:lpstr>Introduction</vt:lpstr>
      <vt:lpstr>Fitness Landscapes and Mendelian Genetics</vt:lpstr>
      <vt:lpstr>Fitness Landscapes &amp; Evolutionary Computation</vt:lpstr>
      <vt:lpstr>Mutational Distance Example</vt:lpstr>
      <vt:lpstr>Distance for Permutations</vt:lpstr>
      <vt:lpstr>Mutational Distance = Edit Distance</vt:lpstr>
      <vt:lpstr>Mutational Distance for Permutation Operators</vt:lpstr>
      <vt:lpstr>Classification of Permutation Distance Metrics</vt:lpstr>
      <vt:lpstr>Classification of Permutation Distance Metrics</vt:lpstr>
      <vt:lpstr>Permutation Distances Considered</vt:lpstr>
      <vt:lpstr>Permutation Distance Metric Classification</vt:lpstr>
      <vt:lpstr>Example Fitness Landscape Analysis</vt:lpstr>
      <vt:lpstr>Conclusions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Vincent Cicirello</cp:lastModifiedBy>
  <cp:revision>159</cp:revision>
  <dcterms:created xsi:type="dcterms:W3CDTF">2015-02-18T15:25:52Z</dcterms:created>
  <dcterms:modified xsi:type="dcterms:W3CDTF">2019-03-11T20:22:07Z</dcterms:modified>
</cp:coreProperties>
</file>