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1379200" cy="6400800"/>
  <p:notesSz cx="9309100" cy="7016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3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48" y="102"/>
      </p:cViewPr>
      <p:guideLst>
        <p:guide orient="horz" pos="2016"/>
        <p:guide pos="3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3943" cy="35205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1"/>
            <a:ext cx="4033943" cy="35205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3F24A1D1-D9E7-47CB-985C-0F1D9B1DE14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4695"/>
            <a:ext cx="4033943" cy="352055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64695"/>
            <a:ext cx="4033943" cy="352055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991F67E-FD71-463B-9F04-737829FDA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2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244" y="1381417"/>
            <a:ext cx="10506140" cy="1372023"/>
          </a:xfrm>
          <a:prstGeom prst="rect">
            <a:avLst/>
          </a:prstGeom>
        </p:spPr>
        <p:txBody>
          <a:bodyPr/>
          <a:lstStyle>
            <a:lvl1pPr>
              <a:defRPr sz="4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960" y="3200400"/>
            <a:ext cx="10241280" cy="2062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403" y="4480561"/>
            <a:ext cx="6827520" cy="52895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0403" y="571923"/>
            <a:ext cx="682752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0403" y="5009516"/>
            <a:ext cx="6827520" cy="751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960" y="1493521"/>
            <a:ext cx="10241280" cy="42242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920" y="256330"/>
            <a:ext cx="2560320" cy="54614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960" y="256330"/>
            <a:ext cx="7491307" cy="54614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24" y="256329"/>
            <a:ext cx="10535571" cy="68172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24" y="1079939"/>
            <a:ext cx="10535571" cy="435128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78" y="4113107"/>
            <a:ext cx="9672320" cy="127127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878" y="2712933"/>
            <a:ext cx="9672320" cy="1400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960" y="1493521"/>
            <a:ext cx="5025813" cy="42242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427" y="1493521"/>
            <a:ext cx="5025813" cy="42242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960" y="1432773"/>
            <a:ext cx="5027790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" y="2029884"/>
            <a:ext cx="5027790" cy="36878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0478" y="1432773"/>
            <a:ext cx="5029764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0478" y="2029884"/>
            <a:ext cx="5029764" cy="36878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7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54847"/>
            <a:ext cx="4007514" cy="438836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951" y="254848"/>
            <a:ext cx="6528053" cy="516060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772511"/>
            <a:ext cx="4007514" cy="464294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Calibri" panose="020F0502020204030204" pitchFamily="34" charset="0"/>
              <a:buChar char="-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1434" y="254847"/>
            <a:ext cx="5378957" cy="762029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26935" y="254849"/>
            <a:ext cx="5150067" cy="2559296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4" y="1079939"/>
            <a:ext cx="5378957" cy="433551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Calibri" panose="020F0502020204030204" pitchFamily="34" charset="0"/>
              <a:buChar char="-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820392" y="2850913"/>
            <a:ext cx="5150067" cy="2559296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9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bottom-bar-Black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6"/>
          <a:stretch/>
        </p:blipFill>
        <p:spPr>
          <a:xfrm>
            <a:off x="0" y="5415455"/>
            <a:ext cx="11379200" cy="9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cirello.org/" TargetMode="External"/><Relationship Id="rId2" Type="http://schemas.openxmlformats.org/officeDocument/2006/relationships/hyperlink" Target="mailto:cicirelv@stock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cirello/JavaPermutationTools" TargetMode="External"/><Relationship Id="rId2" Type="http://schemas.openxmlformats.org/officeDocument/2006/relationships/hyperlink" Target="https://jpt.cicirello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j-lt"/>
              </a:rPr>
              <a:t>Classification of Permutation Distance Metrics for Fitness Landscape Analysis</a:t>
            </a:r>
            <a:endParaRPr lang="en-US" sz="44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Vincent A. Cicirello, Ph.D.</a:t>
            </a:r>
          </a:p>
          <a:p>
            <a:r>
              <a:rPr lang="en-US" sz="2400" dirty="0">
                <a:latin typeface="+mj-lt"/>
              </a:rPr>
              <a:t>Professor of Computer Science / Behavioral Neuroscience</a:t>
            </a:r>
          </a:p>
          <a:p>
            <a:r>
              <a:rPr lang="en-US" sz="2400" dirty="0">
                <a:latin typeface="+mj-lt"/>
                <a:hlinkClick r:id="rId2"/>
              </a:rPr>
              <a:t>cicirelv@stockton.edu</a:t>
            </a:r>
            <a:r>
              <a:rPr lang="en-US" sz="2400" dirty="0">
                <a:latin typeface="+mj-lt"/>
              </a:rPr>
              <a:t>		</a:t>
            </a:r>
            <a:r>
              <a:rPr lang="en-US" sz="2400" dirty="0">
                <a:latin typeface="+mj-lt"/>
                <a:hlinkClick r:id="rId3"/>
              </a:rPr>
              <a:t>https://www.cicirello.org/</a:t>
            </a:r>
            <a:r>
              <a:rPr lang="en-US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5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Classification of Permutation 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1" y="1079939"/>
            <a:ext cx="10811933" cy="4351283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>
                <a:latin typeface="+mn-lt"/>
              </a:rPr>
              <a:t>Can we classify the available permutation metrics?  And how does such a classification relate to the different problem types</a:t>
            </a:r>
            <a:r>
              <a:rPr lang="en-US" dirty="0" smtClean="0">
                <a:latin typeface="+mn-lt"/>
              </a:rPr>
              <a:t>?</a:t>
            </a:r>
          </a:p>
          <a:p>
            <a:pPr>
              <a:spcBef>
                <a:spcPts val="400"/>
              </a:spcBef>
            </a:pPr>
            <a:r>
              <a:rPr lang="en-US" dirty="0" smtClean="0">
                <a:latin typeface="+mn-lt"/>
              </a:rPr>
              <a:t>Approach: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>
                <a:latin typeface="+mn-lt"/>
              </a:rPr>
              <a:t>Gather the available permutation distance metrics.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>
                <a:latin typeface="+mn-lt"/>
              </a:rPr>
              <a:t>Use principal component analysis (PCA) to identify groups of related metrics.</a:t>
            </a:r>
          </a:p>
          <a:p>
            <a:pPr lvl="2">
              <a:spcBef>
                <a:spcPts val="400"/>
              </a:spcBef>
            </a:pPr>
            <a:r>
              <a:rPr lang="en-US" sz="2000" dirty="0" smtClean="0">
                <a:latin typeface="+mn-lt"/>
              </a:rPr>
              <a:t>Two approaches to computing correlation matrix:</a:t>
            </a:r>
          </a:p>
          <a:p>
            <a:pPr marL="1828800" lvl="3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Computing distances of all 10! permutations of length 10 to a reference permutation.</a:t>
            </a:r>
          </a:p>
          <a:p>
            <a:pPr marL="1828800" lvl="3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 smtClean="0">
                <a:latin typeface="+mn-lt"/>
              </a:rPr>
              <a:t>Computed via randomly sampling the space of permutations of length 50.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>
                <a:latin typeface="+mn-lt"/>
              </a:rPr>
              <a:t>Examine how different metrics affect fitness landscapes for problems from known problem classes.</a:t>
            </a:r>
          </a:p>
          <a:p>
            <a:pPr lvl="2">
              <a:spcBef>
                <a:spcPts val="400"/>
              </a:spcBef>
            </a:pPr>
            <a:r>
              <a:rPr lang="en-US" sz="2000" dirty="0" smtClean="0">
                <a:latin typeface="+mn-lt"/>
              </a:rPr>
              <a:t>e.g., Do metrics from an identified class affect landscape in a similar way?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58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Permutation Distances Considered</a:t>
            </a:r>
            <a:endParaRPr lang="en-US" sz="4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4609087"/>
                  </p:ext>
                </p:extLst>
              </p:nvPr>
            </p:nvGraphicFramePr>
            <p:xfrm>
              <a:off x="3354137" y="948268"/>
              <a:ext cx="464820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133"/>
                    <a:gridCol w="1270000"/>
                    <a:gridCol w="99906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Metric?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Exact match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Interchange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Acyclic edge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pseudo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Cyclic edge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pseudo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R-type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Cyclic r-type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pseudo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Kendall tau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yes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Reinsertion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yes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Squared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4609087"/>
                  </p:ext>
                </p:extLst>
              </p:nvPr>
            </p:nvGraphicFramePr>
            <p:xfrm>
              <a:off x="3354137" y="948268"/>
              <a:ext cx="464820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133"/>
                    <a:gridCol w="1270000"/>
                    <a:gridCol w="99906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Metric?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Exact match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108197" r="-80769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Interchange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208197" r="-80769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Acyclic edge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308197" r="-8076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pseudo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Cyclic edge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408197" r="-80769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pseudo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R-type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508197" r="-8076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Cyclic r-type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618333" r="-80769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pseudo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Kendall tau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706557" r="-8076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yes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Reinsertion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806557" r="-807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yes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906557" r="-8076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Squared deviation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1006557" r="-807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462" t="-1106557" r="-807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223690" y="3317336"/>
            <a:ext cx="2742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paper for details </a:t>
            </a:r>
          </a:p>
          <a:p>
            <a:r>
              <a:rPr lang="en-US" dirty="0" smtClean="0"/>
              <a:t>of the distance metrics.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j-lt"/>
              </a:rPr>
              <a:t>Permutation Distance Metric Classification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5395215"/>
              </p:ext>
            </p:extLst>
          </p:nvPr>
        </p:nvGraphicFramePr>
        <p:xfrm>
          <a:off x="361995" y="918103"/>
          <a:ext cx="596053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922867"/>
                <a:gridCol w="965200"/>
                <a:gridCol w="872066"/>
                <a:gridCol w="863600"/>
                <a:gridCol w="880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PC1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PC2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PC3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PC4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PC5</a:t>
                      </a:r>
                      <a:endParaRPr lang="en-US" dirty="0"/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Exact match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0.6234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0.1691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0.6579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-0.1439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0.1052</a:t>
                      </a:r>
                      <a:endParaRPr lang="en-US" dirty="0"/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Interchange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0.5196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0.1227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0.7355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-0.0536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0.2910</a:t>
                      </a:r>
                      <a:endParaRPr lang="en-US" dirty="0"/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Acyclic edge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0.1784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-0.8385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0.1644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0.4218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-0.0470</a:t>
                      </a:r>
                      <a:endParaRPr lang="en-US" dirty="0"/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Cyclic edge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0.1682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-0.8415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0.1450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0.4276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-0.0337</a:t>
                      </a:r>
                      <a:endParaRPr lang="en-US" dirty="0"/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R-type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0.2654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-0.8600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-0.0699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-0.3479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0.0382</a:t>
                      </a:r>
                      <a:endParaRPr lang="en-US" dirty="0"/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Cyclic r-type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0.2410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-0.8602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-0.0808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-0.3469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0.0377</a:t>
                      </a:r>
                      <a:endParaRPr lang="en-US" dirty="0"/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 tau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0.8808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0.1638</a:t>
                      </a:r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-0.3775</a:t>
                      </a:r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0.1281</a:t>
                      </a:r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0.1695</a:t>
                      </a:r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Reinsertion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0.7774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-0.1497</a:t>
                      </a:r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-0.3070</a:t>
                      </a:r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-0.3472</a:t>
                      </a:r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-0.0377</a:t>
                      </a:r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0.9435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0.2332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-0.1322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0.1491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-0.0481</a:t>
                      </a:r>
                      <a:endParaRPr lang="en-US" dirty="0"/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Squared dev.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0.8649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0.2099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-0.3434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0.2236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0.1640</a:t>
                      </a:r>
                      <a:endParaRPr lang="en-US" dirty="0"/>
                    </a:p>
                  </a:txBody>
                  <a:tcPr marL="67435" marR="67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0.7063</a:t>
                      </a:r>
                      <a:endParaRPr lang="en-US" b="1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0.1812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0.2619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-0.0436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-0.6207</a:t>
                      </a:r>
                      <a:endParaRPr lang="en-US" b="1" dirty="0"/>
                    </a:p>
                  </a:txBody>
                  <a:tcPr marL="67435" marR="67435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22529" y="917787"/>
            <a:ext cx="4719287" cy="4450395"/>
          </a:xfrm>
        </p:spPr>
        <p:txBody>
          <a:bodyPr/>
          <a:lstStyle/>
          <a:p>
            <a:pPr marL="274320" indent="-274320"/>
            <a:r>
              <a:rPr lang="en-US" sz="2000" dirty="0" smtClean="0"/>
              <a:t>Table shows correlation between metrics and the first 5 principal components.</a:t>
            </a:r>
          </a:p>
          <a:p>
            <a:pPr marL="274320" indent="-274320"/>
            <a:r>
              <a:rPr lang="en-US" sz="2000" dirty="0" smtClean="0"/>
              <a:t>PC1 (P-permutation): </a:t>
            </a:r>
          </a:p>
          <a:p>
            <a:pPr lvl="1"/>
            <a:r>
              <a:rPr lang="en-US" sz="1800" dirty="0" smtClean="0"/>
              <a:t>Among strongest correlations is Kendall tau, number of inverted element pairs.</a:t>
            </a:r>
          </a:p>
          <a:p>
            <a:pPr marL="274320" indent="-274320"/>
            <a:r>
              <a:rPr lang="en-US" sz="2000" dirty="0" smtClean="0"/>
              <a:t>PC2 (R-permutation):</a:t>
            </a:r>
          </a:p>
          <a:p>
            <a:pPr lvl="1"/>
            <a:r>
              <a:rPr lang="en-US" sz="1800" dirty="0" smtClean="0"/>
              <a:t>Strongest correlations to the metrics that focus on relative element positions</a:t>
            </a:r>
          </a:p>
          <a:p>
            <a:pPr marL="274320" indent="-274320"/>
            <a:r>
              <a:rPr lang="en-US" sz="2000" dirty="0" smtClean="0"/>
              <a:t>PC3 (A-permutation):</a:t>
            </a:r>
          </a:p>
          <a:p>
            <a:pPr lvl="1"/>
            <a:r>
              <a:rPr lang="en-US" sz="1800" dirty="0" smtClean="0"/>
              <a:t>Exact match clearly focuses on absolute positions (it’s non-binary Hamming)</a:t>
            </a:r>
          </a:p>
          <a:p>
            <a:pPr marL="274320" indent="-274320"/>
            <a:r>
              <a:rPr lang="en-US" sz="2000" dirty="0" smtClean="0"/>
              <a:t>PC4 (R-permutation, undirected subtype)</a:t>
            </a:r>
          </a:p>
          <a:p>
            <a:pPr marL="274320" indent="-274320"/>
            <a:r>
              <a:rPr lang="en-US" sz="2000" dirty="0" smtClean="0"/>
              <a:t>PC5 (P-permutation, cyclic subtype)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73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8960" y="146259"/>
            <a:ext cx="10241280" cy="675004"/>
          </a:xfrm>
        </p:spPr>
        <p:txBody>
          <a:bodyPr/>
          <a:lstStyle/>
          <a:p>
            <a:r>
              <a:rPr lang="en-US" sz="4000" dirty="0" smtClean="0"/>
              <a:t>Example Fitness Landscape Analysis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70934" y="812795"/>
            <a:ext cx="5323840" cy="456353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400" dirty="0" smtClean="0"/>
              <a:t>Fitness Distance Correlation</a:t>
            </a:r>
          </a:p>
          <a:p>
            <a:pPr>
              <a:spcBef>
                <a:spcPts val="400"/>
              </a:spcBef>
            </a:pPr>
            <a:r>
              <a:rPr lang="en-US" sz="2400" dirty="0" smtClean="0"/>
              <a:t>Five small optimization problems with known optimal solutions</a:t>
            </a:r>
          </a:p>
          <a:p>
            <a:pPr marL="365760" lvl="1" indent="-182880">
              <a:spcBef>
                <a:spcPts val="400"/>
              </a:spcBef>
            </a:pPr>
            <a:r>
              <a:rPr lang="en-US" sz="2000" dirty="0" smtClean="0"/>
              <a:t>L1: R-permutation landscape, undirected</a:t>
            </a:r>
          </a:p>
          <a:p>
            <a:pPr marL="765810" lvl="2" indent="-182880">
              <a:spcBef>
                <a:spcPts val="400"/>
              </a:spcBef>
            </a:pPr>
            <a:r>
              <a:rPr lang="en-US" sz="1800" dirty="0" smtClean="0"/>
              <a:t>Simple TSP</a:t>
            </a:r>
            <a:endParaRPr lang="en-US" sz="1600" dirty="0" smtClean="0"/>
          </a:p>
          <a:p>
            <a:pPr marL="365760" lvl="1" indent="-182880">
              <a:spcBef>
                <a:spcPts val="400"/>
              </a:spcBef>
            </a:pPr>
            <a:r>
              <a:rPr lang="en-US" sz="2000" dirty="0" smtClean="0"/>
              <a:t>L2: R-permutation landscape, directed</a:t>
            </a:r>
          </a:p>
          <a:p>
            <a:pPr marL="765810" lvl="2" indent="-182880">
              <a:spcBef>
                <a:spcPts val="400"/>
              </a:spcBef>
            </a:pPr>
            <a:r>
              <a:rPr lang="en-US" sz="1800" dirty="0" smtClean="0"/>
              <a:t>Simple Asymmetric TSP</a:t>
            </a:r>
          </a:p>
          <a:p>
            <a:pPr marL="365760" lvl="1" indent="-182880">
              <a:spcBef>
                <a:spcPts val="400"/>
              </a:spcBef>
            </a:pPr>
            <a:r>
              <a:rPr lang="en-US" sz="2000" dirty="0" smtClean="0"/>
              <a:t>L3: A-permutation landscape</a:t>
            </a:r>
          </a:p>
          <a:p>
            <a:pPr marL="765810" lvl="2" indent="-182880">
              <a:spcBef>
                <a:spcPts val="400"/>
              </a:spcBef>
            </a:pPr>
            <a:r>
              <a:rPr lang="en-US" sz="1800" dirty="0" smtClean="0"/>
              <a:t>Small artificial mapping problem (see paper)</a:t>
            </a:r>
          </a:p>
          <a:p>
            <a:pPr marL="365760" lvl="1" indent="-182880">
              <a:spcBef>
                <a:spcPts val="400"/>
              </a:spcBef>
            </a:pPr>
            <a:r>
              <a:rPr lang="en-US" sz="2000" dirty="0" smtClean="0"/>
              <a:t>L4: P-permutation landscape, acyclic subtype</a:t>
            </a:r>
          </a:p>
          <a:p>
            <a:pPr marL="765810" lvl="2" indent="-182880">
              <a:spcBef>
                <a:spcPts val="400"/>
              </a:spcBef>
            </a:pPr>
            <a:r>
              <a:rPr lang="en-US" sz="1800" dirty="0" smtClean="0"/>
              <a:t>Small artificial problem where element precedence affect fitness</a:t>
            </a:r>
          </a:p>
          <a:p>
            <a:pPr marL="365760" lvl="1" indent="-182880">
              <a:spcBef>
                <a:spcPts val="400"/>
              </a:spcBef>
            </a:pPr>
            <a:r>
              <a:rPr lang="en-US" sz="2000" dirty="0" smtClean="0"/>
              <a:t>L5: P-permutation landscape, cyclic subtype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568390"/>
              </p:ext>
            </p:extLst>
          </p:nvPr>
        </p:nvGraphicFramePr>
        <p:xfrm>
          <a:off x="5784850" y="812800"/>
          <a:ext cx="50260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483"/>
                <a:gridCol w="685800"/>
                <a:gridCol w="626534"/>
                <a:gridCol w="694266"/>
                <a:gridCol w="651934"/>
                <a:gridCol w="6170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Exact match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Interchange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Acyclic edge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Cyclic edge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R-type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Cyclic r-type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 tau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Reinsertion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Squared dev.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 marL="67435" marR="67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3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Conclusions</a:t>
            </a:r>
            <a:endParaRPr lang="en-US" sz="40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624" y="1029137"/>
            <a:ext cx="10535571" cy="4351283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>
                <a:latin typeface="+mn-lt"/>
              </a:rPr>
              <a:t>We produced a classification of the available permutation distance metrics.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latin typeface="+mn-lt"/>
              </a:rPr>
              <a:t>All metrics are available in an open source Java library, </a:t>
            </a:r>
            <a:r>
              <a:rPr lang="en-US" sz="2000" dirty="0" err="1" smtClean="0">
                <a:latin typeface="+mn-lt"/>
              </a:rPr>
              <a:t>JavaPermutationTools</a:t>
            </a:r>
            <a:endParaRPr lang="en-US" sz="2000" dirty="0" smtClean="0">
              <a:latin typeface="+mn-lt"/>
            </a:endParaRPr>
          </a:p>
          <a:p>
            <a:pPr lvl="2">
              <a:spcBef>
                <a:spcPts val="400"/>
              </a:spcBef>
            </a:pPr>
            <a:r>
              <a:rPr lang="en-US" dirty="0" smtClean="0">
                <a:latin typeface="+mn-lt"/>
              </a:rPr>
              <a:t>API documentation: </a:t>
            </a:r>
            <a:r>
              <a:rPr lang="en-US" dirty="0" smtClean="0">
                <a:latin typeface="+mn-lt"/>
                <a:hlinkClick r:id="rId2"/>
              </a:rPr>
              <a:t>https</a:t>
            </a:r>
            <a:r>
              <a:rPr lang="en-US" dirty="0">
                <a:latin typeface="+mn-lt"/>
                <a:hlinkClick r:id="rId2"/>
              </a:rPr>
              <a:t>://jpt.cicirello.org</a:t>
            </a:r>
            <a:r>
              <a:rPr lang="en-US" dirty="0" smtClean="0">
                <a:latin typeface="+mn-lt"/>
                <a:hlinkClick r:id="rId2"/>
              </a:rPr>
              <a:t>/</a:t>
            </a:r>
            <a:endParaRPr lang="en-US" dirty="0" smtClean="0">
              <a:latin typeface="+mn-lt"/>
            </a:endParaRPr>
          </a:p>
          <a:p>
            <a:pPr lvl="2">
              <a:spcBef>
                <a:spcPts val="400"/>
              </a:spcBef>
            </a:pPr>
            <a:r>
              <a:rPr lang="en-US" dirty="0">
                <a:latin typeface="+mn-lt"/>
              </a:rPr>
              <a:t>Repository: </a:t>
            </a:r>
            <a:r>
              <a:rPr lang="en-US" dirty="0">
                <a:latin typeface="+mn-lt"/>
                <a:hlinkClick r:id="rId3"/>
              </a:rPr>
              <a:t>https://</a:t>
            </a:r>
            <a:r>
              <a:rPr lang="en-US" dirty="0" smtClean="0">
                <a:latin typeface="+mn-lt"/>
                <a:hlinkClick r:id="rId3"/>
              </a:rPr>
              <a:t>github.com/cicirello/JavaPermutationTools</a:t>
            </a:r>
            <a:r>
              <a:rPr lang="en-US" dirty="0" smtClean="0">
                <a:latin typeface="+mn-lt"/>
              </a:rPr>
              <a:t> 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latin typeface="+mn-lt"/>
              </a:rPr>
              <a:t>Code for our principal component analysis also available.</a:t>
            </a:r>
          </a:p>
          <a:p>
            <a:pPr>
              <a:spcBef>
                <a:spcPts val="400"/>
              </a:spcBef>
            </a:pPr>
            <a:r>
              <a:rPr lang="en-US" dirty="0" smtClean="0">
                <a:latin typeface="+mn-lt"/>
              </a:rPr>
              <a:t>Classification can help in selection of a metric for fitness landscape analysis.</a:t>
            </a:r>
          </a:p>
          <a:p>
            <a:pPr>
              <a:spcBef>
                <a:spcPts val="400"/>
              </a:spcBef>
            </a:pPr>
            <a:r>
              <a:rPr lang="en-US" dirty="0" smtClean="0">
                <a:latin typeface="+mn-lt"/>
              </a:rPr>
              <a:t>Classification can help in choosing mutation operators.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latin typeface="+mn-lt"/>
              </a:rPr>
              <a:t>Explore how fitness landscape topology is affected by distance metric.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latin typeface="+mn-lt"/>
              </a:rPr>
              <a:t>If landscape is “smoother” with metrics of a given class, choose mutation operator that corresponds most closely to those metrics.</a:t>
            </a:r>
          </a:p>
          <a:p>
            <a:pPr>
              <a:spcBef>
                <a:spcPts val="400"/>
              </a:spcBef>
            </a:pPr>
            <a:r>
              <a:rPr lang="en-US" dirty="0" smtClean="0">
                <a:latin typeface="+mn-lt"/>
              </a:rPr>
              <a:t>Classification may also help in choosing GA crossover operators.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latin typeface="+mn-lt"/>
              </a:rPr>
              <a:t>Large variety pf permutation crossover operators with complex behavior.</a:t>
            </a:r>
            <a:endParaRPr lang="en-US" dirty="0" smtClean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22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Introduction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Bio-inspiration: fitness landscapes and Mendelian genetics</a:t>
            </a:r>
          </a:p>
          <a:p>
            <a:r>
              <a:rPr lang="en-US" dirty="0" smtClean="0">
                <a:latin typeface="+mn-lt"/>
              </a:rPr>
              <a:t>Fitness landscapes and evolutionary computation</a:t>
            </a:r>
          </a:p>
          <a:p>
            <a:pPr lvl="1"/>
            <a:r>
              <a:rPr lang="en-US" dirty="0" smtClean="0">
                <a:latin typeface="+mn-lt"/>
              </a:rPr>
              <a:t>With simple example with bit-strings</a:t>
            </a:r>
          </a:p>
          <a:p>
            <a:r>
              <a:rPr lang="en-US" dirty="0" smtClean="0">
                <a:latin typeface="+mn-lt"/>
              </a:rPr>
              <a:t>Fitness landscapes and the permutation representation</a:t>
            </a:r>
          </a:p>
          <a:p>
            <a:pPr lvl="1"/>
            <a:r>
              <a:rPr lang="en-US" dirty="0" smtClean="0">
                <a:latin typeface="+mn-lt"/>
              </a:rPr>
              <a:t>Mutational distance and permutations</a:t>
            </a:r>
          </a:p>
          <a:p>
            <a:r>
              <a:rPr lang="en-US" dirty="0" smtClean="0">
                <a:latin typeface="+mn-lt"/>
              </a:rPr>
              <a:t>Classifying permutation distance metrics</a:t>
            </a:r>
          </a:p>
          <a:p>
            <a:pPr lvl="1"/>
            <a:r>
              <a:rPr lang="en-US" dirty="0" smtClean="0">
                <a:latin typeface="+mn-lt"/>
              </a:rPr>
              <a:t>Principal component analysis to identify groups of closely related metrics</a:t>
            </a:r>
          </a:p>
          <a:p>
            <a:r>
              <a:rPr lang="en-US" dirty="0" smtClean="0">
                <a:latin typeface="+mn-lt"/>
              </a:rPr>
              <a:t>Example fitness landscape analysis with problems in the identified classes</a:t>
            </a:r>
          </a:p>
          <a:p>
            <a:r>
              <a:rPr lang="en-US" smtClean="0">
                <a:latin typeface="+mn-lt"/>
              </a:rPr>
              <a:t>Wrap-up and Conclusions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8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14384"/>
            <a:ext cx="10241280" cy="674849"/>
          </a:xfrm>
        </p:spPr>
        <p:txBody>
          <a:bodyPr/>
          <a:lstStyle/>
          <a:p>
            <a:r>
              <a:rPr lang="en-US" sz="4000" dirty="0" smtClean="0"/>
              <a:t>Fitness Landscapes and Mendelian Genetics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960" y="1183128"/>
            <a:ext cx="6586849" cy="4224232"/>
          </a:xfrm>
        </p:spPr>
        <p:txBody>
          <a:bodyPr/>
          <a:lstStyle/>
          <a:p>
            <a:r>
              <a:rPr lang="en-US" sz="2400" dirty="0" smtClean="0"/>
              <a:t>The concept of a fitness landscape originated with Sewall Wright (Genetics, 1931): “Evolution in Mendelian Populations.”</a:t>
            </a:r>
          </a:p>
          <a:p>
            <a:r>
              <a:rPr lang="en-US" sz="2400" dirty="0" smtClean="0"/>
              <a:t>Fitness landscape defined by: (a) set of genotypes, (b) mutational distance between them, and (c) their fitness in an environment.</a:t>
            </a:r>
          </a:p>
          <a:p>
            <a:r>
              <a:rPr lang="en-US" sz="2400" dirty="0" smtClean="0"/>
              <a:t>Landscape structure depends on fitness effects of mutations and mutation interactions.</a:t>
            </a:r>
          </a:p>
          <a:p>
            <a:r>
              <a:rPr lang="en-US" sz="2400" dirty="0" smtClean="0"/>
              <a:t>Space of possible genotypes on horizontal axes, and the associated fitness on the vertical axis.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696" y="958242"/>
            <a:ext cx="2590800" cy="390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508147" y="4859682"/>
            <a:ext cx="3871054" cy="54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1200" dirty="0" smtClean="0">
                <a:latin typeface="Arial" panose="020B0604020202020204" pitchFamily="34" charset="0"/>
              </a:rPr>
              <a:t>Figure Credit: J. </a:t>
            </a:r>
            <a:r>
              <a:rPr lang="en-GB" altLang="en-US" sz="1200" dirty="0">
                <a:latin typeface="Arial" panose="020B0604020202020204" pitchFamily="34" charset="0"/>
              </a:rPr>
              <a:t>Van Cleve, and </a:t>
            </a:r>
            <a:r>
              <a:rPr lang="en-GB" altLang="en-US" sz="1200" dirty="0" smtClean="0">
                <a:latin typeface="Arial" panose="020B0604020202020204" pitchFamily="34" charset="0"/>
              </a:rPr>
              <a:t>D. </a:t>
            </a:r>
            <a:r>
              <a:rPr lang="en-GB" altLang="en-US" sz="1200" dirty="0">
                <a:latin typeface="Arial" panose="020B0604020202020204" pitchFamily="34" charset="0"/>
              </a:rPr>
              <a:t>B. </a:t>
            </a:r>
            <a:r>
              <a:rPr lang="en-GB" altLang="en-US" sz="1200" dirty="0" err="1" smtClean="0">
                <a:latin typeface="Arial" panose="020B0604020202020204" pitchFamily="34" charset="0"/>
              </a:rPr>
              <a:t>Weissman</a:t>
            </a:r>
            <a:r>
              <a:rPr lang="en-GB" altLang="en-US" sz="1200" dirty="0" smtClean="0">
                <a:latin typeface="Arial" panose="020B0604020202020204" pitchFamily="34" charset="0"/>
              </a:rPr>
              <a:t>, “Measuring Ruggedness in Fitness Landscapes.” </a:t>
            </a:r>
            <a:r>
              <a:rPr lang="en-GB" altLang="en-US" sz="1200" dirty="0">
                <a:latin typeface="Arial" panose="020B0604020202020204" pitchFamily="34" charset="0"/>
              </a:rPr>
              <a:t>PNAS </a:t>
            </a:r>
            <a:r>
              <a:rPr lang="en-GB" altLang="en-US" sz="1200" dirty="0" smtClean="0">
                <a:latin typeface="Arial" panose="020B0604020202020204" pitchFamily="34" charset="0"/>
              </a:rPr>
              <a:t>2015;112:24. [</a:t>
            </a:r>
            <a:r>
              <a:rPr lang="en-GB" altLang="en-US" sz="1200" dirty="0">
                <a:latin typeface="Arial" panose="020B0604020202020204" pitchFamily="34" charset="0"/>
              </a:rPr>
              <a:t>©</a:t>
            </a:r>
            <a:r>
              <a:rPr lang="en-GB" altLang="en-US" sz="1200" dirty="0" smtClean="0">
                <a:latin typeface="Arial" panose="020B0604020202020204" pitchFamily="34" charset="0"/>
              </a:rPr>
              <a:t>2015 </a:t>
            </a:r>
            <a:r>
              <a:rPr lang="en-GB" altLang="en-US" sz="1200" dirty="0">
                <a:latin typeface="Arial" panose="020B0604020202020204" pitchFamily="34" charset="0"/>
              </a:rPr>
              <a:t>National Academy of Sciences</a:t>
            </a:r>
            <a:r>
              <a:rPr lang="en-GB" altLang="en-US" sz="1200" dirty="0" smtClean="0">
                <a:latin typeface="Arial" panose="020B0604020202020204" pitchFamily="34" charset="0"/>
              </a:rPr>
              <a:t>]</a:t>
            </a:r>
            <a:endParaRPr lang="en-GB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Fitness Landscapes and Evolutionary Computation</a:t>
            </a:r>
            <a:endParaRPr lang="en-US" sz="40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Evolutionary computation directly uses the concept of a fitness landscape.</a:t>
            </a:r>
          </a:p>
          <a:p>
            <a:pPr lvl="1"/>
            <a:r>
              <a:rPr lang="en-US" sz="2200" dirty="0" smtClean="0">
                <a:latin typeface="+mn-lt"/>
              </a:rPr>
              <a:t>Mapping genotype to fitness</a:t>
            </a:r>
          </a:p>
          <a:p>
            <a:pPr lvl="1"/>
            <a:r>
              <a:rPr lang="en-US" sz="2200" dirty="0" smtClean="0">
                <a:latin typeface="+mn-lt"/>
              </a:rPr>
              <a:t>“Nearby” genotypes correspond to low mutational distance</a:t>
            </a:r>
          </a:p>
          <a:p>
            <a:r>
              <a:rPr lang="en-US" dirty="0" smtClean="0">
                <a:latin typeface="+mn-lt"/>
              </a:rPr>
              <a:t>Mapping biological concept to evolutionary computation:</a:t>
            </a:r>
          </a:p>
          <a:p>
            <a:pPr lvl="1"/>
            <a:r>
              <a:rPr lang="en-US" sz="2200" dirty="0" smtClean="0">
                <a:latin typeface="+mn-lt"/>
              </a:rPr>
              <a:t>Set of genotypes = space of solutions in chosen representation</a:t>
            </a:r>
          </a:p>
          <a:p>
            <a:pPr lvl="1"/>
            <a:r>
              <a:rPr lang="en-US" sz="2200" dirty="0" smtClean="0">
                <a:latin typeface="+mn-lt"/>
              </a:rPr>
              <a:t>Mutational distance between them = metric on the representation</a:t>
            </a:r>
          </a:p>
          <a:p>
            <a:pPr lvl="1"/>
            <a:r>
              <a:rPr lang="en-US" sz="2200" dirty="0" smtClean="0">
                <a:latin typeface="+mn-lt"/>
              </a:rPr>
              <a:t>Fitness in an environment = fitness function for problem you’re solving</a:t>
            </a:r>
            <a:r>
              <a:rPr lang="en-US" dirty="0" smtClean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Fitness landscape analysis: </a:t>
            </a:r>
            <a:endParaRPr lang="en-US" dirty="0" smtClean="0">
              <a:latin typeface="+mn-lt"/>
            </a:endParaRPr>
          </a:p>
          <a:p>
            <a:pPr lvl="1"/>
            <a:r>
              <a:rPr lang="en-US" sz="2200" dirty="0" smtClean="0">
                <a:latin typeface="+mn-lt"/>
              </a:rPr>
              <a:t>Set </a:t>
            </a:r>
            <a:r>
              <a:rPr lang="en-US" sz="2200" dirty="0">
                <a:latin typeface="+mn-lt"/>
              </a:rPr>
              <a:t>of tools/techniques for studying effects of landscape structure on problem solving </a:t>
            </a:r>
            <a:r>
              <a:rPr lang="en-US" sz="2200" dirty="0" smtClean="0">
                <a:latin typeface="+mn-lt"/>
              </a:rPr>
              <a:t>effectiveness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3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Mutational Distance Example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 simple mutational distance example with the common bit-string representation of a genetic algorithm (GA).</a:t>
            </a:r>
          </a:p>
          <a:p>
            <a:r>
              <a:rPr lang="en-US" dirty="0" smtClean="0">
                <a:latin typeface="+mn-lt"/>
              </a:rPr>
              <a:t>GAs commonly represent problem solutions with strings of bits.</a:t>
            </a:r>
          </a:p>
          <a:p>
            <a:r>
              <a:rPr lang="en-US" dirty="0" smtClean="0">
                <a:latin typeface="+mn-lt"/>
              </a:rPr>
              <a:t>Fitness landscape must map space of possible genotypes (bit-strings) to fitness, which requires two things:</a:t>
            </a:r>
          </a:p>
          <a:p>
            <a:pPr lvl="1"/>
            <a:r>
              <a:rPr lang="en-US" sz="2200" dirty="0" smtClean="0">
                <a:latin typeface="+mn-lt"/>
              </a:rPr>
              <a:t>Fitness function (problem dependent, based on optimization objective)</a:t>
            </a:r>
          </a:p>
          <a:p>
            <a:pPr lvl="1"/>
            <a:r>
              <a:rPr lang="en-US" sz="2200" dirty="0" smtClean="0">
                <a:latin typeface="+mn-lt"/>
              </a:rPr>
              <a:t>Measure of mutational distance between bit-strings</a:t>
            </a:r>
          </a:p>
          <a:p>
            <a:r>
              <a:rPr lang="en-US" dirty="0" smtClean="0">
                <a:latin typeface="+mn-lt"/>
              </a:rPr>
              <a:t>Distance for bit-strings: </a:t>
            </a:r>
          </a:p>
          <a:p>
            <a:pPr lvl="1"/>
            <a:r>
              <a:rPr lang="en-US" sz="2200" dirty="0" smtClean="0">
                <a:latin typeface="+mn-lt"/>
              </a:rPr>
              <a:t>GA mutation for bit-strings: random bit flip</a:t>
            </a:r>
          </a:p>
          <a:p>
            <a:pPr lvl="1"/>
            <a:r>
              <a:rPr lang="en-US" sz="2200" dirty="0" smtClean="0">
                <a:latin typeface="+mn-lt"/>
              </a:rPr>
              <a:t>Hamming distance: Number of locations with different bits</a:t>
            </a:r>
            <a:endParaRPr lang="en-US" sz="2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5266" y="3705516"/>
            <a:ext cx="1915909" cy="163121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S1:  0010010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</a:t>
            </a:r>
          </a:p>
          <a:p>
            <a:r>
              <a:rPr lang="en-US" sz="2000" dirty="0" smtClean="0"/>
              <a:t>S2:  </a:t>
            </a:r>
            <a:r>
              <a:rPr lang="en-US" sz="2000" b="1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/>
              <a:t>0</a:t>
            </a:r>
            <a:r>
              <a:rPr lang="en-US" sz="2000" b="1" dirty="0" smtClean="0">
                <a:solidFill>
                  <a:srgbClr val="00B050"/>
                </a:solidFill>
              </a:rPr>
              <a:t>1</a:t>
            </a:r>
            <a:r>
              <a:rPr lang="en-US" sz="2000" dirty="0" smtClean="0"/>
              <a:t>0010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</a:t>
            </a:r>
          </a:p>
          <a:p>
            <a:r>
              <a:rPr lang="en-US" sz="2000" dirty="0" smtClean="0"/>
              <a:t>S3:  </a:t>
            </a:r>
            <a:r>
              <a:rPr lang="en-US" sz="2000" b="1" dirty="0" smtClean="0">
                <a:solidFill>
                  <a:srgbClr val="00B050"/>
                </a:solidFill>
              </a:rPr>
              <a:t>1</a:t>
            </a:r>
            <a:r>
              <a:rPr lang="en-US" sz="2000" dirty="0" smtClean="0"/>
              <a:t>0</a:t>
            </a:r>
            <a:r>
              <a:rPr lang="en-US" sz="2000" b="1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/>
              <a:t>0010100</a:t>
            </a:r>
          </a:p>
          <a:p>
            <a:r>
              <a:rPr lang="en-US" sz="2000" dirty="0" smtClean="0"/>
              <a:t>d(S1,S2) = 1</a:t>
            </a:r>
          </a:p>
          <a:p>
            <a:r>
              <a:rPr lang="en-US" sz="2000" dirty="0" smtClean="0"/>
              <a:t>d(S2,S3) =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6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Distance for Permutations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For some problems, representing solutions with permutations is a better match than bit-strings.</a:t>
            </a:r>
          </a:p>
          <a:p>
            <a:pPr lvl="1"/>
            <a:r>
              <a:rPr lang="en-US" sz="2200" dirty="0" smtClean="0">
                <a:latin typeface="+mn-lt"/>
              </a:rPr>
              <a:t>E.g., Traveling salesperson (TSP): solution is a permutation of cities</a:t>
            </a:r>
          </a:p>
          <a:p>
            <a:pPr lvl="1"/>
            <a:r>
              <a:rPr lang="en-US" sz="2200" dirty="0" smtClean="0">
                <a:latin typeface="+mn-lt"/>
              </a:rPr>
              <a:t>One-to-one mapping problems, such as largest common subgraph (e.g., keep vertices of G1 in fixed order, mapping is then a permutation of G2’s vertices)</a:t>
            </a:r>
          </a:p>
          <a:p>
            <a:pPr lvl="1"/>
            <a:r>
              <a:rPr lang="en-US" sz="2200" dirty="0" smtClean="0">
                <a:latin typeface="+mn-lt"/>
              </a:rPr>
              <a:t>Many scheduling problems involving optimizing a sequence of tasks/activities</a:t>
            </a:r>
          </a:p>
          <a:p>
            <a:r>
              <a:rPr lang="en-US" dirty="0" smtClean="0">
                <a:latin typeface="+mn-lt"/>
              </a:rPr>
              <a:t>How do you measure mutational distance between permutations? </a:t>
            </a:r>
          </a:p>
          <a:p>
            <a:pPr lvl="1"/>
            <a:r>
              <a:rPr lang="en-US" sz="2200" dirty="0" smtClean="0">
                <a:latin typeface="+mn-lt"/>
              </a:rPr>
              <a:t>Unlike bit-strings, many permutation mutation operators exist.</a:t>
            </a:r>
          </a:p>
          <a:p>
            <a:pPr lvl="1"/>
            <a:r>
              <a:rPr lang="en-US" sz="2200" dirty="0" smtClean="0">
                <a:latin typeface="+mn-lt"/>
              </a:rPr>
              <a:t>Option 1: Choose a metric based on genetic operator used by search.</a:t>
            </a:r>
          </a:p>
          <a:p>
            <a:pPr lvl="1"/>
            <a:r>
              <a:rPr lang="en-US" sz="2200" dirty="0" smtClean="0">
                <a:latin typeface="+mn-lt"/>
              </a:rPr>
              <a:t>Option 2: Explore different landscapes (with different metrics) using results to better choose which operator to use (e.g., operator with smoother landscape).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2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Mutational Distance = Edit Distance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>
                <a:latin typeface="+mn-lt"/>
              </a:rPr>
              <a:t>Edit Distance: 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>
                <a:latin typeface="+mn-lt"/>
              </a:rPr>
              <a:t>The edit distance between two structures, s1 and s2, is the minimum number of edit operations necessary to transform s1 to s2.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>
                <a:latin typeface="+mn-lt"/>
              </a:rPr>
              <a:t>Originated in string matching community (e.g., Wagner &amp; Fischer, JACM 1974).</a:t>
            </a:r>
          </a:p>
          <a:p>
            <a:pPr>
              <a:spcBef>
                <a:spcPts val="400"/>
              </a:spcBef>
            </a:pPr>
            <a:r>
              <a:rPr lang="en-US" dirty="0" smtClean="0">
                <a:latin typeface="+mn-lt"/>
              </a:rPr>
              <a:t>Mutational distance for fitness landscape analysis is ideally an edit distance where the mutation operator(s) are the edit operations.</a:t>
            </a:r>
          </a:p>
          <a:p>
            <a:pPr>
              <a:spcBef>
                <a:spcPts val="400"/>
              </a:spcBef>
            </a:pPr>
            <a:r>
              <a:rPr lang="en-US" dirty="0" smtClean="0">
                <a:latin typeface="+mn-lt"/>
              </a:rPr>
              <a:t>Bit-strings: 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>
                <a:latin typeface="+mn-lt"/>
              </a:rPr>
              <a:t>Hamming distance is an edit distance on bit-strings where edit operation is a bit flip.</a:t>
            </a:r>
          </a:p>
          <a:p>
            <a:pPr>
              <a:spcBef>
                <a:spcPts val="400"/>
              </a:spcBef>
            </a:pPr>
            <a:r>
              <a:rPr lang="en-US" dirty="0" smtClean="0">
                <a:latin typeface="+mn-lt"/>
              </a:rPr>
              <a:t>Permutations: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>
                <a:latin typeface="+mn-lt"/>
              </a:rPr>
              <a:t>For some permutation operators, there are corresponding edit distances. </a:t>
            </a:r>
          </a:p>
          <a:p>
            <a:pPr lvl="1">
              <a:spcBef>
                <a:spcPts val="400"/>
              </a:spcBef>
            </a:pPr>
            <a:r>
              <a:rPr lang="en-US" sz="2200" dirty="0" smtClean="0">
                <a:latin typeface="+mn-lt"/>
              </a:rPr>
              <a:t>For other permutation mutation operators, computing edit distance is NP-Hard.</a:t>
            </a:r>
          </a:p>
        </p:txBody>
      </p:sp>
    </p:spTree>
    <p:extLst>
      <p:ext uri="{BB962C8B-B14F-4D97-AF65-F5344CB8AC3E}">
        <p14:creationId xmlns:p14="http://schemas.microsoft.com/office/powerpoint/2010/main" val="9796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Mutational Distance for Permutation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Sampling of mutation operators for permutations, along with corresponding edit distances (where available).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69035"/>
              </p:ext>
            </p:extLst>
          </p:nvPr>
        </p:nvGraphicFramePr>
        <p:xfrm>
          <a:off x="888998" y="2000956"/>
          <a:ext cx="944033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2"/>
                <a:gridCol w="73575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Mutation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 distance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Interchange distance:</a:t>
                      </a:r>
                      <a:r>
                        <a:rPr lang="en-US" baseline="0" dirty="0" smtClean="0"/>
                        <a:t> 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Reinsertion distance: O(n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Adjacent Swap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Kendall Tau distance: O(n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lg</a:t>
                      </a:r>
                      <a:r>
                        <a:rPr lang="en-US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NP-Hard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Block-move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NP-Hard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NP-Hard??? </a:t>
                      </a:r>
                      <a:r>
                        <a:rPr lang="en-US" dirty="0" smtClean="0"/>
                        <a:t>2-changes closely related to reversals, 3-changes closely related to block-moves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4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Classification of Permutation Distance Metrics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24" y="1079939"/>
            <a:ext cx="10617376" cy="435128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Others have informally referred to permutation optimization problems as belonging to different classes based on most important permutation features:</a:t>
            </a:r>
          </a:p>
          <a:p>
            <a:pPr lvl="1"/>
            <a:r>
              <a:rPr lang="en-US" sz="2200" dirty="0" smtClean="0">
                <a:latin typeface="+mn-lt"/>
              </a:rPr>
              <a:t>R-Permutation (Campos et al, 2005): </a:t>
            </a:r>
          </a:p>
          <a:p>
            <a:pPr lvl="2"/>
            <a:r>
              <a:rPr lang="en-US" dirty="0" smtClean="0">
                <a:latin typeface="+mn-lt"/>
              </a:rPr>
              <a:t>Problems like TSP where permutation represents a set of edges (“R” for relative), e.g., cities A and B adjacent in permutation means edge from A to B regardless of where it exists.</a:t>
            </a:r>
          </a:p>
          <a:p>
            <a:pPr lvl="1"/>
            <a:r>
              <a:rPr lang="en-US" sz="2200" dirty="0" smtClean="0">
                <a:latin typeface="+mn-lt"/>
              </a:rPr>
              <a:t>A-Permutation (Campos et al, 2005):</a:t>
            </a:r>
          </a:p>
          <a:p>
            <a:pPr lvl="2"/>
            <a:r>
              <a:rPr lang="en-US" dirty="0" smtClean="0">
                <a:latin typeface="+mn-lt"/>
              </a:rPr>
              <a:t>Problems where absolute (“A”) position within permutation is important (e.g., one-to-one mapping)</a:t>
            </a:r>
          </a:p>
          <a:p>
            <a:pPr lvl="1"/>
            <a:r>
              <a:rPr lang="en-US" sz="2200" dirty="0" smtClean="0">
                <a:latin typeface="+mn-lt"/>
              </a:rPr>
              <a:t>P-Permutation (Cicirello, 2016):</a:t>
            </a:r>
          </a:p>
          <a:p>
            <a:pPr lvl="2"/>
            <a:r>
              <a:rPr lang="en-US" dirty="0" smtClean="0">
                <a:latin typeface="+mn-lt"/>
              </a:rPr>
              <a:t>Problems where precedence among elements is important, a property that many scheduling problems have (e.g., perhaps job A occurring sometime prior to B, C, and D is important to fitness).</a:t>
            </a:r>
          </a:p>
          <a:p>
            <a:r>
              <a:rPr lang="en-US" dirty="0" smtClean="0">
                <a:latin typeface="+mn-lt"/>
              </a:rPr>
              <a:t>Can we classify the available permutation metrics? 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And how does such a classification relate to the different problem types?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1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1496</Words>
  <Application>Microsoft Office PowerPoint</Application>
  <PresentationFormat>Custom</PresentationFormat>
  <Paragraphs>316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msgothic</vt:lpstr>
      <vt:lpstr>Office Theme</vt:lpstr>
      <vt:lpstr>Classification of Permutation Distance Metrics for Fitness Landscape Analysis</vt:lpstr>
      <vt:lpstr>Introduction</vt:lpstr>
      <vt:lpstr>Fitness Landscapes and Mendelian Genetics</vt:lpstr>
      <vt:lpstr>Fitness Landscapes and Evolutionary Computation</vt:lpstr>
      <vt:lpstr>Mutational Distance Example</vt:lpstr>
      <vt:lpstr>Distance for Permutations</vt:lpstr>
      <vt:lpstr>Mutational Distance = Edit Distance</vt:lpstr>
      <vt:lpstr>Mutational Distance for Permutation Operators</vt:lpstr>
      <vt:lpstr>Classification of Permutation Distance Metrics</vt:lpstr>
      <vt:lpstr>Classification of Permutation Distance Metrics</vt:lpstr>
      <vt:lpstr>Permutation Distances Considered</vt:lpstr>
      <vt:lpstr>Permutation Distance Metric Classification</vt:lpstr>
      <vt:lpstr>Example Fitness Landscape Analysis</vt:lpstr>
      <vt:lpstr>Conclusions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Vincent Cicirello</cp:lastModifiedBy>
  <cp:revision>147</cp:revision>
  <cp:lastPrinted>2019-03-11T20:23:35Z</cp:lastPrinted>
  <dcterms:created xsi:type="dcterms:W3CDTF">2015-02-18T15:25:52Z</dcterms:created>
  <dcterms:modified xsi:type="dcterms:W3CDTF">2019-03-11T20:23:49Z</dcterms:modified>
</cp:coreProperties>
</file>