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67" r:id="rId12"/>
    <p:sldId id="266" r:id="rId13"/>
    <p:sldId id="282" r:id="rId14"/>
    <p:sldId id="283" r:id="rId15"/>
    <p:sldId id="284" r:id="rId16"/>
    <p:sldId id="272" r:id="rId17"/>
    <p:sldId id="273" r:id="rId18"/>
  </p:sldIdLst>
  <p:sldSz cx="85344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26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1662" y="102"/>
      </p:cViewPr>
      <p:guideLst>
        <p:guide orient="horz" pos="2016"/>
        <p:guide pos="26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435" y="1381417"/>
            <a:ext cx="7879605" cy="1372023"/>
          </a:xfrm>
          <a:prstGeom prst="rect">
            <a:avLst/>
          </a:prstGeom>
        </p:spPr>
        <p:txBody>
          <a:bodyPr/>
          <a:lstStyle>
            <a:lvl1pPr>
              <a:defRPr sz="31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" y="3200400"/>
            <a:ext cx="7680960" cy="20624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0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802" y="4480566"/>
            <a:ext cx="5120640" cy="528955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72802" y="571923"/>
            <a:ext cx="5120640" cy="3840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2802" y="5009521"/>
            <a:ext cx="5120640" cy="751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6721" y="5932600"/>
            <a:ext cx="1991360" cy="340783"/>
          </a:xfrm>
          <a:prstGeom prst="rect">
            <a:avLst/>
          </a:prstGeom>
        </p:spPr>
        <p:txBody>
          <a:bodyPr/>
          <a:lstStyle/>
          <a:p>
            <a:fld id="{690DB42B-085D-8F4E-A519-A7A1CB8D7A20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15922" y="5932600"/>
            <a:ext cx="2702560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16320" y="5932600"/>
            <a:ext cx="1991360" cy="340783"/>
          </a:xfrm>
          <a:prstGeom prst="rect">
            <a:avLst/>
          </a:prstGeom>
        </p:spPr>
        <p:txBody>
          <a:bodyPr/>
          <a:lstStyle/>
          <a:p>
            <a:fld id="{B85384D0-E5F8-564E-80D6-49EB033E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2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256329"/>
            <a:ext cx="7680960" cy="1066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6720" y="1493521"/>
            <a:ext cx="7680960" cy="422423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6721" y="5932600"/>
            <a:ext cx="1991360" cy="340783"/>
          </a:xfrm>
          <a:prstGeom prst="rect">
            <a:avLst/>
          </a:prstGeom>
        </p:spPr>
        <p:txBody>
          <a:bodyPr/>
          <a:lstStyle/>
          <a:p>
            <a:fld id="{690DB42B-085D-8F4E-A519-A7A1CB8D7A20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922" y="5932600"/>
            <a:ext cx="2702560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16320" y="5932600"/>
            <a:ext cx="1991360" cy="340783"/>
          </a:xfrm>
          <a:prstGeom prst="rect">
            <a:avLst/>
          </a:prstGeom>
        </p:spPr>
        <p:txBody>
          <a:bodyPr/>
          <a:lstStyle/>
          <a:p>
            <a:fld id="{B85384D0-E5F8-564E-80D6-49EB033E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98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7440" y="256335"/>
            <a:ext cx="1920240" cy="546142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6721" y="256335"/>
            <a:ext cx="5618480" cy="54614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6721" y="5932600"/>
            <a:ext cx="1991360" cy="340783"/>
          </a:xfrm>
          <a:prstGeom prst="rect">
            <a:avLst/>
          </a:prstGeom>
        </p:spPr>
        <p:txBody>
          <a:bodyPr/>
          <a:lstStyle/>
          <a:p>
            <a:fld id="{690DB42B-085D-8F4E-A519-A7A1CB8D7A20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922" y="5932600"/>
            <a:ext cx="2702560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16320" y="5932600"/>
            <a:ext cx="1991360" cy="340783"/>
          </a:xfrm>
          <a:prstGeom prst="rect">
            <a:avLst/>
          </a:prstGeom>
        </p:spPr>
        <p:txBody>
          <a:bodyPr/>
          <a:lstStyle/>
          <a:p>
            <a:fld id="{B85384D0-E5F8-564E-80D6-49EB033E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7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719" y="256329"/>
            <a:ext cx="7901678" cy="681720"/>
          </a:xfrm>
          <a:prstGeom prst="rect">
            <a:avLst/>
          </a:prstGeom>
        </p:spPr>
        <p:txBody>
          <a:bodyPr/>
          <a:lstStyle>
            <a:lvl1pPr>
              <a:defRPr sz="27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719" y="1079940"/>
            <a:ext cx="7901678" cy="4351283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159" y="4113107"/>
            <a:ext cx="7254240" cy="1271270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159" y="2712936"/>
            <a:ext cx="7254240" cy="14001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6721" y="5932600"/>
            <a:ext cx="1991360" cy="340783"/>
          </a:xfrm>
          <a:prstGeom prst="rect">
            <a:avLst/>
          </a:prstGeom>
        </p:spPr>
        <p:txBody>
          <a:bodyPr/>
          <a:lstStyle/>
          <a:p>
            <a:fld id="{690DB42B-085D-8F4E-A519-A7A1CB8D7A20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922" y="5932600"/>
            <a:ext cx="2702560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16320" y="5932600"/>
            <a:ext cx="1991360" cy="340783"/>
          </a:xfrm>
          <a:prstGeom prst="rect">
            <a:avLst/>
          </a:prstGeom>
        </p:spPr>
        <p:txBody>
          <a:bodyPr/>
          <a:lstStyle/>
          <a:p>
            <a:fld id="{B85384D0-E5F8-564E-80D6-49EB033E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1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256329"/>
            <a:ext cx="7680960" cy="1066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720" y="1493521"/>
            <a:ext cx="3769360" cy="4224232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8321" y="1493521"/>
            <a:ext cx="3769360" cy="4224232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6721" y="5932600"/>
            <a:ext cx="1991360" cy="340783"/>
          </a:xfrm>
          <a:prstGeom prst="rect">
            <a:avLst/>
          </a:prstGeom>
        </p:spPr>
        <p:txBody>
          <a:bodyPr/>
          <a:lstStyle/>
          <a:p>
            <a:fld id="{690DB42B-085D-8F4E-A519-A7A1CB8D7A20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15922" y="5932600"/>
            <a:ext cx="2702560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16320" y="5932600"/>
            <a:ext cx="1991360" cy="340783"/>
          </a:xfrm>
          <a:prstGeom prst="rect">
            <a:avLst/>
          </a:prstGeom>
        </p:spPr>
        <p:txBody>
          <a:bodyPr/>
          <a:lstStyle/>
          <a:p>
            <a:fld id="{B85384D0-E5F8-564E-80D6-49EB033E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9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256329"/>
            <a:ext cx="7680960" cy="1066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2" y="1432773"/>
            <a:ext cx="3770843" cy="59711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2" y="2029884"/>
            <a:ext cx="3770843" cy="3687869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35359" y="1432773"/>
            <a:ext cx="3772323" cy="59711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35359" y="2029884"/>
            <a:ext cx="3772323" cy="3687869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26721" y="5932600"/>
            <a:ext cx="1991360" cy="340783"/>
          </a:xfrm>
          <a:prstGeom prst="rect">
            <a:avLst/>
          </a:prstGeom>
        </p:spPr>
        <p:txBody>
          <a:bodyPr/>
          <a:lstStyle/>
          <a:p>
            <a:fld id="{690DB42B-085D-8F4E-A519-A7A1CB8D7A20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15922" y="5932600"/>
            <a:ext cx="2702560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116320" y="5932600"/>
            <a:ext cx="1991360" cy="340783"/>
          </a:xfrm>
          <a:prstGeom prst="rect">
            <a:avLst/>
          </a:prstGeom>
        </p:spPr>
        <p:txBody>
          <a:bodyPr/>
          <a:lstStyle/>
          <a:p>
            <a:fld id="{B85384D0-E5F8-564E-80D6-49EB033E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5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256329"/>
            <a:ext cx="7680960" cy="1066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26721" y="5932600"/>
            <a:ext cx="1991360" cy="340783"/>
          </a:xfrm>
          <a:prstGeom prst="rect">
            <a:avLst/>
          </a:prstGeom>
        </p:spPr>
        <p:txBody>
          <a:bodyPr/>
          <a:lstStyle/>
          <a:p>
            <a:fld id="{690DB42B-085D-8F4E-A519-A7A1CB8D7A20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15922" y="5932600"/>
            <a:ext cx="2702560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16320" y="5932600"/>
            <a:ext cx="1991360" cy="340783"/>
          </a:xfrm>
          <a:prstGeom prst="rect">
            <a:avLst/>
          </a:prstGeom>
        </p:spPr>
        <p:txBody>
          <a:bodyPr/>
          <a:lstStyle/>
          <a:p>
            <a:fld id="{B85384D0-E5F8-564E-80D6-49EB033E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4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373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078" y="254847"/>
            <a:ext cx="3005636" cy="438836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714" y="254848"/>
            <a:ext cx="4896040" cy="516060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1078" y="772511"/>
            <a:ext cx="3005636" cy="4642944"/>
          </a:xfrm>
          <a:prstGeom prst="rect">
            <a:avLst/>
          </a:prstGeom>
        </p:spPr>
        <p:txBody>
          <a:bodyPr/>
          <a:lstStyle>
            <a:lvl1pPr marL="257168" indent="-257168">
              <a:buFont typeface="Arial" panose="020B0604020202020204" pitchFamily="34" charset="0"/>
              <a:buChar char="•"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99" indent="-214308">
              <a:buFont typeface="Calibri" panose="020F0502020204030204" pitchFamily="34" charset="0"/>
              <a:buChar char="-"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14368" indent="-128585">
              <a:buFont typeface="Arial" panose="020B0604020202020204" pitchFamily="34" charset="0"/>
              <a:buChar char="•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7259" indent="-128585">
              <a:buFont typeface="Arial" panose="020B0604020202020204" pitchFamily="34" charset="0"/>
              <a:buChar char="•"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00151" indent="-128585">
              <a:buFont typeface="Arial" panose="020B0604020202020204" pitchFamily="34" charset="0"/>
              <a:buChar char="•"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1077" y="254852"/>
            <a:ext cx="4034218" cy="762029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70203" y="254849"/>
            <a:ext cx="3862550" cy="2559296"/>
          </a:xfrm>
          <a:prstGeom prst="rect">
            <a:avLst/>
          </a:prstGeom>
        </p:spPr>
        <p:txBody>
          <a:bodyPr/>
          <a:lstStyle>
            <a:lvl1pPr algn="r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331077" y="1079939"/>
            <a:ext cx="4034218" cy="4335516"/>
          </a:xfrm>
          <a:prstGeom prst="rect">
            <a:avLst/>
          </a:prstGeom>
        </p:spPr>
        <p:txBody>
          <a:bodyPr/>
          <a:lstStyle>
            <a:lvl1pPr marL="257168" indent="-257168">
              <a:buFont typeface="Arial" panose="020B0604020202020204" pitchFamily="34" charset="0"/>
              <a:buChar char="•"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99" indent="-214308">
              <a:buFont typeface="Calibri" panose="020F0502020204030204" pitchFamily="34" charset="0"/>
              <a:buChar char="-"/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14368" indent="-128585">
              <a:buFont typeface="Arial" panose="020B0604020202020204" pitchFamily="34" charset="0"/>
              <a:buChar char="•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7259" indent="-128585">
              <a:buFont typeface="Arial" panose="020B0604020202020204" pitchFamily="34" charset="0"/>
              <a:buChar char="•"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00151" indent="-128585">
              <a:buFont typeface="Arial" panose="020B0604020202020204" pitchFamily="34" charset="0"/>
              <a:buChar char="•"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365295" y="2850913"/>
            <a:ext cx="3862550" cy="2559296"/>
          </a:xfrm>
          <a:prstGeom prst="rect">
            <a:avLst/>
          </a:prstGeom>
        </p:spPr>
        <p:txBody>
          <a:bodyPr/>
          <a:lstStyle>
            <a:lvl1pPr algn="r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09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-bottom-bar-Black.jpg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606"/>
          <a:stretch/>
        </p:blipFill>
        <p:spPr>
          <a:xfrm>
            <a:off x="0" y="5415460"/>
            <a:ext cx="8534400" cy="98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4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ctr" defTabSz="342892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3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cirello.org/" TargetMode="External"/><Relationship Id="rId2" Type="http://schemas.openxmlformats.org/officeDocument/2006/relationships/hyperlink" Target="mailto:cicirelv@stockto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Impact of Random Number Generation on Parallel Genetic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" y="3481430"/>
            <a:ext cx="7680960" cy="1781449"/>
          </a:xfrm>
        </p:spPr>
        <p:txBody>
          <a:bodyPr/>
          <a:lstStyle/>
          <a:p>
            <a:r>
              <a:rPr lang="en-US" sz="2800" dirty="0"/>
              <a:t>Vincent A. Cicirello, Ph.D.</a:t>
            </a:r>
          </a:p>
          <a:p>
            <a:r>
              <a:rPr lang="en-US" sz="2000" dirty="0"/>
              <a:t>Professor of Computer Science / Behavioral Neuroscience</a:t>
            </a:r>
          </a:p>
          <a:p>
            <a:r>
              <a:rPr lang="en-US" sz="2000" dirty="0">
                <a:hlinkClick r:id="rId2"/>
              </a:rPr>
              <a:t>cicirelv@stockton.edu</a:t>
            </a:r>
            <a:r>
              <a:rPr lang="en-US" sz="2000" dirty="0"/>
              <a:t>		</a:t>
            </a:r>
            <a:r>
              <a:rPr lang="en-US" sz="2000" dirty="0">
                <a:hlinkClick r:id="rId3"/>
              </a:rPr>
              <a:t>https://www.cicirello.org/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350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Parallel Genetic Algorithms (</a:t>
            </a:r>
            <a:r>
              <a:rPr lang="en-US" sz="3600" dirty="0" err="1" smtClean="0"/>
              <a:t>pGA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pGA</a:t>
            </a:r>
            <a:r>
              <a:rPr lang="en-US" sz="2000" dirty="0" smtClean="0"/>
              <a:t> #1: Static Control Parameters</a:t>
            </a:r>
          </a:p>
          <a:p>
            <a:pPr lvl="1"/>
            <a:r>
              <a:rPr lang="en-US" dirty="0" smtClean="0"/>
              <a:t>Island model with </a:t>
            </a:r>
            <a:r>
              <a:rPr lang="en-US" i="1" dirty="0" smtClean="0"/>
              <a:t>k</a:t>
            </a:r>
            <a:r>
              <a:rPr lang="en-US" dirty="0" smtClean="0"/>
              <a:t> sub-populations (concurrent evolution of the </a:t>
            </a:r>
            <a:r>
              <a:rPr lang="en-US" i="1" dirty="0" smtClean="0"/>
              <a:t>k</a:t>
            </a:r>
            <a:r>
              <a:rPr lang="en-US" dirty="0" smtClean="0"/>
              <a:t> populations)</a:t>
            </a:r>
          </a:p>
          <a:p>
            <a:pPr lvl="1"/>
            <a:r>
              <a:rPr lang="en-US" dirty="0" smtClean="0"/>
              <a:t>Operators: SUS selection with elitism, NWOX, Insertion mutation</a:t>
            </a:r>
          </a:p>
          <a:p>
            <a:pPr lvl="1"/>
            <a:r>
              <a:rPr lang="en-US" dirty="0" smtClean="0"/>
              <a:t>Control parameters: fixed at manually tuned single population values</a:t>
            </a:r>
          </a:p>
          <a:p>
            <a:r>
              <a:rPr lang="en-US" sz="2000" dirty="0" err="1" smtClean="0"/>
              <a:t>pGA</a:t>
            </a:r>
            <a:r>
              <a:rPr lang="en-US" sz="2000" dirty="0" smtClean="0"/>
              <a:t> #2: Adaptive Control Parameters </a:t>
            </a:r>
          </a:p>
          <a:p>
            <a:pPr lvl="1"/>
            <a:r>
              <a:rPr lang="en-US" dirty="0"/>
              <a:t>Island model with </a:t>
            </a:r>
            <a:r>
              <a:rPr lang="en-US" i="1" dirty="0"/>
              <a:t>k</a:t>
            </a:r>
            <a:r>
              <a:rPr lang="en-US" dirty="0"/>
              <a:t> sub-populations (concurrent evolution of the </a:t>
            </a:r>
            <a:r>
              <a:rPr lang="en-US" i="1" dirty="0"/>
              <a:t>k</a:t>
            </a:r>
            <a:r>
              <a:rPr lang="en-US" dirty="0"/>
              <a:t> populations)</a:t>
            </a:r>
          </a:p>
          <a:p>
            <a:pPr lvl="1"/>
            <a:r>
              <a:rPr lang="en-US" dirty="0"/>
              <a:t>Operators: SUS selection with elitism, NWOX, Insertion mutation</a:t>
            </a:r>
          </a:p>
          <a:p>
            <a:pPr lvl="1"/>
            <a:r>
              <a:rPr lang="en-US" dirty="0" smtClean="0"/>
              <a:t>Control parameters: encoded within population and evolve with search</a:t>
            </a:r>
          </a:p>
        </p:txBody>
      </p:sp>
    </p:spTree>
    <p:extLst>
      <p:ext uri="{BB962C8B-B14F-4D97-AF65-F5344CB8AC3E}">
        <p14:creationId xmlns:p14="http://schemas.microsoft.com/office/powerpoint/2010/main" val="949337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Experiments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Platform:</a:t>
            </a:r>
            <a:r>
              <a:rPr lang="en-US" sz="2000" dirty="0"/>
              <a:t> Ubuntu 14.04 server, 2 Xeon L5520 quad-core (2.27GHz), 32GB; Java 8, Java </a:t>
            </a:r>
            <a:r>
              <a:rPr lang="en-US" sz="2000" dirty="0" err="1"/>
              <a:t>HotSpot</a:t>
            </a:r>
            <a:r>
              <a:rPr lang="en-US" sz="2000" dirty="0"/>
              <a:t> 64-bit Server </a:t>
            </a:r>
            <a:r>
              <a:rPr lang="en-US" sz="2000" dirty="0" smtClean="0"/>
              <a:t>VM</a:t>
            </a:r>
          </a:p>
          <a:p>
            <a:r>
              <a:rPr lang="en-US" sz="2000" b="1" dirty="0" smtClean="0"/>
              <a:t>PRNGs used in experiments:</a:t>
            </a:r>
          </a:p>
          <a:p>
            <a:pPr lvl="1"/>
            <a:r>
              <a:rPr lang="en-US" sz="2000" dirty="0" smtClean="0"/>
              <a:t>Linear Congruential (Java’s Random class)</a:t>
            </a:r>
          </a:p>
          <a:p>
            <a:pPr lvl="1"/>
            <a:r>
              <a:rPr lang="en-US" sz="2000" dirty="0" err="1" smtClean="0"/>
              <a:t>SplitMix</a:t>
            </a:r>
            <a:r>
              <a:rPr lang="en-US" sz="2000" dirty="0" smtClean="0"/>
              <a:t> (Java’s </a:t>
            </a:r>
            <a:r>
              <a:rPr lang="en-US" sz="2000" dirty="0" err="1" smtClean="0"/>
              <a:t>ThreadLocalRandom</a:t>
            </a:r>
            <a:r>
              <a:rPr lang="en-US" sz="2000" dirty="0" smtClean="0"/>
              <a:t> class, also </a:t>
            </a:r>
            <a:r>
              <a:rPr lang="en-US" sz="2000" dirty="0" err="1" smtClean="0"/>
              <a:t>SplittableRandom</a:t>
            </a:r>
            <a:r>
              <a:rPr lang="en-US" sz="2000" dirty="0" smtClean="0"/>
              <a:t>, but no time difference relative to </a:t>
            </a:r>
            <a:r>
              <a:rPr lang="en-US" sz="2000" dirty="0" err="1" smtClean="0"/>
              <a:t>ThreadLocalRandom</a:t>
            </a:r>
            <a:r>
              <a:rPr lang="en-US" sz="2000" dirty="0" smtClean="0"/>
              <a:t>)</a:t>
            </a:r>
          </a:p>
          <a:p>
            <a:r>
              <a:rPr lang="en-US" sz="2000" b="1" dirty="0" smtClean="0"/>
              <a:t>Algorithms for Gaussian random numbers used in experiments:</a:t>
            </a:r>
          </a:p>
          <a:p>
            <a:pPr lvl="1"/>
            <a:r>
              <a:rPr lang="en-US" sz="2000" dirty="0" smtClean="0"/>
              <a:t>Polar method (included in standard library)</a:t>
            </a:r>
          </a:p>
          <a:p>
            <a:pPr lvl="1"/>
            <a:r>
              <a:rPr lang="en-US" sz="2000" dirty="0" smtClean="0"/>
              <a:t>Ziggurat method [</a:t>
            </a:r>
            <a:r>
              <a:rPr lang="en-US" sz="2000" dirty="0" err="1" smtClean="0"/>
              <a:t>Marsaglia</a:t>
            </a:r>
            <a:r>
              <a:rPr lang="en-US" sz="2000" dirty="0" smtClean="0"/>
              <a:t> &amp; Tsang, ‘00]: We ported the GNU Scientific Library’s C implementation to Java.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037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Experiments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Problem:</a:t>
            </a:r>
            <a:r>
              <a:rPr lang="en-US" sz="2000" dirty="0"/>
              <a:t> Scheduling with sequence-dependent setups, minimizing weighted tardiness</a:t>
            </a:r>
          </a:p>
          <a:p>
            <a:pPr lvl="1"/>
            <a:r>
              <a:rPr lang="en-US" sz="1600" dirty="0"/>
              <a:t>NP-Hard</a:t>
            </a:r>
          </a:p>
          <a:p>
            <a:pPr lvl="1"/>
            <a:r>
              <a:rPr lang="en-US" sz="1600" dirty="0"/>
              <a:t>Used </a:t>
            </a:r>
            <a:r>
              <a:rPr lang="en-US" sz="1600" dirty="0"/>
              <a:t>common benchmark set </a:t>
            </a:r>
            <a:r>
              <a:rPr lang="en-US" sz="1600" dirty="0"/>
              <a:t>(120 problem instances, with varying levels of </a:t>
            </a:r>
            <a:r>
              <a:rPr lang="en-US" sz="1600" dirty="0" err="1"/>
              <a:t>duedate</a:t>
            </a:r>
            <a:r>
              <a:rPr lang="en-US" sz="1600" dirty="0"/>
              <a:t> tightness, setup time severity)</a:t>
            </a:r>
            <a:endParaRPr lang="en-US" sz="1600" dirty="0"/>
          </a:p>
          <a:p>
            <a:pPr lvl="1"/>
            <a:r>
              <a:rPr lang="en-US" sz="1600" dirty="0"/>
              <a:t>Best exact solver, dynamic programming, &gt; 2 weeks CPU time solving hardest instances. (Tanaka &amp; Araki, 2013)</a:t>
            </a:r>
          </a:p>
          <a:p>
            <a:pPr lvl="1"/>
            <a:r>
              <a:rPr lang="en-US" sz="1600" dirty="0"/>
              <a:t>Variety of algorithms applied to problem: neighborhood search (Liao et al, 2012), iterated local search (Xu et al 2014), ACO (Liao &amp; Juan 2007), among </a:t>
            </a:r>
            <a:r>
              <a:rPr lang="en-US" sz="1600" dirty="0"/>
              <a:t>others</a:t>
            </a:r>
          </a:p>
          <a:p>
            <a:pPr lvl="1"/>
            <a:r>
              <a:rPr lang="en-US" sz="1600" dirty="0"/>
              <a:t>Performance metric:  Average % deviation from the </a:t>
            </a:r>
            <a:r>
              <a:rPr lang="en-US" sz="1600" dirty="0" err="1"/>
              <a:t>optimals</a:t>
            </a:r>
            <a:endParaRPr lang="en-US" sz="1600" dirty="0"/>
          </a:p>
          <a:p>
            <a:pPr lvl="2"/>
            <a:r>
              <a:rPr lang="en-US" sz="1600" dirty="0"/>
              <a:t>Average over 10 runs on each of 98 problem instances (average of 980 runs).</a:t>
            </a:r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160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6720" y="270895"/>
            <a:ext cx="7680960" cy="531304"/>
          </a:xfrm>
        </p:spPr>
        <p:txBody>
          <a:bodyPr/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pGA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26721" y="1390217"/>
            <a:ext cx="3770843" cy="447833"/>
          </a:xfrm>
        </p:spPr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Adaptive parameters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1828836"/>
            <a:ext cx="3771900" cy="2228850"/>
          </a:xfrm>
        </p:spPr>
      </p:pic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>
          <a:xfrm>
            <a:off x="4335359" y="1523653"/>
            <a:ext cx="3772323" cy="3711077"/>
          </a:xfrm>
        </p:spPr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Experimental parameters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Subpopulation size = 100, 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Total population size = 100 k, where k is number of threads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Generations = 64000 / k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pGA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with adaptive parameters (4 threads) is 20% faster with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SplitMix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&amp; Ziggurat than with LC &amp; Polar.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Sequential GA with adaptive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parameters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 25% faster with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SplitMix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&amp; Ziggurat than with LC &amp; Polar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943" y="4094441"/>
            <a:ext cx="43896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 any fixed number of threads, no statistical difference (Wilcoxon signed rank test)  on </a:t>
            </a:r>
          </a:p>
          <a:p>
            <a:r>
              <a:rPr lang="en-US" sz="1400" dirty="0"/>
              <a:t>the scheduling optimization objective across the benchmark.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0834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Scheduling performance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1" y="1617001"/>
            <a:ext cx="3769519" cy="2227442"/>
          </a:xfrm>
        </p:spPr>
      </p:pic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338323" y="1617001"/>
            <a:ext cx="3769360" cy="3802287"/>
          </a:xfrm>
        </p:spPr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Sequential GA settings: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Population size = 100 (as was originally the case)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settings: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Subpopulation size = 100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subpopulations (8 threads)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Total population size = 800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Short runs: no benefit to parallelization (due to thread management overhead)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8.8s, the adaptive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pGA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achieves an average percent deviation equivalent to that of a 69s run of the sequential GA.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650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279284"/>
            <a:ext cx="7680960" cy="506137"/>
          </a:xfrm>
        </p:spPr>
        <p:txBody>
          <a:bodyPr/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pGA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Adaptive vs Static Parameters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56818996"/>
              </p:ext>
            </p:extLst>
          </p:nvPr>
        </p:nvGraphicFramePr>
        <p:xfrm>
          <a:off x="426244" y="2007995"/>
          <a:ext cx="3769519" cy="16687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5391"/>
                <a:gridCol w="780176"/>
                <a:gridCol w="660633"/>
                <a:gridCol w="528506"/>
                <a:gridCol w="786560"/>
                <a:gridCol w="628253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Adaptive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Adaptive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sz="12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 baseline="30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306.0%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360.7%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10</a:t>
                      </a:r>
                      <a:r>
                        <a:rPr lang="en-US" sz="12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</a:t>
                      </a:r>
                      <a:endParaRPr lang="en-US" sz="1200" baseline="30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0.3s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0.3s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sz="12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55.4%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85.6%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10</a:t>
                      </a:r>
                      <a:r>
                        <a:rPr lang="en-US" sz="12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</a:t>
                      </a:r>
                      <a:endParaRPr lang="en-US" sz="1200" baseline="30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0.6s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0.6s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sz="12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31.8%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36.6%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10</a:t>
                      </a:r>
                      <a:r>
                        <a:rPr lang="en-US" sz="12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</a:t>
                      </a:r>
                      <a:endParaRPr lang="en-US" sz="1200" baseline="30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1.6s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1.9s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sz="12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20.7%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22.8%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0.003</a:t>
                      </a:r>
                      <a:endParaRPr lang="en-US" sz="1200" baseline="30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10s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13s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sz="12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13.9%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14.2%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0.043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96s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118s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8323" y="1523248"/>
            <a:ext cx="3769360" cy="3887651"/>
          </a:xfrm>
        </p:spPr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pGA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with adaptive parameters leads to better quality solutions than static parameters for any fixed length run in #generations.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statistical significance of differences decreases with run length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longer the run, the nearer to the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optimals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both versions become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pGA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with adaptive parameters requires less time than with static parameters for the same number of generations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Crossover rate tends to decline later in the run with adaptive parameters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245" y="3738491"/>
            <a:ext cx="3607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number of generations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is p-value from Wilcoxon signed rank 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1635" y="1507781"/>
            <a:ext cx="1928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Average % deviation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optimals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3488" y="1523251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Runtime 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in seconds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168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Conclusions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23719" y="948447"/>
            <a:ext cx="7901678" cy="4294671"/>
          </a:xfrm>
        </p:spPr>
        <p:txBody>
          <a:bodyPr/>
          <a:lstStyle/>
          <a:p>
            <a:r>
              <a:rPr lang="en-US" sz="2000" dirty="0" smtClean="0"/>
              <a:t>We introduced a new </a:t>
            </a:r>
            <a:r>
              <a:rPr lang="en-US" sz="2000" dirty="0" err="1" smtClean="0"/>
              <a:t>pGA</a:t>
            </a:r>
            <a:r>
              <a:rPr lang="en-US" sz="2000" dirty="0" smtClean="0"/>
              <a:t> for an NP-Hard scheduling problem</a:t>
            </a:r>
          </a:p>
          <a:p>
            <a:pPr lvl="1"/>
            <a:r>
              <a:rPr lang="en-US" sz="1600" dirty="0"/>
              <a:t>Only parallel GA for this scheduling problem (several sequential GAs exist).</a:t>
            </a:r>
          </a:p>
          <a:p>
            <a:pPr lvl="1"/>
            <a:r>
              <a:rPr lang="en-US" sz="1600" dirty="0" err="1"/>
              <a:t>Multipopulation</a:t>
            </a:r>
            <a:r>
              <a:rPr lang="en-US" sz="1600" dirty="0"/>
              <a:t> </a:t>
            </a:r>
            <a:r>
              <a:rPr lang="en-US" sz="1600" dirty="0" err="1"/>
              <a:t>pGA</a:t>
            </a:r>
            <a:r>
              <a:rPr lang="en-US" sz="1600" dirty="0"/>
              <a:t> with adaptive control parameters</a:t>
            </a:r>
          </a:p>
          <a:p>
            <a:pPr lvl="1"/>
            <a:r>
              <a:rPr lang="en-US" sz="1600" dirty="0"/>
              <a:t>The </a:t>
            </a:r>
            <a:r>
              <a:rPr lang="en-US" sz="1600" dirty="0" err="1"/>
              <a:t>pGA</a:t>
            </a:r>
            <a:r>
              <a:rPr lang="en-US" sz="1600" dirty="0"/>
              <a:t> achieves approximately linear speedup (for 8 threads) relative to its sequential counterpart</a:t>
            </a:r>
          </a:p>
          <a:p>
            <a:pPr lvl="2"/>
            <a:r>
              <a:rPr lang="en-US" sz="1600" dirty="0" smtClean="0"/>
              <a:t>Note: Our test system has 8 physical cores, so unknown if linear speedup continues beyond 8 threads.</a:t>
            </a:r>
            <a:endParaRPr lang="en-US" sz="1600" dirty="0"/>
          </a:p>
          <a:p>
            <a:r>
              <a:rPr lang="en-US" sz="2000" dirty="0" smtClean="0"/>
              <a:t>Showed choice of pseudorandom number generator, and associated algorithms, has potential to drastically affect GA and </a:t>
            </a:r>
            <a:r>
              <a:rPr lang="en-US" sz="2000" dirty="0" err="1" smtClean="0"/>
              <a:t>pGA</a:t>
            </a:r>
            <a:r>
              <a:rPr lang="en-US" sz="2000" dirty="0" smtClean="0"/>
              <a:t> runtime</a:t>
            </a:r>
          </a:p>
          <a:p>
            <a:pPr lvl="1"/>
            <a:r>
              <a:rPr lang="en-US" sz="1600" dirty="0"/>
              <a:t>Often overlooked implementation decision, commonly opting for language built-in</a:t>
            </a:r>
          </a:p>
          <a:p>
            <a:pPr lvl="1"/>
            <a:r>
              <a:rPr lang="en-US" sz="1600" dirty="0"/>
              <a:t>Can accelerate runtime by 25% for a sequential GA, and 20% for a parallel GA</a:t>
            </a:r>
          </a:p>
          <a:p>
            <a:pPr lvl="1"/>
            <a:r>
              <a:rPr lang="en-US" sz="1600" dirty="0"/>
              <a:t>Similar results may be found for other metaheuristics that rely on randomness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3431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95971" y="2932938"/>
            <a:ext cx="2945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5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Genetic algorithms (GA), and other forms of evolutionary computation, solve problems through simulated evolution.</a:t>
            </a:r>
          </a:p>
          <a:p>
            <a:pPr lvl="1"/>
            <a:r>
              <a:rPr lang="en-US" sz="1600" dirty="0"/>
              <a:t>Evolve populations of solutions using evolution inspired operators, such as mutation, crossover, selection, etc.</a:t>
            </a:r>
          </a:p>
          <a:p>
            <a:r>
              <a:rPr lang="en-US" sz="2000" dirty="0" smtClean="0"/>
              <a:t>We </a:t>
            </a:r>
            <a:r>
              <a:rPr lang="en-US" sz="2000" dirty="0"/>
              <a:t>introduce a Parallel </a:t>
            </a:r>
            <a:r>
              <a:rPr lang="en-US" sz="2000" dirty="0" smtClean="0"/>
              <a:t>GA with adaptive control parameters </a:t>
            </a:r>
            <a:r>
              <a:rPr lang="en-US" sz="2000" dirty="0"/>
              <a:t>for an NP-Hard scheduling </a:t>
            </a:r>
            <a:r>
              <a:rPr lang="en-US" sz="2000" dirty="0" smtClean="0"/>
              <a:t>problem, based on an existing Sequential GA.</a:t>
            </a:r>
          </a:p>
          <a:p>
            <a:r>
              <a:rPr lang="en-US" sz="2000" dirty="0" smtClean="0"/>
              <a:t>We show careful choice </a:t>
            </a:r>
            <a:r>
              <a:rPr lang="en-US" sz="2000" dirty="0"/>
              <a:t>of pseudorandom number generator (PRNG) </a:t>
            </a:r>
            <a:r>
              <a:rPr lang="en-US" sz="2000" dirty="0" smtClean="0"/>
              <a:t>can accelerate GA runtime by up to 25% (sequential) and 20% (in parallel).</a:t>
            </a:r>
          </a:p>
          <a:p>
            <a:pPr lvl="1"/>
            <a:r>
              <a:rPr lang="en-US" sz="1600" dirty="0"/>
              <a:t>Genetic </a:t>
            </a:r>
            <a:r>
              <a:rPr lang="en-US" sz="1600" dirty="0"/>
              <a:t>algorithm operators involve significant random behavior.</a:t>
            </a:r>
          </a:p>
          <a:p>
            <a:pPr lvl="1"/>
            <a:r>
              <a:rPr lang="en-US" sz="1600" dirty="0"/>
              <a:t>Rarely considered by GA implementers, replying simply on PRNGs in standard language libraries, which are slow relative to alternatives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265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Usage of Random Numbers in </a:t>
            </a:r>
            <a:r>
              <a:rPr lang="en-US" sz="3600" dirty="0" smtClean="0"/>
              <a:t>GAs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GAs are population based: Evolve a population over many generations.</a:t>
            </a:r>
          </a:p>
          <a:p>
            <a:r>
              <a:rPr lang="en-US" sz="2000" b="1" dirty="0" smtClean="0"/>
              <a:t>Selection</a:t>
            </a:r>
            <a:r>
              <a:rPr lang="en-US" sz="2000" dirty="0" smtClean="0"/>
              <a:t>: Selects the population for next generation.</a:t>
            </a:r>
          </a:p>
          <a:p>
            <a:pPr lvl="1"/>
            <a:r>
              <a:rPr lang="en-US" sz="1600" dirty="0"/>
              <a:t>Random selection process biased toward members with higher fitness.</a:t>
            </a:r>
          </a:p>
          <a:p>
            <a:r>
              <a:rPr lang="en-US" sz="2000" b="1" dirty="0" smtClean="0"/>
              <a:t>Mutation</a:t>
            </a:r>
            <a:r>
              <a:rPr lang="en-US" sz="2000" dirty="0" smtClean="0"/>
              <a:t>: Small random changes to population members.</a:t>
            </a:r>
          </a:p>
          <a:p>
            <a:pPr lvl="1"/>
            <a:r>
              <a:rPr lang="en-US" sz="1600" dirty="0"/>
              <a:t>For common bit-string representation, this involves iterating over all bits of all population members in each generation (1 random value per bit)</a:t>
            </a:r>
          </a:p>
          <a:p>
            <a:pPr lvl="1"/>
            <a:r>
              <a:rPr lang="en-US" sz="1600" dirty="0"/>
              <a:t>Other representations less extreme: Permutation mutation involves between 1 and 3 random values per population member per generation</a:t>
            </a:r>
          </a:p>
          <a:p>
            <a:r>
              <a:rPr lang="en-US" sz="2000" b="1" dirty="0" smtClean="0"/>
              <a:t>Crossover</a:t>
            </a:r>
            <a:r>
              <a:rPr lang="en-US" sz="2000" dirty="0" smtClean="0"/>
              <a:t>: Combine “genes” from pair of parents to form pair of children.</a:t>
            </a:r>
          </a:p>
          <a:p>
            <a:pPr lvl="1"/>
            <a:r>
              <a:rPr lang="en-US" sz="1600" dirty="0"/>
              <a:t>Involves generating random cross sites (i.e., random indices into bit-string, permutation, </a:t>
            </a:r>
            <a:r>
              <a:rPr lang="en-US" sz="1600" dirty="0" err="1"/>
              <a:t>etc</a:t>
            </a:r>
            <a:r>
              <a:rPr lang="en-US" sz="1600" dirty="0"/>
              <a:t>).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0930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Background: Random Number Generation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Pseudorandom Number Generators </a:t>
            </a:r>
            <a:r>
              <a:rPr lang="en-US" sz="2000" dirty="0" smtClean="0"/>
              <a:t>(PRNG) in standard libraries:</a:t>
            </a:r>
          </a:p>
          <a:p>
            <a:pPr lvl="1"/>
            <a:r>
              <a:rPr lang="en-US" sz="1600" dirty="0"/>
              <a:t>C, C#, and pre-2011 C++: linear congruential</a:t>
            </a:r>
          </a:p>
          <a:p>
            <a:pPr lvl="1"/>
            <a:r>
              <a:rPr lang="en-US" sz="1600" dirty="0"/>
              <a:t>C++11: </a:t>
            </a:r>
            <a:r>
              <a:rPr lang="en-US" sz="1600" dirty="0"/>
              <a:t>linear </a:t>
            </a:r>
            <a:r>
              <a:rPr lang="en-US" sz="1600" dirty="0"/>
              <a:t>congruential </a:t>
            </a:r>
            <a:r>
              <a:rPr lang="en-US" sz="1600" dirty="0"/>
              <a:t>as well as </a:t>
            </a:r>
            <a:r>
              <a:rPr lang="en-US" sz="1600" dirty="0" err="1"/>
              <a:t>Mersenne</a:t>
            </a:r>
            <a:r>
              <a:rPr lang="en-US" sz="1600" dirty="0"/>
              <a:t> </a:t>
            </a:r>
            <a:r>
              <a:rPr lang="en-US" sz="1600" dirty="0"/>
              <a:t>Twister</a:t>
            </a:r>
          </a:p>
          <a:p>
            <a:pPr lvl="1"/>
            <a:r>
              <a:rPr lang="en-US" sz="1600" dirty="0"/>
              <a:t>Java: </a:t>
            </a:r>
            <a:r>
              <a:rPr lang="en-US" sz="1600" dirty="0"/>
              <a:t>linear </a:t>
            </a:r>
            <a:r>
              <a:rPr lang="en-US" sz="1600" dirty="0"/>
              <a:t>congruential (Random class), </a:t>
            </a:r>
            <a:r>
              <a:rPr lang="en-US" sz="1600" dirty="0" err="1"/>
              <a:t>SplitMix</a:t>
            </a:r>
            <a:r>
              <a:rPr lang="en-US" sz="1600" dirty="0"/>
              <a:t> (</a:t>
            </a:r>
            <a:r>
              <a:rPr lang="en-US" sz="1600" dirty="0" err="1"/>
              <a:t>ThreadLocalRandom</a:t>
            </a:r>
            <a:r>
              <a:rPr lang="en-US" sz="1600" dirty="0"/>
              <a:t> since 1.7 and </a:t>
            </a:r>
            <a:r>
              <a:rPr lang="en-US" sz="1600" dirty="0" err="1"/>
              <a:t>SplittableRandom</a:t>
            </a:r>
            <a:r>
              <a:rPr lang="en-US" sz="1600" dirty="0"/>
              <a:t> since 1.8)</a:t>
            </a:r>
          </a:p>
          <a:p>
            <a:pPr lvl="1"/>
            <a:r>
              <a:rPr lang="en-US" sz="1600" dirty="0"/>
              <a:t>Python: </a:t>
            </a:r>
            <a:r>
              <a:rPr lang="en-US" sz="1600" dirty="0"/>
              <a:t>Wichmann-Hill (prior </a:t>
            </a:r>
            <a:r>
              <a:rPr lang="en-US" sz="1600" dirty="0"/>
              <a:t>to version 2.3), </a:t>
            </a:r>
            <a:r>
              <a:rPr lang="en-US" sz="1600" dirty="0" err="1"/>
              <a:t>Mersenne</a:t>
            </a:r>
            <a:r>
              <a:rPr lang="en-US" sz="1600" dirty="0"/>
              <a:t> </a:t>
            </a:r>
            <a:r>
              <a:rPr lang="en-US" sz="1600" dirty="0"/>
              <a:t>Twister (version 2.3 onward)</a:t>
            </a:r>
          </a:p>
          <a:p>
            <a:r>
              <a:rPr lang="en-US" sz="2000" dirty="0" smtClean="0"/>
              <a:t>PRNG Characteristics:</a:t>
            </a:r>
          </a:p>
          <a:p>
            <a:pPr lvl="1"/>
            <a:r>
              <a:rPr lang="en-US" sz="1600" dirty="0"/>
              <a:t>Linear congruential (LCG): Slow, low quality randomness</a:t>
            </a:r>
          </a:p>
          <a:p>
            <a:pPr lvl="1"/>
            <a:r>
              <a:rPr lang="en-US" sz="1600" dirty="0"/>
              <a:t>Wichmann-Hill: combines multiple LCG, better quality, but still slow</a:t>
            </a:r>
          </a:p>
          <a:p>
            <a:pPr lvl="1"/>
            <a:r>
              <a:rPr lang="en-US" sz="1600" dirty="0" err="1"/>
              <a:t>Mersenne</a:t>
            </a:r>
            <a:r>
              <a:rPr lang="en-US" sz="1600" dirty="0"/>
              <a:t> Twister: faster, and good quality (passes </a:t>
            </a:r>
            <a:r>
              <a:rPr lang="en-US" sz="1600" dirty="0" err="1"/>
              <a:t>Dieharder</a:t>
            </a:r>
            <a:r>
              <a:rPr lang="en-US" sz="1600" dirty="0"/>
              <a:t> tests)</a:t>
            </a:r>
          </a:p>
          <a:p>
            <a:pPr lvl="1"/>
            <a:r>
              <a:rPr lang="en-US" sz="1600" dirty="0" err="1"/>
              <a:t>SplitMix</a:t>
            </a:r>
            <a:r>
              <a:rPr lang="en-US" sz="1600" dirty="0"/>
              <a:t>: much faster, </a:t>
            </a:r>
            <a:r>
              <a:rPr lang="en-US" sz="1600" dirty="0"/>
              <a:t>and good quality (passes </a:t>
            </a:r>
            <a:r>
              <a:rPr lang="en-US" sz="1600" dirty="0" err="1"/>
              <a:t>Dieharder</a:t>
            </a:r>
            <a:r>
              <a:rPr lang="en-US" sz="1600" dirty="0"/>
              <a:t> tests</a:t>
            </a:r>
            <a:r>
              <a:rPr lang="en-US" sz="1600" dirty="0"/>
              <a:t>)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7375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More PRNG Background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Some forms of evolutionary computation require generating random numbers from distributions other than uniform.</a:t>
            </a:r>
          </a:p>
          <a:p>
            <a:r>
              <a:rPr lang="en-US" sz="2000" dirty="0" smtClean="0"/>
              <a:t>Gaussian mutation for mutating real valued parameters in evolution strategies requires random values from a Gaussian distribution.</a:t>
            </a:r>
          </a:p>
          <a:p>
            <a:r>
              <a:rPr lang="en-US" sz="2000" dirty="0" smtClean="0"/>
              <a:t>Built-in language support for Gaussians:</a:t>
            </a:r>
          </a:p>
          <a:p>
            <a:pPr lvl="1"/>
            <a:r>
              <a:rPr lang="en-US" sz="1600" dirty="0"/>
              <a:t>C, C#, and pre-2011 C</a:t>
            </a:r>
            <a:r>
              <a:rPr lang="en-US" sz="1600" dirty="0"/>
              <a:t>++: None in standard libraries.</a:t>
            </a:r>
          </a:p>
          <a:p>
            <a:pPr lvl="1"/>
            <a:r>
              <a:rPr lang="en-US" sz="1600" dirty="0"/>
              <a:t>C++</a:t>
            </a:r>
            <a:r>
              <a:rPr lang="en-US" sz="1600" dirty="0"/>
              <a:t>11: polar method</a:t>
            </a:r>
          </a:p>
          <a:p>
            <a:pPr lvl="1"/>
            <a:r>
              <a:rPr lang="en-US" sz="1600" dirty="0"/>
              <a:t>Java: polar method (Random / </a:t>
            </a:r>
            <a:r>
              <a:rPr lang="en-US" sz="1600" dirty="0" err="1"/>
              <a:t>ThreadLocalRandom</a:t>
            </a:r>
            <a:r>
              <a:rPr lang="en-US" sz="1600" dirty="0"/>
              <a:t> classes, and none in </a:t>
            </a:r>
            <a:r>
              <a:rPr lang="en-US" sz="1600" dirty="0" err="1"/>
              <a:t>SplittableRandom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Python: ratio of uniform deviates method</a:t>
            </a:r>
          </a:p>
          <a:p>
            <a:r>
              <a:rPr lang="en-US" sz="2000" dirty="0" smtClean="0"/>
              <a:t>Other much faster algorithms available, such as Ziggurat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510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Sequential Genetic Algorithms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Our 2 new Parallel GAs are based on 2 existing Sequential GAs.</a:t>
            </a:r>
          </a:p>
          <a:p>
            <a:r>
              <a:rPr lang="en-US" sz="2000" dirty="0" smtClean="0"/>
              <a:t>Shared Features of the GAs:</a:t>
            </a:r>
          </a:p>
          <a:p>
            <a:pPr lvl="1"/>
            <a:r>
              <a:rPr lang="en-US" sz="2000" dirty="0" smtClean="0"/>
              <a:t>Permutation representation: Population of permutations.</a:t>
            </a:r>
          </a:p>
          <a:p>
            <a:pPr lvl="1"/>
            <a:r>
              <a:rPr lang="en-US" sz="2000" dirty="0" smtClean="0"/>
              <a:t>Selection Operation: Stochastic Universal Sampling (SUS)</a:t>
            </a:r>
          </a:p>
          <a:p>
            <a:pPr lvl="2"/>
            <a:r>
              <a:rPr lang="en-US" sz="1600" dirty="0" smtClean="0"/>
              <a:t>Probability of selecting a member of population proportional to its fitness (like weighted roulette wheel), but all at once (e.g., like spinning a wheel with N equidistant pointers).</a:t>
            </a:r>
          </a:p>
          <a:p>
            <a:pPr lvl="2"/>
            <a:r>
              <a:rPr lang="en-US" sz="1600" dirty="0" smtClean="0"/>
              <a:t>Reduces selection bias (Baker, ‘87).</a:t>
            </a:r>
          </a:p>
          <a:p>
            <a:pPr lvl="2"/>
            <a:r>
              <a:rPr lang="en-US" sz="1600" dirty="0" smtClean="0"/>
              <a:t>More efficient: One random number to select N population members, compared to N random numbers with weighted roulette wheel.</a:t>
            </a:r>
          </a:p>
          <a:p>
            <a:pPr lvl="1"/>
            <a:r>
              <a:rPr lang="en-US" sz="2000" dirty="0" smtClean="0"/>
              <a:t>Elitism: We keep the </a:t>
            </a:r>
            <a:r>
              <a:rPr lang="en-US" sz="2000" i="1" dirty="0" smtClean="0"/>
              <a:t>E</a:t>
            </a:r>
            <a:r>
              <a:rPr lang="en-US" sz="2000" dirty="0" smtClean="0"/>
              <a:t> most-fit unique permutations unaltered.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363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Mutation and Crossover Operators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718" y="1073161"/>
            <a:ext cx="8006550" cy="3263462"/>
          </a:xfrm>
        </p:spPr>
        <p:txBody>
          <a:bodyPr/>
          <a:lstStyle/>
          <a:p>
            <a:r>
              <a:rPr lang="en-US" sz="2000" dirty="0" smtClean="0"/>
              <a:t>Mutation Operator: Insertion</a:t>
            </a:r>
          </a:p>
          <a:p>
            <a:pPr lvl="1"/>
            <a:r>
              <a:rPr lang="en-US" sz="1600" dirty="0"/>
              <a:t>Remove random element of permutation and reinsert at different random location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Non-Wrapping Order Crossover (NWOX) </a:t>
            </a:r>
            <a:r>
              <a:rPr lang="en-US" sz="1600" dirty="0"/>
              <a:t>[Cicirello, GECCO ‘06]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79" y="2578569"/>
            <a:ext cx="3252918" cy="2362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512" y="2511457"/>
            <a:ext cx="3194164" cy="282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0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Sequential Genetic Algorithms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GA #1: Static Control Parameters</a:t>
                </a:r>
              </a:p>
              <a:p>
                <a:pPr lvl="1"/>
                <a:r>
                  <a:rPr lang="en-US" sz="1600" dirty="0"/>
                  <a:t>GA control parameters tuned manually with a set of training problem instances [Cicirello, GECCO ‘06]</a:t>
                </a:r>
              </a:p>
              <a:p>
                <a:pPr lvl="1"/>
                <a:r>
                  <a:rPr lang="en-US" sz="1600" dirty="0"/>
                  <a:t>Parameters: </a:t>
                </a:r>
                <a:r>
                  <a:rPr lang="en-US" sz="1600" dirty="0" err="1"/>
                  <a:t>PopSize</a:t>
                </a:r>
                <a:r>
                  <a:rPr lang="en-US" sz="1600" dirty="0"/>
                  <a:t>=100, E=3, crossover rate C=0.95, mutation rate M=0.65</a:t>
                </a:r>
              </a:p>
              <a:p>
                <a:r>
                  <a:rPr lang="en-US" sz="2000" dirty="0" smtClean="0"/>
                  <a:t>GA #2: Adaptive Control Parameters</a:t>
                </a:r>
              </a:p>
              <a:p>
                <a:pPr lvl="1"/>
                <a:r>
                  <a:rPr lang="en-US" sz="1600" dirty="0"/>
                  <a:t>Each population member is a permutation with control parameters </a:t>
                </a:r>
                <a:r>
                  <a:rPr lang="en-US" sz="1600" dirty="0"/>
                  <a:t>appended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𝑃𝑜𝑝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 &lt;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600" dirty="0"/>
                  <a:t>P[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]: permutation of the jobs</a:t>
                </a:r>
              </a:p>
              <a:p>
                <a:pPr lvl="1"/>
                <a:r>
                  <a:rPr lang="en-US" sz="1600" dirty="0"/>
                  <a:t>C[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]: Crossover </a:t>
                </a:r>
                <a:r>
                  <a:rPr lang="en-US" sz="1600" dirty="0"/>
                  <a:t>rate: If </a:t>
                </a:r>
                <a:r>
                  <a:rPr lang="en-US" sz="1600" i="1" dirty="0"/>
                  <a:t>Pop[</a:t>
                </a:r>
                <a:r>
                  <a:rPr lang="en-US" sz="1600" i="1" dirty="0" err="1"/>
                  <a:t>i</a:t>
                </a:r>
                <a:r>
                  <a:rPr lang="en-US" sz="1600" i="1" dirty="0"/>
                  <a:t>], Pop[j] </a:t>
                </a:r>
                <a:r>
                  <a:rPr lang="en-US" sz="1600" dirty="0"/>
                  <a:t>are </a:t>
                </a:r>
                <a:r>
                  <a:rPr lang="en-US" sz="1600" dirty="0"/>
                  <a:t>paired, </a:t>
                </a:r>
                <a:r>
                  <a:rPr lang="en-US" sz="1600" dirty="0"/>
                  <a:t>then crossover occurs with either probability C[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 or C[j] (chosen randomly)</a:t>
                </a:r>
                <a:endParaRPr lang="en-US" sz="2000" dirty="0"/>
              </a:p>
              <a:p>
                <a:pPr lvl="1"/>
                <a:r>
                  <a:rPr lang="en-US" sz="1600" dirty="0"/>
                  <a:t>M[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]: Mutation </a:t>
                </a:r>
                <a:r>
                  <a:rPr lang="en-US" sz="1600" dirty="0"/>
                  <a:t>rate: With </a:t>
                </a:r>
                <a:r>
                  <a:rPr lang="en-US" sz="1600" dirty="0"/>
                  <a:t>probability M[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], P[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 is mutated once.</a:t>
                </a:r>
                <a:endParaRPr lang="en-US" sz="2000" dirty="0"/>
              </a:p>
              <a:p>
                <a:pPr lvl="1"/>
                <a:endParaRPr lang="en-US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4"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55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Sequential Genetic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GA </a:t>
                </a:r>
                <a:r>
                  <a:rPr lang="en-US" sz="2000" dirty="0" smtClean="0"/>
                  <a:t>#2: Adaptive </a:t>
                </a:r>
                <a:r>
                  <a:rPr lang="en-US" sz="2000" dirty="0"/>
                  <a:t>Control Parameters</a:t>
                </a:r>
              </a:p>
              <a:p>
                <a:pPr lvl="1"/>
                <a:r>
                  <a:rPr lang="en-US" sz="2000" dirty="0" smtClean="0"/>
                  <a:t>Parameter adaptation:</a:t>
                </a:r>
              </a:p>
              <a:p>
                <a:pPr lvl="2"/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C[</a:t>
                </a:r>
                <a:r>
                  <a:rPr lang="en-US" sz="1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 and M[</a:t>
                </a:r>
                <a:r>
                  <a:rPr lang="en-US" sz="1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 are initialized randomly in [0.1,1.0)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800" dirty="0"/>
                  <a:t>: Initialized randomly in [0.05, 0.15</a:t>
                </a:r>
                <a:r>
                  <a:rPr lang="en-US" sz="1800" dirty="0"/>
                  <a:t>)</a:t>
                </a:r>
              </a:p>
              <a:p>
                <a:pPr lvl="2"/>
                <a:r>
                  <a:rPr lang="en-US" sz="1800" dirty="0"/>
                  <a:t>In each generation, the non-elite members’ parameters adapt via Gaussian Mutation as follows</a:t>
                </a:r>
                <a:r>
                  <a:rPr lang="en-US" sz="1800" dirty="0"/>
                  <a:t>: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])</m:t>
                    </m:r>
                  </m:oMath>
                </a14:m>
                <a:endParaRPr lang="en-US" sz="1600" dirty="0"/>
              </a:p>
              <a:p>
                <a:pPr lvl="3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])</m:t>
                    </m:r>
                  </m:oMath>
                </a14:m>
                <a:endParaRPr lang="en-US" sz="1600" dirty="0"/>
              </a:p>
              <a:p>
                <a:pPr lvl="3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(0,0.01)</m:t>
                    </m:r>
                  </m:oMath>
                </a14:m>
                <a:endParaRPr lang="en-US" sz="1600" dirty="0"/>
              </a:p>
              <a:p>
                <a:pPr lvl="3"/>
                <a:r>
                  <a:rPr lang="en-US" sz="1600" dirty="0"/>
                  <a:t>Where N() is a normally distributed random variable.</a:t>
                </a:r>
              </a:p>
              <a:p>
                <a:pPr lvl="3"/>
                <a:endParaRPr lang="en-US" sz="1800" dirty="0"/>
              </a:p>
              <a:p>
                <a:pPr lvl="2"/>
                <a:endParaRPr lang="en-US" sz="1800" dirty="0"/>
              </a:p>
              <a:p>
                <a:pPr lvl="2"/>
                <a:endParaRPr lang="en-US" sz="1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4"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457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1450</Words>
  <Application>Microsoft Office PowerPoint</Application>
  <PresentationFormat>Custom</PresentationFormat>
  <Paragraphs>177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 Math</vt:lpstr>
      <vt:lpstr>Office Theme</vt:lpstr>
      <vt:lpstr>Impact of Random Number Generation on Parallel Genetic Algorithms</vt:lpstr>
      <vt:lpstr>Introduction</vt:lpstr>
      <vt:lpstr>Usage of Random Numbers in GAs</vt:lpstr>
      <vt:lpstr>Background: Random Number Generation</vt:lpstr>
      <vt:lpstr>More PRNG Background</vt:lpstr>
      <vt:lpstr>Sequential Genetic Algorithms</vt:lpstr>
      <vt:lpstr>Mutation and Crossover Operators</vt:lpstr>
      <vt:lpstr>Sequential Genetic Algorithms</vt:lpstr>
      <vt:lpstr>Sequential Genetic Algorithms</vt:lpstr>
      <vt:lpstr>Parallel Genetic Algorithms (pGA)</vt:lpstr>
      <vt:lpstr>Experiments</vt:lpstr>
      <vt:lpstr>Experiments</vt:lpstr>
      <vt:lpstr>pGA Runtime</vt:lpstr>
      <vt:lpstr>Scheduling performance</vt:lpstr>
      <vt:lpstr>pGA: Adaptive vs Static Parameters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Vincent Cicirello</cp:lastModifiedBy>
  <cp:revision>95</cp:revision>
  <dcterms:created xsi:type="dcterms:W3CDTF">2015-02-18T15:25:52Z</dcterms:created>
  <dcterms:modified xsi:type="dcterms:W3CDTF">2018-05-15T17:03:58Z</dcterms:modified>
</cp:coreProperties>
</file>