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338" r:id="rId7"/>
    <p:sldId id="337" r:id="rId8"/>
    <p:sldId id="340" r:id="rId9"/>
    <p:sldId id="342" r:id="rId10"/>
    <p:sldId id="272" r:id="rId11"/>
    <p:sldId id="343" r:id="rId12"/>
    <p:sldId id="310" r:id="rId13"/>
    <p:sldId id="311" r:id="rId14"/>
    <p:sldId id="312" r:id="rId15"/>
    <p:sldId id="313" r:id="rId16"/>
    <p:sldId id="314" r:id="rId17"/>
    <p:sldId id="353" r:id="rId18"/>
    <p:sldId id="264" r:id="rId19"/>
    <p:sldId id="354" r:id="rId20"/>
    <p:sldId id="355" r:id="rId21"/>
    <p:sldId id="347" r:id="rId22"/>
    <p:sldId id="351" r:id="rId23"/>
    <p:sldId id="348" r:id="rId24"/>
    <p:sldId id="339" r:id="rId25"/>
    <p:sldId id="352" r:id="rId26"/>
    <p:sldId id="349" r:id="rId27"/>
    <p:sldId id="358" r:id="rId28"/>
    <p:sldId id="357" r:id="rId29"/>
    <p:sldId id="359" r:id="rId30"/>
    <p:sldId id="350" r:id="rId31"/>
    <p:sldId id="341" r:id="rId32"/>
    <p:sldId id="315" r:id="rId33"/>
    <p:sldId id="319" r:id="rId34"/>
    <p:sldId id="321" r:id="rId35"/>
    <p:sldId id="322" r:id="rId36"/>
    <p:sldId id="323" r:id="rId37"/>
    <p:sldId id="324" r:id="rId38"/>
    <p:sldId id="325" r:id="rId39"/>
    <p:sldId id="326" r:id="rId40"/>
    <p:sldId id="329" r:id="rId41"/>
    <p:sldId id="330" r:id="rId42"/>
    <p:sldId id="279" r:id="rId43"/>
    <p:sldId id="288"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31" r:id="rId57"/>
    <p:sldId id="332" r:id="rId58"/>
    <p:sldId id="333" r:id="rId59"/>
    <p:sldId id="334" r:id="rId60"/>
    <p:sldId id="335" r:id="rId61"/>
    <p:sldId id="33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5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6"/>
    <p:restoredTop sz="95687" autoAdjust="0"/>
  </p:normalViewPr>
  <p:slideViewPr>
    <p:cSldViewPr snapToGrid="0" snapToObjects="1">
      <p:cViewPr varScale="1">
        <p:scale>
          <a:sx n="103" d="100"/>
          <a:sy n="103" d="100"/>
        </p:scale>
        <p:origin x="141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CE8EEF-E585-D946-AF1E-051B1113DF51}"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92063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E8EEF-E585-D946-AF1E-051B1113DF51}"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41213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E8EEF-E585-D946-AF1E-051B1113DF51}"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09389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E8EEF-E585-D946-AF1E-051B1113DF51}"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62848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E8EEF-E585-D946-AF1E-051B1113DF51}" type="datetimeFigureOut">
              <a:rPr lang="en-US" smtClean="0"/>
              <a:t>6/14/21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7152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CE8EEF-E585-D946-AF1E-051B1113DF51}" type="datetimeFigureOut">
              <a:rPr lang="en-US" smtClean="0"/>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61768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CE8EEF-E585-D946-AF1E-051B1113DF51}" type="datetimeFigureOut">
              <a:rPr lang="en-US" smtClean="0"/>
              <a:t>6/14/21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199150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E8EEF-E585-D946-AF1E-051B1113DF51}" type="datetimeFigureOut">
              <a:rPr lang="en-US" smtClean="0"/>
              <a:t>6/14/21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12163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E8EEF-E585-D946-AF1E-051B1113DF51}" type="datetimeFigureOut">
              <a:rPr lang="en-US" smtClean="0"/>
              <a:t>6/14/21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428984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E8EEF-E585-D946-AF1E-051B1113DF51}" type="datetimeFigureOut">
              <a:rPr lang="en-US" smtClean="0"/>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200287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E8EEF-E585-D946-AF1E-051B1113DF51}" type="datetimeFigureOut">
              <a:rPr lang="en-US" smtClean="0"/>
              <a:t>6/14/21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6C831-7A7C-E749-B4AA-D86AA76BB832}" type="slidenum">
              <a:rPr lang="en-US" smtClean="0"/>
              <a:t>‹#›</a:t>
            </a:fld>
            <a:endParaRPr lang="en-US"/>
          </a:p>
        </p:txBody>
      </p:sp>
    </p:spTree>
    <p:extLst>
      <p:ext uri="{BB962C8B-B14F-4D97-AF65-F5344CB8AC3E}">
        <p14:creationId xmlns:p14="http://schemas.microsoft.com/office/powerpoint/2010/main" val="348544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E8EEF-E585-D946-AF1E-051B1113DF51}" type="datetimeFigureOut">
              <a:rPr lang="en-US" smtClean="0"/>
              <a:t>6/14/21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6C831-7A7C-E749-B4AA-D86AA76BB832}" type="slidenum">
              <a:rPr lang="en-US" smtClean="0"/>
              <a:t>‹#›</a:t>
            </a:fld>
            <a:endParaRPr lang="en-US"/>
          </a:p>
        </p:txBody>
      </p:sp>
    </p:spTree>
    <p:extLst>
      <p:ext uri="{BB962C8B-B14F-4D97-AF65-F5344CB8AC3E}">
        <p14:creationId xmlns:p14="http://schemas.microsoft.com/office/powerpoint/2010/main" val="374159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370977" y="2498837"/>
            <a:ext cx="2402047" cy="2402047"/>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862625" y="1007819"/>
            <a:ext cx="7418751" cy="707886"/>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This game is about fishermen.</a:t>
            </a:r>
          </a:p>
        </p:txBody>
      </p:sp>
    </p:spTree>
    <p:extLst>
      <p:ext uri="{BB962C8B-B14F-4D97-AF65-F5344CB8AC3E}">
        <p14:creationId xmlns:p14="http://schemas.microsoft.com/office/powerpoint/2010/main" val="209448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717873" y="2397323"/>
            <a:ext cx="1288131" cy="1288131"/>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136416" y="346099"/>
            <a:ext cx="8499583" cy="1938992"/>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Each fisherman’s strength also determines how many trees they can move</a:t>
            </a:r>
          </a:p>
        </p:txBody>
      </p:sp>
      <p:sp>
        <p:nvSpPr>
          <p:cNvPr id="18" name="TextBox 17"/>
          <p:cNvSpPr txBox="1"/>
          <p:nvPr/>
        </p:nvSpPr>
        <p:spPr>
          <a:xfrm>
            <a:off x="2971844" y="3692171"/>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grpSp>
        <p:nvGrpSpPr>
          <p:cNvPr id="32" name="Group 31"/>
          <p:cNvGrpSpPr/>
          <p:nvPr/>
        </p:nvGrpSpPr>
        <p:grpSpPr>
          <a:xfrm>
            <a:off x="1186576" y="5176695"/>
            <a:ext cx="1201024" cy="1474051"/>
            <a:chOff x="-1642779" y="2804994"/>
            <a:chExt cx="1532340" cy="1880684"/>
          </a:xfrm>
        </p:grpSpPr>
        <p:sp>
          <p:nvSpPr>
            <p:cNvPr id="33" name="Oval 3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35" name="Picture 3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36" name="Picture 3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37" name="Picture 3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38" name="Picture 3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9" name="Picture 3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0" name="Trapezoid 39"/>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003360" y="5141412"/>
            <a:ext cx="1201024" cy="1474051"/>
            <a:chOff x="-1642779" y="2804994"/>
            <a:chExt cx="1532340" cy="1880684"/>
          </a:xfrm>
        </p:grpSpPr>
        <p:sp>
          <p:nvSpPr>
            <p:cNvPr id="42" name="Oval 41"/>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44" name="Picture 4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45" name="Picture 4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46" name="Picture 4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47" name="Picture 4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48" name="Picture 4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9" name="Trapezoid 48"/>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41397" y="5230899"/>
            <a:ext cx="1201024" cy="1474051"/>
            <a:chOff x="-1642779" y="2804994"/>
            <a:chExt cx="1532340" cy="1880684"/>
          </a:xfrm>
        </p:grpSpPr>
        <p:sp>
          <p:nvSpPr>
            <p:cNvPr id="3" name="Oval 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26" name="Picture 2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27" name="Picture 2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28" name="Picture 2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29" name="Picture 2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0" name="Picture 2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 name="Trapezoid 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7839866" y="5085865"/>
            <a:ext cx="1174119" cy="1659813"/>
            <a:chOff x="-1435100" y="2754210"/>
            <a:chExt cx="1003300" cy="1418332"/>
          </a:xfrm>
        </p:grpSpPr>
        <p:sp>
          <p:nvSpPr>
            <p:cNvPr id="60" name="Rectangle 59"/>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Cloud 60"/>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7210199" y="5075215"/>
            <a:ext cx="1174119" cy="1659813"/>
            <a:chOff x="-1435100" y="2754210"/>
            <a:chExt cx="1003300" cy="1418332"/>
          </a:xfrm>
        </p:grpSpPr>
        <p:sp>
          <p:nvSpPr>
            <p:cNvPr id="63" name="Rectangle 62"/>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6374136" y="5151249"/>
            <a:ext cx="1174119" cy="1659813"/>
            <a:chOff x="-1435100" y="2754210"/>
            <a:chExt cx="1003300" cy="1418332"/>
          </a:xfrm>
        </p:grpSpPr>
        <p:sp>
          <p:nvSpPr>
            <p:cNvPr id="66" name="Rectangle 6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Cloud 6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415584" y="4488968"/>
            <a:ext cx="4364694" cy="523220"/>
          </a:xfrm>
          <a:prstGeom prst="rect">
            <a:avLst/>
          </a:prstGeom>
          <a:noFill/>
        </p:spPr>
        <p:txBody>
          <a:bodyPr wrap="square" rtlCol="0">
            <a:spAutoFit/>
          </a:bodyPr>
          <a:lstStyle/>
          <a:p>
            <a:pPr algn="ctr"/>
            <a:r>
              <a:rPr lang="en-US" sz="2800" dirty="0">
                <a:latin typeface="Helvetica Neue" panose="02000503000000020004" pitchFamily="2" charset="0"/>
                <a:ea typeface="Helvetica Neue" panose="02000503000000020004" pitchFamily="2" charset="0"/>
                <a:cs typeface="Helvetica Neue" panose="02000503000000020004" pitchFamily="2" charset="0"/>
              </a:rPr>
              <a:t>Catch 3 sacks of fish</a:t>
            </a:r>
          </a:p>
        </p:txBody>
      </p:sp>
      <p:sp>
        <p:nvSpPr>
          <p:cNvPr id="69" name="TextBox 68"/>
          <p:cNvSpPr txBox="1"/>
          <p:nvPr/>
        </p:nvSpPr>
        <p:spPr>
          <a:xfrm>
            <a:off x="5143762" y="4533012"/>
            <a:ext cx="4364694" cy="523220"/>
          </a:xfrm>
          <a:prstGeom prst="rect">
            <a:avLst/>
          </a:prstGeom>
          <a:noFill/>
        </p:spPr>
        <p:txBody>
          <a:bodyPr wrap="square" rtlCol="0">
            <a:spAutoFit/>
          </a:bodyPr>
          <a:lstStyle/>
          <a:p>
            <a:pPr algn="ctr"/>
            <a:r>
              <a:rPr lang="en-US" sz="2800" dirty="0">
                <a:latin typeface="Helvetica Neue" panose="02000503000000020004" pitchFamily="2" charset="0"/>
                <a:ea typeface="Helvetica Neue" panose="02000503000000020004" pitchFamily="2" charset="0"/>
                <a:cs typeface="Helvetica Neue" panose="02000503000000020004" pitchFamily="2" charset="0"/>
              </a:rPr>
              <a:t>Clear 3 trees from road</a:t>
            </a:r>
          </a:p>
        </p:txBody>
      </p:sp>
      <p:sp>
        <p:nvSpPr>
          <p:cNvPr id="70" name="TextBox 69"/>
          <p:cNvSpPr txBox="1"/>
          <p:nvPr/>
        </p:nvSpPr>
        <p:spPr>
          <a:xfrm>
            <a:off x="2499897" y="5720189"/>
            <a:ext cx="4364694" cy="584776"/>
          </a:xfrm>
          <a:prstGeom prst="rect">
            <a:avLst/>
          </a:prstGeom>
          <a:noFill/>
        </p:spPr>
        <p:txBody>
          <a:bodyPr wrap="square" rtlCol="0">
            <a:spAutoFit/>
          </a:bodyPr>
          <a:lstStyle/>
          <a:p>
            <a:pPr algn="ctr"/>
            <a:r>
              <a:rPr lang="en-US" sz="3200" dirty="0">
                <a:latin typeface="Helvetica Neue" panose="02000503000000020004" pitchFamily="2" charset="0"/>
                <a:ea typeface="Helvetica Neue" panose="02000503000000020004" pitchFamily="2" charset="0"/>
                <a:cs typeface="Helvetica Neue" panose="02000503000000020004" pitchFamily="2" charset="0"/>
              </a:rPr>
              <a:t>OR</a:t>
            </a:r>
          </a:p>
        </p:txBody>
      </p:sp>
    </p:spTree>
    <p:extLst>
      <p:ext uri="{BB962C8B-B14F-4D97-AF65-F5344CB8AC3E}">
        <p14:creationId xmlns:p14="http://schemas.microsoft.com/office/powerpoint/2010/main" val="211507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09CAAC88-6870-0341-B151-2C0679ABA779}"/>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Oval 110">
            <a:extLst>
              <a:ext uri="{FF2B5EF4-FFF2-40B4-BE49-F238E27FC236}">
                <a16:creationId xmlns:a16="http://schemas.microsoft.com/office/drawing/2014/main" id="{1805B008-7808-7C41-A0B7-3D4098B5AB28}"/>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1769202-52DC-4546-BE3D-E2E2196DA89A}"/>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B38A4CE-9FB2-BE41-88C5-DEE5F4899F6A}"/>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B23EA8B-5E37-C54A-AF61-7C72ABDA0C28}"/>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080AE8C6-8DAE-6C44-B03B-8FC2870FC6DD}"/>
              </a:ext>
            </a:extLst>
          </p:cNvPr>
          <p:cNvGrpSpPr/>
          <p:nvPr/>
        </p:nvGrpSpPr>
        <p:grpSpPr>
          <a:xfrm rot="5400000">
            <a:off x="4373798" y="2518185"/>
            <a:ext cx="353488" cy="499714"/>
            <a:chOff x="-1435100" y="2754209"/>
            <a:chExt cx="1003300" cy="1418330"/>
          </a:xfrm>
        </p:grpSpPr>
        <p:sp>
          <p:nvSpPr>
            <p:cNvPr id="134" name="Rectangle 133">
              <a:extLst>
                <a:ext uri="{FF2B5EF4-FFF2-40B4-BE49-F238E27FC236}">
                  <a16:creationId xmlns:a16="http://schemas.microsoft.com/office/drawing/2014/main" id="{2BD1E6A1-BF8B-D64F-8258-C9DC4BDF7642}"/>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Cloud 134">
              <a:extLst>
                <a:ext uri="{FF2B5EF4-FFF2-40B4-BE49-F238E27FC236}">
                  <a16:creationId xmlns:a16="http://schemas.microsoft.com/office/drawing/2014/main" id="{2A91B958-731D-EE43-9CB0-B00CB96D5CF2}"/>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E73089F2-E4D4-6441-99A1-5BBD52C3453B}"/>
              </a:ext>
            </a:extLst>
          </p:cNvPr>
          <p:cNvGrpSpPr/>
          <p:nvPr/>
        </p:nvGrpSpPr>
        <p:grpSpPr>
          <a:xfrm rot="5400000">
            <a:off x="4368625" y="2896230"/>
            <a:ext cx="353488" cy="499714"/>
            <a:chOff x="-1435100" y="2754209"/>
            <a:chExt cx="1003300" cy="1418330"/>
          </a:xfrm>
        </p:grpSpPr>
        <p:sp>
          <p:nvSpPr>
            <p:cNvPr id="137" name="Rectangle 136">
              <a:extLst>
                <a:ext uri="{FF2B5EF4-FFF2-40B4-BE49-F238E27FC236}">
                  <a16:creationId xmlns:a16="http://schemas.microsoft.com/office/drawing/2014/main" id="{31EC5E80-9293-1B49-ABDE-C5F4F6855537}"/>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Cloud 137">
              <a:extLst>
                <a:ext uri="{FF2B5EF4-FFF2-40B4-BE49-F238E27FC236}">
                  <a16:creationId xmlns:a16="http://schemas.microsoft.com/office/drawing/2014/main" id="{A5B9EFE2-0AC4-9648-9E2C-5E81EDB41D14}"/>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40A7F763-C371-3E4B-AB60-EB9644D2DD91}"/>
              </a:ext>
            </a:extLst>
          </p:cNvPr>
          <p:cNvGrpSpPr/>
          <p:nvPr/>
        </p:nvGrpSpPr>
        <p:grpSpPr>
          <a:xfrm rot="5400000">
            <a:off x="4368627" y="3268008"/>
            <a:ext cx="353488" cy="499714"/>
            <a:chOff x="-1435100" y="2754209"/>
            <a:chExt cx="1003300" cy="1418330"/>
          </a:xfrm>
        </p:grpSpPr>
        <p:sp>
          <p:nvSpPr>
            <p:cNvPr id="140" name="Rectangle 139">
              <a:extLst>
                <a:ext uri="{FF2B5EF4-FFF2-40B4-BE49-F238E27FC236}">
                  <a16:creationId xmlns:a16="http://schemas.microsoft.com/office/drawing/2014/main" id="{89EEF22C-66AB-8B47-9321-FE5B2720445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Cloud 140">
              <a:extLst>
                <a:ext uri="{FF2B5EF4-FFF2-40B4-BE49-F238E27FC236}">
                  <a16:creationId xmlns:a16="http://schemas.microsoft.com/office/drawing/2014/main" id="{3B281D15-F10B-D640-84CA-F5FB321EEF3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E75C2CDC-01FA-1042-A17B-DA4E1DD02ADA}"/>
              </a:ext>
            </a:extLst>
          </p:cNvPr>
          <p:cNvSpPr txBox="1"/>
          <p:nvPr/>
        </p:nvSpPr>
        <p:spPr>
          <a:xfrm>
            <a:off x="2014319" y="3862542"/>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43" name="TextBox 142">
            <a:extLst>
              <a:ext uri="{FF2B5EF4-FFF2-40B4-BE49-F238E27FC236}">
                <a16:creationId xmlns:a16="http://schemas.microsoft.com/office/drawing/2014/main" id="{A87B5FA3-307F-684E-8042-BBE7BE5A9B18}"/>
              </a:ext>
            </a:extLst>
          </p:cNvPr>
          <p:cNvSpPr txBox="1"/>
          <p:nvPr/>
        </p:nvSpPr>
        <p:spPr>
          <a:xfrm>
            <a:off x="5807937" y="3896605"/>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44" name="TextBox 143">
            <a:extLst>
              <a:ext uri="{FF2B5EF4-FFF2-40B4-BE49-F238E27FC236}">
                <a16:creationId xmlns:a16="http://schemas.microsoft.com/office/drawing/2014/main" id="{1947285F-7B2D-6F4D-BB65-5E4D4389DB11}"/>
              </a:ext>
            </a:extLst>
          </p:cNvPr>
          <p:cNvSpPr txBox="1"/>
          <p:nvPr/>
        </p:nvSpPr>
        <p:spPr>
          <a:xfrm>
            <a:off x="4186804" y="5706462"/>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
        <p:nvSpPr>
          <p:cNvPr id="44" name="Title 1">
            <a:extLst>
              <a:ext uri="{FF2B5EF4-FFF2-40B4-BE49-F238E27FC236}">
                <a16:creationId xmlns:a16="http://schemas.microsoft.com/office/drawing/2014/main" id="{A2251B88-5566-4D48-8ABE-E4267D38060B}"/>
              </a:ext>
            </a:extLst>
          </p:cNvPr>
          <p:cNvSpPr>
            <a:spLocks noGrp="1"/>
          </p:cNvSpPr>
          <p:nvPr>
            <p:ph type="title"/>
          </p:nvPr>
        </p:nvSpPr>
        <p:spPr>
          <a:xfrm>
            <a:off x="457200" y="6175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All fishermen can see at a distance how many trees are blocking the road.</a:t>
            </a:r>
          </a:p>
        </p:txBody>
      </p:sp>
      <p:sp>
        <p:nvSpPr>
          <p:cNvPr id="45" name="Rectangle 44">
            <a:extLst>
              <a:ext uri="{FF2B5EF4-FFF2-40B4-BE49-F238E27FC236}">
                <a16:creationId xmlns:a16="http://schemas.microsoft.com/office/drawing/2014/main" id="{212D86D7-0890-5D43-891B-FDCBCBDB488E}"/>
              </a:ext>
            </a:extLst>
          </p:cNvPr>
          <p:cNvSpPr/>
          <p:nvPr/>
        </p:nvSpPr>
        <p:spPr>
          <a:xfrm>
            <a:off x="2588814" y="334835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2DBCD09-03DC-F348-B0BE-A71C88E8C56D}"/>
              </a:ext>
            </a:extLst>
          </p:cNvPr>
          <p:cNvSpPr/>
          <p:nvPr/>
        </p:nvSpPr>
        <p:spPr>
          <a:xfrm>
            <a:off x="4358223" y="509778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7" name="Rectangle 46">
            <a:extLst>
              <a:ext uri="{FF2B5EF4-FFF2-40B4-BE49-F238E27FC236}">
                <a16:creationId xmlns:a16="http://schemas.microsoft.com/office/drawing/2014/main" id="{123A12A3-1733-F343-A4A7-1539DE046E0F}"/>
              </a:ext>
            </a:extLst>
          </p:cNvPr>
          <p:cNvSpPr/>
          <p:nvPr/>
        </p:nvSpPr>
        <p:spPr>
          <a:xfrm>
            <a:off x="6281891" y="335004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6E9FB08-859A-7842-ACE9-EA1D7A973CD8}"/>
              </a:ext>
            </a:extLst>
          </p:cNvPr>
          <p:cNvGrpSpPr/>
          <p:nvPr/>
        </p:nvGrpSpPr>
        <p:grpSpPr>
          <a:xfrm>
            <a:off x="2443459" y="3530884"/>
            <a:ext cx="364151" cy="364151"/>
            <a:chOff x="-2060668" y="-7437"/>
            <a:chExt cx="2402049" cy="2402050"/>
          </a:xfrm>
          <a:effectLst/>
        </p:grpSpPr>
        <p:sp>
          <p:nvSpPr>
            <p:cNvPr id="49" name="Oval 48">
              <a:extLst>
                <a:ext uri="{FF2B5EF4-FFF2-40B4-BE49-F238E27FC236}">
                  <a16:creationId xmlns:a16="http://schemas.microsoft.com/office/drawing/2014/main" id="{7AF7054F-D587-8449-9470-52EAA6172FC6}"/>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8605880-2E8B-C344-B55C-A1454C681A8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2BE8F8C-6FAA-324B-AFB5-314B95E9B8CD}"/>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E2CABF0-4ADA-3744-A3DE-46ED66E1BB4C}"/>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A395434-3B63-E54B-ABD1-B055BE34C570}"/>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E43890E1-5A38-1E41-B811-7ABDA84DC1CC}"/>
              </a:ext>
            </a:extLst>
          </p:cNvPr>
          <p:cNvGrpSpPr/>
          <p:nvPr/>
        </p:nvGrpSpPr>
        <p:grpSpPr>
          <a:xfrm>
            <a:off x="6293356" y="3536649"/>
            <a:ext cx="364151" cy="364151"/>
            <a:chOff x="-2060668" y="-7437"/>
            <a:chExt cx="2402049" cy="2402050"/>
          </a:xfrm>
          <a:effectLst/>
        </p:grpSpPr>
        <p:sp>
          <p:nvSpPr>
            <p:cNvPr id="55" name="Oval 54">
              <a:extLst>
                <a:ext uri="{FF2B5EF4-FFF2-40B4-BE49-F238E27FC236}">
                  <a16:creationId xmlns:a16="http://schemas.microsoft.com/office/drawing/2014/main" id="{3DC318D4-4ACC-5F4C-9532-52BB57F23C9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55694A0-D13B-9044-A5E6-57B07A4DDE6F}"/>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C970C7D-9C4B-D54C-8C78-049D6B5F3A72}"/>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4122D13-3CDA-7A4E-80E1-0A2BC0E9FB9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3C043BA-92B0-0C4A-9722-89D0BF858994}"/>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0E6DD8C4-94AF-3441-971E-69DFB730CB39}"/>
              </a:ext>
            </a:extLst>
          </p:cNvPr>
          <p:cNvGrpSpPr/>
          <p:nvPr/>
        </p:nvGrpSpPr>
        <p:grpSpPr>
          <a:xfrm>
            <a:off x="4359774" y="5301405"/>
            <a:ext cx="364151" cy="364151"/>
            <a:chOff x="-2060668" y="-7437"/>
            <a:chExt cx="2402049" cy="2402050"/>
          </a:xfrm>
          <a:effectLst/>
        </p:grpSpPr>
        <p:sp>
          <p:nvSpPr>
            <p:cNvPr id="61" name="Oval 60">
              <a:extLst>
                <a:ext uri="{FF2B5EF4-FFF2-40B4-BE49-F238E27FC236}">
                  <a16:creationId xmlns:a16="http://schemas.microsoft.com/office/drawing/2014/main" id="{8A5B8BAC-B566-C649-B4FC-458EB861E1EE}"/>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6DEDCC0-38B0-8744-83C8-ED775ECB7AF0}"/>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801D6AA-5496-524B-B6A7-09AEDC572B8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EB6CCED-103F-BD45-835A-20FB9350798A}"/>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F156979-2E4F-FE49-A83D-5E76C1ED5FD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6" name="Isosceles Triangle 6">
            <a:extLst>
              <a:ext uri="{FF2B5EF4-FFF2-40B4-BE49-F238E27FC236}">
                <a16:creationId xmlns:a16="http://schemas.microsoft.com/office/drawing/2014/main" id="{77FE5F57-C60E-AC4B-9C79-884ADBC9CBAD}"/>
              </a:ext>
            </a:extLst>
          </p:cNvPr>
          <p:cNvSpPr/>
          <p:nvPr/>
        </p:nvSpPr>
        <p:spPr>
          <a:xfrm>
            <a:off x="4221723" y="4785401"/>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67" name="Isosceles Triangle 6">
            <a:extLst>
              <a:ext uri="{FF2B5EF4-FFF2-40B4-BE49-F238E27FC236}">
                <a16:creationId xmlns:a16="http://schemas.microsoft.com/office/drawing/2014/main" id="{95569EE0-E277-4649-BC11-8B56073A386A}"/>
              </a:ext>
            </a:extLst>
          </p:cNvPr>
          <p:cNvSpPr/>
          <p:nvPr/>
        </p:nvSpPr>
        <p:spPr>
          <a:xfrm>
            <a:off x="2452314" y="3010745"/>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68" name="Isosceles Triangle 6">
            <a:extLst>
              <a:ext uri="{FF2B5EF4-FFF2-40B4-BE49-F238E27FC236}">
                <a16:creationId xmlns:a16="http://schemas.microsoft.com/office/drawing/2014/main" id="{B732CA10-8B75-0D43-B1D9-54C120B51931}"/>
              </a:ext>
            </a:extLst>
          </p:cNvPr>
          <p:cNvSpPr/>
          <p:nvPr/>
        </p:nvSpPr>
        <p:spPr>
          <a:xfrm>
            <a:off x="6145391" y="3020645"/>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86760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5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Each morning each fisherman wakes up and decides whether to fish or to clear the road.</a:t>
            </a:r>
          </a:p>
        </p:txBody>
      </p:sp>
      <p:sp>
        <p:nvSpPr>
          <p:cNvPr id="66" name="Rectangle 65">
            <a:extLst>
              <a:ext uri="{FF2B5EF4-FFF2-40B4-BE49-F238E27FC236}">
                <a16:creationId xmlns:a16="http://schemas.microsoft.com/office/drawing/2014/main" id="{80E5C722-B5F8-4A4A-9129-28C7519225BC}"/>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F09AD43F-B797-7340-AF74-D34645E8970C}"/>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4023988-FC8D-434F-8889-9178C306784C}"/>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CDB2C22-A162-6B4D-8792-093362695040}"/>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9B32745-92B7-484E-A2BE-D9DDEA8DD498}"/>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66BFEF72-1826-544B-AB38-1D88C979C143}"/>
              </a:ext>
            </a:extLst>
          </p:cNvPr>
          <p:cNvGrpSpPr/>
          <p:nvPr/>
        </p:nvGrpSpPr>
        <p:grpSpPr>
          <a:xfrm rot="5400000">
            <a:off x="4373798" y="2518185"/>
            <a:ext cx="353488" cy="499714"/>
            <a:chOff x="-1435100" y="2754209"/>
            <a:chExt cx="1003300" cy="1418330"/>
          </a:xfrm>
        </p:grpSpPr>
        <p:sp>
          <p:nvSpPr>
            <p:cNvPr id="96" name="Rectangle 95">
              <a:extLst>
                <a:ext uri="{FF2B5EF4-FFF2-40B4-BE49-F238E27FC236}">
                  <a16:creationId xmlns:a16="http://schemas.microsoft.com/office/drawing/2014/main" id="{8B9E391A-16B0-1D42-9701-2FE643DE9D5F}"/>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a:extLst>
                <a:ext uri="{FF2B5EF4-FFF2-40B4-BE49-F238E27FC236}">
                  <a16:creationId xmlns:a16="http://schemas.microsoft.com/office/drawing/2014/main" id="{8F37A660-F3CF-3945-83BE-815CB7E8A1A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5F2884E1-3318-DE47-8F3D-1314F36FD96C}"/>
              </a:ext>
            </a:extLst>
          </p:cNvPr>
          <p:cNvGrpSpPr/>
          <p:nvPr/>
        </p:nvGrpSpPr>
        <p:grpSpPr>
          <a:xfrm rot="5400000">
            <a:off x="4368625" y="2896230"/>
            <a:ext cx="353488" cy="499714"/>
            <a:chOff x="-1435100" y="2754209"/>
            <a:chExt cx="1003300" cy="1418330"/>
          </a:xfrm>
        </p:grpSpPr>
        <p:sp>
          <p:nvSpPr>
            <p:cNvPr id="99" name="Rectangle 98">
              <a:extLst>
                <a:ext uri="{FF2B5EF4-FFF2-40B4-BE49-F238E27FC236}">
                  <a16:creationId xmlns:a16="http://schemas.microsoft.com/office/drawing/2014/main" id="{BA158AA1-90FA-5E48-B6A5-F1847E2D09F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a:extLst>
                <a:ext uri="{FF2B5EF4-FFF2-40B4-BE49-F238E27FC236}">
                  <a16:creationId xmlns:a16="http://schemas.microsoft.com/office/drawing/2014/main" id="{58EE96E4-1776-504E-80A7-A6B9997B9A6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FF8D7CB4-1E70-364D-863F-1592E8DC361D}"/>
              </a:ext>
            </a:extLst>
          </p:cNvPr>
          <p:cNvGrpSpPr/>
          <p:nvPr/>
        </p:nvGrpSpPr>
        <p:grpSpPr>
          <a:xfrm rot="5400000">
            <a:off x="4368627" y="3268008"/>
            <a:ext cx="353488" cy="499714"/>
            <a:chOff x="-1435100" y="2754209"/>
            <a:chExt cx="1003300" cy="1418330"/>
          </a:xfrm>
        </p:grpSpPr>
        <p:sp>
          <p:nvSpPr>
            <p:cNvPr id="102" name="Rectangle 101">
              <a:extLst>
                <a:ext uri="{FF2B5EF4-FFF2-40B4-BE49-F238E27FC236}">
                  <a16:creationId xmlns:a16="http://schemas.microsoft.com/office/drawing/2014/main" id="{FF3FECF1-4440-C840-AC59-48443A2A6B03}"/>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loud 102">
              <a:extLst>
                <a:ext uri="{FF2B5EF4-FFF2-40B4-BE49-F238E27FC236}">
                  <a16:creationId xmlns:a16="http://schemas.microsoft.com/office/drawing/2014/main" id="{72699541-9BFC-B548-A4F0-4A16090777B5}"/>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73CDAF86-07AD-E943-BC00-293D78493F70}"/>
              </a:ext>
            </a:extLst>
          </p:cNvPr>
          <p:cNvSpPr txBox="1"/>
          <p:nvPr/>
        </p:nvSpPr>
        <p:spPr>
          <a:xfrm>
            <a:off x="2014319" y="3862542"/>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05" name="TextBox 104">
            <a:extLst>
              <a:ext uri="{FF2B5EF4-FFF2-40B4-BE49-F238E27FC236}">
                <a16:creationId xmlns:a16="http://schemas.microsoft.com/office/drawing/2014/main" id="{2C63EF3E-2862-C84F-92E3-80CC4E922024}"/>
              </a:ext>
            </a:extLst>
          </p:cNvPr>
          <p:cNvSpPr txBox="1"/>
          <p:nvPr/>
        </p:nvSpPr>
        <p:spPr>
          <a:xfrm>
            <a:off x="5807937" y="3896605"/>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06" name="TextBox 105">
            <a:extLst>
              <a:ext uri="{FF2B5EF4-FFF2-40B4-BE49-F238E27FC236}">
                <a16:creationId xmlns:a16="http://schemas.microsoft.com/office/drawing/2014/main" id="{F443258D-F1AB-D24E-B617-A202BF3B826A}"/>
              </a:ext>
            </a:extLst>
          </p:cNvPr>
          <p:cNvSpPr txBox="1"/>
          <p:nvPr/>
        </p:nvSpPr>
        <p:spPr>
          <a:xfrm>
            <a:off x="4186804" y="5706462"/>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
        <p:nvSpPr>
          <p:cNvPr id="44" name="Rectangle 43">
            <a:extLst>
              <a:ext uri="{FF2B5EF4-FFF2-40B4-BE49-F238E27FC236}">
                <a16:creationId xmlns:a16="http://schemas.microsoft.com/office/drawing/2014/main" id="{8D320999-956C-2E4D-9E0D-D14719FFBA07}"/>
              </a:ext>
            </a:extLst>
          </p:cNvPr>
          <p:cNvSpPr/>
          <p:nvPr/>
        </p:nvSpPr>
        <p:spPr>
          <a:xfrm>
            <a:off x="2588814" y="334835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C05E9B0-FB51-8E41-B859-A1FBADDC3ACF}"/>
              </a:ext>
            </a:extLst>
          </p:cNvPr>
          <p:cNvSpPr/>
          <p:nvPr/>
        </p:nvSpPr>
        <p:spPr>
          <a:xfrm>
            <a:off x="4358223" y="509778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6" name="Rectangle 45">
            <a:extLst>
              <a:ext uri="{FF2B5EF4-FFF2-40B4-BE49-F238E27FC236}">
                <a16:creationId xmlns:a16="http://schemas.microsoft.com/office/drawing/2014/main" id="{45898D7A-A2B7-9C43-A6ED-7BBF5107AB17}"/>
              </a:ext>
            </a:extLst>
          </p:cNvPr>
          <p:cNvSpPr/>
          <p:nvPr/>
        </p:nvSpPr>
        <p:spPr>
          <a:xfrm>
            <a:off x="6281891" y="335004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97E004AC-74C7-B74D-BEBD-E4B77B44644B}"/>
              </a:ext>
            </a:extLst>
          </p:cNvPr>
          <p:cNvGrpSpPr/>
          <p:nvPr/>
        </p:nvGrpSpPr>
        <p:grpSpPr>
          <a:xfrm>
            <a:off x="2443459" y="3530884"/>
            <a:ext cx="364151" cy="364151"/>
            <a:chOff x="-2060668" y="-7437"/>
            <a:chExt cx="2402049" cy="2402050"/>
          </a:xfrm>
          <a:effectLst/>
        </p:grpSpPr>
        <p:sp>
          <p:nvSpPr>
            <p:cNvPr id="48" name="Oval 47">
              <a:extLst>
                <a:ext uri="{FF2B5EF4-FFF2-40B4-BE49-F238E27FC236}">
                  <a16:creationId xmlns:a16="http://schemas.microsoft.com/office/drawing/2014/main" id="{DC29293A-CD29-3A40-9566-1F666AD7589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674354B-9FA7-BC44-8C30-1A4A9E7B8CA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4FECB4C-3DAE-6640-A647-FA721623A445}"/>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9E6A1D9-69EF-044C-89CB-433D33E88DA8}"/>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4F797BB-BFE8-AB45-95FE-EEF9E9F8380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C2926832-9DC2-124A-8259-F478F8C7109B}"/>
              </a:ext>
            </a:extLst>
          </p:cNvPr>
          <p:cNvGrpSpPr/>
          <p:nvPr/>
        </p:nvGrpSpPr>
        <p:grpSpPr>
          <a:xfrm>
            <a:off x="6293356" y="3536649"/>
            <a:ext cx="364151" cy="364151"/>
            <a:chOff x="-2060668" y="-7437"/>
            <a:chExt cx="2402049" cy="2402050"/>
          </a:xfrm>
          <a:effectLst/>
        </p:grpSpPr>
        <p:sp>
          <p:nvSpPr>
            <p:cNvPr id="54" name="Oval 53">
              <a:extLst>
                <a:ext uri="{FF2B5EF4-FFF2-40B4-BE49-F238E27FC236}">
                  <a16:creationId xmlns:a16="http://schemas.microsoft.com/office/drawing/2014/main" id="{03B93A3E-E8E0-2F49-9428-E315A18A2C49}"/>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3267C99-C970-0E49-988F-607AD32684E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F57E4C2-7B9A-FB47-85B3-DD53FDBA7386}"/>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1C7CCD2-81DA-C441-8E88-A42DF0A12667}"/>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9EC095C-0B6F-AE48-A0F4-E8BEA9F6301C}"/>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2E7914F4-7A6D-9746-A914-62CE3D6F70E1}"/>
              </a:ext>
            </a:extLst>
          </p:cNvPr>
          <p:cNvGrpSpPr/>
          <p:nvPr/>
        </p:nvGrpSpPr>
        <p:grpSpPr>
          <a:xfrm>
            <a:off x="4359774" y="5301405"/>
            <a:ext cx="364151" cy="364151"/>
            <a:chOff x="-2060668" y="-7437"/>
            <a:chExt cx="2402049" cy="2402050"/>
          </a:xfrm>
          <a:effectLst/>
        </p:grpSpPr>
        <p:sp>
          <p:nvSpPr>
            <p:cNvPr id="60" name="Oval 59">
              <a:extLst>
                <a:ext uri="{FF2B5EF4-FFF2-40B4-BE49-F238E27FC236}">
                  <a16:creationId xmlns:a16="http://schemas.microsoft.com/office/drawing/2014/main" id="{B07CEB24-35AE-0646-8066-9B18AEB2D58D}"/>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BE2B05B-4111-9E4A-865F-EEBD0C6B40F2}"/>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4922A27-9095-E843-B02F-319EAB940241}"/>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2A37140-61B0-9744-AFC9-7F6349199066}"/>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8BDB7EA-5EB6-394E-8F0B-10B80CA1C2A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Isosceles Triangle 6">
            <a:extLst>
              <a:ext uri="{FF2B5EF4-FFF2-40B4-BE49-F238E27FC236}">
                <a16:creationId xmlns:a16="http://schemas.microsoft.com/office/drawing/2014/main" id="{63B4AF05-EC17-074E-936F-3686D7ED58F4}"/>
              </a:ext>
            </a:extLst>
          </p:cNvPr>
          <p:cNvSpPr/>
          <p:nvPr/>
        </p:nvSpPr>
        <p:spPr>
          <a:xfrm>
            <a:off x="4221723" y="4785401"/>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107" name="Isosceles Triangle 6">
            <a:extLst>
              <a:ext uri="{FF2B5EF4-FFF2-40B4-BE49-F238E27FC236}">
                <a16:creationId xmlns:a16="http://schemas.microsoft.com/office/drawing/2014/main" id="{9A08C1E7-0A90-414A-8533-7BC86136FB26}"/>
              </a:ext>
            </a:extLst>
          </p:cNvPr>
          <p:cNvSpPr/>
          <p:nvPr/>
        </p:nvSpPr>
        <p:spPr>
          <a:xfrm>
            <a:off x="2452314" y="3010745"/>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108" name="Isosceles Triangle 6">
            <a:extLst>
              <a:ext uri="{FF2B5EF4-FFF2-40B4-BE49-F238E27FC236}">
                <a16:creationId xmlns:a16="http://schemas.microsoft.com/office/drawing/2014/main" id="{6E03B3C3-FF2E-6C4E-A56D-A556029C83F0}"/>
              </a:ext>
            </a:extLst>
          </p:cNvPr>
          <p:cNvSpPr/>
          <p:nvPr/>
        </p:nvSpPr>
        <p:spPr>
          <a:xfrm>
            <a:off x="6145391" y="3020645"/>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408340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5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Each activity (fishing or clearing the road) takes up all day, so they can only do one.</a:t>
            </a:r>
          </a:p>
        </p:txBody>
      </p:sp>
      <p:sp>
        <p:nvSpPr>
          <p:cNvPr id="66" name="Rectangle 65">
            <a:extLst>
              <a:ext uri="{FF2B5EF4-FFF2-40B4-BE49-F238E27FC236}">
                <a16:creationId xmlns:a16="http://schemas.microsoft.com/office/drawing/2014/main" id="{71A614AD-D426-3E40-887E-19425F4060D1}"/>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78DC6190-C744-FE4A-A670-95737D10C9F9}"/>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87C29-B564-2B44-97F6-06681FA29065}"/>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9705451-6104-C44B-97AE-DF7FD212C147}"/>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5A3EC91-FC6B-0645-A019-AE20D29DA29D}"/>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223F237C-4769-FD40-86BE-2A1DF37A567B}"/>
              </a:ext>
            </a:extLst>
          </p:cNvPr>
          <p:cNvGrpSpPr/>
          <p:nvPr/>
        </p:nvGrpSpPr>
        <p:grpSpPr>
          <a:xfrm rot="5400000">
            <a:off x="4373798" y="2518185"/>
            <a:ext cx="353488" cy="499714"/>
            <a:chOff x="-1435100" y="2754209"/>
            <a:chExt cx="1003300" cy="1418330"/>
          </a:xfrm>
        </p:grpSpPr>
        <p:sp>
          <p:nvSpPr>
            <p:cNvPr id="96" name="Rectangle 95">
              <a:extLst>
                <a:ext uri="{FF2B5EF4-FFF2-40B4-BE49-F238E27FC236}">
                  <a16:creationId xmlns:a16="http://schemas.microsoft.com/office/drawing/2014/main" id="{A2841EAE-FDCB-2841-B2CD-82FD86305109}"/>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a:extLst>
                <a:ext uri="{FF2B5EF4-FFF2-40B4-BE49-F238E27FC236}">
                  <a16:creationId xmlns:a16="http://schemas.microsoft.com/office/drawing/2014/main" id="{BD14D245-6FCF-B146-B99F-6972AD58DD8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63B6774-2306-2343-9A66-D37D95EBB6E9}"/>
              </a:ext>
            </a:extLst>
          </p:cNvPr>
          <p:cNvGrpSpPr/>
          <p:nvPr/>
        </p:nvGrpSpPr>
        <p:grpSpPr>
          <a:xfrm rot="5400000">
            <a:off x="4368625" y="2896230"/>
            <a:ext cx="353488" cy="499714"/>
            <a:chOff x="-1435100" y="2754209"/>
            <a:chExt cx="1003300" cy="1418330"/>
          </a:xfrm>
        </p:grpSpPr>
        <p:sp>
          <p:nvSpPr>
            <p:cNvPr id="99" name="Rectangle 98">
              <a:extLst>
                <a:ext uri="{FF2B5EF4-FFF2-40B4-BE49-F238E27FC236}">
                  <a16:creationId xmlns:a16="http://schemas.microsoft.com/office/drawing/2014/main" id="{042EB19F-1BAE-3148-9364-FC20EB44A96E}"/>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a:extLst>
                <a:ext uri="{FF2B5EF4-FFF2-40B4-BE49-F238E27FC236}">
                  <a16:creationId xmlns:a16="http://schemas.microsoft.com/office/drawing/2014/main" id="{65CED840-BBDB-C74C-8E87-25EAFB90C096}"/>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8F188BC8-01A4-1A43-8D63-36CF5AC9C9B2}"/>
              </a:ext>
            </a:extLst>
          </p:cNvPr>
          <p:cNvGrpSpPr/>
          <p:nvPr/>
        </p:nvGrpSpPr>
        <p:grpSpPr>
          <a:xfrm rot="5400000">
            <a:off x="4368627" y="3268008"/>
            <a:ext cx="353488" cy="499714"/>
            <a:chOff x="-1435100" y="2754209"/>
            <a:chExt cx="1003300" cy="1418330"/>
          </a:xfrm>
        </p:grpSpPr>
        <p:sp>
          <p:nvSpPr>
            <p:cNvPr id="102" name="Rectangle 101">
              <a:extLst>
                <a:ext uri="{FF2B5EF4-FFF2-40B4-BE49-F238E27FC236}">
                  <a16:creationId xmlns:a16="http://schemas.microsoft.com/office/drawing/2014/main" id="{C744D8D1-9B63-7549-A5E2-F265C8527262}"/>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Cloud 102">
              <a:extLst>
                <a:ext uri="{FF2B5EF4-FFF2-40B4-BE49-F238E27FC236}">
                  <a16:creationId xmlns:a16="http://schemas.microsoft.com/office/drawing/2014/main" id="{5BA21C19-959E-504F-A0E6-289106455862}"/>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5E5E5889-DCDB-E349-960E-F3EBC04B73C6}"/>
              </a:ext>
            </a:extLst>
          </p:cNvPr>
          <p:cNvSpPr txBox="1"/>
          <p:nvPr/>
        </p:nvSpPr>
        <p:spPr>
          <a:xfrm>
            <a:off x="2014319" y="3862542"/>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05" name="TextBox 104">
            <a:extLst>
              <a:ext uri="{FF2B5EF4-FFF2-40B4-BE49-F238E27FC236}">
                <a16:creationId xmlns:a16="http://schemas.microsoft.com/office/drawing/2014/main" id="{BE6A21A3-4B70-5942-8894-7BF2A4974875}"/>
              </a:ext>
            </a:extLst>
          </p:cNvPr>
          <p:cNvSpPr txBox="1"/>
          <p:nvPr/>
        </p:nvSpPr>
        <p:spPr>
          <a:xfrm>
            <a:off x="5807937" y="3896605"/>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06" name="TextBox 105">
            <a:extLst>
              <a:ext uri="{FF2B5EF4-FFF2-40B4-BE49-F238E27FC236}">
                <a16:creationId xmlns:a16="http://schemas.microsoft.com/office/drawing/2014/main" id="{653FACB6-6B2F-ED47-BAB5-CFEC9F7660FF}"/>
              </a:ext>
            </a:extLst>
          </p:cNvPr>
          <p:cNvSpPr txBox="1"/>
          <p:nvPr/>
        </p:nvSpPr>
        <p:spPr>
          <a:xfrm>
            <a:off x="4186804" y="5706462"/>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
        <p:nvSpPr>
          <p:cNvPr id="44" name="Rectangle 43">
            <a:extLst>
              <a:ext uri="{FF2B5EF4-FFF2-40B4-BE49-F238E27FC236}">
                <a16:creationId xmlns:a16="http://schemas.microsoft.com/office/drawing/2014/main" id="{D5EDEE34-CB5C-4442-AC94-AED36F239675}"/>
              </a:ext>
            </a:extLst>
          </p:cNvPr>
          <p:cNvSpPr/>
          <p:nvPr/>
        </p:nvSpPr>
        <p:spPr>
          <a:xfrm>
            <a:off x="2588814" y="334835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DD1B11F-5D61-934F-9207-689169810D07}"/>
              </a:ext>
            </a:extLst>
          </p:cNvPr>
          <p:cNvSpPr/>
          <p:nvPr/>
        </p:nvSpPr>
        <p:spPr>
          <a:xfrm>
            <a:off x="4358223" y="509778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6" name="Rectangle 45">
            <a:extLst>
              <a:ext uri="{FF2B5EF4-FFF2-40B4-BE49-F238E27FC236}">
                <a16:creationId xmlns:a16="http://schemas.microsoft.com/office/drawing/2014/main" id="{59878EAB-AD27-614C-9783-F7BEB2BA39C3}"/>
              </a:ext>
            </a:extLst>
          </p:cNvPr>
          <p:cNvSpPr/>
          <p:nvPr/>
        </p:nvSpPr>
        <p:spPr>
          <a:xfrm>
            <a:off x="6281891" y="335004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363B8239-7336-CC47-A964-2BE0B7A80CC2}"/>
              </a:ext>
            </a:extLst>
          </p:cNvPr>
          <p:cNvGrpSpPr/>
          <p:nvPr/>
        </p:nvGrpSpPr>
        <p:grpSpPr>
          <a:xfrm>
            <a:off x="2443459" y="3530884"/>
            <a:ext cx="364151" cy="364151"/>
            <a:chOff x="-2060668" y="-7437"/>
            <a:chExt cx="2402049" cy="2402050"/>
          </a:xfrm>
          <a:effectLst/>
        </p:grpSpPr>
        <p:sp>
          <p:nvSpPr>
            <p:cNvPr id="48" name="Oval 47">
              <a:extLst>
                <a:ext uri="{FF2B5EF4-FFF2-40B4-BE49-F238E27FC236}">
                  <a16:creationId xmlns:a16="http://schemas.microsoft.com/office/drawing/2014/main" id="{94717D67-3EFB-2944-87A5-63F0681C3C92}"/>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C9D8882C-2E8A-A84E-A304-6BAC213A042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100C866-312A-D34E-99CE-C767D8B4E72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74217F1-4F14-784A-8859-3624EA819D12}"/>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14DFF8F-E9B9-3940-A215-32F52D39847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E670179-FC5E-4E4D-BF1E-B8D5EB0B856F}"/>
              </a:ext>
            </a:extLst>
          </p:cNvPr>
          <p:cNvGrpSpPr/>
          <p:nvPr/>
        </p:nvGrpSpPr>
        <p:grpSpPr>
          <a:xfrm>
            <a:off x="6293356" y="3536649"/>
            <a:ext cx="364151" cy="364151"/>
            <a:chOff x="-2060668" y="-7437"/>
            <a:chExt cx="2402049" cy="2402050"/>
          </a:xfrm>
          <a:effectLst/>
        </p:grpSpPr>
        <p:sp>
          <p:nvSpPr>
            <p:cNvPr id="54" name="Oval 53">
              <a:extLst>
                <a:ext uri="{FF2B5EF4-FFF2-40B4-BE49-F238E27FC236}">
                  <a16:creationId xmlns:a16="http://schemas.microsoft.com/office/drawing/2014/main" id="{87547016-C302-E146-90D1-CE2BE1528ADE}"/>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65733D7-4D2F-564C-AEEC-B8AC3414A664}"/>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6312055-4001-5A49-9D09-3C7C3ED84B35}"/>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412087A-043B-414A-8FC6-78BC837E9F59}"/>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D597448-7F51-684F-B86B-B7D1FEA38C0C}"/>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28F9D66D-BD99-DD4C-895E-9E0FF3D1F463}"/>
              </a:ext>
            </a:extLst>
          </p:cNvPr>
          <p:cNvGrpSpPr/>
          <p:nvPr/>
        </p:nvGrpSpPr>
        <p:grpSpPr>
          <a:xfrm>
            <a:off x="4359774" y="5301405"/>
            <a:ext cx="364151" cy="364151"/>
            <a:chOff x="-2060668" y="-7437"/>
            <a:chExt cx="2402049" cy="2402050"/>
          </a:xfrm>
          <a:effectLst/>
        </p:grpSpPr>
        <p:sp>
          <p:nvSpPr>
            <p:cNvPr id="60" name="Oval 59">
              <a:extLst>
                <a:ext uri="{FF2B5EF4-FFF2-40B4-BE49-F238E27FC236}">
                  <a16:creationId xmlns:a16="http://schemas.microsoft.com/office/drawing/2014/main" id="{8EA539B1-7A1C-0747-B659-356C6959D3D9}"/>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8DCF22A-8E2B-FA4E-A841-1C247C7CCEC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D380F65-C2DE-3D40-A6EB-F299A5E6C34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FCCD83F-625F-7D40-9EA4-F35D8C998DBC}"/>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845994E-DD2D-674D-9902-A19596130A40}"/>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Isosceles Triangle 6">
            <a:extLst>
              <a:ext uri="{FF2B5EF4-FFF2-40B4-BE49-F238E27FC236}">
                <a16:creationId xmlns:a16="http://schemas.microsoft.com/office/drawing/2014/main" id="{FD60B1FF-FEDA-7446-880C-504CD0E21810}"/>
              </a:ext>
            </a:extLst>
          </p:cNvPr>
          <p:cNvSpPr/>
          <p:nvPr/>
        </p:nvSpPr>
        <p:spPr>
          <a:xfrm>
            <a:off x="4221723" y="4785401"/>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107" name="Isosceles Triangle 6">
            <a:extLst>
              <a:ext uri="{FF2B5EF4-FFF2-40B4-BE49-F238E27FC236}">
                <a16:creationId xmlns:a16="http://schemas.microsoft.com/office/drawing/2014/main" id="{457D0FDA-9A1E-7D46-84CA-FB5B5DCF3112}"/>
              </a:ext>
            </a:extLst>
          </p:cNvPr>
          <p:cNvSpPr/>
          <p:nvPr/>
        </p:nvSpPr>
        <p:spPr>
          <a:xfrm>
            <a:off x="2452314" y="3010745"/>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108" name="Isosceles Triangle 6">
            <a:extLst>
              <a:ext uri="{FF2B5EF4-FFF2-40B4-BE49-F238E27FC236}">
                <a16:creationId xmlns:a16="http://schemas.microsoft.com/office/drawing/2014/main" id="{77951B23-8022-9144-B04C-9071FFC6C8C5}"/>
              </a:ext>
            </a:extLst>
          </p:cNvPr>
          <p:cNvSpPr/>
          <p:nvPr/>
        </p:nvSpPr>
        <p:spPr>
          <a:xfrm>
            <a:off x="6145391" y="3020645"/>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08198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538"/>
            <a:ext cx="8229600" cy="1143000"/>
          </a:xfrm>
        </p:spPr>
        <p:txBody>
          <a:bodyPr>
            <a:noAutofit/>
          </a:bodyPr>
          <a:lstStyle/>
          <a:p>
            <a:r>
              <a:rPr lang="en-US" sz="3600" dirty="0">
                <a:latin typeface="Helvetica Neue Medium" panose="02000503000000020004" pitchFamily="2" charset="0"/>
                <a:ea typeface="Helvetica Neue Medium" panose="02000503000000020004" pitchFamily="2" charset="0"/>
                <a:cs typeface="Helvetica Neue Medium" panose="02000503000000020004" pitchFamily="2" charset="0"/>
              </a:rPr>
              <a:t>However, the fishermen live too far away from each other, so each one decides individually what to do.</a:t>
            </a:r>
          </a:p>
        </p:txBody>
      </p:sp>
      <p:sp>
        <p:nvSpPr>
          <p:cNvPr id="33" name="Rectangle 32">
            <a:extLst>
              <a:ext uri="{FF2B5EF4-FFF2-40B4-BE49-F238E27FC236}">
                <a16:creationId xmlns:a16="http://schemas.microsoft.com/office/drawing/2014/main" id="{D17A19D8-68B2-2849-8AED-85DB30E0F922}"/>
              </a:ext>
            </a:extLst>
          </p:cNvPr>
          <p:cNvSpPr/>
          <p:nvPr/>
        </p:nvSpPr>
        <p:spPr>
          <a:xfrm>
            <a:off x="823278" y="2390971"/>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B96D4D50-976B-7744-92BB-0C062D5B3C36}"/>
              </a:ext>
            </a:extLst>
          </p:cNvPr>
          <p:cNvSpPr/>
          <p:nvPr/>
        </p:nvSpPr>
        <p:spPr>
          <a:xfrm>
            <a:off x="1227435" y="256357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E604A23-0430-0A4B-9491-2ECD2FD2BEA8}"/>
              </a:ext>
            </a:extLst>
          </p:cNvPr>
          <p:cNvSpPr/>
          <p:nvPr/>
        </p:nvSpPr>
        <p:spPr>
          <a:xfrm>
            <a:off x="3030866" y="525847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0AC355E-1C4A-6442-8643-A355C4FB8185}"/>
              </a:ext>
            </a:extLst>
          </p:cNvPr>
          <p:cNvSpPr/>
          <p:nvPr/>
        </p:nvSpPr>
        <p:spPr>
          <a:xfrm>
            <a:off x="6801933" y="25651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1E26FBE-25B4-6649-842C-859125915C49}"/>
              </a:ext>
            </a:extLst>
          </p:cNvPr>
          <p:cNvSpPr/>
          <p:nvPr/>
        </p:nvSpPr>
        <p:spPr>
          <a:xfrm>
            <a:off x="4308148" y="2390972"/>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C6466930-9DA2-714F-8A47-2CE038B04F56}"/>
              </a:ext>
            </a:extLst>
          </p:cNvPr>
          <p:cNvGrpSpPr/>
          <p:nvPr/>
        </p:nvGrpSpPr>
        <p:grpSpPr>
          <a:xfrm rot="5400000">
            <a:off x="4373798" y="2518185"/>
            <a:ext cx="353488" cy="499714"/>
            <a:chOff x="-1435100" y="2754209"/>
            <a:chExt cx="1003300" cy="1418330"/>
          </a:xfrm>
        </p:grpSpPr>
        <p:sp>
          <p:nvSpPr>
            <p:cNvPr id="78" name="Rectangle 77">
              <a:extLst>
                <a:ext uri="{FF2B5EF4-FFF2-40B4-BE49-F238E27FC236}">
                  <a16:creationId xmlns:a16="http://schemas.microsoft.com/office/drawing/2014/main" id="{3F71EFC3-A129-3C47-8989-A5152F7AB167}"/>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Cloud 78">
              <a:extLst>
                <a:ext uri="{FF2B5EF4-FFF2-40B4-BE49-F238E27FC236}">
                  <a16:creationId xmlns:a16="http://schemas.microsoft.com/office/drawing/2014/main" id="{8E2EAEDB-CEEF-3846-A6CD-86A37AF4A2C4}"/>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619049A6-A325-CE43-A5DC-DF6779DBD4E6}"/>
              </a:ext>
            </a:extLst>
          </p:cNvPr>
          <p:cNvGrpSpPr/>
          <p:nvPr/>
        </p:nvGrpSpPr>
        <p:grpSpPr>
          <a:xfrm rot="5400000">
            <a:off x="4368625" y="2896230"/>
            <a:ext cx="353488" cy="499714"/>
            <a:chOff x="-1435100" y="2754209"/>
            <a:chExt cx="1003300" cy="1418330"/>
          </a:xfrm>
        </p:grpSpPr>
        <p:sp>
          <p:nvSpPr>
            <p:cNvPr id="81" name="Rectangle 80">
              <a:extLst>
                <a:ext uri="{FF2B5EF4-FFF2-40B4-BE49-F238E27FC236}">
                  <a16:creationId xmlns:a16="http://schemas.microsoft.com/office/drawing/2014/main" id="{F0254D36-6E57-F841-9EBD-4E959B54C0AC}"/>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F2026A9A-4A6B-2D47-8545-6B023706D1C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F5575CF9-4C5D-9540-9231-1B1E91524F62}"/>
              </a:ext>
            </a:extLst>
          </p:cNvPr>
          <p:cNvGrpSpPr/>
          <p:nvPr/>
        </p:nvGrpSpPr>
        <p:grpSpPr>
          <a:xfrm rot="5400000">
            <a:off x="4368627" y="3268008"/>
            <a:ext cx="353488" cy="499714"/>
            <a:chOff x="-1435100" y="2754209"/>
            <a:chExt cx="1003300" cy="1418330"/>
          </a:xfrm>
        </p:grpSpPr>
        <p:sp>
          <p:nvSpPr>
            <p:cNvPr id="84" name="Rectangle 83">
              <a:extLst>
                <a:ext uri="{FF2B5EF4-FFF2-40B4-BE49-F238E27FC236}">
                  <a16:creationId xmlns:a16="http://schemas.microsoft.com/office/drawing/2014/main" id="{B07FFB1B-07CF-3448-80BF-1D0430FF2A83}"/>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FEAB982C-CE7B-4E4B-B014-1A3D313F032C}"/>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9" name="Straight Connector 88">
            <a:extLst>
              <a:ext uri="{FF2B5EF4-FFF2-40B4-BE49-F238E27FC236}">
                <a16:creationId xmlns:a16="http://schemas.microsoft.com/office/drawing/2014/main" id="{3598DFA4-456E-E445-9FA1-A0172A57696F}"/>
              </a:ext>
            </a:extLst>
          </p:cNvPr>
          <p:cNvCxnSpPr>
            <a:cxnSpLocks/>
          </p:cNvCxnSpPr>
          <p:nvPr/>
        </p:nvCxnSpPr>
        <p:spPr>
          <a:xfrm>
            <a:off x="2897738" y="3679734"/>
            <a:ext cx="1295890" cy="11801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377AC762-A87A-8A41-B2FD-D1EADCA868F4}"/>
              </a:ext>
            </a:extLst>
          </p:cNvPr>
          <p:cNvCxnSpPr>
            <a:cxnSpLocks/>
          </p:cNvCxnSpPr>
          <p:nvPr/>
        </p:nvCxnSpPr>
        <p:spPr>
          <a:xfrm flipH="1">
            <a:off x="4768880" y="3632701"/>
            <a:ext cx="1416278" cy="1227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8E9BFE96-6C37-F34D-8E18-CB2B9021E2EE}"/>
              </a:ext>
            </a:extLst>
          </p:cNvPr>
          <p:cNvSpPr/>
          <p:nvPr/>
        </p:nvSpPr>
        <p:spPr>
          <a:xfrm>
            <a:off x="2588814" y="334835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B37FCE1-C890-0945-BACD-B36379D35DDC}"/>
              </a:ext>
            </a:extLst>
          </p:cNvPr>
          <p:cNvSpPr/>
          <p:nvPr/>
        </p:nvSpPr>
        <p:spPr>
          <a:xfrm>
            <a:off x="4358223" y="509778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9" name="Rectangle 28">
            <a:extLst>
              <a:ext uri="{FF2B5EF4-FFF2-40B4-BE49-F238E27FC236}">
                <a16:creationId xmlns:a16="http://schemas.microsoft.com/office/drawing/2014/main" id="{08D66759-929F-8E46-AAC5-5B3D16E3927A}"/>
              </a:ext>
            </a:extLst>
          </p:cNvPr>
          <p:cNvSpPr/>
          <p:nvPr/>
        </p:nvSpPr>
        <p:spPr>
          <a:xfrm>
            <a:off x="6281891" y="335004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Isosceles Triangle 6">
            <a:extLst>
              <a:ext uri="{FF2B5EF4-FFF2-40B4-BE49-F238E27FC236}">
                <a16:creationId xmlns:a16="http://schemas.microsoft.com/office/drawing/2014/main" id="{253FE879-B689-3C49-9690-755F26E24677}"/>
              </a:ext>
            </a:extLst>
          </p:cNvPr>
          <p:cNvSpPr/>
          <p:nvPr/>
        </p:nvSpPr>
        <p:spPr>
          <a:xfrm>
            <a:off x="4221723" y="4785401"/>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60" name="Isosceles Triangle 6">
            <a:extLst>
              <a:ext uri="{FF2B5EF4-FFF2-40B4-BE49-F238E27FC236}">
                <a16:creationId xmlns:a16="http://schemas.microsoft.com/office/drawing/2014/main" id="{B87A21C7-CE8D-364E-B256-7D36F25739FD}"/>
              </a:ext>
            </a:extLst>
          </p:cNvPr>
          <p:cNvSpPr/>
          <p:nvPr/>
        </p:nvSpPr>
        <p:spPr>
          <a:xfrm>
            <a:off x="2452314" y="3010745"/>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61" name="Isosceles Triangle 6">
            <a:extLst>
              <a:ext uri="{FF2B5EF4-FFF2-40B4-BE49-F238E27FC236}">
                <a16:creationId xmlns:a16="http://schemas.microsoft.com/office/drawing/2014/main" id="{40FF1366-61A7-2340-85C8-7A4E11251048}"/>
              </a:ext>
            </a:extLst>
          </p:cNvPr>
          <p:cNvSpPr/>
          <p:nvPr/>
        </p:nvSpPr>
        <p:spPr>
          <a:xfrm>
            <a:off x="6145391" y="3020645"/>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58244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857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All fishermen know how strong the other fishermen are</a:t>
            </a:r>
          </a:p>
        </p:txBody>
      </p:sp>
      <p:grpSp>
        <p:nvGrpSpPr>
          <p:cNvPr id="5" name="Group 4"/>
          <p:cNvGrpSpPr/>
          <p:nvPr/>
        </p:nvGrpSpPr>
        <p:grpSpPr>
          <a:xfrm>
            <a:off x="3861254" y="5153241"/>
            <a:ext cx="1172921" cy="1172921"/>
            <a:chOff x="3810144" y="1919073"/>
            <a:chExt cx="2402047" cy="2402047"/>
          </a:xfrm>
        </p:grpSpPr>
        <p:sp>
          <p:nvSpPr>
            <p:cNvPr id="6" name="Oval 5"/>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77491" y="5165941"/>
            <a:ext cx="1172921" cy="1172921"/>
            <a:chOff x="3810144" y="1919073"/>
            <a:chExt cx="2402047" cy="2402047"/>
          </a:xfrm>
        </p:grpSpPr>
        <p:sp>
          <p:nvSpPr>
            <p:cNvPr id="12" name="Oval 11"/>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627517" y="5165941"/>
            <a:ext cx="1172921" cy="1172921"/>
            <a:chOff x="3810144" y="1919073"/>
            <a:chExt cx="2402047" cy="2402047"/>
          </a:xfrm>
        </p:grpSpPr>
        <p:sp>
          <p:nvSpPr>
            <p:cNvPr id="18" name="Oval 17"/>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loud 22"/>
          <p:cNvSpPr/>
          <p:nvPr/>
        </p:nvSpPr>
        <p:spPr>
          <a:xfrm>
            <a:off x="1882773" y="1432025"/>
            <a:ext cx="5019088" cy="3235225"/>
          </a:xfrm>
          <a:prstGeom prst="clou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1966579" y="4375150"/>
            <a:ext cx="469900" cy="46990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127956" y="4765891"/>
            <a:ext cx="265831" cy="26583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202159" y="4273550"/>
            <a:ext cx="469900" cy="46990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1731629" y="4946650"/>
            <a:ext cx="234950" cy="23495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597908" y="4867275"/>
            <a:ext cx="234950" cy="23495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2635612" y="1978241"/>
            <a:ext cx="880589" cy="880589"/>
            <a:chOff x="3810144" y="1919073"/>
            <a:chExt cx="2402047" cy="2402047"/>
          </a:xfrm>
        </p:grpSpPr>
        <p:sp>
          <p:nvSpPr>
            <p:cNvPr id="30" name="Oval 29"/>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48387" y="2515432"/>
            <a:ext cx="880589" cy="880589"/>
            <a:chOff x="3810144" y="1919073"/>
            <a:chExt cx="2402047" cy="2402047"/>
          </a:xfrm>
        </p:grpSpPr>
        <p:sp>
          <p:nvSpPr>
            <p:cNvPr id="36" name="Oval 35"/>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5289912" y="1690346"/>
            <a:ext cx="880589" cy="880589"/>
            <a:chOff x="3810144" y="1919073"/>
            <a:chExt cx="2402047" cy="2402047"/>
          </a:xfrm>
        </p:grpSpPr>
        <p:sp>
          <p:nvSpPr>
            <p:cNvPr id="42" name="Oval 41"/>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TextBox 46"/>
          <p:cNvSpPr txBox="1"/>
          <p:nvPr/>
        </p:nvSpPr>
        <p:spPr>
          <a:xfrm>
            <a:off x="2325824" y="2900223"/>
            <a:ext cx="1543051" cy="369332"/>
          </a:xfrm>
          <a:prstGeom prst="rect">
            <a:avLst/>
          </a:prstGeom>
          <a:noFill/>
        </p:spPr>
        <p:txBody>
          <a:bodyPr wrap="non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A:Strength</a:t>
            </a:r>
            <a:r>
              <a:rPr lang="en-US"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48" name="TextBox 47"/>
          <p:cNvSpPr txBox="1"/>
          <p:nvPr/>
        </p:nvSpPr>
        <p:spPr>
          <a:xfrm>
            <a:off x="3773012" y="3452476"/>
            <a:ext cx="1552669" cy="369332"/>
          </a:xfrm>
          <a:prstGeom prst="rect">
            <a:avLst/>
          </a:prstGeom>
          <a:noFill/>
        </p:spPr>
        <p:txBody>
          <a:bodyPr wrap="non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B:Strength</a:t>
            </a:r>
            <a:r>
              <a:rPr lang="en-US"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49" name="TextBox 48"/>
          <p:cNvSpPr txBox="1"/>
          <p:nvPr/>
        </p:nvSpPr>
        <p:spPr>
          <a:xfrm>
            <a:off x="5019570" y="2581711"/>
            <a:ext cx="1560684" cy="369332"/>
          </a:xfrm>
          <a:prstGeom prst="rect">
            <a:avLst/>
          </a:prstGeom>
          <a:noFill/>
        </p:spPr>
        <p:txBody>
          <a:bodyPr wrap="non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C:Strength</a:t>
            </a:r>
            <a:r>
              <a:rPr lang="en-US"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0" name="TextBox 49"/>
          <p:cNvSpPr txBox="1"/>
          <p:nvPr/>
        </p:nvSpPr>
        <p:spPr>
          <a:xfrm>
            <a:off x="457200" y="6363370"/>
            <a:ext cx="1996957" cy="461665"/>
          </a:xfrm>
          <a:prstGeom prst="rect">
            <a:avLst/>
          </a:prstGeom>
          <a:noFill/>
        </p:spPr>
        <p:txBody>
          <a:bodyPr wrap="non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A:Strength</a:t>
            </a:r>
            <a:r>
              <a:rPr lang="en-US" sz="2400"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51" name="TextBox 50"/>
          <p:cNvSpPr txBox="1"/>
          <p:nvPr/>
        </p:nvSpPr>
        <p:spPr>
          <a:xfrm>
            <a:off x="3469883" y="6338862"/>
            <a:ext cx="2009781" cy="461665"/>
          </a:xfrm>
          <a:prstGeom prst="rect">
            <a:avLst/>
          </a:prstGeom>
          <a:noFill/>
        </p:spPr>
        <p:txBody>
          <a:bodyPr wrap="non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B:Strength</a:t>
            </a:r>
            <a:r>
              <a:rPr lang="en-US" sz="2400"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52" name="TextBox 51"/>
          <p:cNvSpPr txBox="1"/>
          <p:nvPr/>
        </p:nvSpPr>
        <p:spPr>
          <a:xfrm>
            <a:off x="6430759" y="6285829"/>
            <a:ext cx="2021002" cy="461665"/>
          </a:xfrm>
          <a:prstGeom prst="rect">
            <a:avLst/>
          </a:prstGeom>
          <a:noFill/>
        </p:spPr>
        <p:txBody>
          <a:bodyPr wrap="non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C:Strength</a:t>
            </a:r>
            <a:r>
              <a:rPr lang="en-US" sz="2400" dirty="0">
                <a:latin typeface="Helvetica Neue" panose="02000503000000020004" pitchFamily="2" charset="0"/>
                <a:ea typeface="Helvetica Neue" panose="02000503000000020004" pitchFamily="2" charset="0"/>
                <a:cs typeface="Helvetica Neue" panose="02000503000000020004" pitchFamily="2" charset="0"/>
              </a:rPr>
              <a:t>=1</a:t>
            </a:r>
          </a:p>
        </p:txBody>
      </p:sp>
    </p:spTree>
    <p:extLst>
      <p:ext uri="{BB962C8B-B14F-4D97-AF65-F5344CB8AC3E}">
        <p14:creationId xmlns:p14="http://schemas.microsoft.com/office/powerpoint/2010/main" val="423223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311"/>
            <a:ext cx="8229600" cy="4759378"/>
          </a:xfrm>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Next we will show you a few examples. Choose which actions each fisherman should do to maximize the amount of fish sold</a:t>
            </a:r>
          </a:p>
        </p:txBody>
      </p:sp>
    </p:spTree>
    <p:extLst>
      <p:ext uri="{BB962C8B-B14F-4D97-AF65-F5344CB8AC3E}">
        <p14:creationId xmlns:p14="http://schemas.microsoft.com/office/powerpoint/2010/main" val="86959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08" y="1372696"/>
            <a:ext cx="9080896" cy="4806857"/>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6" name="Rectangle 5"/>
          <p:cNvSpPr/>
          <p:nvPr/>
        </p:nvSpPr>
        <p:spPr>
          <a:xfrm>
            <a:off x="2135169" y="2531665"/>
            <a:ext cx="288080" cy="288081"/>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7" name="Isosceles Triangle 6"/>
          <p:cNvSpPr/>
          <p:nvPr/>
        </p:nvSpPr>
        <p:spPr>
          <a:xfrm>
            <a:off x="2058936" y="2239510"/>
            <a:ext cx="449020" cy="292152"/>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9" name="Rectangle 8"/>
          <p:cNvSpPr/>
          <p:nvPr/>
        </p:nvSpPr>
        <p:spPr>
          <a:xfrm>
            <a:off x="4274257" y="4639327"/>
            <a:ext cx="288080" cy="288081"/>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0" name="Isosceles Triangle 9"/>
          <p:cNvSpPr/>
          <p:nvPr/>
        </p:nvSpPr>
        <p:spPr>
          <a:xfrm>
            <a:off x="4198024" y="4347172"/>
            <a:ext cx="449020" cy="292152"/>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2" name="Rectangle 11"/>
          <p:cNvSpPr/>
          <p:nvPr/>
        </p:nvSpPr>
        <p:spPr>
          <a:xfrm>
            <a:off x="6589667" y="2533699"/>
            <a:ext cx="288080" cy="288081"/>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3" name="Isosceles Triangle 12"/>
          <p:cNvSpPr/>
          <p:nvPr/>
        </p:nvSpPr>
        <p:spPr>
          <a:xfrm>
            <a:off x="6513434" y="2241545"/>
            <a:ext cx="449020" cy="292152"/>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4" name="Oval 13"/>
          <p:cNvSpPr/>
          <p:nvPr/>
        </p:nvSpPr>
        <p:spPr>
          <a:xfrm>
            <a:off x="516423" y="1580646"/>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5" name="Oval 14"/>
          <p:cNvSpPr/>
          <p:nvPr/>
        </p:nvSpPr>
        <p:spPr>
          <a:xfrm>
            <a:off x="2689140" y="4827379"/>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6" name="Oval 15"/>
          <p:cNvSpPr/>
          <p:nvPr/>
        </p:nvSpPr>
        <p:spPr>
          <a:xfrm>
            <a:off x="7232404" y="1582483"/>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7" name="Rectangle 16"/>
          <p:cNvSpPr/>
          <p:nvPr/>
        </p:nvSpPr>
        <p:spPr>
          <a:xfrm>
            <a:off x="4227970" y="1372698"/>
            <a:ext cx="555076" cy="1713170"/>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nvGrpSpPr>
          <p:cNvPr id="2" name="Group 1"/>
          <p:cNvGrpSpPr/>
          <p:nvPr/>
        </p:nvGrpSpPr>
        <p:grpSpPr>
          <a:xfrm>
            <a:off x="1973639" y="2751573"/>
            <a:ext cx="438718" cy="438718"/>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28" name="Group 27"/>
          <p:cNvGrpSpPr/>
          <p:nvPr/>
        </p:nvGrpSpPr>
        <p:grpSpPr>
          <a:xfrm>
            <a:off x="6611875" y="2758519"/>
            <a:ext cx="438718" cy="438718"/>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34" name="Group 33"/>
          <p:cNvGrpSpPr/>
          <p:nvPr/>
        </p:nvGrpSpPr>
        <p:grpSpPr>
          <a:xfrm>
            <a:off x="4282356" y="4884642"/>
            <a:ext cx="438718" cy="438718"/>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sp>
        <p:nvSpPr>
          <p:cNvPr id="18" name="Rectangle 17">
            <a:extLst>
              <a:ext uri="{FF2B5EF4-FFF2-40B4-BE49-F238E27FC236}">
                <a16:creationId xmlns:a16="http://schemas.microsoft.com/office/drawing/2014/main" id="{A02EF2E8-222F-8947-AF30-C2C65EB17215}"/>
              </a:ext>
            </a:extLst>
          </p:cNvPr>
          <p:cNvSpPr/>
          <p:nvPr/>
        </p:nvSpPr>
        <p:spPr>
          <a:xfrm>
            <a:off x="1178427" y="3270083"/>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966679" y="3270084"/>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1178427" y="3646920"/>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966679" y="3646921"/>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4817261" y="5035234"/>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5605512" y="5035234"/>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4817261" y="5412073"/>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5605512" y="5412073"/>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6128997" y="3264185"/>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6917249" y="3264185"/>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6128997" y="3641023"/>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6917249" y="3641023"/>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E3E6E47-5B07-D74A-9C50-99F1ECD2261F}"/>
              </a:ext>
            </a:extLst>
          </p:cNvPr>
          <p:cNvSpPr/>
          <p:nvPr/>
        </p:nvSpPr>
        <p:spPr>
          <a:xfrm>
            <a:off x="2025132"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E8376A11-A79D-9C42-B61E-DDB58C0F0A41}"/>
              </a:ext>
            </a:extLst>
          </p:cNvPr>
          <p:cNvSpPr/>
          <p:nvPr/>
        </p:nvSpPr>
        <p:spPr>
          <a:xfrm>
            <a:off x="2197820"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7914E59-DD30-2F48-8FF4-514266397FA5}"/>
              </a:ext>
            </a:extLst>
          </p:cNvPr>
          <p:cNvSpPr/>
          <p:nvPr/>
        </p:nvSpPr>
        <p:spPr>
          <a:xfrm>
            <a:off x="2370508"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8240DF7-D25B-4340-A1CD-B875F91E21AC}"/>
              </a:ext>
            </a:extLst>
          </p:cNvPr>
          <p:cNvSpPr/>
          <p:nvPr/>
        </p:nvSpPr>
        <p:spPr>
          <a:xfrm>
            <a:off x="5677360"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10B1FE91-13DD-E142-8F71-BDBC4E2B616C}"/>
              </a:ext>
            </a:extLst>
          </p:cNvPr>
          <p:cNvSpPr/>
          <p:nvPr/>
        </p:nvSpPr>
        <p:spPr>
          <a:xfrm>
            <a:off x="6996856" y="3338937"/>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54">
            <a:extLst>
              <a:ext uri="{FF2B5EF4-FFF2-40B4-BE49-F238E27FC236}">
                <a16:creationId xmlns:a16="http://schemas.microsoft.com/office/drawing/2014/main" id="{DA03CBA8-E711-0242-AA1E-EE9FE3E39914}"/>
              </a:ext>
            </a:extLst>
          </p:cNvPr>
          <p:cNvGrpSpPr/>
          <p:nvPr/>
        </p:nvGrpSpPr>
        <p:grpSpPr>
          <a:xfrm rot="5400000">
            <a:off x="4328033" y="1812909"/>
            <a:ext cx="353488" cy="499714"/>
            <a:chOff x="-1435100" y="2754209"/>
            <a:chExt cx="1003300" cy="1418330"/>
          </a:xfrm>
        </p:grpSpPr>
        <p:sp>
          <p:nvSpPr>
            <p:cNvPr id="56" name="Rectangle 55">
              <a:extLst>
                <a:ext uri="{FF2B5EF4-FFF2-40B4-BE49-F238E27FC236}">
                  <a16:creationId xmlns:a16="http://schemas.microsoft.com/office/drawing/2014/main" id="{EA83156B-41FC-FC4C-955D-EEFF463C06C9}"/>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74F71732-E837-3947-A5D7-F77BCC37806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9ACAE8DC-20F0-FF41-9DFF-AA66EBB9EE41}"/>
              </a:ext>
            </a:extLst>
          </p:cNvPr>
          <p:cNvGrpSpPr/>
          <p:nvPr/>
        </p:nvGrpSpPr>
        <p:grpSpPr>
          <a:xfrm rot="5400000">
            <a:off x="4322860" y="2190954"/>
            <a:ext cx="353488" cy="499714"/>
            <a:chOff x="-1435100" y="2754209"/>
            <a:chExt cx="1003300" cy="1418330"/>
          </a:xfrm>
        </p:grpSpPr>
        <p:sp>
          <p:nvSpPr>
            <p:cNvPr id="68" name="Rectangle 67">
              <a:extLst>
                <a:ext uri="{FF2B5EF4-FFF2-40B4-BE49-F238E27FC236}">
                  <a16:creationId xmlns:a16="http://schemas.microsoft.com/office/drawing/2014/main" id="{AC6063FE-7887-DF46-83D6-F1AD0904EE7F}"/>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a:extLst>
                <a:ext uri="{FF2B5EF4-FFF2-40B4-BE49-F238E27FC236}">
                  <a16:creationId xmlns:a16="http://schemas.microsoft.com/office/drawing/2014/main" id="{67396EE6-2451-434B-91A0-C8A35A5896E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B01505CA-3FA0-2040-8E07-BA19017B5A00}"/>
              </a:ext>
            </a:extLst>
          </p:cNvPr>
          <p:cNvGrpSpPr/>
          <p:nvPr/>
        </p:nvGrpSpPr>
        <p:grpSpPr>
          <a:xfrm rot="5400000">
            <a:off x="4322862" y="2562732"/>
            <a:ext cx="353488" cy="499714"/>
            <a:chOff x="-1435100" y="2754209"/>
            <a:chExt cx="1003300" cy="1418330"/>
          </a:xfrm>
        </p:grpSpPr>
        <p:sp>
          <p:nvSpPr>
            <p:cNvPr id="75" name="Rectangle 74">
              <a:extLst>
                <a:ext uri="{FF2B5EF4-FFF2-40B4-BE49-F238E27FC236}">
                  <a16:creationId xmlns:a16="http://schemas.microsoft.com/office/drawing/2014/main" id="{BFA82ACB-ECA2-4C4A-A4FA-BCFAB820C401}"/>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Cloud 75">
              <a:extLst>
                <a:ext uri="{FF2B5EF4-FFF2-40B4-BE49-F238E27FC236}">
                  <a16:creationId xmlns:a16="http://schemas.microsoft.com/office/drawing/2014/main" id="{EEA843DA-684B-1740-9B7E-4B55D350A8FA}"/>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25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08" y="1372696"/>
            <a:ext cx="9080896" cy="4806857"/>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6" name="Rectangle 5"/>
          <p:cNvSpPr/>
          <p:nvPr/>
        </p:nvSpPr>
        <p:spPr>
          <a:xfrm>
            <a:off x="2135169" y="2531665"/>
            <a:ext cx="288080" cy="288081"/>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7" name="Isosceles Triangle 6"/>
          <p:cNvSpPr/>
          <p:nvPr/>
        </p:nvSpPr>
        <p:spPr>
          <a:xfrm>
            <a:off x="2058936" y="2239510"/>
            <a:ext cx="449020" cy="292152"/>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9" name="Rectangle 8"/>
          <p:cNvSpPr/>
          <p:nvPr/>
        </p:nvSpPr>
        <p:spPr>
          <a:xfrm>
            <a:off x="4274257" y="4639327"/>
            <a:ext cx="288080" cy="288081"/>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0" name="Isosceles Triangle 9"/>
          <p:cNvSpPr/>
          <p:nvPr/>
        </p:nvSpPr>
        <p:spPr>
          <a:xfrm>
            <a:off x="4198024" y="4347172"/>
            <a:ext cx="449020" cy="292152"/>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2" name="Rectangle 11"/>
          <p:cNvSpPr/>
          <p:nvPr/>
        </p:nvSpPr>
        <p:spPr>
          <a:xfrm>
            <a:off x="6589667" y="2533699"/>
            <a:ext cx="288080" cy="288081"/>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3" name="Isosceles Triangle 12"/>
          <p:cNvSpPr/>
          <p:nvPr/>
        </p:nvSpPr>
        <p:spPr>
          <a:xfrm>
            <a:off x="6513434" y="2241545"/>
            <a:ext cx="449020" cy="292152"/>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4" name="Oval 13"/>
          <p:cNvSpPr/>
          <p:nvPr/>
        </p:nvSpPr>
        <p:spPr>
          <a:xfrm>
            <a:off x="516423" y="1580646"/>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5" name="Oval 14"/>
          <p:cNvSpPr/>
          <p:nvPr/>
        </p:nvSpPr>
        <p:spPr>
          <a:xfrm>
            <a:off x="2689140" y="4827379"/>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6" name="Oval 15"/>
          <p:cNvSpPr/>
          <p:nvPr/>
        </p:nvSpPr>
        <p:spPr>
          <a:xfrm>
            <a:off x="7232404" y="1582483"/>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7" name="Rectangle 16"/>
          <p:cNvSpPr/>
          <p:nvPr/>
        </p:nvSpPr>
        <p:spPr>
          <a:xfrm>
            <a:off x="4227970" y="1372698"/>
            <a:ext cx="555076" cy="1713170"/>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nvGrpSpPr>
          <p:cNvPr id="2" name="Group 1"/>
          <p:cNvGrpSpPr/>
          <p:nvPr/>
        </p:nvGrpSpPr>
        <p:grpSpPr>
          <a:xfrm>
            <a:off x="1973639" y="2751573"/>
            <a:ext cx="438718" cy="438718"/>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28" name="Group 27"/>
          <p:cNvGrpSpPr/>
          <p:nvPr/>
        </p:nvGrpSpPr>
        <p:grpSpPr>
          <a:xfrm>
            <a:off x="6611875" y="2758519"/>
            <a:ext cx="438718" cy="438718"/>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34" name="Group 33"/>
          <p:cNvGrpSpPr/>
          <p:nvPr/>
        </p:nvGrpSpPr>
        <p:grpSpPr>
          <a:xfrm>
            <a:off x="4282356" y="4884642"/>
            <a:ext cx="438718" cy="438718"/>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sp>
        <p:nvSpPr>
          <p:cNvPr id="18" name="Rectangle 17">
            <a:extLst>
              <a:ext uri="{FF2B5EF4-FFF2-40B4-BE49-F238E27FC236}">
                <a16:creationId xmlns:a16="http://schemas.microsoft.com/office/drawing/2014/main" id="{A02EF2E8-222F-8947-AF30-C2C65EB17215}"/>
              </a:ext>
            </a:extLst>
          </p:cNvPr>
          <p:cNvSpPr/>
          <p:nvPr/>
        </p:nvSpPr>
        <p:spPr>
          <a:xfrm>
            <a:off x="1178427" y="3270083"/>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966679" y="3270084"/>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1178427" y="3646920"/>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966679" y="3646921"/>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4817261" y="5035234"/>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5605512" y="5035234"/>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4817261" y="5412073"/>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5605512" y="5412073"/>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6128997" y="3264185"/>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6917249" y="3264185"/>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6128997" y="3641023"/>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6917249" y="3641023"/>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E3E6E47-5B07-D74A-9C50-99F1ECD2261F}"/>
              </a:ext>
            </a:extLst>
          </p:cNvPr>
          <p:cNvSpPr/>
          <p:nvPr/>
        </p:nvSpPr>
        <p:spPr>
          <a:xfrm>
            <a:off x="2025132"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E8376A11-A79D-9C42-B61E-DDB58C0F0A41}"/>
              </a:ext>
            </a:extLst>
          </p:cNvPr>
          <p:cNvSpPr/>
          <p:nvPr/>
        </p:nvSpPr>
        <p:spPr>
          <a:xfrm>
            <a:off x="2197820"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7914E59-DD30-2F48-8FF4-514266397FA5}"/>
              </a:ext>
            </a:extLst>
          </p:cNvPr>
          <p:cNvSpPr/>
          <p:nvPr/>
        </p:nvSpPr>
        <p:spPr>
          <a:xfrm>
            <a:off x="2370508"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8240DF7-D25B-4340-A1CD-B875F91E21AC}"/>
              </a:ext>
            </a:extLst>
          </p:cNvPr>
          <p:cNvSpPr/>
          <p:nvPr/>
        </p:nvSpPr>
        <p:spPr>
          <a:xfrm>
            <a:off x="5677360"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F8C3138A-9256-8447-9F42-30F547040988}"/>
              </a:ext>
            </a:extLst>
          </p:cNvPr>
          <p:cNvSpPr/>
          <p:nvPr/>
        </p:nvSpPr>
        <p:spPr>
          <a:xfrm>
            <a:off x="5850048"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6CD24417-6153-C649-AACD-718F9458A63E}"/>
              </a:ext>
            </a:extLst>
          </p:cNvPr>
          <p:cNvSpPr/>
          <p:nvPr/>
        </p:nvSpPr>
        <p:spPr>
          <a:xfrm>
            <a:off x="6022736"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10B1FE91-13DD-E142-8F71-BDBC4E2B616C}"/>
              </a:ext>
            </a:extLst>
          </p:cNvPr>
          <p:cNvSpPr/>
          <p:nvPr/>
        </p:nvSpPr>
        <p:spPr>
          <a:xfrm>
            <a:off x="6996856" y="3338937"/>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79">
            <a:extLst>
              <a:ext uri="{FF2B5EF4-FFF2-40B4-BE49-F238E27FC236}">
                <a16:creationId xmlns:a16="http://schemas.microsoft.com/office/drawing/2014/main" id="{83DF2185-BACB-2F4A-8284-071E572D7A70}"/>
              </a:ext>
            </a:extLst>
          </p:cNvPr>
          <p:cNvGrpSpPr/>
          <p:nvPr/>
        </p:nvGrpSpPr>
        <p:grpSpPr>
          <a:xfrm rot="5400000">
            <a:off x="4322862" y="2562732"/>
            <a:ext cx="353488" cy="499714"/>
            <a:chOff x="-1435100" y="2754209"/>
            <a:chExt cx="1003300" cy="1418330"/>
          </a:xfrm>
        </p:grpSpPr>
        <p:sp>
          <p:nvSpPr>
            <p:cNvPr id="81" name="Rectangle 80">
              <a:extLst>
                <a:ext uri="{FF2B5EF4-FFF2-40B4-BE49-F238E27FC236}">
                  <a16:creationId xmlns:a16="http://schemas.microsoft.com/office/drawing/2014/main" id="{C2B59107-D56B-5C41-9A92-CEC3F604C6F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1741E414-6607-2C4D-A4AA-03B023F6663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012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08" y="1372696"/>
            <a:ext cx="9080896" cy="4806857"/>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6" name="Rectangle 5"/>
          <p:cNvSpPr/>
          <p:nvPr/>
        </p:nvSpPr>
        <p:spPr>
          <a:xfrm>
            <a:off x="2135169" y="2531665"/>
            <a:ext cx="288080" cy="288081"/>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7" name="Isosceles Triangle 6"/>
          <p:cNvSpPr/>
          <p:nvPr/>
        </p:nvSpPr>
        <p:spPr>
          <a:xfrm>
            <a:off x="2058936" y="2239510"/>
            <a:ext cx="449020" cy="292152"/>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9" name="Rectangle 8"/>
          <p:cNvSpPr/>
          <p:nvPr/>
        </p:nvSpPr>
        <p:spPr>
          <a:xfrm>
            <a:off x="4274257" y="4639327"/>
            <a:ext cx="288080" cy="288081"/>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0" name="Isosceles Triangle 9"/>
          <p:cNvSpPr/>
          <p:nvPr/>
        </p:nvSpPr>
        <p:spPr>
          <a:xfrm>
            <a:off x="4198024" y="4347172"/>
            <a:ext cx="449020" cy="292152"/>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solidFill>
                <a:schemeClr val="accent2">
                  <a:lumMod val="75000"/>
                </a:schemeClr>
              </a:solidFill>
            </a:endParaRPr>
          </a:p>
        </p:txBody>
      </p:sp>
      <p:sp>
        <p:nvSpPr>
          <p:cNvPr id="12" name="Rectangle 11"/>
          <p:cNvSpPr/>
          <p:nvPr/>
        </p:nvSpPr>
        <p:spPr>
          <a:xfrm>
            <a:off x="6589667" y="2533699"/>
            <a:ext cx="288080" cy="288081"/>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3" name="Isosceles Triangle 12"/>
          <p:cNvSpPr/>
          <p:nvPr/>
        </p:nvSpPr>
        <p:spPr>
          <a:xfrm>
            <a:off x="6513434" y="2241545"/>
            <a:ext cx="449020" cy="292152"/>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4" name="Oval 13"/>
          <p:cNvSpPr/>
          <p:nvPr/>
        </p:nvSpPr>
        <p:spPr>
          <a:xfrm>
            <a:off x="516423" y="1580646"/>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5" name="Oval 14"/>
          <p:cNvSpPr/>
          <p:nvPr/>
        </p:nvSpPr>
        <p:spPr>
          <a:xfrm>
            <a:off x="2689140" y="4827379"/>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6" name="Oval 15"/>
          <p:cNvSpPr/>
          <p:nvPr/>
        </p:nvSpPr>
        <p:spPr>
          <a:xfrm>
            <a:off x="7232404" y="1582483"/>
            <a:ext cx="1297271" cy="12972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17" name="Rectangle 16"/>
          <p:cNvSpPr/>
          <p:nvPr/>
        </p:nvSpPr>
        <p:spPr>
          <a:xfrm>
            <a:off x="4227970" y="1372698"/>
            <a:ext cx="555076" cy="1713170"/>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nvGrpSpPr>
          <p:cNvPr id="2" name="Group 1"/>
          <p:cNvGrpSpPr/>
          <p:nvPr/>
        </p:nvGrpSpPr>
        <p:grpSpPr>
          <a:xfrm>
            <a:off x="1973639" y="2751573"/>
            <a:ext cx="438718" cy="438718"/>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28" name="Group 27"/>
          <p:cNvGrpSpPr/>
          <p:nvPr/>
        </p:nvGrpSpPr>
        <p:grpSpPr>
          <a:xfrm>
            <a:off x="6611875" y="2758519"/>
            <a:ext cx="438718" cy="438718"/>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grpSp>
        <p:nvGrpSpPr>
          <p:cNvPr id="34" name="Group 33"/>
          <p:cNvGrpSpPr/>
          <p:nvPr/>
        </p:nvGrpSpPr>
        <p:grpSpPr>
          <a:xfrm>
            <a:off x="4282356" y="4884642"/>
            <a:ext cx="438718" cy="438718"/>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9"/>
            </a:p>
          </p:txBody>
        </p:sp>
      </p:grpSp>
      <p:sp>
        <p:nvSpPr>
          <p:cNvPr id="18" name="Rectangle 17">
            <a:extLst>
              <a:ext uri="{FF2B5EF4-FFF2-40B4-BE49-F238E27FC236}">
                <a16:creationId xmlns:a16="http://schemas.microsoft.com/office/drawing/2014/main" id="{A02EF2E8-222F-8947-AF30-C2C65EB17215}"/>
              </a:ext>
            </a:extLst>
          </p:cNvPr>
          <p:cNvSpPr/>
          <p:nvPr/>
        </p:nvSpPr>
        <p:spPr>
          <a:xfrm>
            <a:off x="1178427" y="3270083"/>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966679" y="3270084"/>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1178427" y="3646920"/>
            <a:ext cx="1689684" cy="26226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966679" y="3646921"/>
            <a:ext cx="0" cy="262266"/>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4817261" y="5035234"/>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5605512" y="5035234"/>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4817261" y="5412073"/>
            <a:ext cx="1689684" cy="262266"/>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5605512" y="5412073"/>
            <a:ext cx="0" cy="262266"/>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6128997" y="3264185"/>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6917249" y="3264185"/>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6128997" y="3641023"/>
            <a:ext cx="1689684" cy="262266"/>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0164" tIns="55082" rIns="110164" bIns="55082" numCol="1" spcCol="0" rtlCol="0" fromWordArt="0" anchor="ctr" anchorCtr="0" forceAA="0" compatLnSpc="1">
            <a:prstTxWarp prst="textNoShape">
              <a:avLst/>
            </a:prstTxWarp>
            <a:noAutofit/>
          </a:bodyPr>
          <a:lstStyle/>
          <a:p>
            <a:r>
              <a:rPr lang="en-US" sz="1205"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6917249" y="3641023"/>
            <a:ext cx="0" cy="262266"/>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E3E6E47-5B07-D74A-9C50-99F1ECD2261F}"/>
              </a:ext>
            </a:extLst>
          </p:cNvPr>
          <p:cNvSpPr/>
          <p:nvPr/>
        </p:nvSpPr>
        <p:spPr>
          <a:xfrm>
            <a:off x="2025132" y="333544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8240DF7-D25B-4340-A1CD-B875F91E21AC}"/>
              </a:ext>
            </a:extLst>
          </p:cNvPr>
          <p:cNvSpPr/>
          <p:nvPr/>
        </p:nvSpPr>
        <p:spPr>
          <a:xfrm>
            <a:off x="5677360"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F8C3138A-9256-8447-9F42-30F547040988}"/>
              </a:ext>
            </a:extLst>
          </p:cNvPr>
          <p:cNvSpPr/>
          <p:nvPr/>
        </p:nvSpPr>
        <p:spPr>
          <a:xfrm>
            <a:off x="5850048"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6CD24417-6153-C649-AACD-718F9458A63E}"/>
              </a:ext>
            </a:extLst>
          </p:cNvPr>
          <p:cNvSpPr/>
          <p:nvPr/>
        </p:nvSpPr>
        <p:spPr>
          <a:xfrm>
            <a:off x="6022736" y="511437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10B1FE91-13DD-E142-8F71-BDBC4E2B616C}"/>
              </a:ext>
            </a:extLst>
          </p:cNvPr>
          <p:cNvSpPr/>
          <p:nvPr/>
        </p:nvSpPr>
        <p:spPr>
          <a:xfrm>
            <a:off x="6996856" y="3338937"/>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7" name="Group 76">
            <a:extLst>
              <a:ext uri="{FF2B5EF4-FFF2-40B4-BE49-F238E27FC236}">
                <a16:creationId xmlns:a16="http://schemas.microsoft.com/office/drawing/2014/main" id="{13BC9768-BD68-3A46-A71C-F3D43511283A}"/>
              </a:ext>
            </a:extLst>
          </p:cNvPr>
          <p:cNvGrpSpPr/>
          <p:nvPr/>
        </p:nvGrpSpPr>
        <p:grpSpPr>
          <a:xfrm rot="5400000">
            <a:off x="4322860" y="2190954"/>
            <a:ext cx="353488" cy="499714"/>
            <a:chOff x="-1435100" y="2754209"/>
            <a:chExt cx="1003300" cy="1418330"/>
          </a:xfrm>
        </p:grpSpPr>
        <p:sp>
          <p:nvSpPr>
            <p:cNvPr id="78" name="Rectangle 77">
              <a:extLst>
                <a:ext uri="{FF2B5EF4-FFF2-40B4-BE49-F238E27FC236}">
                  <a16:creationId xmlns:a16="http://schemas.microsoft.com/office/drawing/2014/main" id="{565D269F-BACB-A942-86ED-4BC8139C2832}"/>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Cloud 78">
              <a:extLst>
                <a:ext uri="{FF2B5EF4-FFF2-40B4-BE49-F238E27FC236}">
                  <a16:creationId xmlns:a16="http://schemas.microsoft.com/office/drawing/2014/main" id="{F94C8972-C322-B44D-AF7B-BA27B02A058A}"/>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3DF2185-BACB-2F4A-8284-071E572D7A70}"/>
              </a:ext>
            </a:extLst>
          </p:cNvPr>
          <p:cNvGrpSpPr/>
          <p:nvPr/>
        </p:nvGrpSpPr>
        <p:grpSpPr>
          <a:xfrm rot="5400000">
            <a:off x="4322862" y="2562732"/>
            <a:ext cx="353488" cy="499714"/>
            <a:chOff x="-1435100" y="2754209"/>
            <a:chExt cx="1003300" cy="1418330"/>
          </a:xfrm>
        </p:grpSpPr>
        <p:sp>
          <p:nvSpPr>
            <p:cNvPr id="81" name="Rectangle 80">
              <a:extLst>
                <a:ext uri="{FF2B5EF4-FFF2-40B4-BE49-F238E27FC236}">
                  <a16:creationId xmlns:a16="http://schemas.microsoft.com/office/drawing/2014/main" id="{C2B59107-D56B-5C41-9A92-CEC3F604C6F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1741E414-6607-2C4D-A4AA-03B023F66638}"/>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403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960732" y="2498837"/>
            <a:ext cx="2402047" cy="2402047"/>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1493312" y="346099"/>
            <a:ext cx="6640142" cy="1323439"/>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Each fisherman has a different strength.</a:t>
            </a:r>
          </a:p>
        </p:txBody>
      </p:sp>
      <p:grpSp>
        <p:nvGrpSpPr>
          <p:cNvPr id="12" name="Group 11"/>
          <p:cNvGrpSpPr/>
          <p:nvPr/>
        </p:nvGrpSpPr>
        <p:grpSpPr>
          <a:xfrm>
            <a:off x="5434056" y="2498837"/>
            <a:ext cx="2402047" cy="2402047"/>
            <a:chOff x="3810144" y="1919073"/>
            <a:chExt cx="2402047" cy="2402047"/>
          </a:xfrm>
        </p:grpSpPr>
        <p:sp>
          <p:nvSpPr>
            <p:cNvPr id="13" name="Oval 12"/>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717606"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sp>
        <p:nvSpPr>
          <p:cNvPr id="19" name="TextBox 18"/>
          <p:cNvSpPr txBox="1"/>
          <p:nvPr/>
        </p:nvSpPr>
        <p:spPr>
          <a:xfrm>
            <a:off x="5189839"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Strength=1</a:t>
            </a:r>
          </a:p>
        </p:txBody>
      </p:sp>
    </p:spTree>
    <p:extLst>
      <p:ext uri="{BB962C8B-B14F-4D97-AF65-F5344CB8AC3E}">
        <p14:creationId xmlns:p14="http://schemas.microsoft.com/office/powerpoint/2010/main" val="1761238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9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311"/>
            <a:ext cx="8229600" cy="4759378"/>
          </a:xfrm>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Now we will show you some situations where the fishermen didn’t get the full reward. Your task is to judge how responsible each agent is for not selling as many fish as possible</a:t>
            </a:r>
          </a:p>
        </p:txBody>
      </p:sp>
    </p:spTree>
    <p:extLst>
      <p:ext uri="{BB962C8B-B14F-4D97-AF65-F5344CB8AC3E}">
        <p14:creationId xmlns:p14="http://schemas.microsoft.com/office/powerpoint/2010/main" val="323224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not selling any fish?</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C3782439-F233-4344-9652-8E6E90BE764B}"/>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5EB8009F-F8A9-B047-B6D9-B385D1537546}"/>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552F64-A5E0-0B4C-8B97-33CECBF20E23}"/>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8E4F13DF-A58E-0B45-88A4-7CEA19322038}"/>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2C9809BA-0D43-CB4E-A142-BC14887CADC5}"/>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41D869FD-2575-C241-B587-EA367A63A2E6}"/>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p:txBody>
      </p:sp>
      <p:sp>
        <p:nvSpPr>
          <p:cNvPr id="72" name="Oval 71">
            <a:extLst>
              <a:ext uri="{FF2B5EF4-FFF2-40B4-BE49-F238E27FC236}">
                <a16:creationId xmlns:a16="http://schemas.microsoft.com/office/drawing/2014/main" id="{B2021731-2E62-3B40-8E47-A1C8BCAE164A}"/>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3CFDC77D-F451-5E42-86D9-B5C176521A0A}"/>
              </a:ext>
            </a:extLst>
          </p:cNvPr>
          <p:cNvSpPr/>
          <p:nvPr/>
        </p:nvSpPr>
        <p:spPr>
          <a:xfrm>
            <a:off x="5837187"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Rectangle 77">
            <a:extLst>
              <a:ext uri="{FF2B5EF4-FFF2-40B4-BE49-F238E27FC236}">
                <a16:creationId xmlns:a16="http://schemas.microsoft.com/office/drawing/2014/main" id="{0B060BAB-138F-A549-A51B-95F17260E141}"/>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7B112772-13BC-5F49-BF0D-221F6673DBA6}"/>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F8B5BAF9-2F00-B549-8D00-996858325C98}"/>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32AA61F0-848A-1244-97F1-2C270E9C6B2B}"/>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99E2AF1E-7571-5D41-B848-8D1E7B522C31}"/>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7" name="Straight Connector 86">
            <a:extLst>
              <a:ext uri="{FF2B5EF4-FFF2-40B4-BE49-F238E27FC236}">
                <a16:creationId xmlns:a16="http://schemas.microsoft.com/office/drawing/2014/main" id="{692E60A3-BEFF-4940-B7E2-574A32ABCB4C}"/>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8" name="Left Arrow 87">
            <a:extLst>
              <a:ext uri="{FF2B5EF4-FFF2-40B4-BE49-F238E27FC236}">
                <a16:creationId xmlns:a16="http://schemas.microsoft.com/office/drawing/2014/main" id="{EDDBDD3C-E773-CA45-B351-CEA997F8D09D}"/>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40A746E6-68D7-6C43-8EEE-2665F4E75376}"/>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F8B2407-AC26-4D43-91B2-7A0A1E819A47}"/>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1" name="Picture 90">
            <a:extLst>
              <a:ext uri="{FF2B5EF4-FFF2-40B4-BE49-F238E27FC236}">
                <a16:creationId xmlns:a16="http://schemas.microsoft.com/office/drawing/2014/main" id="{8B970598-C20A-BA48-95F1-08F9998C91DC}"/>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94" name="Picture 93">
            <a:extLst>
              <a:ext uri="{FF2B5EF4-FFF2-40B4-BE49-F238E27FC236}">
                <a16:creationId xmlns:a16="http://schemas.microsoft.com/office/drawing/2014/main" id="{98827C7E-99B7-2A49-8937-7552DC4C3F87}"/>
              </a:ext>
            </a:extLst>
          </p:cNvPr>
          <p:cNvPicPr>
            <a:picLocks noChangeAspect="1"/>
          </p:cNvPicPr>
          <p:nvPr/>
        </p:nvPicPr>
        <p:blipFill>
          <a:blip r:embed="rId2"/>
          <a:stretch>
            <a:fillRect/>
          </a:stretch>
        </p:blipFill>
        <p:spPr>
          <a:xfrm>
            <a:off x="6571256" y="3977087"/>
            <a:ext cx="636307" cy="127262"/>
          </a:xfrm>
          <a:prstGeom prst="rect">
            <a:avLst/>
          </a:prstGeom>
          <a:ln>
            <a:noFill/>
          </a:ln>
        </p:spPr>
      </p:pic>
      <p:pic>
        <p:nvPicPr>
          <p:cNvPr id="95" name="Picture 94">
            <a:extLst>
              <a:ext uri="{FF2B5EF4-FFF2-40B4-BE49-F238E27FC236}">
                <a16:creationId xmlns:a16="http://schemas.microsoft.com/office/drawing/2014/main" id="{7B7E3244-F2B1-3243-B2D8-40B92739B668}"/>
              </a:ext>
            </a:extLst>
          </p:cNvPr>
          <p:cNvPicPr>
            <a:picLocks noChangeAspect="1"/>
          </p:cNvPicPr>
          <p:nvPr/>
        </p:nvPicPr>
        <p:blipFill>
          <a:blip r:embed="rId2"/>
          <a:stretch>
            <a:fillRect/>
          </a:stretch>
        </p:blipFill>
        <p:spPr>
          <a:xfrm>
            <a:off x="5465563" y="5431656"/>
            <a:ext cx="636307" cy="127262"/>
          </a:xfrm>
          <a:prstGeom prst="rect">
            <a:avLst/>
          </a:prstGeom>
          <a:ln>
            <a:noFill/>
          </a:ln>
        </p:spPr>
      </p:pic>
    </p:spTree>
    <p:extLst>
      <p:ext uri="{BB962C8B-B14F-4D97-AF65-F5344CB8AC3E}">
        <p14:creationId xmlns:p14="http://schemas.microsoft.com/office/powerpoint/2010/main" val="1429094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111" name="Picture 110">
            <a:extLst>
              <a:ext uri="{FF2B5EF4-FFF2-40B4-BE49-F238E27FC236}">
                <a16:creationId xmlns:a16="http://schemas.microsoft.com/office/drawing/2014/main" id="{69578463-9164-1745-87B3-36D342A6B62A}"/>
              </a:ext>
            </a:extLst>
          </p:cNvPr>
          <p:cNvPicPr>
            <a:picLocks noChangeAspect="1"/>
          </p:cNvPicPr>
          <p:nvPr/>
        </p:nvPicPr>
        <p:blipFill>
          <a:blip r:embed="rId3"/>
          <a:stretch>
            <a:fillRect/>
          </a:stretch>
        </p:blipFill>
        <p:spPr>
          <a:xfrm>
            <a:off x="6602855" y="3980179"/>
            <a:ext cx="346669" cy="102614"/>
          </a:xfrm>
          <a:prstGeom prst="rect">
            <a:avLst/>
          </a:prstGeom>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only selling 1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p:txBody>
      </p:sp>
      <p:pic>
        <p:nvPicPr>
          <p:cNvPr id="114" name="Picture 113">
            <a:extLst>
              <a:ext uri="{FF2B5EF4-FFF2-40B4-BE49-F238E27FC236}">
                <a16:creationId xmlns:a16="http://schemas.microsoft.com/office/drawing/2014/main" id="{9264B7B3-AFF3-1B45-B9C1-BA695C0B7894}"/>
              </a:ext>
            </a:extLst>
          </p:cNvPr>
          <p:cNvPicPr>
            <a:picLocks noChangeAspect="1"/>
          </p:cNvPicPr>
          <p:nvPr/>
        </p:nvPicPr>
        <p:blipFill>
          <a:blip r:embed="rId3"/>
          <a:stretch>
            <a:fillRect/>
          </a:stretch>
        </p:blipFill>
        <p:spPr>
          <a:xfrm>
            <a:off x="5498321" y="5457171"/>
            <a:ext cx="346669" cy="102614"/>
          </a:xfrm>
          <a:prstGeom prst="rect">
            <a:avLst/>
          </a:prstGeom>
        </p:spPr>
      </p:pic>
    </p:spTree>
    <p:extLst>
      <p:ext uri="{BB962C8B-B14F-4D97-AF65-F5344CB8AC3E}">
        <p14:creationId xmlns:p14="http://schemas.microsoft.com/office/powerpoint/2010/main" val="954328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7D9CC198-3D9B-3948-AB0B-FE7E51650F21}"/>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not selling any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p:txBody>
      </p:sp>
      <p:pic>
        <p:nvPicPr>
          <p:cNvPr id="114" name="Picture 113">
            <a:extLst>
              <a:ext uri="{FF2B5EF4-FFF2-40B4-BE49-F238E27FC236}">
                <a16:creationId xmlns:a16="http://schemas.microsoft.com/office/drawing/2014/main" id="{F3A3AE45-A8EA-2940-839C-F29D0F081CF7}"/>
              </a:ext>
            </a:extLst>
          </p:cNvPr>
          <p:cNvPicPr>
            <a:picLocks noChangeAspect="1"/>
          </p:cNvPicPr>
          <p:nvPr/>
        </p:nvPicPr>
        <p:blipFill>
          <a:blip r:embed="rId2"/>
          <a:stretch>
            <a:fillRect/>
          </a:stretch>
        </p:blipFill>
        <p:spPr>
          <a:xfrm>
            <a:off x="6571256" y="3977087"/>
            <a:ext cx="636307" cy="127262"/>
          </a:xfrm>
          <a:prstGeom prst="rect">
            <a:avLst/>
          </a:prstGeom>
          <a:ln>
            <a:noFill/>
          </a:ln>
        </p:spPr>
      </p:pic>
      <p:pic>
        <p:nvPicPr>
          <p:cNvPr id="115" name="Picture 114">
            <a:extLst>
              <a:ext uri="{FF2B5EF4-FFF2-40B4-BE49-F238E27FC236}">
                <a16:creationId xmlns:a16="http://schemas.microsoft.com/office/drawing/2014/main" id="{9FE861CD-A22D-B242-85D9-79A1948A35B4}"/>
              </a:ext>
            </a:extLst>
          </p:cNvPr>
          <p:cNvPicPr>
            <a:picLocks noChangeAspect="1"/>
          </p:cNvPicPr>
          <p:nvPr/>
        </p:nvPicPr>
        <p:blipFill>
          <a:blip r:embed="rId2"/>
          <a:stretch>
            <a:fillRect/>
          </a:stretch>
        </p:blipFill>
        <p:spPr>
          <a:xfrm>
            <a:off x="5465563" y="5431656"/>
            <a:ext cx="636307" cy="127262"/>
          </a:xfrm>
          <a:prstGeom prst="rect">
            <a:avLst/>
          </a:prstGeom>
          <a:ln>
            <a:noFill/>
          </a:ln>
        </p:spPr>
      </p:pic>
    </p:spTree>
    <p:extLst>
      <p:ext uri="{BB962C8B-B14F-4D97-AF65-F5344CB8AC3E}">
        <p14:creationId xmlns:p14="http://schemas.microsoft.com/office/powerpoint/2010/main" val="353956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311"/>
            <a:ext cx="8229600" cy="4759378"/>
          </a:xfrm>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Now we will begin the study. Your task will be slightly different. You will get information about how much each agent was blamed, and you will try to figure out the missing information about the situation.</a:t>
            </a:r>
          </a:p>
        </p:txBody>
      </p:sp>
    </p:spTree>
    <p:extLst>
      <p:ext uri="{BB962C8B-B14F-4D97-AF65-F5344CB8AC3E}">
        <p14:creationId xmlns:p14="http://schemas.microsoft.com/office/powerpoint/2010/main" val="3442712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Left Arrow 86">
            <a:extLst>
              <a:ext uri="{FF2B5EF4-FFF2-40B4-BE49-F238E27FC236}">
                <a16:creationId xmlns:a16="http://schemas.microsoft.com/office/drawing/2014/main" id="{B197E571-124F-9C4E-B7BB-33A11385A7DF}"/>
              </a:ext>
            </a:extLst>
          </p:cNvPr>
          <p:cNvSpPr/>
          <p:nvPr/>
        </p:nvSpPr>
        <p:spPr>
          <a:xfrm rot="10303390">
            <a:off x="2845085" y="311094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F7C0BA83-76F2-F54E-A9B7-7D8004CCFA66}"/>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7D9CC198-3D9B-3948-AB0B-FE7E51650F21}"/>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08">
            <a:extLst>
              <a:ext uri="{FF2B5EF4-FFF2-40B4-BE49-F238E27FC236}">
                <a16:creationId xmlns:a16="http://schemas.microsoft.com/office/drawing/2014/main" id="{537A3989-F97C-CC4F-98C3-680F9AF1D9FD}"/>
              </a:ext>
            </a:extLst>
          </p:cNvPr>
          <p:cNvSpPr/>
          <p:nvPr/>
        </p:nvSpPr>
        <p:spPr>
          <a:xfrm>
            <a:off x="5837187"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111" name="Picture 110">
            <a:extLst>
              <a:ext uri="{FF2B5EF4-FFF2-40B4-BE49-F238E27FC236}">
                <a16:creationId xmlns:a16="http://schemas.microsoft.com/office/drawing/2014/main" id="{69578463-9164-1745-87B3-36D342A6B62A}"/>
              </a:ext>
            </a:extLst>
          </p:cNvPr>
          <p:cNvPicPr>
            <a:picLocks noChangeAspect="1"/>
          </p:cNvPicPr>
          <p:nvPr/>
        </p:nvPicPr>
        <p:blipFill>
          <a:blip r:embed="rId3"/>
          <a:stretch>
            <a:fillRect/>
          </a:stretch>
        </p:blipFill>
        <p:spPr>
          <a:xfrm>
            <a:off x="6602855" y="3980179"/>
            <a:ext cx="346669" cy="102614"/>
          </a:xfrm>
          <a:prstGeom prst="rect">
            <a:avLst/>
          </a:prstGeom>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only selling X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p:txBody>
      </p:sp>
    </p:spTree>
    <p:extLst>
      <p:ext uri="{BB962C8B-B14F-4D97-AF65-F5344CB8AC3E}">
        <p14:creationId xmlns:p14="http://schemas.microsoft.com/office/powerpoint/2010/main" val="42371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F7C0BA83-76F2-F54E-A9B7-7D8004CCFA66}"/>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SPP demo 1</a:t>
            </a:r>
          </a:p>
        </p:txBody>
      </p:sp>
      <p:pic>
        <p:nvPicPr>
          <p:cNvPr id="117" name="Picture 116" descr="dc6xMgqc9.png">
            <a:extLst>
              <a:ext uri="{FF2B5EF4-FFF2-40B4-BE49-F238E27FC236}">
                <a16:creationId xmlns:a16="http://schemas.microsoft.com/office/drawing/2014/main" id="{818C1BC1-5BD8-7448-A433-28879993F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63" y="2714791"/>
            <a:ext cx="661852" cy="413958"/>
          </a:xfrm>
          <a:prstGeom prst="rect">
            <a:avLst/>
          </a:prstGeom>
        </p:spPr>
      </p:pic>
    </p:spTree>
    <p:extLst>
      <p:ext uri="{BB962C8B-B14F-4D97-AF65-F5344CB8AC3E}">
        <p14:creationId xmlns:p14="http://schemas.microsoft.com/office/powerpoint/2010/main" val="3032397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F7C0BA83-76F2-F54E-A9B7-7D8004CCFA66}"/>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SPP demo 2</a:t>
            </a:r>
          </a:p>
        </p:txBody>
      </p:sp>
    </p:spTree>
    <p:extLst>
      <p:ext uri="{BB962C8B-B14F-4D97-AF65-F5344CB8AC3E}">
        <p14:creationId xmlns:p14="http://schemas.microsoft.com/office/powerpoint/2010/main" val="2743092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F7C0BA83-76F2-F54E-A9B7-7D8004CCFA66}"/>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SPP </a:t>
            </a:r>
            <a:r>
              <a:rPr lang="en-US">
                <a:latin typeface="Helvetica Neue Medium" panose="02000503000000020004" pitchFamily="2" charset="0"/>
                <a:ea typeface="Helvetica Neue Medium" panose="02000503000000020004" pitchFamily="2" charset="0"/>
                <a:cs typeface="Helvetica Neue Medium" panose="02000503000000020004" pitchFamily="2" charset="0"/>
              </a:rPr>
              <a:t>demo 3</a:t>
            </a:r>
            <a:endParaRPr lang="en-US"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14" name="Left Arrow 113">
            <a:extLst>
              <a:ext uri="{FF2B5EF4-FFF2-40B4-BE49-F238E27FC236}">
                <a16:creationId xmlns:a16="http://schemas.microsoft.com/office/drawing/2014/main" id="{AE8BF6BE-ED8E-8647-AE11-AF54D577DDEE}"/>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Left Arrow 114">
            <a:extLst>
              <a:ext uri="{FF2B5EF4-FFF2-40B4-BE49-F238E27FC236}">
                <a16:creationId xmlns:a16="http://schemas.microsoft.com/office/drawing/2014/main" id="{9E3F3037-2FE6-D94E-808C-2CBA2DA422E6}"/>
              </a:ext>
            </a:extLst>
          </p:cNvPr>
          <p:cNvSpPr/>
          <p:nvPr/>
        </p:nvSpPr>
        <p:spPr>
          <a:xfrm rot="10303390">
            <a:off x="2845085" y="311094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Left Arrow 115">
            <a:extLst>
              <a:ext uri="{FF2B5EF4-FFF2-40B4-BE49-F238E27FC236}">
                <a16:creationId xmlns:a16="http://schemas.microsoft.com/office/drawing/2014/main" id="{F156B46A-27DB-0B46-B986-E4982F36E54D}"/>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Left Arrow 116">
            <a:extLst>
              <a:ext uri="{FF2B5EF4-FFF2-40B4-BE49-F238E27FC236}">
                <a16:creationId xmlns:a16="http://schemas.microsoft.com/office/drawing/2014/main" id="{26E61DA2-8762-3048-8B48-E62646629B7B}"/>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Left Arrow 117">
            <a:extLst>
              <a:ext uri="{FF2B5EF4-FFF2-40B4-BE49-F238E27FC236}">
                <a16:creationId xmlns:a16="http://schemas.microsoft.com/office/drawing/2014/main" id="{F75EC700-FA00-CD4B-9FD3-84625C4C8D3F}"/>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Left Arrow 118">
            <a:extLst>
              <a:ext uri="{FF2B5EF4-FFF2-40B4-BE49-F238E27FC236}">
                <a16:creationId xmlns:a16="http://schemas.microsoft.com/office/drawing/2014/main" id="{C7299D6A-4D40-B740-BABD-D7067B7D11C4}"/>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5453EF-0F4E-C34B-9DA3-9B552EE9D187}"/>
              </a:ext>
            </a:extLst>
          </p:cNvPr>
          <p:cNvSpPr txBox="1"/>
          <p:nvPr/>
        </p:nvSpPr>
        <p:spPr>
          <a:xfrm>
            <a:off x="2199561" y="2643418"/>
            <a:ext cx="312906"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20" name="TextBox 119">
            <a:extLst>
              <a:ext uri="{FF2B5EF4-FFF2-40B4-BE49-F238E27FC236}">
                <a16:creationId xmlns:a16="http://schemas.microsoft.com/office/drawing/2014/main" id="{D04667CD-54EC-D14B-B349-D48149281F87}"/>
              </a:ext>
            </a:extLst>
          </p:cNvPr>
          <p:cNvSpPr txBox="1"/>
          <p:nvPr/>
        </p:nvSpPr>
        <p:spPr>
          <a:xfrm>
            <a:off x="3291442" y="2835937"/>
            <a:ext cx="312906"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21" name="TextBox 120">
            <a:extLst>
              <a:ext uri="{FF2B5EF4-FFF2-40B4-BE49-F238E27FC236}">
                <a16:creationId xmlns:a16="http://schemas.microsoft.com/office/drawing/2014/main" id="{9C9C7D79-40D5-3849-99E2-0385AB1F981A}"/>
              </a:ext>
            </a:extLst>
          </p:cNvPr>
          <p:cNvSpPr txBox="1"/>
          <p:nvPr/>
        </p:nvSpPr>
        <p:spPr>
          <a:xfrm>
            <a:off x="4589660" y="3832801"/>
            <a:ext cx="312906"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22" name="TextBox 121">
            <a:extLst>
              <a:ext uri="{FF2B5EF4-FFF2-40B4-BE49-F238E27FC236}">
                <a16:creationId xmlns:a16="http://schemas.microsoft.com/office/drawing/2014/main" id="{88B14C34-6320-154F-BF44-DB5751217121}"/>
              </a:ext>
            </a:extLst>
          </p:cNvPr>
          <p:cNvSpPr txBox="1"/>
          <p:nvPr/>
        </p:nvSpPr>
        <p:spPr>
          <a:xfrm>
            <a:off x="3888912" y="4819119"/>
            <a:ext cx="312906"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23" name="TextBox 122">
            <a:extLst>
              <a:ext uri="{FF2B5EF4-FFF2-40B4-BE49-F238E27FC236}">
                <a16:creationId xmlns:a16="http://schemas.microsoft.com/office/drawing/2014/main" id="{86186227-F3FB-2945-876E-E31DA0A46AE7}"/>
              </a:ext>
            </a:extLst>
          </p:cNvPr>
          <p:cNvSpPr txBox="1"/>
          <p:nvPr/>
        </p:nvSpPr>
        <p:spPr>
          <a:xfrm>
            <a:off x="5512044" y="2911712"/>
            <a:ext cx="312906"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24" name="TextBox 123">
            <a:extLst>
              <a:ext uri="{FF2B5EF4-FFF2-40B4-BE49-F238E27FC236}">
                <a16:creationId xmlns:a16="http://schemas.microsoft.com/office/drawing/2014/main" id="{B54828C0-033B-6949-AB6B-FBB6684CFF14}"/>
              </a:ext>
            </a:extLst>
          </p:cNvPr>
          <p:cNvSpPr txBox="1"/>
          <p:nvPr/>
        </p:nvSpPr>
        <p:spPr>
          <a:xfrm>
            <a:off x="6770413" y="2648265"/>
            <a:ext cx="312906"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5641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96662" y="2498837"/>
            <a:ext cx="1697953" cy="1697953"/>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551700" y="346099"/>
            <a:ext cx="8040601" cy="1323439"/>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Their strength determines how many fish sacks they can carry.</a:t>
            </a:r>
          </a:p>
        </p:txBody>
      </p:sp>
      <p:sp>
        <p:nvSpPr>
          <p:cNvPr id="18" name="TextBox 17"/>
          <p:cNvSpPr txBox="1"/>
          <p:nvPr/>
        </p:nvSpPr>
        <p:spPr>
          <a:xfrm>
            <a:off x="717606"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sp>
        <p:nvSpPr>
          <p:cNvPr id="19" name="TextBox 18"/>
          <p:cNvSpPr txBox="1"/>
          <p:nvPr/>
        </p:nvSpPr>
        <p:spPr>
          <a:xfrm>
            <a:off x="5189839" y="5138720"/>
            <a:ext cx="2862871" cy="707886"/>
          </a:xfrm>
          <a:prstGeom prst="rect">
            <a:avLst/>
          </a:prstGeom>
          <a:noFill/>
        </p:spPr>
        <p:txBody>
          <a:bodyPr wrap="square" rtlCol="0">
            <a:spAutoFit/>
          </a:bodyPr>
          <a:lstStyle/>
          <a:p>
            <a:pPr algn="ctr"/>
            <a:r>
              <a:rPr lang="en-US" sz="4000" dirty="0">
                <a:latin typeface="Helvetica Neue" panose="02000503000000020004" pitchFamily="2" charset="0"/>
                <a:ea typeface="Helvetica Neue" panose="02000503000000020004" pitchFamily="2" charset="0"/>
                <a:cs typeface="Helvetica Neue" panose="02000503000000020004" pitchFamily="2" charset="0"/>
              </a:rPr>
              <a:t>Strength=1</a:t>
            </a:r>
          </a:p>
        </p:txBody>
      </p:sp>
      <p:grpSp>
        <p:nvGrpSpPr>
          <p:cNvPr id="20" name="Group 19"/>
          <p:cNvGrpSpPr/>
          <p:nvPr/>
        </p:nvGrpSpPr>
        <p:grpSpPr>
          <a:xfrm>
            <a:off x="5697132" y="2498837"/>
            <a:ext cx="1697953" cy="1697953"/>
            <a:chOff x="3810144" y="1919073"/>
            <a:chExt cx="2402047" cy="2402047"/>
          </a:xfrm>
        </p:grpSpPr>
        <p:sp>
          <p:nvSpPr>
            <p:cNvPr id="21" name="Oval 20"/>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792069" y="3462195"/>
            <a:ext cx="1201024" cy="1474051"/>
            <a:chOff x="-1642779" y="2804994"/>
            <a:chExt cx="1532340" cy="1880684"/>
          </a:xfrm>
        </p:grpSpPr>
        <p:sp>
          <p:nvSpPr>
            <p:cNvPr id="33" name="Oval 3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35" name="Picture 3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36" name="Picture 3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37" name="Picture 3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38" name="Picture 3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9" name="Picture 3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0" name="Trapezoid 39"/>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608853" y="3426912"/>
            <a:ext cx="1201024" cy="1474051"/>
            <a:chOff x="-1642779" y="2804994"/>
            <a:chExt cx="1532340" cy="1880684"/>
          </a:xfrm>
        </p:grpSpPr>
        <p:sp>
          <p:nvSpPr>
            <p:cNvPr id="42" name="Oval 41"/>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44" name="Picture 4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45" name="Picture 4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46" name="Picture 4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47" name="Picture 4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48" name="Picture 4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9" name="Trapezoid 48"/>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5980723" y="3735222"/>
            <a:ext cx="1201024" cy="1474051"/>
            <a:chOff x="-1642779" y="2804994"/>
            <a:chExt cx="1532340" cy="1880684"/>
          </a:xfrm>
        </p:grpSpPr>
        <p:sp>
          <p:nvSpPr>
            <p:cNvPr id="51" name="Oval 50"/>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2" name="Picture 5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53" name="Picture 5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54" name="Picture 5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55" name="Picture 5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56" name="Picture 5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57" name="Picture 5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58" name="Trapezoid 57"/>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746890" y="3516399"/>
            <a:ext cx="1201024" cy="1474051"/>
            <a:chOff x="-1642779" y="2804994"/>
            <a:chExt cx="1532340" cy="1880684"/>
          </a:xfrm>
        </p:grpSpPr>
        <p:sp>
          <p:nvSpPr>
            <p:cNvPr id="3" name="Oval 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26" name="Picture 2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27" name="Picture 2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28" name="Picture 2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29" name="Picture 2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0" name="Picture 2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 name="Trapezoid 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279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8334A57-E2EC-A14C-8970-C5026D616613}"/>
              </a:ext>
            </a:extLst>
          </p:cNvPr>
          <p:cNvSpPr/>
          <p:nvPr/>
        </p:nvSpPr>
        <p:spPr>
          <a:xfrm>
            <a:off x="1776922" y="3608516"/>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69" name="Straight Connector 68">
            <a:extLst>
              <a:ext uri="{FF2B5EF4-FFF2-40B4-BE49-F238E27FC236}">
                <a16:creationId xmlns:a16="http://schemas.microsoft.com/office/drawing/2014/main" id="{B35BB12B-5A9A-1C45-AECF-4A885FA9F870}"/>
              </a:ext>
            </a:extLst>
          </p:cNvPr>
          <p:cNvCxnSpPr>
            <a:cxnSpLocks/>
          </p:cNvCxnSpPr>
          <p:nvPr/>
        </p:nvCxnSpPr>
        <p:spPr>
          <a:xfrm>
            <a:off x="2431198" y="3608517"/>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BC82E32-C78D-A24C-B6CA-04CF7946D78C}"/>
              </a:ext>
            </a:extLst>
          </p:cNvPr>
          <p:cNvSpPr/>
          <p:nvPr/>
        </p:nvSpPr>
        <p:spPr>
          <a:xfrm>
            <a:off x="1776922" y="392130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1" name="Straight Connector 70">
            <a:extLst>
              <a:ext uri="{FF2B5EF4-FFF2-40B4-BE49-F238E27FC236}">
                <a16:creationId xmlns:a16="http://schemas.microsoft.com/office/drawing/2014/main" id="{6408858E-4331-034E-AAD1-D7B561072A3D}"/>
              </a:ext>
            </a:extLst>
          </p:cNvPr>
          <p:cNvCxnSpPr>
            <a:cxnSpLocks/>
          </p:cNvCxnSpPr>
          <p:nvPr/>
        </p:nvCxnSpPr>
        <p:spPr>
          <a:xfrm>
            <a:off x="2431198" y="392130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D224719B-A7C0-874B-A083-9C8ACFE287E2}"/>
              </a:ext>
            </a:extLst>
          </p:cNvPr>
          <p:cNvSpPr/>
          <p:nvPr/>
        </p:nvSpPr>
        <p:spPr>
          <a:xfrm>
            <a:off x="1776922" y="423409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3" name="Straight Connector 72">
            <a:extLst>
              <a:ext uri="{FF2B5EF4-FFF2-40B4-BE49-F238E27FC236}">
                <a16:creationId xmlns:a16="http://schemas.microsoft.com/office/drawing/2014/main" id="{D73D30F5-4C11-0342-B83B-12CB5BE60E8A}"/>
              </a:ext>
            </a:extLst>
          </p:cNvPr>
          <p:cNvCxnSpPr>
            <a:cxnSpLocks/>
          </p:cNvCxnSpPr>
          <p:nvPr/>
        </p:nvCxnSpPr>
        <p:spPr>
          <a:xfrm>
            <a:off x="2431198" y="423409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B2DAEDB4-FA03-1941-8A4F-5A7775C684B2}"/>
              </a:ext>
            </a:extLst>
          </p:cNvPr>
          <p:cNvSpPr/>
          <p:nvPr/>
        </p:nvSpPr>
        <p:spPr>
          <a:xfrm>
            <a:off x="4797280" y="5073653"/>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5" name="Straight Connector 74">
            <a:extLst>
              <a:ext uri="{FF2B5EF4-FFF2-40B4-BE49-F238E27FC236}">
                <a16:creationId xmlns:a16="http://schemas.microsoft.com/office/drawing/2014/main" id="{E66E2E7F-FA8A-0647-BC2A-F52E5374957A}"/>
              </a:ext>
            </a:extLst>
          </p:cNvPr>
          <p:cNvCxnSpPr>
            <a:cxnSpLocks/>
          </p:cNvCxnSpPr>
          <p:nvPr/>
        </p:nvCxnSpPr>
        <p:spPr>
          <a:xfrm>
            <a:off x="5451556" y="5073653"/>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5551B02E-8B97-5140-9D35-D6470732E0F2}"/>
              </a:ext>
            </a:extLst>
          </p:cNvPr>
          <p:cNvSpPr/>
          <p:nvPr/>
        </p:nvSpPr>
        <p:spPr>
          <a:xfrm>
            <a:off x="4797280" y="538644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7" name="Straight Connector 76">
            <a:extLst>
              <a:ext uri="{FF2B5EF4-FFF2-40B4-BE49-F238E27FC236}">
                <a16:creationId xmlns:a16="http://schemas.microsoft.com/office/drawing/2014/main" id="{51C871B2-0BF4-1C41-A96A-15C1F1AD8BBA}"/>
              </a:ext>
            </a:extLst>
          </p:cNvPr>
          <p:cNvCxnSpPr>
            <a:cxnSpLocks/>
          </p:cNvCxnSpPr>
          <p:nvPr/>
        </p:nvCxnSpPr>
        <p:spPr>
          <a:xfrm>
            <a:off x="5451556" y="538644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019B79FD-8824-C34C-A32F-E563931A39FD}"/>
              </a:ext>
            </a:extLst>
          </p:cNvPr>
          <p:cNvSpPr/>
          <p:nvPr/>
        </p:nvSpPr>
        <p:spPr>
          <a:xfrm>
            <a:off x="4797280" y="56992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9" name="Straight Connector 78">
            <a:extLst>
              <a:ext uri="{FF2B5EF4-FFF2-40B4-BE49-F238E27FC236}">
                <a16:creationId xmlns:a16="http://schemas.microsoft.com/office/drawing/2014/main" id="{27D00EF2-1B3F-6646-88AD-04925C883F5E}"/>
              </a:ext>
            </a:extLst>
          </p:cNvPr>
          <p:cNvCxnSpPr>
            <a:cxnSpLocks/>
          </p:cNvCxnSpPr>
          <p:nvPr/>
        </p:nvCxnSpPr>
        <p:spPr>
          <a:xfrm>
            <a:off x="5451556" y="56992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A7A632AF-1873-284F-B57C-2B10F5BD6AF3}"/>
              </a:ext>
            </a:extLst>
          </p:cNvPr>
          <p:cNvSpPr/>
          <p:nvPr/>
        </p:nvSpPr>
        <p:spPr>
          <a:xfrm>
            <a:off x="5886067" y="3603621"/>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81" name="Straight Connector 80">
            <a:extLst>
              <a:ext uri="{FF2B5EF4-FFF2-40B4-BE49-F238E27FC236}">
                <a16:creationId xmlns:a16="http://schemas.microsoft.com/office/drawing/2014/main" id="{1EB52071-DEE2-1246-8A4D-60033925D064}"/>
              </a:ext>
            </a:extLst>
          </p:cNvPr>
          <p:cNvCxnSpPr>
            <a:cxnSpLocks/>
          </p:cNvCxnSpPr>
          <p:nvPr/>
        </p:nvCxnSpPr>
        <p:spPr>
          <a:xfrm>
            <a:off x="6540343" y="3603621"/>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586DFBF4-AB2B-3547-AB31-648B94C819BC}"/>
              </a:ext>
            </a:extLst>
          </p:cNvPr>
          <p:cNvSpPr/>
          <p:nvPr/>
        </p:nvSpPr>
        <p:spPr>
          <a:xfrm>
            <a:off x="5886067" y="391640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83" name="Straight Connector 82">
            <a:extLst>
              <a:ext uri="{FF2B5EF4-FFF2-40B4-BE49-F238E27FC236}">
                <a16:creationId xmlns:a16="http://schemas.microsoft.com/office/drawing/2014/main" id="{E9251DF2-518E-D940-9447-F126B61CB34D}"/>
              </a:ext>
            </a:extLst>
          </p:cNvPr>
          <p:cNvCxnSpPr>
            <a:cxnSpLocks/>
          </p:cNvCxnSpPr>
          <p:nvPr/>
        </p:nvCxnSpPr>
        <p:spPr>
          <a:xfrm>
            <a:off x="6540343" y="391640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678F05DB-88D0-7D43-BBE4-02B8027AC354}"/>
              </a:ext>
            </a:extLst>
          </p:cNvPr>
          <p:cNvSpPr/>
          <p:nvPr/>
        </p:nvSpPr>
        <p:spPr>
          <a:xfrm>
            <a:off x="5886067" y="422919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85" name="Straight Connector 84">
            <a:extLst>
              <a:ext uri="{FF2B5EF4-FFF2-40B4-BE49-F238E27FC236}">
                <a16:creationId xmlns:a16="http://schemas.microsoft.com/office/drawing/2014/main" id="{C409C266-E035-5A48-8359-D7933065DB7B}"/>
              </a:ext>
            </a:extLst>
          </p:cNvPr>
          <p:cNvCxnSpPr>
            <a:cxnSpLocks/>
          </p:cNvCxnSpPr>
          <p:nvPr/>
        </p:nvCxnSpPr>
        <p:spPr>
          <a:xfrm>
            <a:off x="6540343" y="422919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Left Arrow 86">
            <a:extLst>
              <a:ext uri="{FF2B5EF4-FFF2-40B4-BE49-F238E27FC236}">
                <a16:creationId xmlns:a16="http://schemas.microsoft.com/office/drawing/2014/main" id="{B197E571-124F-9C4E-B7BB-33A11385A7DF}"/>
              </a:ext>
            </a:extLst>
          </p:cNvPr>
          <p:cNvSpPr/>
          <p:nvPr/>
        </p:nvSpPr>
        <p:spPr>
          <a:xfrm rot="10303390">
            <a:off x="2845085" y="311094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B45AF49-F67D-4F49-BCEC-EF63EAA703E7}"/>
              </a:ext>
            </a:extLst>
          </p:cNvPr>
          <p:cNvSpPr/>
          <p:nvPr/>
        </p:nvSpPr>
        <p:spPr>
          <a:xfrm>
            <a:off x="6889410" y="560413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93" name="Straight Connector 92">
            <a:extLst>
              <a:ext uri="{FF2B5EF4-FFF2-40B4-BE49-F238E27FC236}">
                <a16:creationId xmlns:a16="http://schemas.microsoft.com/office/drawing/2014/main" id="{C0504D40-EABD-BB4A-95F5-6371AEBB8AE6}"/>
              </a:ext>
            </a:extLst>
          </p:cNvPr>
          <p:cNvCxnSpPr>
            <a:cxnSpLocks/>
          </p:cNvCxnSpPr>
          <p:nvPr/>
        </p:nvCxnSpPr>
        <p:spPr>
          <a:xfrm>
            <a:off x="7820656" y="560413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E758331C-6889-9246-A0BB-8DDA45693421}"/>
              </a:ext>
            </a:extLst>
          </p:cNvPr>
          <p:cNvSpPr/>
          <p:nvPr/>
        </p:nvSpPr>
        <p:spPr>
          <a:xfrm>
            <a:off x="2504631"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41A60AA-B6D4-644D-86CC-E5B13AACDF1A}"/>
              </a:ext>
            </a:extLst>
          </p:cNvPr>
          <p:cNvSpPr/>
          <p:nvPr/>
        </p:nvSpPr>
        <p:spPr>
          <a:xfrm>
            <a:off x="2677319"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F7C0BA83-76F2-F54E-A9B7-7D8004CCFA66}"/>
              </a:ext>
            </a:extLst>
          </p:cNvPr>
          <p:cNvSpPr/>
          <p:nvPr/>
        </p:nvSpPr>
        <p:spPr>
          <a:xfrm>
            <a:off x="2850007" y="365237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CEA5FAB9-ECA6-CB42-A339-6FBECAFBD346}"/>
              </a:ext>
            </a:extLst>
          </p:cNvPr>
          <p:cNvSpPr/>
          <p:nvPr/>
        </p:nvSpPr>
        <p:spPr>
          <a:xfrm>
            <a:off x="5506023"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B2C77382-71C3-5640-9CDB-3FCDF78D0217}"/>
              </a:ext>
            </a:extLst>
          </p:cNvPr>
          <p:cNvSpPr/>
          <p:nvPr/>
        </p:nvSpPr>
        <p:spPr>
          <a:xfrm>
            <a:off x="6602855" y="3654203"/>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7D9CC198-3D9B-3948-AB0B-FE7E51650F21}"/>
              </a:ext>
            </a:extLst>
          </p:cNvPr>
          <p:cNvSpPr/>
          <p:nvPr/>
        </p:nvSpPr>
        <p:spPr>
          <a:xfrm>
            <a:off x="5671605"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08">
            <a:extLst>
              <a:ext uri="{FF2B5EF4-FFF2-40B4-BE49-F238E27FC236}">
                <a16:creationId xmlns:a16="http://schemas.microsoft.com/office/drawing/2014/main" id="{537A3989-F97C-CC4F-98C3-680F9AF1D9FD}"/>
              </a:ext>
            </a:extLst>
          </p:cNvPr>
          <p:cNvSpPr/>
          <p:nvPr/>
        </p:nvSpPr>
        <p:spPr>
          <a:xfrm>
            <a:off x="5837187" y="512454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0" name="Picture 109">
            <a:extLst>
              <a:ext uri="{FF2B5EF4-FFF2-40B4-BE49-F238E27FC236}">
                <a16:creationId xmlns:a16="http://schemas.microsoft.com/office/drawing/2014/main" id="{741CA624-4C7F-2F4F-A652-1DE868BEEDFF}"/>
              </a:ext>
            </a:extLst>
          </p:cNvPr>
          <p:cNvPicPr>
            <a:picLocks noChangeAspect="1"/>
          </p:cNvPicPr>
          <p:nvPr/>
        </p:nvPicPr>
        <p:blipFill>
          <a:blip r:embed="rId2"/>
          <a:stretch>
            <a:fillRect/>
          </a:stretch>
        </p:blipFill>
        <p:spPr>
          <a:xfrm>
            <a:off x="2465379" y="3977087"/>
            <a:ext cx="636307" cy="127262"/>
          </a:xfrm>
          <a:prstGeom prst="rect">
            <a:avLst/>
          </a:prstGeom>
          <a:ln>
            <a:noFill/>
          </a:ln>
        </p:spPr>
      </p:pic>
      <p:pic>
        <p:nvPicPr>
          <p:cNvPr id="111" name="Picture 110">
            <a:extLst>
              <a:ext uri="{FF2B5EF4-FFF2-40B4-BE49-F238E27FC236}">
                <a16:creationId xmlns:a16="http://schemas.microsoft.com/office/drawing/2014/main" id="{69578463-9164-1745-87B3-36D342A6B62A}"/>
              </a:ext>
            </a:extLst>
          </p:cNvPr>
          <p:cNvPicPr>
            <a:picLocks noChangeAspect="1"/>
          </p:cNvPicPr>
          <p:nvPr/>
        </p:nvPicPr>
        <p:blipFill>
          <a:blip r:embed="rId3"/>
          <a:stretch>
            <a:fillRect/>
          </a:stretch>
        </p:blipFill>
        <p:spPr>
          <a:xfrm>
            <a:off x="6602855" y="3980179"/>
            <a:ext cx="346669" cy="102614"/>
          </a:xfrm>
          <a:prstGeom prst="rect">
            <a:avLst/>
          </a:prstGeom>
        </p:spPr>
      </p:pic>
      <p:sp>
        <p:nvSpPr>
          <p:cNvPr id="112" name="Title 1">
            <a:extLst>
              <a:ext uri="{FF2B5EF4-FFF2-40B4-BE49-F238E27FC236}">
                <a16:creationId xmlns:a16="http://schemas.microsoft.com/office/drawing/2014/main" id="{67A5F652-91B9-A846-A2CD-A5BFE918072A}"/>
              </a:ext>
            </a:extLst>
          </p:cNvPr>
          <p:cNvSpPr>
            <a:spLocks noGrp="1"/>
          </p:cNvSpPr>
          <p:nvPr>
            <p:ph type="title"/>
          </p:nvPr>
        </p:nvSpPr>
        <p:spPr>
          <a:xfrm>
            <a:off x="457200" y="274638"/>
            <a:ext cx="8229600"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blameworthy is each fisherman for only selling X fish?</a:t>
            </a:r>
          </a:p>
        </p:txBody>
      </p:sp>
      <p:sp>
        <p:nvSpPr>
          <p:cNvPr id="113" name="TextBox 112">
            <a:extLst>
              <a:ext uri="{FF2B5EF4-FFF2-40B4-BE49-F238E27FC236}">
                <a16:creationId xmlns:a16="http://schemas.microsoft.com/office/drawing/2014/main" id="{8917E831-67D2-6B4D-B60B-BB6F23CB00E7}"/>
              </a:ext>
            </a:extLst>
          </p:cNvPr>
          <p:cNvSpPr txBox="1"/>
          <p:nvPr/>
        </p:nvSpPr>
        <p:spPr>
          <a:xfrm>
            <a:off x="7845953" y="5515973"/>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p:txBody>
      </p:sp>
    </p:spTree>
    <p:extLst>
      <p:ext uri="{BB962C8B-B14F-4D97-AF65-F5344CB8AC3E}">
        <p14:creationId xmlns:p14="http://schemas.microsoft.com/office/powerpoint/2010/main" val="728907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is a map of where the fishermen live</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A2E45EF-3AAC-EB43-9A28-B6426D434DA1}"/>
              </a:ext>
            </a:extLst>
          </p:cNvPr>
          <p:cNvSpPr/>
          <p:nvPr/>
        </p:nvSpPr>
        <p:spPr>
          <a:xfrm>
            <a:off x="2571051" y="299560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6">
            <a:extLst>
              <a:ext uri="{FF2B5EF4-FFF2-40B4-BE49-F238E27FC236}">
                <a16:creationId xmlns:a16="http://schemas.microsoft.com/office/drawing/2014/main" id="{3714FE9E-BE82-0F4A-BF8E-87685CBBCBF8}"/>
              </a:ext>
            </a:extLst>
          </p:cNvPr>
          <p:cNvSpPr/>
          <p:nvPr/>
        </p:nvSpPr>
        <p:spPr>
          <a:xfrm>
            <a:off x="2507775" y="2753105"/>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FDA26DD-F280-B94B-BFBD-8B0CA6123490}"/>
              </a:ext>
            </a:extLst>
          </p:cNvPr>
          <p:cNvSpPr/>
          <p:nvPr/>
        </p:nvSpPr>
        <p:spPr>
          <a:xfrm>
            <a:off x="4346568" y="474503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3" name="Isosceles Triangle 9">
            <a:extLst>
              <a:ext uri="{FF2B5EF4-FFF2-40B4-BE49-F238E27FC236}">
                <a16:creationId xmlns:a16="http://schemas.microsoft.com/office/drawing/2014/main" id="{D9F87FC1-F6DE-C740-85BA-4E867F5AD0F6}"/>
              </a:ext>
            </a:extLst>
          </p:cNvPr>
          <p:cNvSpPr/>
          <p:nvPr/>
        </p:nvSpPr>
        <p:spPr>
          <a:xfrm>
            <a:off x="4283292" y="4502538"/>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44" name="Rectangle 43">
            <a:extLst>
              <a:ext uri="{FF2B5EF4-FFF2-40B4-BE49-F238E27FC236}">
                <a16:creationId xmlns:a16="http://schemas.microsoft.com/office/drawing/2014/main" id="{D9927D38-9385-DE43-ACF1-DD571BEBD5E2}"/>
              </a:ext>
            </a:extLst>
          </p:cNvPr>
          <p:cNvSpPr/>
          <p:nvPr/>
        </p:nvSpPr>
        <p:spPr>
          <a:xfrm>
            <a:off x="6268439" y="299729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Isosceles Triangle 12">
            <a:extLst>
              <a:ext uri="{FF2B5EF4-FFF2-40B4-BE49-F238E27FC236}">
                <a16:creationId xmlns:a16="http://schemas.microsoft.com/office/drawing/2014/main" id="{1C67E1AC-C5A3-DE4E-8D7C-89B1BD14B835}"/>
              </a:ext>
            </a:extLst>
          </p:cNvPr>
          <p:cNvSpPr/>
          <p:nvPr/>
        </p:nvSpPr>
        <p:spPr>
          <a:xfrm>
            <a:off x="6205163" y="2754794"/>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2436975" y="3178135"/>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6286872" y="3183900"/>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353290" y="4948656"/>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Left Arrow 86">
            <a:extLst>
              <a:ext uri="{FF2B5EF4-FFF2-40B4-BE49-F238E27FC236}">
                <a16:creationId xmlns:a16="http://schemas.microsoft.com/office/drawing/2014/main" id="{B197E571-124F-9C4E-B7BB-33A11385A7DF}"/>
              </a:ext>
            </a:extLst>
          </p:cNvPr>
          <p:cNvSpPr/>
          <p:nvPr/>
        </p:nvSpPr>
        <p:spPr>
          <a:xfrm rot="10303390">
            <a:off x="2845085" y="311094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04973" y="384579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422170">
            <a:off x="4933084" y="312170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5433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a:t>
            </a:r>
          </a:p>
        </p:txBody>
      </p:sp>
      <p:sp>
        <p:nvSpPr>
          <p:cNvPr id="3" name="Content Placeholder 2"/>
          <p:cNvSpPr>
            <a:spLocks noGrp="1"/>
          </p:cNvSpPr>
          <p:nvPr>
            <p:ph idx="1"/>
          </p:nvPr>
        </p:nvSpPr>
        <p:spPr/>
        <p:txBody>
          <a:bodyPr/>
          <a:lstStyle/>
          <a:p>
            <a:r>
              <a:rPr lang="en-US" dirty="0"/>
              <a:t>SET 1:</a:t>
            </a:r>
          </a:p>
          <a:p>
            <a:r>
              <a:rPr lang="en-US" dirty="0"/>
              <a:t>T2_a3b1b1</a:t>
            </a:r>
          </a:p>
          <a:p>
            <a:r>
              <a:rPr lang="en-US" dirty="0"/>
              <a:t>T3_a3b1b1</a:t>
            </a:r>
          </a:p>
          <a:p>
            <a:r>
              <a:rPr lang="en-US" dirty="0"/>
              <a:t>SET 2:</a:t>
            </a:r>
          </a:p>
          <a:p>
            <a:r>
              <a:rPr lang="en-US" dirty="0"/>
              <a:t>T2_a1b3c3</a:t>
            </a:r>
          </a:p>
          <a:p>
            <a:r>
              <a:rPr lang="en-US" dirty="0"/>
              <a:t>T3_a2b3c3</a:t>
            </a:r>
          </a:p>
        </p:txBody>
      </p:sp>
      <p:pic>
        <p:nvPicPr>
          <p:cNvPr id="5" name="Picture 4" descr="t2_a3b1c1.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586" y="-228173"/>
            <a:ext cx="4388828" cy="3291621"/>
          </a:xfrm>
          <a:prstGeom prst="rect">
            <a:avLst/>
          </a:prstGeom>
        </p:spPr>
      </p:pic>
      <p:pic>
        <p:nvPicPr>
          <p:cNvPr id="6" name="Picture 5" descr="t2_a1b3c3.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486" y="3345290"/>
            <a:ext cx="4388828" cy="3291621"/>
          </a:xfrm>
          <a:prstGeom prst="rect">
            <a:avLst/>
          </a:prstGeom>
        </p:spPr>
      </p:pic>
      <p:pic>
        <p:nvPicPr>
          <p:cNvPr id="7" name="Picture 6" descr="t3_a2b3c3.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286" y="3566379"/>
            <a:ext cx="4388828" cy="3291621"/>
          </a:xfrm>
          <a:prstGeom prst="rect">
            <a:avLst/>
          </a:prstGeom>
        </p:spPr>
      </p:pic>
      <p:pic>
        <p:nvPicPr>
          <p:cNvPr id="8" name="Picture 7" descr="t3_a3b1c1.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9686" y="2443590"/>
            <a:ext cx="4388828" cy="3291621"/>
          </a:xfrm>
          <a:prstGeom prst="rect">
            <a:avLst/>
          </a:prstGeom>
        </p:spPr>
      </p:pic>
    </p:spTree>
    <p:extLst>
      <p:ext uri="{BB962C8B-B14F-4D97-AF65-F5344CB8AC3E}">
        <p14:creationId xmlns:p14="http://schemas.microsoft.com/office/powerpoint/2010/main" val="4100887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065431" y="2178145"/>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839087" y="2148368"/>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Strength=3</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Strength=1</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Strength=1</a:t>
            </a:r>
          </a:p>
        </p:txBody>
      </p:sp>
      <p:sp>
        <p:nvSpPr>
          <p:cNvPr id="94" name="TextBox 93"/>
          <p:cNvSpPr txBox="1"/>
          <p:nvPr/>
        </p:nvSpPr>
        <p:spPr>
          <a:xfrm>
            <a:off x="4438069" y="151305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2</a:t>
            </a:r>
          </a:p>
          <a:p>
            <a:r>
              <a:rPr lang="en-US" dirty="0"/>
              <a:t>Road cleared: </a:t>
            </a:r>
            <a:r>
              <a:rPr lang="en-US" dirty="0">
                <a:solidFill>
                  <a:schemeClr val="accent3"/>
                </a:solidFill>
              </a:rPr>
              <a:t>Yes</a:t>
            </a:r>
          </a:p>
          <a:p>
            <a:r>
              <a:rPr lang="en-US" dirty="0"/>
              <a:t>Total fish sacs collected: 3</a:t>
            </a:r>
          </a:p>
          <a:p>
            <a:r>
              <a:rPr lang="en-US" dirty="0"/>
              <a:t>Earnings per fisherman: 3/3</a:t>
            </a:r>
          </a:p>
        </p:txBody>
      </p:sp>
      <p:grpSp>
        <p:nvGrpSpPr>
          <p:cNvPr id="95" name="Group 94"/>
          <p:cNvGrpSpPr/>
          <p:nvPr/>
        </p:nvGrpSpPr>
        <p:grpSpPr>
          <a:xfrm>
            <a:off x="6300186" y="1501938"/>
            <a:ext cx="252516" cy="356974"/>
            <a:chOff x="-1435100" y="2754210"/>
            <a:chExt cx="1003300" cy="1418332"/>
          </a:xfrm>
        </p:grpSpPr>
        <p:sp>
          <p:nvSpPr>
            <p:cNvPr id="96" name="Rectangle 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6645681" y="1507965"/>
            <a:ext cx="252516" cy="356974"/>
            <a:chOff x="-1435100" y="2754210"/>
            <a:chExt cx="1003300" cy="1418332"/>
          </a:xfrm>
        </p:grpSpPr>
        <p:sp>
          <p:nvSpPr>
            <p:cNvPr id="99" name="Rectangle 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240918" y="1888990"/>
            <a:ext cx="185448" cy="185448"/>
            <a:chOff x="-1033797" y="1112984"/>
            <a:chExt cx="2402047" cy="2402047"/>
          </a:xfrm>
        </p:grpSpPr>
        <p:sp>
          <p:nvSpPr>
            <p:cNvPr id="102" name="Oval 1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7545718" y="1888990"/>
            <a:ext cx="185448" cy="185448"/>
            <a:chOff x="-1033797" y="1112984"/>
            <a:chExt cx="2402047" cy="2402047"/>
          </a:xfrm>
        </p:grpSpPr>
        <p:sp>
          <p:nvSpPr>
            <p:cNvPr id="108" name="Oval 1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658438" y="2182117"/>
            <a:ext cx="185448" cy="185448"/>
            <a:chOff x="-1033797" y="1112984"/>
            <a:chExt cx="2402047" cy="2402047"/>
          </a:xfrm>
        </p:grpSpPr>
        <p:sp>
          <p:nvSpPr>
            <p:cNvPr id="155" name="Oval 15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5124982">
            <a:off x="1845903" y="253996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Left Arrow 161"/>
          <p:cNvSpPr/>
          <p:nvPr/>
        </p:nvSpPr>
        <p:spPr>
          <a:xfrm>
            <a:off x="2302847" y="2114832"/>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2" name="TextBox 221"/>
          <p:cNvSpPr txBox="1"/>
          <p:nvPr/>
        </p:nvSpPr>
        <p:spPr>
          <a:xfrm>
            <a:off x="192963" y="1155700"/>
            <a:ext cx="1150600" cy="369332"/>
          </a:xfrm>
          <a:prstGeom prst="rect">
            <a:avLst/>
          </a:prstGeom>
          <a:noFill/>
        </p:spPr>
        <p:txBody>
          <a:bodyPr wrap="none" rtlCol="0">
            <a:spAutoFit/>
          </a:bodyPr>
          <a:lstStyle/>
          <a:p>
            <a:r>
              <a:rPr lang="en-US" dirty="0"/>
              <a:t>Example 1</a:t>
            </a:r>
          </a:p>
        </p:txBody>
      </p:sp>
    </p:spTree>
    <p:extLst>
      <p:ext uri="{BB962C8B-B14F-4D97-AF65-F5344CB8AC3E}">
        <p14:creationId xmlns:p14="http://schemas.microsoft.com/office/powerpoint/2010/main" val="2689706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065431" y="2178145"/>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839087" y="2148368"/>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Strength=3</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Strength=1</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Strength=1</a:t>
            </a:r>
          </a:p>
        </p:txBody>
      </p:sp>
      <p:sp>
        <p:nvSpPr>
          <p:cNvPr id="94" name="TextBox 93"/>
          <p:cNvSpPr txBox="1"/>
          <p:nvPr/>
        </p:nvSpPr>
        <p:spPr>
          <a:xfrm>
            <a:off x="4438069" y="151305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2</a:t>
            </a:r>
          </a:p>
          <a:p>
            <a:r>
              <a:rPr lang="en-US" dirty="0"/>
              <a:t>Road cleared: </a:t>
            </a:r>
            <a:r>
              <a:rPr lang="en-US" dirty="0">
                <a:solidFill>
                  <a:schemeClr val="accent3"/>
                </a:solidFill>
              </a:rPr>
              <a:t>Yes</a:t>
            </a:r>
          </a:p>
          <a:p>
            <a:r>
              <a:rPr lang="en-US" dirty="0"/>
              <a:t>Total fish sacs collected: 3</a:t>
            </a:r>
          </a:p>
          <a:p>
            <a:r>
              <a:rPr lang="en-US" dirty="0"/>
              <a:t>Earnings per fisherman: 3/3</a:t>
            </a:r>
          </a:p>
        </p:txBody>
      </p:sp>
      <p:grpSp>
        <p:nvGrpSpPr>
          <p:cNvPr id="95" name="Group 94"/>
          <p:cNvGrpSpPr/>
          <p:nvPr/>
        </p:nvGrpSpPr>
        <p:grpSpPr>
          <a:xfrm>
            <a:off x="6300186" y="1501938"/>
            <a:ext cx="252516" cy="356974"/>
            <a:chOff x="-1435100" y="2754210"/>
            <a:chExt cx="1003300" cy="1418332"/>
          </a:xfrm>
        </p:grpSpPr>
        <p:sp>
          <p:nvSpPr>
            <p:cNvPr id="96" name="Rectangle 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6645681" y="1507965"/>
            <a:ext cx="252516" cy="356974"/>
            <a:chOff x="-1435100" y="2754210"/>
            <a:chExt cx="1003300" cy="1418332"/>
          </a:xfrm>
        </p:grpSpPr>
        <p:sp>
          <p:nvSpPr>
            <p:cNvPr id="99" name="Rectangle 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240918" y="1888990"/>
            <a:ext cx="185448" cy="185448"/>
            <a:chOff x="-1033797" y="1112984"/>
            <a:chExt cx="2402047" cy="2402047"/>
          </a:xfrm>
        </p:grpSpPr>
        <p:sp>
          <p:nvSpPr>
            <p:cNvPr id="102" name="Oval 1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7545718" y="1888990"/>
            <a:ext cx="185448" cy="185448"/>
            <a:chOff x="-1033797" y="1112984"/>
            <a:chExt cx="2402047" cy="2402047"/>
          </a:xfrm>
        </p:grpSpPr>
        <p:sp>
          <p:nvSpPr>
            <p:cNvPr id="108" name="Oval 1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3" name="Rectangle 112"/>
          <p:cNvSpPr/>
          <p:nvPr/>
        </p:nvSpPr>
        <p:spPr>
          <a:xfrm>
            <a:off x="284841" y="42986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088036" y="4662630"/>
            <a:ext cx="188558" cy="243658"/>
            <a:chOff x="9773877" y="1898557"/>
            <a:chExt cx="731629" cy="945425"/>
          </a:xfrm>
        </p:grpSpPr>
        <p:sp>
          <p:nvSpPr>
            <p:cNvPr id="115" name="Rectangle 11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Isosceles Triangle 11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912444" y="5501054"/>
            <a:ext cx="188558" cy="243658"/>
            <a:chOff x="9773877" y="1898557"/>
            <a:chExt cx="731629" cy="945425"/>
          </a:xfrm>
        </p:grpSpPr>
        <p:sp>
          <p:nvSpPr>
            <p:cNvPr id="118" name="Rectangle 117"/>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Isosceles Triangle 118"/>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0" name="Oval 119"/>
          <p:cNvSpPr/>
          <p:nvPr/>
        </p:nvSpPr>
        <p:spPr>
          <a:xfrm>
            <a:off x="389603" y="46634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2065430" y="57447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3225451" y="43911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944457" y="42986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4" name="Group 123"/>
          <p:cNvGrpSpPr/>
          <p:nvPr/>
        </p:nvGrpSpPr>
        <p:grpSpPr>
          <a:xfrm>
            <a:off x="2904195" y="4663484"/>
            <a:ext cx="188558" cy="243658"/>
            <a:chOff x="9773877" y="1898557"/>
            <a:chExt cx="731629" cy="945425"/>
          </a:xfrm>
        </p:grpSpPr>
        <p:sp>
          <p:nvSpPr>
            <p:cNvPr id="125" name="Rectangle 12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rot="5022308">
            <a:off x="1950010" y="4567892"/>
            <a:ext cx="301984" cy="426905"/>
            <a:chOff x="-1435100" y="2754210"/>
            <a:chExt cx="1003300" cy="1418332"/>
          </a:xfrm>
        </p:grpSpPr>
        <p:sp>
          <p:nvSpPr>
            <p:cNvPr id="128" name="Rectangle 12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Cloud 12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0" name="Group 129"/>
          <p:cNvGrpSpPr/>
          <p:nvPr/>
        </p:nvGrpSpPr>
        <p:grpSpPr>
          <a:xfrm rot="15582342">
            <a:off x="1874152" y="4418505"/>
            <a:ext cx="301984" cy="426905"/>
            <a:chOff x="-1435100" y="2754210"/>
            <a:chExt cx="1003300" cy="1418332"/>
          </a:xfrm>
        </p:grpSpPr>
        <p:sp>
          <p:nvSpPr>
            <p:cNvPr id="131" name="Rectangle 13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Cloud 131"/>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1825422" y="4809216"/>
            <a:ext cx="185448" cy="185448"/>
            <a:chOff x="-1033797" y="1112984"/>
            <a:chExt cx="2402047" cy="2402047"/>
          </a:xfrm>
        </p:grpSpPr>
        <p:sp>
          <p:nvSpPr>
            <p:cNvPr id="134" name="Oval 13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2318058" y="4610136"/>
            <a:ext cx="185448" cy="185448"/>
            <a:chOff x="-1033797" y="1112984"/>
            <a:chExt cx="2402047" cy="2402047"/>
          </a:xfrm>
        </p:grpSpPr>
        <p:sp>
          <p:nvSpPr>
            <p:cNvPr id="140" name="Oval 13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2285615" y="5992221"/>
            <a:ext cx="185448" cy="185448"/>
            <a:chOff x="-1033797" y="1112984"/>
            <a:chExt cx="2402047" cy="2402047"/>
          </a:xfrm>
        </p:grpSpPr>
        <p:sp>
          <p:nvSpPr>
            <p:cNvPr id="146" name="Oval 14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1" name="TextBox 150"/>
          <p:cNvSpPr txBox="1"/>
          <p:nvPr/>
        </p:nvSpPr>
        <p:spPr>
          <a:xfrm>
            <a:off x="714881" y="4399577"/>
            <a:ext cx="877464" cy="276999"/>
          </a:xfrm>
          <a:prstGeom prst="rect">
            <a:avLst/>
          </a:prstGeom>
          <a:noFill/>
        </p:spPr>
        <p:txBody>
          <a:bodyPr wrap="none" rtlCol="0">
            <a:spAutoFit/>
          </a:bodyPr>
          <a:lstStyle/>
          <a:p>
            <a:r>
              <a:rPr lang="en-US" sz="1200" dirty="0"/>
              <a:t>Strength=3</a:t>
            </a:r>
          </a:p>
        </p:txBody>
      </p:sp>
      <p:sp>
        <p:nvSpPr>
          <p:cNvPr id="152" name="TextBox 151"/>
          <p:cNvSpPr txBox="1"/>
          <p:nvPr/>
        </p:nvSpPr>
        <p:spPr>
          <a:xfrm>
            <a:off x="2426854" y="4409886"/>
            <a:ext cx="877464" cy="276999"/>
          </a:xfrm>
          <a:prstGeom prst="rect">
            <a:avLst/>
          </a:prstGeom>
          <a:noFill/>
        </p:spPr>
        <p:txBody>
          <a:bodyPr wrap="none" rtlCol="0">
            <a:spAutoFit/>
          </a:bodyPr>
          <a:lstStyle/>
          <a:p>
            <a:r>
              <a:rPr lang="en-US" sz="1200" dirty="0"/>
              <a:t>Strength=1</a:t>
            </a:r>
          </a:p>
        </p:txBody>
      </p:sp>
      <p:sp>
        <p:nvSpPr>
          <p:cNvPr id="153" name="TextBox 152"/>
          <p:cNvSpPr txBox="1"/>
          <p:nvPr/>
        </p:nvSpPr>
        <p:spPr>
          <a:xfrm>
            <a:off x="2037181" y="5485261"/>
            <a:ext cx="877464" cy="276999"/>
          </a:xfrm>
          <a:prstGeom prst="rect">
            <a:avLst/>
          </a:prstGeom>
          <a:noFill/>
        </p:spPr>
        <p:txBody>
          <a:bodyPr wrap="none" rtlCol="0">
            <a:spAutoFit/>
          </a:bodyPr>
          <a:lstStyle/>
          <a:p>
            <a:r>
              <a:rPr lang="en-US" sz="1200" dirty="0"/>
              <a:t>Strength=1</a:t>
            </a:r>
          </a:p>
        </p:txBody>
      </p:sp>
      <p:grpSp>
        <p:nvGrpSpPr>
          <p:cNvPr id="154" name="Group 153"/>
          <p:cNvGrpSpPr/>
          <p:nvPr/>
        </p:nvGrpSpPr>
        <p:grpSpPr>
          <a:xfrm>
            <a:off x="6658438" y="2182117"/>
            <a:ext cx="185448" cy="185448"/>
            <a:chOff x="-1033797" y="1112984"/>
            <a:chExt cx="2402047" cy="2402047"/>
          </a:xfrm>
        </p:grpSpPr>
        <p:sp>
          <p:nvSpPr>
            <p:cNvPr id="155" name="Oval 15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5124982">
            <a:off x="1845903" y="253996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Left Arrow 161"/>
          <p:cNvSpPr/>
          <p:nvPr/>
        </p:nvSpPr>
        <p:spPr>
          <a:xfrm>
            <a:off x="2302847" y="2114832"/>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4" name="TextBox 193"/>
          <p:cNvSpPr txBox="1"/>
          <p:nvPr/>
        </p:nvSpPr>
        <p:spPr>
          <a:xfrm>
            <a:off x="4505290" y="429862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2</a:t>
            </a:r>
          </a:p>
          <a:p>
            <a:r>
              <a:rPr lang="en-US" dirty="0"/>
              <a:t>Road cleared: </a:t>
            </a:r>
            <a:r>
              <a:rPr lang="en-US" dirty="0">
                <a:solidFill>
                  <a:schemeClr val="accent3"/>
                </a:solidFill>
              </a:rPr>
              <a:t>Yes</a:t>
            </a:r>
          </a:p>
          <a:p>
            <a:r>
              <a:rPr lang="en-US" dirty="0"/>
              <a:t>Total fish sacs collected: 1</a:t>
            </a:r>
          </a:p>
          <a:p>
            <a:r>
              <a:rPr lang="en-US" dirty="0"/>
              <a:t>Earnings per fisherman: 1/3</a:t>
            </a:r>
          </a:p>
        </p:txBody>
      </p:sp>
      <p:grpSp>
        <p:nvGrpSpPr>
          <p:cNvPr id="195" name="Group 194"/>
          <p:cNvGrpSpPr/>
          <p:nvPr/>
        </p:nvGrpSpPr>
        <p:grpSpPr>
          <a:xfrm>
            <a:off x="6367407" y="4287508"/>
            <a:ext cx="252516" cy="356974"/>
            <a:chOff x="-1435100" y="2754210"/>
            <a:chExt cx="1003300" cy="1418332"/>
          </a:xfrm>
        </p:grpSpPr>
        <p:sp>
          <p:nvSpPr>
            <p:cNvPr id="196" name="Rectangle 1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Cloud 1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8" name="Group 197"/>
          <p:cNvGrpSpPr/>
          <p:nvPr/>
        </p:nvGrpSpPr>
        <p:grpSpPr>
          <a:xfrm>
            <a:off x="6712902" y="4293535"/>
            <a:ext cx="252516" cy="356974"/>
            <a:chOff x="-1435100" y="2754210"/>
            <a:chExt cx="1003300" cy="1418332"/>
          </a:xfrm>
        </p:grpSpPr>
        <p:sp>
          <p:nvSpPr>
            <p:cNvPr id="199" name="Rectangle 1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Cloud 1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1" name="Group 200"/>
          <p:cNvGrpSpPr/>
          <p:nvPr/>
        </p:nvGrpSpPr>
        <p:grpSpPr>
          <a:xfrm>
            <a:off x="7308139" y="4674560"/>
            <a:ext cx="185448" cy="185448"/>
            <a:chOff x="-1033797" y="1112984"/>
            <a:chExt cx="2402047" cy="2402047"/>
          </a:xfrm>
        </p:grpSpPr>
        <p:sp>
          <p:nvSpPr>
            <p:cNvPr id="202" name="Oval 2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7" name="Group 206"/>
          <p:cNvGrpSpPr/>
          <p:nvPr/>
        </p:nvGrpSpPr>
        <p:grpSpPr>
          <a:xfrm>
            <a:off x="7612939" y="4674560"/>
            <a:ext cx="185448" cy="185448"/>
            <a:chOff x="-1033797" y="1112984"/>
            <a:chExt cx="2402047" cy="2402047"/>
          </a:xfrm>
        </p:grpSpPr>
        <p:sp>
          <p:nvSpPr>
            <p:cNvPr id="208" name="Oval 2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6725659" y="4967687"/>
            <a:ext cx="185448" cy="185448"/>
            <a:chOff x="-1033797" y="1112984"/>
            <a:chExt cx="2402047" cy="2402047"/>
          </a:xfrm>
        </p:grpSpPr>
        <p:sp>
          <p:nvSpPr>
            <p:cNvPr id="214" name="Oval 21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9" name="Left Arrow 218"/>
          <p:cNvSpPr/>
          <p:nvPr/>
        </p:nvSpPr>
        <p:spPr>
          <a:xfrm rot="9726191">
            <a:off x="1395150" y="481298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Left Arrow 219"/>
          <p:cNvSpPr/>
          <p:nvPr/>
        </p:nvSpPr>
        <p:spPr>
          <a:xfrm rot="432016">
            <a:off x="2405136" y="4817185"/>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Left Arrow 220"/>
          <p:cNvSpPr/>
          <p:nvPr/>
        </p:nvSpPr>
        <p:spPr>
          <a:xfrm rot="14383529">
            <a:off x="2057967" y="5787915"/>
            <a:ext cx="283227" cy="10903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TextBox 168"/>
          <p:cNvSpPr txBox="1"/>
          <p:nvPr/>
        </p:nvSpPr>
        <p:spPr>
          <a:xfrm>
            <a:off x="192963" y="1155700"/>
            <a:ext cx="1150600" cy="369332"/>
          </a:xfrm>
          <a:prstGeom prst="rect">
            <a:avLst/>
          </a:prstGeom>
          <a:noFill/>
        </p:spPr>
        <p:txBody>
          <a:bodyPr wrap="none" rtlCol="0">
            <a:spAutoFit/>
          </a:bodyPr>
          <a:lstStyle/>
          <a:p>
            <a:r>
              <a:rPr lang="en-US" dirty="0"/>
              <a:t>Example 1</a:t>
            </a:r>
          </a:p>
        </p:txBody>
      </p:sp>
      <p:sp>
        <p:nvSpPr>
          <p:cNvPr id="170" name="TextBox 169"/>
          <p:cNvSpPr txBox="1"/>
          <p:nvPr/>
        </p:nvSpPr>
        <p:spPr>
          <a:xfrm>
            <a:off x="239667" y="3918176"/>
            <a:ext cx="1150600" cy="369332"/>
          </a:xfrm>
          <a:prstGeom prst="rect">
            <a:avLst/>
          </a:prstGeom>
          <a:noFill/>
        </p:spPr>
        <p:txBody>
          <a:bodyPr wrap="none" rtlCol="0">
            <a:spAutoFit/>
          </a:bodyPr>
          <a:lstStyle/>
          <a:p>
            <a:r>
              <a:rPr lang="en-US" dirty="0"/>
              <a:t>Example 2</a:t>
            </a:r>
          </a:p>
        </p:txBody>
      </p:sp>
    </p:spTree>
    <p:extLst>
      <p:ext uri="{BB962C8B-B14F-4D97-AF65-F5344CB8AC3E}">
        <p14:creationId xmlns:p14="http://schemas.microsoft.com/office/powerpoint/2010/main" val="3034730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more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3461855" y="1834626"/>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299205" y="3276801"/>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Strength=3</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Strength=1</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Strength=1</a:t>
            </a:r>
          </a:p>
        </p:txBody>
      </p:sp>
      <p:sp>
        <p:nvSpPr>
          <p:cNvPr id="94" name="TextBox 93"/>
          <p:cNvSpPr txBox="1"/>
          <p:nvPr/>
        </p:nvSpPr>
        <p:spPr>
          <a:xfrm>
            <a:off x="4438069" y="1513057"/>
            <a:ext cx="4199324" cy="2031325"/>
          </a:xfrm>
          <a:prstGeom prst="rect">
            <a:avLst/>
          </a:prstGeom>
          <a:noFill/>
        </p:spPr>
        <p:txBody>
          <a:bodyPr wrap="none" rtlCol="0">
            <a:spAutoFit/>
          </a:bodyPr>
          <a:lstStyle/>
          <a:p>
            <a:r>
              <a:rPr lang="en-US" dirty="0"/>
              <a:t># of trees blocking:</a:t>
            </a:r>
          </a:p>
          <a:p>
            <a:r>
              <a:rPr lang="en-US" dirty="0"/>
              <a:t># of fishermen clearing road: 0</a:t>
            </a:r>
          </a:p>
          <a:p>
            <a:r>
              <a:rPr lang="en-US" dirty="0"/>
              <a:t># of fishermen fishing:</a:t>
            </a:r>
          </a:p>
          <a:p>
            <a:r>
              <a:rPr lang="en-US" dirty="0"/>
              <a:t># of trees removed: 0</a:t>
            </a:r>
          </a:p>
          <a:p>
            <a:r>
              <a:rPr lang="en-US" dirty="0"/>
              <a:t>Road cleared: </a:t>
            </a:r>
            <a:r>
              <a:rPr lang="en-US" dirty="0">
                <a:solidFill>
                  <a:schemeClr val="accent2"/>
                </a:solidFill>
              </a:rPr>
              <a:t>No</a:t>
            </a:r>
          </a:p>
          <a:p>
            <a:r>
              <a:rPr lang="en-US" dirty="0"/>
              <a:t>Total fish sacs collected: 5</a:t>
            </a:r>
          </a:p>
          <a:p>
            <a:r>
              <a:rPr lang="en-US" dirty="0"/>
              <a:t>Earnings per fisherman: 0/3 (road blocked)</a:t>
            </a:r>
          </a:p>
        </p:txBody>
      </p:sp>
      <p:grpSp>
        <p:nvGrpSpPr>
          <p:cNvPr id="95" name="Group 94"/>
          <p:cNvGrpSpPr/>
          <p:nvPr/>
        </p:nvGrpSpPr>
        <p:grpSpPr>
          <a:xfrm>
            <a:off x="6300186" y="1501938"/>
            <a:ext cx="252516" cy="356974"/>
            <a:chOff x="-1435100" y="2754210"/>
            <a:chExt cx="1003300" cy="1418332"/>
          </a:xfrm>
        </p:grpSpPr>
        <p:sp>
          <p:nvSpPr>
            <p:cNvPr id="96" name="Rectangle 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6645681" y="1507965"/>
            <a:ext cx="252516" cy="356974"/>
            <a:chOff x="-1435100" y="2754210"/>
            <a:chExt cx="1003300" cy="1418332"/>
          </a:xfrm>
        </p:grpSpPr>
        <p:sp>
          <p:nvSpPr>
            <p:cNvPr id="99" name="Rectangle 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6910718" y="2183129"/>
            <a:ext cx="185448" cy="185448"/>
            <a:chOff x="-1033797" y="1112984"/>
            <a:chExt cx="2402047" cy="2402047"/>
          </a:xfrm>
        </p:grpSpPr>
        <p:sp>
          <p:nvSpPr>
            <p:cNvPr id="102" name="Oval 1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7215518" y="2183129"/>
            <a:ext cx="185448" cy="185448"/>
            <a:chOff x="-1033797" y="1112984"/>
            <a:chExt cx="2402047" cy="2402047"/>
          </a:xfrm>
        </p:grpSpPr>
        <p:sp>
          <p:nvSpPr>
            <p:cNvPr id="108" name="Oval 1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658438" y="2182117"/>
            <a:ext cx="185448" cy="185448"/>
            <a:chOff x="-1033797" y="1112984"/>
            <a:chExt cx="2402047" cy="2402047"/>
          </a:xfrm>
        </p:grpSpPr>
        <p:sp>
          <p:nvSpPr>
            <p:cNvPr id="155" name="Oval 15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14455047">
            <a:off x="2008342" y="3120661"/>
            <a:ext cx="348959" cy="129715"/>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9" name="Group 168"/>
          <p:cNvGrpSpPr/>
          <p:nvPr/>
        </p:nvGrpSpPr>
        <p:grpSpPr>
          <a:xfrm rot="5022308">
            <a:off x="1910050" y="1520701"/>
            <a:ext cx="301984" cy="426905"/>
            <a:chOff x="-1435100" y="2754210"/>
            <a:chExt cx="1003300" cy="1418332"/>
          </a:xfrm>
        </p:grpSpPr>
        <p:sp>
          <p:nvSpPr>
            <p:cNvPr id="170" name="Rectangle 169"/>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Cloud 170"/>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7009471" y="1495712"/>
            <a:ext cx="252516" cy="356974"/>
            <a:chOff x="-1435100" y="2754210"/>
            <a:chExt cx="1003300" cy="1418332"/>
          </a:xfrm>
        </p:grpSpPr>
        <p:sp>
          <p:nvSpPr>
            <p:cNvPr id="176" name="Rectangle 17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Cloud 17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1" name="Left Arrow 180"/>
          <p:cNvSpPr/>
          <p:nvPr/>
        </p:nvSpPr>
        <p:spPr>
          <a:xfrm rot="9001395">
            <a:off x="3090036" y="1970462"/>
            <a:ext cx="289058" cy="171834"/>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TextBox 181"/>
          <p:cNvSpPr txBox="1"/>
          <p:nvPr/>
        </p:nvSpPr>
        <p:spPr>
          <a:xfrm>
            <a:off x="192963" y="1155700"/>
            <a:ext cx="1150600" cy="369332"/>
          </a:xfrm>
          <a:prstGeom prst="rect">
            <a:avLst/>
          </a:prstGeom>
          <a:noFill/>
        </p:spPr>
        <p:txBody>
          <a:bodyPr wrap="none" rtlCol="0">
            <a:spAutoFit/>
          </a:bodyPr>
          <a:lstStyle/>
          <a:p>
            <a:r>
              <a:rPr lang="en-US" dirty="0"/>
              <a:t>Example 3</a:t>
            </a:r>
          </a:p>
        </p:txBody>
      </p:sp>
    </p:spTree>
    <p:extLst>
      <p:ext uri="{BB962C8B-B14F-4D97-AF65-F5344CB8AC3E}">
        <p14:creationId xmlns:p14="http://schemas.microsoft.com/office/powerpoint/2010/main" val="166349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more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3461855" y="1834626"/>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299205" y="3276801"/>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Strength=3</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Strength=1</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Strength=1</a:t>
            </a:r>
          </a:p>
        </p:txBody>
      </p:sp>
      <p:sp>
        <p:nvSpPr>
          <p:cNvPr id="94" name="TextBox 93"/>
          <p:cNvSpPr txBox="1"/>
          <p:nvPr/>
        </p:nvSpPr>
        <p:spPr>
          <a:xfrm>
            <a:off x="4438069" y="1513057"/>
            <a:ext cx="4199324" cy="2031325"/>
          </a:xfrm>
          <a:prstGeom prst="rect">
            <a:avLst/>
          </a:prstGeom>
          <a:noFill/>
        </p:spPr>
        <p:txBody>
          <a:bodyPr wrap="none" rtlCol="0">
            <a:spAutoFit/>
          </a:bodyPr>
          <a:lstStyle/>
          <a:p>
            <a:r>
              <a:rPr lang="en-US" dirty="0"/>
              <a:t># of trees blocking:</a:t>
            </a:r>
          </a:p>
          <a:p>
            <a:r>
              <a:rPr lang="en-US" dirty="0"/>
              <a:t># of fishermen clearing road: 0</a:t>
            </a:r>
          </a:p>
          <a:p>
            <a:r>
              <a:rPr lang="en-US" dirty="0"/>
              <a:t># of fishermen fishing:</a:t>
            </a:r>
          </a:p>
          <a:p>
            <a:r>
              <a:rPr lang="en-US" dirty="0"/>
              <a:t># of trees removed: 0</a:t>
            </a:r>
          </a:p>
          <a:p>
            <a:r>
              <a:rPr lang="en-US" dirty="0"/>
              <a:t>Road cleared: </a:t>
            </a:r>
            <a:r>
              <a:rPr lang="en-US" dirty="0">
                <a:solidFill>
                  <a:schemeClr val="accent2"/>
                </a:solidFill>
              </a:rPr>
              <a:t>No</a:t>
            </a:r>
          </a:p>
          <a:p>
            <a:r>
              <a:rPr lang="en-US" dirty="0"/>
              <a:t>Total fish sacs collected: 5</a:t>
            </a:r>
          </a:p>
          <a:p>
            <a:r>
              <a:rPr lang="en-US" dirty="0"/>
              <a:t>Earnings per fisherman: 0/3 (road blocked)</a:t>
            </a:r>
          </a:p>
        </p:txBody>
      </p:sp>
      <p:grpSp>
        <p:nvGrpSpPr>
          <p:cNvPr id="95" name="Group 94"/>
          <p:cNvGrpSpPr/>
          <p:nvPr/>
        </p:nvGrpSpPr>
        <p:grpSpPr>
          <a:xfrm>
            <a:off x="6300186" y="1501938"/>
            <a:ext cx="252516" cy="356974"/>
            <a:chOff x="-1435100" y="2754210"/>
            <a:chExt cx="1003300" cy="1418332"/>
          </a:xfrm>
        </p:grpSpPr>
        <p:sp>
          <p:nvSpPr>
            <p:cNvPr id="96" name="Rectangle 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6645681" y="1507965"/>
            <a:ext cx="252516" cy="356974"/>
            <a:chOff x="-1435100" y="2754210"/>
            <a:chExt cx="1003300" cy="1418332"/>
          </a:xfrm>
        </p:grpSpPr>
        <p:sp>
          <p:nvSpPr>
            <p:cNvPr id="99" name="Rectangle 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6910718" y="2183129"/>
            <a:ext cx="185448" cy="185448"/>
            <a:chOff x="-1033797" y="1112984"/>
            <a:chExt cx="2402047" cy="2402047"/>
          </a:xfrm>
        </p:grpSpPr>
        <p:sp>
          <p:nvSpPr>
            <p:cNvPr id="102" name="Oval 1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7215518" y="2183129"/>
            <a:ext cx="185448" cy="185448"/>
            <a:chOff x="-1033797" y="1112984"/>
            <a:chExt cx="2402047" cy="2402047"/>
          </a:xfrm>
        </p:grpSpPr>
        <p:sp>
          <p:nvSpPr>
            <p:cNvPr id="108" name="Oval 1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3" name="Rectangle 112"/>
          <p:cNvSpPr/>
          <p:nvPr/>
        </p:nvSpPr>
        <p:spPr>
          <a:xfrm>
            <a:off x="284841" y="42986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088036" y="4662630"/>
            <a:ext cx="188558" cy="243658"/>
            <a:chOff x="9773877" y="1898557"/>
            <a:chExt cx="731629" cy="945425"/>
          </a:xfrm>
        </p:grpSpPr>
        <p:sp>
          <p:nvSpPr>
            <p:cNvPr id="115" name="Rectangle 11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Isosceles Triangle 11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912444" y="5501054"/>
            <a:ext cx="188558" cy="243658"/>
            <a:chOff x="9773877" y="1898557"/>
            <a:chExt cx="731629" cy="945425"/>
          </a:xfrm>
        </p:grpSpPr>
        <p:sp>
          <p:nvSpPr>
            <p:cNvPr id="118" name="Rectangle 117"/>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Isosceles Triangle 118"/>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0" name="Oval 119"/>
          <p:cNvSpPr/>
          <p:nvPr/>
        </p:nvSpPr>
        <p:spPr>
          <a:xfrm>
            <a:off x="389603" y="46634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2065430" y="57447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3225451" y="43911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944457" y="42986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4" name="Group 123"/>
          <p:cNvGrpSpPr/>
          <p:nvPr/>
        </p:nvGrpSpPr>
        <p:grpSpPr>
          <a:xfrm>
            <a:off x="2904195" y="4663484"/>
            <a:ext cx="188558" cy="243658"/>
            <a:chOff x="9773877" y="1898557"/>
            <a:chExt cx="731629" cy="945425"/>
          </a:xfrm>
        </p:grpSpPr>
        <p:sp>
          <p:nvSpPr>
            <p:cNvPr id="125" name="Rectangle 12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rot="5022308">
            <a:off x="1950010" y="4567892"/>
            <a:ext cx="301984" cy="426905"/>
            <a:chOff x="-1435100" y="2754210"/>
            <a:chExt cx="1003300" cy="1418332"/>
          </a:xfrm>
        </p:grpSpPr>
        <p:sp>
          <p:nvSpPr>
            <p:cNvPr id="128" name="Rectangle 12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Cloud 12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0" name="Group 129"/>
          <p:cNvGrpSpPr/>
          <p:nvPr/>
        </p:nvGrpSpPr>
        <p:grpSpPr>
          <a:xfrm rot="15582342">
            <a:off x="1874152" y="4418505"/>
            <a:ext cx="301984" cy="426905"/>
            <a:chOff x="-1435100" y="2754210"/>
            <a:chExt cx="1003300" cy="1418332"/>
          </a:xfrm>
        </p:grpSpPr>
        <p:sp>
          <p:nvSpPr>
            <p:cNvPr id="131" name="Rectangle 13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Cloud 131"/>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1825422" y="4809216"/>
            <a:ext cx="185448" cy="185448"/>
            <a:chOff x="-1033797" y="1112984"/>
            <a:chExt cx="2402047" cy="2402047"/>
          </a:xfrm>
        </p:grpSpPr>
        <p:sp>
          <p:nvSpPr>
            <p:cNvPr id="134" name="Oval 13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3429000" y="4545712"/>
            <a:ext cx="185448" cy="185448"/>
            <a:chOff x="-1033797" y="1112984"/>
            <a:chExt cx="2402047" cy="2402047"/>
          </a:xfrm>
        </p:grpSpPr>
        <p:sp>
          <p:nvSpPr>
            <p:cNvPr id="140" name="Oval 13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2285615" y="5992221"/>
            <a:ext cx="185448" cy="185448"/>
            <a:chOff x="-1033797" y="1112984"/>
            <a:chExt cx="2402047" cy="2402047"/>
          </a:xfrm>
        </p:grpSpPr>
        <p:sp>
          <p:nvSpPr>
            <p:cNvPr id="146" name="Oval 14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1" name="TextBox 150"/>
          <p:cNvSpPr txBox="1"/>
          <p:nvPr/>
        </p:nvSpPr>
        <p:spPr>
          <a:xfrm>
            <a:off x="714881" y="4399577"/>
            <a:ext cx="877464" cy="276999"/>
          </a:xfrm>
          <a:prstGeom prst="rect">
            <a:avLst/>
          </a:prstGeom>
          <a:noFill/>
        </p:spPr>
        <p:txBody>
          <a:bodyPr wrap="none" rtlCol="0">
            <a:spAutoFit/>
          </a:bodyPr>
          <a:lstStyle/>
          <a:p>
            <a:r>
              <a:rPr lang="en-US" sz="1200" dirty="0"/>
              <a:t>Strength=3</a:t>
            </a:r>
          </a:p>
        </p:txBody>
      </p:sp>
      <p:sp>
        <p:nvSpPr>
          <p:cNvPr id="152" name="TextBox 151"/>
          <p:cNvSpPr txBox="1"/>
          <p:nvPr/>
        </p:nvSpPr>
        <p:spPr>
          <a:xfrm>
            <a:off x="2426854" y="4409886"/>
            <a:ext cx="877464" cy="276999"/>
          </a:xfrm>
          <a:prstGeom prst="rect">
            <a:avLst/>
          </a:prstGeom>
          <a:noFill/>
        </p:spPr>
        <p:txBody>
          <a:bodyPr wrap="none" rtlCol="0">
            <a:spAutoFit/>
          </a:bodyPr>
          <a:lstStyle/>
          <a:p>
            <a:r>
              <a:rPr lang="en-US" sz="1200" dirty="0"/>
              <a:t>Strength=1</a:t>
            </a:r>
          </a:p>
        </p:txBody>
      </p:sp>
      <p:sp>
        <p:nvSpPr>
          <p:cNvPr id="153" name="TextBox 152"/>
          <p:cNvSpPr txBox="1"/>
          <p:nvPr/>
        </p:nvSpPr>
        <p:spPr>
          <a:xfrm>
            <a:off x="2037181" y="5485261"/>
            <a:ext cx="877464" cy="276999"/>
          </a:xfrm>
          <a:prstGeom prst="rect">
            <a:avLst/>
          </a:prstGeom>
          <a:noFill/>
        </p:spPr>
        <p:txBody>
          <a:bodyPr wrap="none" rtlCol="0">
            <a:spAutoFit/>
          </a:bodyPr>
          <a:lstStyle/>
          <a:p>
            <a:r>
              <a:rPr lang="en-US" sz="1200" dirty="0"/>
              <a:t>Strength=1</a:t>
            </a:r>
          </a:p>
        </p:txBody>
      </p:sp>
      <p:grpSp>
        <p:nvGrpSpPr>
          <p:cNvPr id="154" name="Group 153"/>
          <p:cNvGrpSpPr/>
          <p:nvPr/>
        </p:nvGrpSpPr>
        <p:grpSpPr>
          <a:xfrm>
            <a:off x="6658438" y="2182117"/>
            <a:ext cx="185448" cy="185448"/>
            <a:chOff x="-1033797" y="1112984"/>
            <a:chExt cx="2402047" cy="2402047"/>
          </a:xfrm>
        </p:grpSpPr>
        <p:sp>
          <p:nvSpPr>
            <p:cNvPr id="155" name="Oval 15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14455047">
            <a:off x="2008342" y="3120661"/>
            <a:ext cx="348959" cy="129715"/>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4" name="TextBox 193"/>
          <p:cNvSpPr txBox="1"/>
          <p:nvPr/>
        </p:nvSpPr>
        <p:spPr>
          <a:xfrm>
            <a:off x="4505290" y="429862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3</a:t>
            </a:r>
          </a:p>
          <a:p>
            <a:r>
              <a:rPr lang="en-US" dirty="0"/>
              <a:t>Road cleared: </a:t>
            </a:r>
            <a:r>
              <a:rPr lang="en-US" dirty="0">
                <a:solidFill>
                  <a:schemeClr val="accent3"/>
                </a:solidFill>
              </a:rPr>
              <a:t>Yes</a:t>
            </a:r>
          </a:p>
          <a:p>
            <a:r>
              <a:rPr lang="en-US" dirty="0"/>
              <a:t>Total fish sacs collected: 2</a:t>
            </a:r>
          </a:p>
          <a:p>
            <a:r>
              <a:rPr lang="en-US" dirty="0"/>
              <a:t>Earnings per fisherman: 2/3</a:t>
            </a:r>
          </a:p>
        </p:txBody>
      </p:sp>
      <p:grpSp>
        <p:nvGrpSpPr>
          <p:cNvPr id="195" name="Group 194"/>
          <p:cNvGrpSpPr/>
          <p:nvPr/>
        </p:nvGrpSpPr>
        <p:grpSpPr>
          <a:xfrm>
            <a:off x="6367407" y="4287508"/>
            <a:ext cx="252516" cy="356974"/>
            <a:chOff x="-1435100" y="2754210"/>
            <a:chExt cx="1003300" cy="1418332"/>
          </a:xfrm>
        </p:grpSpPr>
        <p:sp>
          <p:nvSpPr>
            <p:cNvPr id="196" name="Rectangle 1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Cloud 1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8" name="Group 197"/>
          <p:cNvGrpSpPr/>
          <p:nvPr/>
        </p:nvGrpSpPr>
        <p:grpSpPr>
          <a:xfrm>
            <a:off x="6712902" y="4293535"/>
            <a:ext cx="252516" cy="356974"/>
            <a:chOff x="-1435100" y="2754210"/>
            <a:chExt cx="1003300" cy="1418332"/>
          </a:xfrm>
        </p:grpSpPr>
        <p:sp>
          <p:nvSpPr>
            <p:cNvPr id="199" name="Rectangle 1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Cloud 1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1" name="Group 200"/>
          <p:cNvGrpSpPr/>
          <p:nvPr/>
        </p:nvGrpSpPr>
        <p:grpSpPr>
          <a:xfrm>
            <a:off x="7308139" y="4674560"/>
            <a:ext cx="185448" cy="185448"/>
            <a:chOff x="-1033797" y="1112984"/>
            <a:chExt cx="2402047" cy="2402047"/>
          </a:xfrm>
        </p:grpSpPr>
        <p:sp>
          <p:nvSpPr>
            <p:cNvPr id="202" name="Oval 2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7" name="Group 206"/>
          <p:cNvGrpSpPr/>
          <p:nvPr/>
        </p:nvGrpSpPr>
        <p:grpSpPr>
          <a:xfrm>
            <a:off x="6975656" y="4967687"/>
            <a:ext cx="185448" cy="185448"/>
            <a:chOff x="-1033797" y="1112984"/>
            <a:chExt cx="2402047" cy="2402047"/>
          </a:xfrm>
        </p:grpSpPr>
        <p:sp>
          <p:nvSpPr>
            <p:cNvPr id="208" name="Oval 2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6725659" y="4967687"/>
            <a:ext cx="185448" cy="185448"/>
            <a:chOff x="-1033797" y="1112984"/>
            <a:chExt cx="2402047" cy="2402047"/>
          </a:xfrm>
        </p:grpSpPr>
        <p:sp>
          <p:nvSpPr>
            <p:cNvPr id="214" name="Oval 21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9" name="Left Arrow 218"/>
          <p:cNvSpPr/>
          <p:nvPr/>
        </p:nvSpPr>
        <p:spPr>
          <a:xfrm rot="9726191">
            <a:off x="1395150" y="481298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Left Arrow 219"/>
          <p:cNvSpPr/>
          <p:nvPr/>
        </p:nvSpPr>
        <p:spPr>
          <a:xfrm rot="9001395">
            <a:off x="3116347" y="4697186"/>
            <a:ext cx="289058" cy="171834"/>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Left Arrow 220"/>
          <p:cNvSpPr/>
          <p:nvPr/>
        </p:nvSpPr>
        <p:spPr>
          <a:xfrm rot="14383529">
            <a:off x="2057967" y="5787915"/>
            <a:ext cx="283227" cy="10903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9" name="Group 168"/>
          <p:cNvGrpSpPr/>
          <p:nvPr/>
        </p:nvGrpSpPr>
        <p:grpSpPr>
          <a:xfrm rot="5022308">
            <a:off x="1910050" y="1520701"/>
            <a:ext cx="301984" cy="426905"/>
            <a:chOff x="-1435100" y="2754210"/>
            <a:chExt cx="1003300" cy="1418332"/>
          </a:xfrm>
        </p:grpSpPr>
        <p:sp>
          <p:nvSpPr>
            <p:cNvPr id="170" name="Rectangle 169"/>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Cloud 170"/>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rot="5022308">
            <a:off x="1898063" y="4287622"/>
            <a:ext cx="301984" cy="426905"/>
            <a:chOff x="-1435100" y="2754210"/>
            <a:chExt cx="1003300" cy="1418332"/>
          </a:xfrm>
        </p:grpSpPr>
        <p:sp>
          <p:nvSpPr>
            <p:cNvPr id="173" name="Rectangle 172"/>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Cloud 173"/>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7009471" y="1495712"/>
            <a:ext cx="252516" cy="356974"/>
            <a:chOff x="-1435100" y="2754210"/>
            <a:chExt cx="1003300" cy="1418332"/>
          </a:xfrm>
        </p:grpSpPr>
        <p:sp>
          <p:nvSpPr>
            <p:cNvPr id="176" name="Rectangle 17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Cloud 17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7055623" y="4268412"/>
            <a:ext cx="252516" cy="356974"/>
            <a:chOff x="-1435100" y="2754210"/>
            <a:chExt cx="1003300" cy="1418332"/>
          </a:xfrm>
        </p:grpSpPr>
        <p:sp>
          <p:nvSpPr>
            <p:cNvPr id="179" name="Rectangle 17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Cloud 17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1" name="Left Arrow 180"/>
          <p:cNvSpPr/>
          <p:nvPr/>
        </p:nvSpPr>
        <p:spPr>
          <a:xfrm rot="9001395">
            <a:off x="3090036" y="1970462"/>
            <a:ext cx="289058" cy="171834"/>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TextBox 161"/>
          <p:cNvSpPr txBox="1"/>
          <p:nvPr/>
        </p:nvSpPr>
        <p:spPr>
          <a:xfrm>
            <a:off x="192963" y="1155700"/>
            <a:ext cx="1150600" cy="369332"/>
          </a:xfrm>
          <a:prstGeom prst="rect">
            <a:avLst/>
          </a:prstGeom>
          <a:noFill/>
        </p:spPr>
        <p:txBody>
          <a:bodyPr wrap="none" rtlCol="0">
            <a:spAutoFit/>
          </a:bodyPr>
          <a:lstStyle/>
          <a:p>
            <a:r>
              <a:rPr lang="en-US" dirty="0"/>
              <a:t>Example 3</a:t>
            </a:r>
          </a:p>
        </p:txBody>
      </p:sp>
      <p:sp>
        <p:nvSpPr>
          <p:cNvPr id="182" name="TextBox 181"/>
          <p:cNvSpPr txBox="1"/>
          <p:nvPr/>
        </p:nvSpPr>
        <p:spPr>
          <a:xfrm>
            <a:off x="239667" y="3918176"/>
            <a:ext cx="1150600" cy="369332"/>
          </a:xfrm>
          <a:prstGeom prst="rect">
            <a:avLst/>
          </a:prstGeom>
          <a:noFill/>
        </p:spPr>
        <p:txBody>
          <a:bodyPr wrap="none" rtlCol="0">
            <a:spAutoFit/>
          </a:bodyPr>
          <a:lstStyle/>
          <a:p>
            <a:r>
              <a:rPr lang="en-US" dirty="0"/>
              <a:t>Example 4</a:t>
            </a:r>
          </a:p>
        </p:txBody>
      </p:sp>
    </p:spTree>
    <p:extLst>
      <p:ext uri="{BB962C8B-B14F-4D97-AF65-F5344CB8AC3E}">
        <p14:creationId xmlns:p14="http://schemas.microsoft.com/office/powerpoint/2010/main" val="200088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471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065431" y="2178145"/>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839087" y="2148368"/>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Strength=1</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Strength=3</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Strength=3</a:t>
            </a:r>
          </a:p>
        </p:txBody>
      </p:sp>
      <p:sp>
        <p:nvSpPr>
          <p:cNvPr id="94" name="TextBox 93"/>
          <p:cNvSpPr txBox="1"/>
          <p:nvPr/>
        </p:nvSpPr>
        <p:spPr>
          <a:xfrm>
            <a:off x="4438069" y="151305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2</a:t>
            </a:r>
          </a:p>
          <a:p>
            <a:r>
              <a:rPr lang="en-US" dirty="0"/>
              <a:t>Road cleared: </a:t>
            </a:r>
            <a:r>
              <a:rPr lang="en-US" dirty="0">
                <a:solidFill>
                  <a:schemeClr val="accent3"/>
                </a:solidFill>
              </a:rPr>
              <a:t>Yes</a:t>
            </a:r>
          </a:p>
          <a:p>
            <a:r>
              <a:rPr lang="en-US" dirty="0"/>
              <a:t>Total fish sacs collected: 1</a:t>
            </a:r>
          </a:p>
          <a:p>
            <a:r>
              <a:rPr lang="en-US" dirty="0"/>
              <a:t>Earnings per fisherman: 1/3</a:t>
            </a:r>
          </a:p>
        </p:txBody>
      </p:sp>
      <p:grpSp>
        <p:nvGrpSpPr>
          <p:cNvPr id="95" name="Group 94"/>
          <p:cNvGrpSpPr/>
          <p:nvPr/>
        </p:nvGrpSpPr>
        <p:grpSpPr>
          <a:xfrm>
            <a:off x="6300186" y="1501938"/>
            <a:ext cx="252516" cy="356974"/>
            <a:chOff x="-1435100" y="2754210"/>
            <a:chExt cx="1003300" cy="1418332"/>
          </a:xfrm>
        </p:grpSpPr>
        <p:sp>
          <p:nvSpPr>
            <p:cNvPr id="96" name="Rectangle 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6645681" y="1507965"/>
            <a:ext cx="252516" cy="356974"/>
            <a:chOff x="-1435100" y="2754210"/>
            <a:chExt cx="1003300" cy="1418332"/>
          </a:xfrm>
        </p:grpSpPr>
        <p:sp>
          <p:nvSpPr>
            <p:cNvPr id="99" name="Rectangle 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240918" y="1888990"/>
            <a:ext cx="185448" cy="185448"/>
            <a:chOff x="-1033797" y="1112984"/>
            <a:chExt cx="2402047" cy="2402047"/>
          </a:xfrm>
        </p:grpSpPr>
        <p:sp>
          <p:nvSpPr>
            <p:cNvPr id="102" name="Oval 1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7545718" y="1888990"/>
            <a:ext cx="185448" cy="185448"/>
            <a:chOff x="-1033797" y="1112984"/>
            <a:chExt cx="2402047" cy="2402047"/>
          </a:xfrm>
        </p:grpSpPr>
        <p:sp>
          <p:nvSpPr>
            <p:cNvPr id="108" name="Oval 1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658438" y="2182117"/>
            <a:ext cx="185448" cy="185448"/>
            <a:chOff x="-1033797" y="1112984"/>
            <a:chExt cx="2402047" cy="2402047"/>
          </a:xfrm>
        </p:grpSpPr>
        <p:sp>
          <p:nvSpPr>
            <p:cNvPr id="155" name="Oval 15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5124982">
            <a:off x="1845903" y="253996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Left Arrow 161"/>
          <p:cNvSpPr/>
          <p:nvPr/>
        </p:nvSpPr>
        <p:spPr>
          <a:xfrm>
            <a:off x="2302847" y="2114832"/>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2" name="TextBox 221"/>
          <p:cNvSpPr txBox="1"/>
          <p:nvPr/>
        </p:nvSpPr>
        <p:spPr>
          <a:xfrm>
            <a:off x="192963" y="1155700"/>
            <a:ext cx="1150600" cy="369332"/>
          </a:xfrm>
          <a:prstGeom prst="rect">
            <a:avLst/>
          </a:prstGeom>
          <a:noFill/>
        </p:spPr>
        <p:txBody>
          <a:bodyPr wrap="none" rtlCol="0">
            <a:spAutoFit/>
          </a:bodyPr>
          <a:lstStyle/>
          <a:p>
            <a:r>
              <a:rPr lang="en-US" dirty="0"/>
              <a:t>Example 1</a:t>
            </a:r>
          </a:p>
        </p:txBody>
      </p:sp>
    </p:spTree>
    <p:extLst>
      <p:ext uri="{BB962C8B-B14F-4D97-AF65-F5344CB8AC3E}">
        <p14:creationId xmlns:p14="http://schemas.microsoft.com/office/powerpoint/2010/main" val="1952888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065431" y="2178145"/>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839087" y="2148368"/>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Strength=1</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Strength=3</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Strength=3</a:t>
            </a:r>
          </a:p>
        </p:txBody>
      </p:sp>
      <p:sp>
        <p:nvSpPr>
          <p:cNvPr id="113" name="Rectangle 112"/>
          <p:cNvSpPr/>
          <p:nvPr/>
        </p:nvSpPr>
        <p:spPr>
          <a:xfrm>
            <a:off x="284841" y="42986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088036" y="4662630"/>
            <a:ext cx="188558" cy="243658"/>
            <a:chOff x="9773877" y="1898557"/>
            <a:chExt cx="731629" cy="945425"/>
          </a:xfrm>
        </p:grpSpPr>
        <p:sp>
          <p:nvSpPr>
            <p:cNvPr id="115" name="Rectangle 11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Isosceles Triangle 11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912444" y="5501054"/>
            <a:ext cx="188558" cy="243658"/>
            <a:chOff x="9773877" y="1898557"/>
            <a:chExt cx="731629" cy="945425"/>
          </a:xfrm>
        </p:grpSpPr>
        <p:sp>
          <p:nvSpPr>
            <p:cNvPr id="118" name="Rectangle 117"/>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Isosceles Triangle 118"/>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0" name="Oval 119"/>
          <p:cNvSpPr/>
          <p:nvPr/>
        </p:nvSpPr>
        <p:spPr>
          <a:xfrm>
            <a:off x="389603" y="46634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2065430" y="57447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3225451" y="43911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944457" y="42986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4" name="Group 123"/>
          <p:cNvGrpSpPr/>
          <p:nvPr/>
        </p:nvGrpSpPr>
        <p:grpSpPr>
          <a:xfrm>
            <a:off x="2904195" y="4663484"/>
            <a:ext cx="188558" cy="243658"/>
            <a:chOff x="9773877" y="1898557"/>
            <a:chExt cx="731629" cy="945425"/>
          </a:xfrm>
        </p:grpSpPr>
        <p:sp>
          <p:nvSpPr>
            <p:cNvPr id="125" name="Rectangle 12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rot="5022308">
            <a:off x="1950010" y="4567892"/>
            <a:ext cx="301984" cy="426905"/>
            <a:chOff x="-1435100" y="2754210"/>
            <a:chExt cx="1003300" cy="1418332"/>
          </a:xfrm>
        </p:grpSpPr>
        <p:sp>
          <p:nvSpPr>
            <p:cNvPr id="128" name="Rectangle 12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Cloud 12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0" name="Group 129"/>
          <p:cNvGrpSpPr/>
          <p:nvPr/>
        </p:nvGrpSpPr>
        <p:grpSpPr>
          <a:xfrm rot="15582342">
            <a:off x="1874152" y="4418505"/>
            <a:ext cx="301984" cy="426905"/>
            <a:chOff x="-1435100" y="2754210"/>
            <a:chExt cx="1003300" cy="1418332"/>
          </a:xfrm>
        </p:grpSpPr>
        <p:sp>
          <p:nvSpPr>
            <p:cNvPr id="131" name="Rectangle 13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Cloud 131"/>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1825422" y="4809216"/>
            <a:ext cx="185448" cy="185448"/>
            <a:chOff x="-1033797" y="1112984"/>
            <a:chExt cx="2402047" cy="2402047"/>
          </a:xfrm>
        </p:grpSpPr>
        <p:sp>
          <p:nvSpPr>
            <p:cNvPr id="134" name="Oval 13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2318058" y="4610136"/>
            <a:ext cx="185448" cy="185448"/>
            <a:chOff x="-1033797" y="1112984"/>
            <a:chExt cx="2402047" cy="2402047"/>
          </a:xfrm>
        </p:grpSpPr>
        <p:sp>
          <p:nvSpPr>
            <p:cNvPr id="140" name="Oval 13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2285615" y="5992221"/>
            <a:ext cx="185448" cy="185448"/>
            <a:chOff x="-1033797" y="1112984"/>
            <a:chExt cx="2402047" cy="2402047"/>
          </a:xfrm>
        </p:grpSpPr>
        <p:sp>
          <p:nvSpPr>
            <p:cNvPr id="146" name="Oval 14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1" name="TextBox 150"/>
          <p:cNvSpPr txBox="1"/>
          <p:nvPr/>
        </p:nvSpPr>
        <p:spPr>
          <a:xfrm>
            <a:off x="714881" y="4399577"/>
            <a:ext cx="877464" cy="276999"/>
          </a:xfrm>
          <a:prstGeom prst="rect">
            <a:avLst/>
          </a:prstGeom>
          <a:noFill/>
        </p:spPr>
        <p:txBody>
          <a:bodyPr wrap="none" rtlCol="0">
            <a:spAutoFit/>
          </a:bodyPr>
          <a:lstStyle/>
          <a:p>
            <a:r>
              <a:rPr lang="en-US" sz="1200" dirty="0"/>
              <a:t>Strength=1</a:t>
            </a:r>
          </a:p>
        </p:txBody>
      </p:sp>
      <p:sp>
        <p:nvSpPr>
          <p:cNvPr id="152" name="TextBox 151"/>
          <p:cNvSpPr txBox="1"/>
          <p:nvPr/>
        </p:nvSpPr>
        <p:spPr>
          <a:xfrm>
            <a:off x="2426854" y="4409886"/>
            <a:ext cx="877464" cy="276999"/>
          </a:xfrm>
          <a:prstGeom prst="rect">
            <a:avLst/>
          </a:prstGeom>
          <a:noFill/>
        </p:spPr>
        <p:txBody>
          <a:bodyPr wrap="none" rtlCol="0">
            <a:spAutoFit/>
          </a:bodyPr>
          <a:lstStyle/>
          <a:p>
            <a:r>
              <a:rPr lang="en-US" sz="1200" dirty="0"/>
              <a:t>Strength=3</a:t>
            </a:r>
          </a:p>
        </p:txBody>
      </p:sp>
      <p:sp>
        <p:nvSpPr>
          <p:cNvPr id="153" name="TextBox 152"/>
          <p:cNvSpPr txBox="1"/>
          <p:nvPr/>
        </p:nvSpPr>
        <p:spPr>
          <a:xfrm>
            <a:off x="2037181" y="5485261"/>
            <a:ext cx="877464" cy="276999"/>
          </a:xfrm>
          <a:prstGeom prst="rect">
            <a:avLst/>
          </a:prstGeom>
          <a:noFill/>
        </p:spPr>
        <p:txBody>
          <a:bodyPr wrap="none" rtlCol="0">
            <a:spAutoFit/>
          </a:bodyPr>
          <a:lstStyle/>
          <a:p>
            <a:r>
              <a:rPr lang="en-US" sz="1200" dirty="0"/>
              <a:t>Strength=3</a:t>
            </a:r>
          </a:p>
        </p:txBody>
      </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5124982">
            <a:off x="1845903" y="253996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Left Arrow 161"/>
          <p:cNvSpPr/>
          <p:nvPr/>
        </p:nvSpPr>
        <p:spPr>
          <a:xfrm>
            <a:off x="2302847" y="2114832"/>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4" name="TextBox 193"/>
          <p:cNvSpPr txBox="1"/>
          <p:nvPr/>
        </p:nvSpPr>
        <p:spPr>
          <a:xfrm>
            <a:off x="4505290" y="429862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2</a:t>
            </a:r>
          </a:p>
          <a:p>
            <a:r>
              <a:rPr lang="en-US" dirty="0"/>
              <a:t>Road cleared: </a:t>
            </a:r>
            <a:r>
              <a:rPr lang="en-US" dirty="0">
                <a:solidFill>
                  <a:schemeClr val="accent3"/>
                </a:solidFill>
              </a:rPr>
              <a:t>Yes</a:t>
            </a:r>
          </a:p>
          <a:p>
            <a:r>
              <a:rPr lang="en-US" dirty="0"/>
              <a:t>Total fish sacs collected: 3</a:t>
            </a:r>
          </a:p>
          <a:p>
            <a:r>
              <a:rPr lang="en-US" dirty="0"/>
              <a:t>Earnings per fisherman: 3/3</a:t>
            </a:r>
          </a:p>
        </p:txBody>
      </p:sp>
      <p:grpSp>
        <p:nvGrpSpPr>
          <p:cNvPr id="195" name="Group 194"/>
          <p:cNvGrpSpPr/>
          <p:nvPr/>
        </p:nvGrpSpPr>
        <p:grpSpPr>
          <a:xfrm>
            <a:off x="6367407" y="4287508"/>
            <a:ext cx="252516" cy="356974"/>
            <a:chOff x="-1435100" y="2754210"/>
            <a:chExt cx="1003300" cy="1418332"/>
          </a:xfrm>
        </p:grpSpPr>
        <p:sp>
          <p:nvSpPr>
            <p:cNvPr id="196" name="Rectangle 1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Cloud 1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8" name="Group 197"/>
          <p:cNvGrpSpPr/>
          <p:nvPr/>
        </p:nvGrpSpPr>
        <p:grpSpPr>
          <a:xfrm>
            <a:off x="6712902" y="4293535"/>
            <a:ext cx="252516" cy="356974"/>
            <a:chOff x="-1435100" y="2754210"/>
            <a:chExt cx="1003300" cy="1418332"/>
          </a:xfrm>
        </p:grpSpPr>
        <p:sp>
          <p:nvSpPr>
            <p:cNvPr id="199" name="Rectangle 1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Cloud 1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1" name="Group 200"/>
          <p:cNvGrpSpPr/>
          <p:nvPr/>
        </p:nvGrpSpPr>
        <p:grpSpPr>
          <a:xfrm>
            <a:off x="7308139" y="4674560"/>
            <a:ext cx="185448" cy="185448"/>
            <a:chOff x="-1033797" y="1112984"/>
            <a:chExt cx="2402047" cy="2402047"/>
          </a:xfrm>
        </p:grpSpPr>
        <p:sp>
          <p:nvSpPr>
            <p:cNvPr id="202" name="Oval 2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7" name="Group 206"/>
          <p:cNvGrpSpPr/>
          <p:nvPr/>
        </p:nvGrpSpPr>
        <p:grpSpPr>
          <a:xfrm>
            <a:off x="7612939" y="4674560"/>
            <a:ext cx="185448" cy="185448"/>
            <a:chOff x="-1033797" y="1112984"/>
            <a:chExt cx="2402047" cy="2402047"/>
          </a:xfrm>
        </p:grpSpPr>
        <p:sp>
          <p:nvSpPr>
            <p:cNvPr id="208" name="Oval 2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6725659" y="4967687"/>
            <a:ext cx="185448" cy="185448"/>
            <a:chOff x="-1033797" y="1112984"/>
            <a:chExt cx="2402047" cy="2402047"/>
          </a:xfrm>
        </p:grpSpPr>
        <p:sp>
          <p:nvSpPr>
            <p:cNvPr id="214" name="Oval 21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9" name="Left Arrow 218"/>
          <p:cNvSpPr/>
          <p:nvPr/>
        </p:nvSpPr>
        <p:spPr>
          <a:xfrm rot="9726191">
            <a:off x="1395150" y="481298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Left Arrow 219"/>
          <p:cNvSpPr/>
          <p:nvPr/>
        </p:nvSpPr>
        <p:spPr>
          <a:xfrm rot="432016">
            <a:off x="2405136" y="4817185"/>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Left Arrow 220"/>
          <p:cNvSpPr/>
          <p:nvPr/>
        </p:nvSpPr>
        <p:spPr>
          <a:xfrm rot="14383529">
            <a:off x="2057967" y="5787915"/>
            <a:ext cx="283227" cy="10903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TextBox 168"/>
          <p:cNvSpPr txBox="1"/>
          <p:nvPr/>
        </p:nvSpPr>
        <p:spPr>
          <a:xfrm>
            <a:off x="192963" y="1155700"/>
            <a:ext cx="1150600" cy="369332"/>
          </a:xfrm>
          <a:prstGeom prst="rect">
            <a:avLst/>
          </a:prstGeom>
          <a:noFill/>
        </p:spPr>
        <p:txBody>
          <a:bodyPr wrap="none" rtlCol="0">
            <a:spAutoFit/>
          </a:bodyPr>
          <a:lstStyle/>
          <a:p>
            <a:r>
              <a:rPr lang="en-US" dirty="0"/>
              <a:t>Example 1</a:t>
            </a:r>
          </a:p>
        </p:txBody>
      </p:sp>
      <p:sp>
        <p:nvSpPr>
          <p:cNvPr id="170" name="TextBox 169"/>
          <p:cNvSpPr txBox="1"/>
          <p:nvPr/>
        </p:nvSpPr>
        <p:spPr>
          <a:xfrm>
            <a:off x="239667" y="3918176"/>
            <a:ext cx="1150600" cy="369332"/>
          </a:xfrm>
          <a:prstGeom prst="rect">
            <a:avLst/>
          </a:prstGeom>
          <a:noFill/>
        </p:spPr>
        <p:txBody>
          <a:bodyPr wrap="none" rtlCol="0">
            <a:spAutoFit/>
          </a:bodyPr>
          <a:lstStyle/>
          <a:p>
            <a:r>
              <a:rPr lang="en-US" dirty="0"/>
              <a:t>Example 2</a:t>
            </a:r>
          </a:p>
        </p:txBody>
      </p:sp>
      <p:sp>
        <p:nvSpPr>
          <p:cNvPr id="171" name="TextBox 170"/>
          <p:cNvSpPr txBox="1"/>
          <p:nvPr/>
        </p:nvSpPr>
        <p:spPr>
          <a:xfrm>
            <a:off x="4438069" y="151305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2</a:t>
            </a:r>
          </a:p>
          <a:p>
            <a:r>
              <a:rPr lang="en-US" dirty="0"/>
              <a:t>Road cleared: </a:t>
            </a:r>
            <a:r>
              <a:rPr lang="en-US" dirty="0">
                <a:solidFill>
                  <a:schemeClr val="accent3"/>
                </a:solidFill>
              </a:rPr>
              <a:t>Yes</a:t>
            </a:r>
          </a:p>
          <a:p>
            <a:r>
              <a:rPr lang="en-US" dirty="0"/>
              <a:t>Total fish sacs collected: 1</a:t>
            </a:r>
          </a:p>
          <a:p>
            <a:r>
              <a:rPr lang="en-US" dirty="0"/>
              <a:t>Earnings per fisherman: 1/3</a:t>
            </a:r>
          </a:p>
        </p:txBody>
      </p:sp>
      <p:grpSp>
        <p:nvGrpSpPr>
          <p:cNvPr id="172" name="Group 171"/>
          <p:cNvGrpSpPr/>
          <p:nvPr/>
        </p:nvGrpSpPr>
        <p:grpSpPr>
          <a:xfrm>
            <a:off x="6300186" y="1501938"/>
            <a:ext cx="252516" cy="356974"/>
            <a:chOff x="-1435100" y="2754210"/>
            <a:chExt cx="1003300" cy="1418332"/>
          </a:xfrm>
        </p:grpSpPr>
        <p:sp>
          <p:nvSpPr>
            <p:cNvPr id="173" name="Rectangle 172"/>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Cloud 173"/>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6645681" y="1507965"/>
            <a:ext cx="252516" cy="356974"/>
            <a:chOff x="-1435100" y="2754210"/>
            <a:chExt cx="1003300" cy="1418332"/>
          </a:xfrm>
        </p:grpSpPr>
        <p:sp>
          <p:nvSpPr>
            <p:cNvPr id="176" name="Rectangle 17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Cloud 17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7240918" y="1888990"/>
            <a:ext cx="185448" cy="185448"/>
            <a:chOff x="-1033797" y="1112984"/>
            <a:chExt cx="2402047" cy="2402047"/>
          </a:xfrm>
        </p:grpSpPr>
        <p:sp>
          <p:nvSpPr>
            <p:cNvPr id="179" name="Oval 178"/>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4" name="Group 183"/>
          <p:cNvGrpSpPr/>
          <p:nvPr/>
        </p:nvGrpSpPr>
        <p:grpSpPr>
          <a:xfrm>
            <a:off x="7545718" y="1888990"/>
            <a:ext cx="185448" cy="185448"/>
            <a:chOff x="-1033797" y="1112984"/>
            <a:chExt cx="2402047" cy="2402047"/>
          </a:xfrm>
        </p:grpSpPr>
        <p:sp>
          <p:nvSpPr>
            <p:cNvPr id="185" name="Oval 18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6658438" y="2182117"/>
            <a:ext cx="185448" cy="185448"/>
            <a:chOff x="-1033797" y="1112984"/>
            <a:chExt cx="2402047" cy="2402047"/>
          </a:xfrm>
        </p:grpSpPr>
        <p:sp>
          <p:nvSpPr>
            <p:cNvPr id="191" name="Oval 190"/>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587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0963" y="346099"/>
            <a:ext cx="8242075" cy="1323439"/>
          </a:xfrm>
          <a:prstGeom prst="rect">
            <a:avLst/>
          </a:prstGeom>
          <a:noFill/>
        </p:spPr>
        <p:txBody>
          <a:bodyPr wrap="square" rtlCol="0">
            <a:spAutoFit/>
          </a:bodyPr>
          <a:lstStyle/>
          <a:p>
            <a:pPr algn="ct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fishermen always split the earnings after selling their catch.</a:t>
            </a:r>
          </a:p>
        </p:txBody>
      </p:sp>
      <p:sp>
        <p:nvSpPr>
          <p:cNvPr id="19" name="TextBox 18"/>
          <p:cNvSpPr txBox="1"/>
          <p:nvPr/>
        </p:nvSpPr>
        <p:spPr>
          <a:xfrm>
            <a:off x="53173" y="5474402"/>
            <a:ext cx="1558272" cy="400110"/>
          </a:xfrm>
          <a:prstGeom prst="rect">
            <a:avLst/>
          </a:prstGeom>
          <a:noFill/>
        </p:spPr>
        <p:txBody>
          <a:bodyPr wrap="square" rtlCol="0">
            <a:spAutoFit/>
          </a:bodyPr>
          <a:lstStyle/>
          <a:p>
            <a:pPr algn="ctr"/>
            <a:r>
              <a:rPr lang="en-US" sz="2000" dirty="0">
                <a:latin typeface="Helvetica Neue" panose="02000503000000020004" pitchFamily="2" charset="0"/>
                <a:ea typeface="Helvetica Neue" panose="02000503000000020004" pitchFamily="2" charset="0"/>
                <a:cs typeface="Helvetica Neue" panose="02000503000000020004" pitchFamily="2" charset="0"/>
              </a:rPr>
              <a:t>Strength=1</a:t>
            </a:r>
          </a:p>
        </p:txBody>
      </p:sp>
      <p:grpSp>
        <p:nvGrpSpPr>
          <p:cNvPr id="20" name="Group 19"/>
          <p:cNvGrpSpPr/>
          <p:nvPr/>
        </p:nvGrpSpPr>
        <p:grpSpPr>
          <a:xfrm>
            <a:off x="329295" y="4037503"/>
            <a:ext cx="924203" cy="924203"/>
            <a:chOff x="3810144" y="1919073"/>
            <a:chExt cx="2402047" cy="2402047"/>
          </a:xfrm>
        </p:grpSpPr>
        <p:sp>
          <p:nvSpPr>
            <p:cNvPr id="21" name="Oval 20"/>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83654" y="4710472"/>
            <a:ext cx="653722" cy="802332"/>
            <a:chOff x="-1642779" y="2804994"/>
            <a:chExt cx="1532340" cy="1880684"/>
          </a:xfrm>
        </p:grpSpPr>
        <p:sp>
          <p:nvSpPr>
            <p:cNvPr id="51" name="Oval 50"/>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2" name="Picture 5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53" name="Picture 5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54" name="Picture 5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55" name="Picture 5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56" name="Picture 5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57" name="Picture 56"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58" name="Trapezoid 57"/>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11192" y="2166220"/>
            <a:ext cx="825939" cy="825940"/>
            <a:chOff x="3810144" y="1919073"/>
            <a:chExt cx="2402047" cy="2402047"/>
          </a:xfrm>
        </p:grpSpPr>
        <p:sp>
          <p:nvSpPr>
            <p:cNvPr id="5" name="Oval 4"/>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105545" y="3460336"/>
            <a:ext cx="1520297" cy="400110"/>
          </a:xfrm>
          <a:prstGeom prst="rect">
            <a:avLst/>
          </a:prstGeom>
          <a:noFill/>
        </p:spPr>
        <p:txBody>
          <a:bodyPr wrap="square" rtlCol="0">
            <a:spAutoFit/>
          </a:bodyPr>
          <a:lstStyle/>
          <a:p>
            <a:pPr algn="ctr"/>
            <a:r>
              <a:rPr lang="en-US" sz="2000" dirty="0">
                <a:latin typeface="Helvetica Neue" panose="02000503000000020004" pitchFamily="2" charset="0"/>
                <a:ea typeface="Helvetica Neue" panose="02000503000000020004" pitchFamily="2" charset="0"/>
                <a:cs typeface="Helvetica Neue" panose="02000503000000020004" pitchFamily="2" charset="0"/>
              </a:rPr>
              <a:t>Strength=3</a:t>
            </a:r>
          </a:p>
        </p:txBody>
      </p:sp>
      <p:grpSp>
        <p:nvGrpSpPr>
          <p:cNvPr id="32" name="Group 31"/>
          <p:cNvGrpSpPr/>
          <p:nvPr/>
        </p:nvGrpSpPr>
        <p:grpSpPr>
          <a:xfrm>
            <a:off x="703531" y="2634829"/>
            <a:ext cx="584217" cy="717026"/>
            <a:chOff x="-1642779" y="2804994"/>
            <a:chExt cx="1532340" cy="1880684"/>
          </a:xfrm>
        </p:grpSpPr>
        <p:sp>
          <p:nvSpPr>
            <p:cNvPr id="33" name="Oval 3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35" name="Picture 34"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36" name="Picture 35"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37" name="Picture 36"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38" name="Picture 37"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9" name="Picture 38"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0" name="Trapezoid 39"/>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100841" y="2617666"/>
            <a:ext cx="584217" cy="717026"/>
            <a:chOff x="-1642779" y="2804994"/>
            <a:chExt cx="1532340" cy="1880684"/>
          </a:xfrm>
        </p:grpSpPr>
        <p:sp>
          <p:nvSpPr>
            <p:cNvPr id="42" name="Oval 41"/>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Picture 42"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44" name="Picture 43"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45" name="Picture 44"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46" name="Picture 45"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47" name="Picture 46"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48" name="Picture 47"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9" name="Trapezoid 48"/>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95122" y="2661195"/>
            <a:ext cx="584217" cy="717026"/>
            <a:chOff x="-1642779" y="2804994"/>
            <a:chExt cx="1532340" cy="1880684"/>
          </a:xfrm>
        </p:grpSpPr>
        <p:sp>
          <p:nvSpPr>
            <p:cNvPr id="3" name="Oval 2"/>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26" name="Picture 25"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27" name="Picture 26"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28" name="Picture 27"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29" name="Picture 28"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30" name="Picture 29" descr="114730-magic-marker-icon-animals-animal-fish1.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4" name="Trapezoid 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ight Arrow 13"/>
          <p:cNvSpPr/>
          <p:nvPr/>
        </p:nvSpPr>
        <p:spPr>
          <a:xfrm>
            <a:off x="1891264" y="3378221"/>
            <a:ext cx="1062975" cy="755220"/>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9" name="Group 58"/>
          <p:cNvGrpSpPr/>
          <p:nvPr/>
        </p:nvGrpSpPr>
        <p:grpSpPr>
          <a:xfrm>
            <a:off x="3120930" y="2484591"/>
            <a:ext cx="653722" cy="802332"/>
            <a:chOff x="-1642779" y="2804994"/>
            <a:chExt cx="1532340" cy="1880684"/>
          </a:xfrm>
        </p:grpSpPr>
        <p:sp>
          <p:nvSpPr>
            <p:cNvPr id="60" name="Oval 59"/>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1" name="Picture 6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62" name="Picture 6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63" name="Picture 6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64" name="Picture 6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65" name="Picture 6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66" name="Picture 65"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67" name="Trapezoid 66"/>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109364" y="3286923"/>
            <a:ext cx="653722" cy="802332"/>
            <a:chOff x="-1642779" y="2804994"/>
            <a:chExt cx="1532340" cy="1880684"/>
          </a:xfrm>
        </p:grpSpPr>
        <p:sp>
          <p:nvSpPr>
            <p:cNvPr id="69" name="Oval 68"/>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0" name="Picture 6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71" name="Picture 7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72" name="Picture 7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73" name="Picture 7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74" name="Picture 7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75" name="Picture 74"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76" name="Trapezoid 75"/>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3177113" y="4024928"/>
            <a:ext cx="653722" cy="802332"/>
            <a:chOff x="-1642779" y="2804994"/>
            <a:chExt cx="1532340" cy="1880684"/>
          </a:xfrm>
        </p:grpSpPr>
        <p:sp>
          <p:nvSpPr>
            <p:cNvPr id="78" name="Oval 77"/>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9" name="Picture 7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80" name="Picture 7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81" name="Picture 8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82" name="Picture 8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83" name="Picture 8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84" name="Picture 83"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85" name="Trapezoid 84"/>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3177081" y="4710472"/>
            <a:ext cx="653722" cy="802332"/>
            <a:chOff x="-1642779" y="2804994"/>
            <a:chExt cx="1532340" cy="1880684"/>
          </a:xfrm>
        </p:grpSpPr>
        <p:sp>
          <p:nvSpPr>
            <p:cNvPr id="87" name="Oval 86"/>
            <p:cNvSpPr/>
            <p:nvPr/>
          </p:nvSpPr>
          <p:spPr>
            <a:xfrm>
              <a:off x="-1642779" y="3153338"/>
              <a:ext cx="1532340" cy="1532340"/>
            </a:xfrm>
            <a:prstGeom prst="ellipse">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8" name="Picture 87"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56241" y="4196790"/>
              <a:ext cx="814486" cy="342284"/>
            </a:xfrm>
            <a:prstGeom prst="rect">
              <a:avLst/>
            </a:prstGeom>
          </p:spPr>
        </p:pic>
        <p:pic>
          <p:nvPicPr>
            <p:cNvPr id="89" name="Picture 88"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11084" y="3700321"/>
              <a:ext cx="814486" cy="342284"/>
            </a:xfrm>
            <a:prstGeom prst="rect">
              <a:avLst/>
            </a:prstGeom>
          </p:spPr>
        </p:pic>
        <p:pic>
          <p:nvPicPr>
            <p:cNvPr id="90" name="Picture 89"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38133" y="3922873"/>
              <a:ext cx="814486" cy="342284"/>
            </a:xfrm>
            <a:prstGeom prst="rect">
              <a:avLst/>
            </a:prstGeom>
          </p:spPr>
        </p:pic>
        <p:pic>
          <p:nvPicPr>
            <p:cNvPr id="91" name="Picture 90"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9935443">
              <a:off x="-1478230" y="3410690"/>
              <a:ext cx="814486" cy="342284"/>
            </a:xfrm>
            <a:prstGeom prst="rect">
              <a:avLst/>
            </a:prstGeom>
          </p:spPr>
        </p:pic>
        <p:pic>
          <p:nvPicPr>
            <p:cNvPr id="92" name="Picture 91"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3641956">
              <a:off x="-1707828" y="4006481"/>
              <a:ext cx="814486" cy="342284"/>
            </a:xfrm>
            <a:prstGeom prst="rect">
              <a:avLst/>
            </a:prstGeom>
          </p:spPr>
        </p:pic>
        <p:pic>
          <p:nvPicPr>
            <p:cNvPr id="93" name="Picture 92" descr="114730-magic-marker-icon-animals-animal-fish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0800000">
              <a:off x="-952036" y="3529179"/>
              <a:ext cx="814486" cy="342284"/>
            </a:xfrm>
            <a:prstGeom prst="rect">
              <a:avLst/>
            </a:prstGeom>
          </p:spPr>
        </p:pic>
        <p:sp>
          <p:nvSpPr>
            <p:cNvPr id="94" name="Trapezoid 93"/>
            <p:cNvSpPr/>
            <p:nvPr/>
          </p:nvSpPr>
          <p:spPr>
            <a:xfrm rot="10800000">
              <a:off x="-1079546" y="2804994"/>
              <a:ext cx="415848" cy="339391"/>
            </a:xfrm>
            <a:prstGeom prst="trapezoid">
              <a:avLst>
                <a:gd name="adj" fmla="val 39084"/>
              </a:avLst>
            </a:prstGeom>
            <a:solidFill>
              <a:srgbClr val="948A5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5" name="Right Arrow 94"/>
          <p:cNvSpPr/>
          <p:nvPr/>
        </p:nvSpPr>
        <p:spPr>
          <a:xfrm>
            <a:off x="3921125" y="3378221"/>
            <a:ext cx="1062975" cy="755220"/>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2591404"/>
            <a:ext cx="568960" cy="667173"/>
          </a:xfrm>
          <a:prstGeom prst="rect">
            <a:avLst/>
          </a:prstGeom>
        </p:spPr>
      </p:pic>
      <p:pic>
        <p:nvPicPr>
          <p:cNvPr id="96" name="Picture 95"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3335298"/>
            <a:ext cx="568960" cy="667173"/>
          </a:xfrm>
          <a:prstGeom prst="rect">
            <a:avLst/>
          </a:prstGeom>
        </p:spPr>
      </p:pic>
      <p:pic>
        <p:nvPicPr>
          <p:cNvPr id="97" name="Picture 96"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4097543"/>
            <a:ext cx="568960" cy="667173"/>
          </a:xfrm>
          <a:prstGeom prst="rect">
            <a:avLst/>
          </a:prstGeom>
        </p:spPr>
      </p:pic>
      <p:pic>
        <p:nvPicPr>
          <p:cNvPr id="98" name="Picture 97"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39320" y="4785181"/>
            <a:ext cx="568960" cy="667173"/>
          </a:xfrm>
          <a:prstGeom prst="rect">
            <a:avLst/>
          </a:prstGeom>
        </p:spPr>
      </p:pic>
      <p:sp>
        <p:nvSpPr>
          <p:cNvPr id="99" name="Right Arrow 98"/>
          <p:cNvSpPr/>
          <p:nvPr/>
        </p:nvSpPr>
        <p:spPr>
          <a:xfrm>
            <a:off x="5757719" y="3378221"/>
            <a:ext cx="1062975" cy="755220"/>
          </a:xfrm>
          <a:prstGeom prst="rightArrow">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Group 99"/>
          <p:cNvGrpSpPr/>
          <p:nvPr/>
        </p:nvGrpSpPr>
        <p:grpSpPr>
          <a:xfrm>
            <a:off x="7414173" y="2166220"/>
            <a:ext cx="825939" cy="825940"/>
            <a:chOff x="3810144" y="1919073"/>
            <a:chExt cx="2402047" cy="2402047"/>
          </a:xfrm>
        </p:grpSpPr>
        <p:sp>
          <p:nvSpPr>
            <p:cNvPr id="101" name="Oval 100"/>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414173" y="4193482"/>
            <a:ext cx="825939" cy="825940"/>
            <a:chOff x="3810144" y="1919073"/>
            <a:chExt cx="2402047" cy="2402047"/>
          </a:xfrm>
        </p:grpSpPr>
        <p:sp>
          <p:nvSpPr>
            <p:cNvPr id="107" name="Oval 106"/>
            <p:cNvSpPr/>
            <p:nvPr/>
          </p:nvSpPr>
          <p:spPr>
            <a:xfrm>
              <a:off x="3810144" y="1919073"/>
              <a:ext cx="2402047" cy="240204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217662"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5108894" y="2285629"/>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369516"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5267378" y="2498837"/>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2" name="Picture 111"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220208" y="2673579"/>
            <a:ext cx="568960" cy="667173"/>
          </a:xfrm>
          <a:prstGeom prst="rect">
            <a:avLst/>
          </a:prstGeom>
        </p:spPr>
      </p:pic>
      <p:pic>
        <p:nvPicPr>
          <p:cNvPr id="113" name="Picture 112"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25532" y="2661195"/>
            <a:ext cx="568960" cy="667173"/>
          </a:xfrm>
          <a:prstGeom prst="rect">
            <a:avLst/>
          </a:prstGeom>
        </p:spPr>
      </p:pic>
      <p:pic>
        <p:nvPicPr>
          <p:cNvPr id="114" name="Picture 113"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269817" y="4758847"/>
            <a:ext cx="568960" cy="667173"/>
          </a:xfrm>
          <a:prstGeom prst="rect">
            <a:avLst/>
          </a:prstGeom>
        </p:spPr>
      </p:pic>
      <p:pic>
        <p:nvPicPr>
          <p:cNvPr id="115" name="Picture 114" descr="free-vector-money-bag-clip-art_105980_Money_Bag_clip_art_hig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75141" y="4746463"/>
            <a:ext cx="568960" cy="667173"/>
          </a:xfrm>
          <a:prstGeom prst="rect">
            <a:avLst/>
          </a:prstGeom>
        </p:spPr>
      </p:pic>
    </p:spTree>
    <p:extLst>
      <p:ext uri="{BB962C8B-B14F-4D97-AF65-F5344CB8AC3E}">
        <p14:creationId xmlns:p14="http://schemas.microsoft.com/office/powerpoint/2010/main" val="3838003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more examples</a:t>
            </a:r>
          </a:p>
        </p:txBody>
      </p:sp>
      <p:sp>
        <p:nvSpPr>
          <p:cNvPr id="50" name="Rectangle 49"/>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1061725" y="1919430"/>
            <a:ext cx="188558" cy="243658"/>
            <a:chOff x="9773877" y="1898557"/>
            <a:chExt cx="731629" cy="945425"/>
          </a:xfrm>
        </p:grpSpPr>
        <p:sp>
          <p:nvSpPr>
            <p:cNvPr id="52" name="Rectangle 5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Isosceles Triangle 5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1886133" y="2757854"/>
            <a:ext cx="188558" cy="243658"/>
            <a:chOff x="9773877" y="1898557"/>
            <a:chExt cx="731629" cy="945425"/>
          </a:xfrm>
        </p:grpSpPr>
        <p:sp>
          <p:nvSpPr>
            <p:cNvPr id="55" name="Rectangle 5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Isosceles Triangle 5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Oval 56"/>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1" name="Group 60"/>
          <p:cNvGrpSpPr/>
          <p:nvPr/>
        </p:nvGrpSpPr>
        <p:grpSpPr>
          <a:xfrm>
            <a:off x="2877884" y="1920284"/>
            <a:ext cx="188558" cy="243658"/>
            <a:chOff x="9773877" y="1898557"/>
            <a:chExt cx="731629" cy="945425"/>
          </a:xfrm>
        </p:grpSpPr>
        <p:sp>
          <p:nvSpPr>
            <p:cNvPr id="62" name="Rectangle 6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Isosceles Triangle 6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5022308">
            <a:off x="1923699" y="1824692"/>
            <a:ext cx="301984" cy="426905"/>
            <a:chOff x="-1435100" y="2754210"/>
            <a:chExt cx="1003300" cy="1418332"/>
          </a:xfrm>
        </p:grpSpPr>
        <p:sp>
          <p:nvSpPr>
            <p:cNvPr id="65" name="Rectangle 6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loud 6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rot="15582342">
            <a:off x="1847841" y="1675305"/>
            <a:ext cx="301984" cy="426905"/>
            <a:chOff x="-1435100" y="2754210"/>
            <a:chExt cx="1003300" cy="1418332"/>
          </a:xfrm>
        </p:grpSpPr>
        <p:sp>
          <p:nvSpPr>
            <p:cNvPr id="68" name="Rectangle 6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Cloud 6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3416300" y="1822404"/>
            <a:ext cx="185448" cy="185448"/>
            <a:chOff x="-1033797" y="1112984"/>
            <a:chExt cx="2402047" cy="2402047"/>
          </a:xfrm>
        </p:grpSpPr>
        <p:sp>
          <p:nvSpPr>
            <p:cNvPr id="80" name="Oval 7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197040" y="3262479"/>
            <a:ext cx="185448" cy="185448"/>
            <a:chOff x="-1033797" y="1112984"/>
            <a:chExt cx="2402047" cy="2402047"/>
          </a:xfrm>
        </p:grpSpPr>
        <p:sp>
          <p:nvSpPr>
            <p:cNvPr id="86" name="Oval 8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1" name="TextBox 90"/>
          <p:cNvSpPr txBox="1"/>
          <p:nvPr/>
        </p:nvSpPr>
        <p:spPr>
          <a:xfrm>
            <a:off x="688570" y="1656377"/>
            <a:ext cx="877464" cy="276999"/>
          </a:xfrm>
          <a:prstGeom prst="rect">
            <a:avLst/>
          </a:prstGeom>
          <a:noFill/>
        </p:spPr>
        <p:txBody>
          <a:bodyPr wrap="none" rtlCol="0">
            <a:spAutoFit/>
          </a:bodyPr>
          <a:lstStyle/>
          <a:p>
            <a:r>
              <a:rPr lang="en-US" sz="1200" dirty="0"/>
              <a:t>Strength=2</a:t>
            </a:r>
          </a:p>
        </p:txBody>
      </p:sp>
      <p:sp>
        <p:nvSpPr>
          <p:cNvPr id="92" name="TextBox 91"/>
          <p:cNvSpPr txBox="1"/>
          <p:nvPr/>
        </p:nvSpPr>
        <p:spPr>
          <a:xfrm>
            <a:off x="2400543" y="1666686"/>
            <a:ext cx="877464" cy="276999"/>
          </a:xfrm>
          <a:prstGeom prst="rect">
            <a:avLst/>
          </a:prstGeom>
          <a:noFill/>
        </p:spPr>
        <p:txBody>
          <a:bodyPr wrap="none" rtlCol="0">
            <a:spAutoFit/>
          </a:bodyPr>
          <a:lstStyle/>
          <a:p>
            <a:r>
              <a:rPr lang="en-US" sz="1200" dirty="0"/>
              <a:t>Strength=3</a:t>
            </a:r>
          </a:p>
        </p:txBody>
      </p:sp>
      <p:sp>
        <p:nvSpPr>
          <p:cNvPr id="93" name="TextBox 92"/>
          <p:cNvSpPr txBox="1"/>
          <p:nvPr/>
        </p:nvSpPr>
        <p:spPr>
          <a:xfrm>
            <a:off x="2010870" y="2742061"/>
            <a:ext cx="877464" cy="276999"/>
          </a:xfrm>
          <a:prstGeom prst="rect">
            <a:avLst/>
          </a:prstGeom>
          <a:noFill/>
        </p:spPr>
        <p:txBody>
          <a:bodyPr wrap="none" rtlCol="0">
            <a:spAutoFit/>
          </a:bodyPr>
          <a:lstStyle/>
          <a:p>
            <a:r>
              <a:rPr lang="en-US" sz="1200" dirty="0"/>
              <a:t>Strength=3</a:t>
            </a:r>
          </a:p>
        </p:txBody>
      </p:sp>
      <p:sp>
        <p:nvSpPr>
          <p:cNvPr id="94" name="TextBox 93"/>
          <p:cNvSpPr txBox="1"/>
          <p:nvPr/>
        </p:nvSpPr>
        <p:spPr>
          <a:xfrm>
            <a:off x="4438069" y="1513057"/>
            <a:ext cx="4257596" cy="2031325"/>
          </a:xfrm>
          <a:prstGeom prst="rect">
            <a:avLst/>
          </a:prstGeom>
          <a:noFill/>
        </p:spPr>
        <p:txBody>
          <a:bodyPr wrap="none" rtlCol="0">
            <a:spAutoFit/>
          </a:bodyPr>
          <a:lstStyle/>
          <a:p>
            <a:r>
              <a:rPr lang="en-US" dirty="0"/>
              <a:t># of trees blocking:</a:t>
            </a:r>
          </a:p>
          <a:p>
            <a:r>
              <a:rPr lang="en-US" dirty="0"/>
              <a:t># of fishermen clearing road: 0</a:t>
            </a:r>
          </a:p>
          <a:p>
            <a:r>
              <a:rPr lang="en-US" dirty="0"/>
              <a:t># of fishermen fishing:</a:t>
            </a:r>
          </a:p>
          <a:p>
            <a:r>
              <a:rPr lang="en-US" dirty="0"/>
              <a:t># of trees removed: 0</a:t>
            </a:r>
          </a:p>
          <a:p>
            <a:r>
              <a:rPr lang="en-US" dirty="0"/>
              <a:t>Road cleared: </a:t>
            </a:r>
            <a:r>
              <a:rPr lang="en-US" dirty="0">
                <a:solidFill>
                  <a:srgbClr val="C0504D"/>
                </a:solidFill>
              </a:rPr>
              <a:t>No</a:t>
            </a:r>
          </a:p>
          <a:p>
            <a:r>
              <a:rPr lang="en-US" dirty="0"/>
              <a:t>Total fish sacs collected: 8</a:t>
            </a:r>
          </a:p>
          <a:p>
            <a:r>
              <a:rPr lang="en-US" dirty="0"/>
              <a:t>Earnings per fisherman: 0/3 (road blocked)</a:t>
            </a:r>
          </a:p>
        </p:txBody>
      </p:sp>
      <p:grpSp>
        <p:nvGrpSpPr>
          <p:cNvPr id="95" name="Group 94"/>
          <p:cNvGrpSpPr/>
          <p:nvPr/>
        </p:nvGrpSpPr>
        <p:grpSpPr>
          <a:xfrm>
            <a:off x="6300186" y="1501938"/>
            <a:ext cx="252516" cy="356974"/>
            <a:chOff x="-1435100" y="2754210"/>
            <a:chExt cx="1003300" cy="1418332"/>
          </a:xfrm>
        </p:grpSpPr>
        <p:sp>
          <p:nvSpPr>
            <p:cNvPr id="96" name="Rectangle 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6645681" y="1507965"/>
            <a:ext cx="252516" cy="356974"/>
            <a:chOff x="-1435100" y="2754210"/>
            <a:chExt cx="1003300" cy="1418332"/>
          </a:xfrm>
        </p:grpSpPr>
        <p:sp>
          <p:nvSpPr>
            <p:cNvPr id="99" name="Rectangle 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Cloud 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6935875" y="2181316"/>
            <a:ext cx="185448" cy="185448"/>
            <a:chOff x="-1033797" y="1112984"/>
            <a:chExt cx="2402047" cy="2402047"/>
          </a:xfrm>
        </p:grpSpPr>
        <p:sp>
          <p:nvSpPr>
            <p:cNvPr id="102" name="Oval 1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7240675" y="2181316"/>
            <a:ext cx="185448" cy="185448"/>
            <a:chOff x="-1033797" y="1112984"/>
            <a:chExt cx="2402047" cy="2402047"/>
          </a:xfrm>
        </p:grpSpPr>
        <p:sp>
          <p:nvSpPr>
            <p:cNvPr id="108" name="Oval 1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658438" y="2182117"/>
            <a:ext cx="185448" cy="185448"/>
            <a:chOff x="-1033797" y="1112984"/>
            <a:chExt cx="2402047" cy="2402047"/>
          </a:xfrm>
        </p:grpSpPr>
        <p:sp>
          <p:nvSpPr>
            <p:cNvPr id="155" name="Oval 15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0" name="Left Arrow 159"/>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Left Arrow 160"/>
          <p:cNvSpPr/>
          <p:nvPr/>
        </p:nvSpPr>
        <p:spPr>
          <a:xfrm rot="15073424">
            <a:off x="2008000" y="3051839"/>
            <a:ext cx="272961" cy="131962"/>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Left Arrow 161"/>
          <p:cNvSpPr/>
          <p:nvPr/>
        </p:nvSpPr>
        <p:spPr>
          <a:xfrm rot="9702148">
            <a:off x="3080953" y="1952862"/>
            <a:ext cx="320835" cy="144112"/>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430758" y="2038706"/>
            <a:ext cx="185448" cy="185448"/>
            <a:chOff x="-1033797" y="1112984"/>
            <a:chExt cx="2402047" cy="2402047"/>
          </a:xfrm>
        </p:grpSpPr>
        <p:sp>
          <p:nvSpPr>
            <p:cNvPr id="164" name="Oval 16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2" name="TextBox 221"/>
          <p:cNvSpPr txBox="1"/>
          <p:nvPr/>
        </p:nvSpPr>
        <p:spPr>
          <a:xfrm>
            <a:off x="192963" y="1155700"/>
            <a:ext cx="1150600" cy="369332"/>
          </a:xfrm>
          <a:prstGeom prst="rect">
            <a:avLst/>
          </a:prstGeom>
          <a:noFill/>
        </p:spPr>
        <p:txBody>
          <a:bodyPr wrap="none" rtlCol="0">
            <a:spAutoFit/>
          </a:bodyPr>
          <a:lstStyle/>
          <a:p>
            <a:r>
              <a:rPr lang="en-US" dirty="0"/>
              <a:t>Example 3</a:t>
            </a:r>
          </a:p>
        </p:txBody>
      </p:sp>
      <p:grpSp>
        <p:nvGrpSpPr>
          <p:cNvPr id="73" name="Group 72"/>
          <p:cNvGrpSpPr/>
          <p:nvPr/>
        </p:nvGrpSpPr>
        <p:grpSpPr>
          <a:xfrm rot="5022308">
            <a:off x="1910050" y="1520701"/>
            <a:ext cx="301984" cy="426905"/>
            <a:chOff x="-1435100" y="2754210"/>
            <a:chExt cx="1003300" cy="1418332"/>
          </a:xfrm>
        </p:grpSpPr>
        <p:sp>
          <p:nvSpPr>
            <p:cNvPr id="74" name="Rectangle 73"/>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Cloud 74"/>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7003199" y="1507965"/>
            <a:ext cx="252516" cy="356974"/>
            <a:chOff x="-1435100" y="2754210"/>
            <a:chExt cx="1003300" cy="1418332"/>
          </a:xfrm>
        </p:grpSpPr>
        <p:sp>
          <p:nvSpPr>
            <p:cNvPr id="114" name="Rectangle 113"/>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Cloud 114"/>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7349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2" y="-93662"/>
            <a:ext cx="8229600" cy="1143000"/>
          </a:xfrm>
        </p:spPr>
        <p:txBody>
          <a:bodyPr/>
          <a:lstStyle/>
          <a:p>
            <a:r>
              <a:rPr lang="en-US" dirty="0"/>
              <a:t>Here are some more examples</a:t>
            </a:r>
          </a:p>
        </p:txBody>
      </p:sp>
      <p:sp>
        <p:nvSpPr>
          <p:cNvPr id="113" name="Rectangle 112"/>
          <p:cNvSpPr/>
          <p:nvPr/>
        </p:nvSpPr>
        <p:spPr>
          <a:xfrm>
            <a:off x="284841" y="42986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088036" y="4662630"/>
            <a:ext cx="188558" cy="243658"/>
            <a:chOff x="9773877" y="1898557"/>
            <a:chExt cx="731629" cy="945425"/>
          </a:xfrm>
        </p:grpSpPr>
        <p:sp>
          <p:nvSpPr>
            <p:cNvPr id="115" name="Rectangle 11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Isosceles Triangle 11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912444" y="5501054"/>
            <a:ext cx="188558" cy="243658"/>
            <a:chOff x="9773877" y="1898557"/>
            <a:chExt cx="731629" cy="945425"/>
          </a:xfrm>
        </p:grpSpPr>
        <p:sp>
          <p:nvSpPr>
            <p:cNvPr id="118" name="Rectangle 117"/>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Isosceles Triangle 118"/>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0" name="Oval 119"/>
          <p:cNvSpPr/>
          <p:nvPr/>
        </p:nvSpPr>
        <p:spPr>
          <a:xfrm>
            <a:off x="389603" y="46634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2065430" y="57447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3225451" y="43911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944457" y="42986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4" name="Group 123"/>
          <p:cNvGrpSpPr/>
          <p:nvPr/>
        </p:nvGrpSpPr>
        <p:grpSpPr>
          <a:xfrm>
            <a:off x="2904195" y="4663484"/>
            <a:ext cx="188558" cy="243658"/>
            <a:chOff x="9773877" y="1898557"/>
            <a:chExt cx="731629" cy="945425"/>
          </a:xfrm>
        </p:grpSpPr>
        <p:sp>
          <p:nvSpPr>
            <p:cNvPr id="125" name="Rectangle 124"/>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rot="5022308">
            <a:off x="1950010" y="4567892"/>
            <a:ext cx="301984" cy="426905"/>
            <a:chOff x="-1435100" y="2754210"/>
            <a:chExt cx="1003300" cy="1418332"/>
          </a:xfrm>
        </p:grpSpPr>
        <p:sp>
          <p:nvSpPr>
            <p:cNvPr id="128" name="Rectangle 12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Cloud 12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0" name="Group 129"/>
          <p:cNvGrpSpPr/>
          <p:nvPr/>
        </p:nvGrpSpPr>
        <p:grpSpPr>
          <a:xfrm rot="15582342">
            <a:off x="1874152" y="4418505"/>
            <a:ext cx="301984" cy="426905"/>
            <a:chOff x="-1435100" y="2754210"/>
            <a:chExt cx="1003300" cy="1418332"/>
          </a:xfrm>
        </p:grpSpPr>
        <p:sp>
          <p:nvSpPr>
            <p:cNvPr id="131" name="Rectangle 13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Cloud 131"/>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477263" y="4935867"/>
            <a:ext cx="185448" cy="185448"/>
            <a:chOff x="-1033797" y="1112984"/>
            <a:chExt cx="2402047" cy="2402047"/>
          </a:xfrm>
        </p:grpSpPr>
        <p:sp>
          <p:nvSpPr>
            <p:cNvPr id="134" name="Oval 13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2318058" y="4610136"/>
            <a:ext cx="185448" cy="185448"/>
            <a:chOff x="-1033797" y="1112984"/>
            <a:chExt cx="2402047" cy="2402047"/>
          </a:xfrm>
        </p:grpSpPr>
        <p:sp>
          <p:nvSpPr>
            <p:cNvPr id="140" name="Oval 13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2285615" y="5992221"/>
            <a:ext cx="185448" cy="185448"/>
            <a:chOff x="-1033797" y="1112984"/>
            <a:chExt cx="2402047" cy="2402047"/>
          </a:xfrm>
        </p:grpSpPr>
        <p:sp>
          <p:nvSpPr>
            <p:cNvPr id="146" name="Oval 14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1" name="TextBox 150"/>
          <p:cNvSpPr txBox="1"/>
          <p:nvPr/>
        </p:nvSpPr>
        <p:spPr>
          <a:xfrm>
            <a:off x="714881" y="4399577"/>
            <a:ext cx="877464" cy="276999"/>
          </a:xfrm>
          <a:prstGeom prst="rect">
            <a:avLst/>
          </a:prstGeom>
          <a:noFill/>
        </p:spPr>
        <p:txBody>
          <a:bodyPr wrap="none" rtlCol="0">
            <a:spAutoFit/>
          </a:bodyPr>
          <a:lstStyle/>
          <a:p>
            <a:r>
              <a:rPr lang="en-US" sz="1200" dirty="0"/>
              <a:t>Strength=2</a:t>
            </a:r>
          </a:p>
        </p:txBody>
      </p:sp>
      <p:sp>
        <p:nvSpPr>
          <p:cNvPr id="152" name="TextBox 151"/>
          <p:cNvSpPr txBox="1"/>
          <p:nvPr/>
        </p:nvSpPr>
        <p:spPr>
          <a:xfrm>
            <a:off x="2426854" y="4409886"/>
            <a:ext cx="877464" cy="276999"/>
          </a:xfrm>
          <a:prstGeom prst="rect">
            <a:avLst/>
          </a:prstGeom>
          <a:noFill/>
        </p:spPr>
        <p:txBody>
          <a:bodyPr wrap="none" rtlCol="0">
            <a:spAutoFit/>
          </a:bodyPr>
          <a:lstStyle/>
          <a:p>
            <a:r>
              <a:rPr lang="en-US" sz="1200" dirty="0"/>
              <a:t>Strength=3</a:t>
            </a:r>
          </a:p>
        </p:txBody>
      </p:sp>
      <p:sp>
        <p:nvSpPr>
          <p:cNvPr id="153" name="TextBox 152"/>
          <p:cNvSpPr txBox="1"/>
          <p:nvPr/>
        </p:nvSpPr>
        <p:spPr>
          <a:xfrm>
            <a:off x="2037181" y="5485261"/>
            <a:ext cx="877464" cy="276999"/>
          </a:xfrm>
          <a:prstGeom prst="rect">
            <a:avLst/>
          </a:prstGeom>
          <a:noFill/>
        </p:spPr>
        <p:txBody>
          <a:bodyPr wrap="none" rtlCol="0">
            <a:spAutoFit/>
          </a:bodyPr>
          <a:lstStyle/>
          <a:p>
            <a:r>
              <a:rPr lang="en-US" sz="1200" dirty="0"/>
              <a:t>Strength=3</a:t>
            </a:r>
          </a:p>
        </p:txBody>
      </p:sp>
      <p:sp>
        <p:nvSpPr>
          <p:cNvPr id="194" name="TextBox 193"/>
          <p:cNvSpPr txBox="1"/>
          <p:nvPr/>
        </p:nvSpPr>
        <p:spPr>
          <a:xfrm>
            <a:off x="4505290" y="4298627"/>
            <a:ext cx="2885338" cy="2031325"/>
          </a:xfrm>
          <a:prstGeom prst="rect">
            <a:avLst/>
          </a:prstGeom>
          <a:noFill/>
        </p:spPr>
        <p:txBody>
          <a:bodyPr wrap="none" rtlCol="0">
            <a:spAutoFit/>
          </a:bodyPr>
          <a:lstStyle/>
          <a:p>
            <a:r>
              <a:rPr lang="en-US" dirty="0"/>
              <a:t># of trees blocking:</a:t>
            </a:r>
          </a:p>
          <a:p>
            <a:r>
              <a:rPr lang="en-US" dirty="0"/>
              <a:t># of fishermen clearing road:</a:t>
            </a:r>
          </a:p>
          <a:p>
            <a:r>
              <a:rPr lang="en-US" dirty="0"/>
              <a:t># of fishermen fishing:</a:t>
            </a:r>
          </a:p>
          <a:p>
            <a:r>
              <a:rPr lang="en-US" dirty="0"/>
              <a:t># of trees removed: 3</a:t>
            </a:r>
          </a:p>
          <a:p>
            <a:r>
              <a:rPr lang="en-US" dirty="0"/>
              <a:t>Road cleared: </a:t>
            </a:r>
            <a:r>
              <a:rPr lang="en-US" dirty="0">
                <a:solidFill>
                  <a:schemeClr val="accent3"/>
                </a:solidFill>
              </a:rPr>
              <a:t>Yes</a:t>
            </a:r>
          </a:p>
          <a:p>
            <a:r>
              <a:rPr lang="en-US" dirty="0"/>
              <a:t>Total fish sacs collected: 5</a:t>
            </a:r>
          </a:p>
          <a:p>
            <a:r>
              <a:rPr lang="en-US" dirty="0"/>
              <a:t>Earnings per fisherman: 5/3</a:t>
            </a:r>
          </a:p>
        </p:txBody>
      </p:sp>
      <p:grpSp>
        <p:nvGrpSpPr>
          <p:cNvPr id="195" name="Group 194"/>
          <p:cNvGrpSpPr/>
          <p:nvPr/>
        </p:nvGrpSpPr>
        <p:grpSpPr>
          <a:xfrm>
            <a:off x="6367407" y="4287508"/>
            <a:ext cx="252516" cy="356974"/>
            <a:chOff x="-1435100" y="2754210"/>
            <a:chExt cx="1003300" cy="1418332"/>
          </a:xfrm>
        </p:grpSpPr>
        <p:sp>
          <p:nvSpPr>
            <p:cNvPr id="196" name="Rectangle 195"/>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Cloud 196"/>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8" name="Group 197"/>
          <p:cNvGrpSpPr/>
          <p:nvPr/>
        </p:nvGrpSpPr>
        <p:grpSpPr>
          <a:xfrm>
            <a:off x="6712902" y="4293535"/>
            <a:ext cx="252516" cy="356974"/>
            <a:chOff x="-1435100" y="2754210"/>
            <a:chExt cx="1003300" cy="1418332"/>
          </a:xfrm>
        </p:grpSpPr>
        <p:sp>
          <p:nvSpPr>
            <p:cNvPr id="199" name="Rectangle 198"/>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Cloud 199"/>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1" name="Group 200"/>
          <p:cNvGrpSpPr/>
          <p:nvPr/>
        </p:nvGrpSpPr>
        <p:grpSpPr>
          <a:xfrm>
            <a:off x="7308139" y="4674560"/>
            <a:ext cx="185448" cy="185448"/>
            <a:chOff x="-1033797" y="1112984"/>
            <a:chExt cx="2402047" cy="2402047"/>
          </a:xfrm>
        </p:grpSpPr>
        <p:sp>
          <p:nvSpPr>
            <p:cNvPr id="202" name="Oval 201"/>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7" name="Group 206"/>
          <p:cNvGrpSpPr/>
          <p:nvPr/>
        </p:nvGrpSpPr>
        <p:grpSpPr>
          <a:xfrm>
            <a:off x="6977086" y="4967687"/>
            <a:ext cx="185448" cy="185448"/>
            <a:chOff x="-1033797" y="1112984"/>
            <a:chExt cx="2402047" cy="2402047"/>
          </a:xfrm>
        </p:grpSpPr>
        <p:sp>
          <p:nvSpPr>
            <p:cNvPr id="208" name="Oval 20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6725659" y="4967687"/>
            <a:ext cx="185448" cy="185448"/>
            <a:chOff x="-1033797" y="1112984"/>
            <a:chExt cx="2402047" cy="2402047"/>
          </a:xfrm>
        </p:grpSpPr>
        <p:sp>
          <p:nvSpPr>
            <p:cNvPr id="214" name="Oval 213"/>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Oval 214"/>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Oval 215"/>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Oval 217"/>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9" name="Left Arrow 218"/>
          <p:cNvSpPr/>
          <p:nvPr/>
        </p:nvSpPr>
        <p:spPr>
          <a:xfrm rot="20213456">
            <a:off x="677978" y="4826848"/>
            <a:ext cx="385419" cy="109251"/>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Left Arrow 219"/>
          <p:cNvSpPr/>
          <p:nvPr/>
        </p:nvSpPr>
        <p:spPr>
          <a:xfrm rot="432016">
            <a:off x="2405136" y="4817185"/>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Left Arrow 220"/>
          <p:cNvSpPr/>
          <p:nvPr/>
        </p:nvSpPr>
        <p:spPr>
          <a:xfrm rot="14383529">
            <a:off x="2057967" y="5787915"/>
            <a:ext cx="283227" cy="10903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TextBox 169"/>
          <p:cNvSpPr txBox="1"/>
          <p:nvPr/>
        </p:nvSpPr>
        <p:spPr>
          <a:xfrm>
            <a:off x="239667" y="3918176"/>
            <a:ext cx="1150600" cy="369332"/>
          </a:xfrm>
          <a:prstGeom prst="rect">
            <a:avLst/>
          </a:prstGeom>
          <a:noFill/>
        </p:spPr>
        <p:txBody>
          <a:bodyPr wrap="none" rtlCol="0">
            <a:spAutoFit/>
          </a:bodyPr>
          <a:lstStyle/>
          <a:p>
            <a:r>
              <a:rPr lang="en-US" dirty="0"/>
              <a:t>Example 4</a:t>
            </a:r>
          </a:p>
        </p:txBody>
      </p:sp>
      <p:grpSp>
        <p:nvGrpSpPr>
          <p:cNvPr id="174" name="Group 173"/>
          <p:cNvGrpSpPr/>
          <p:nvPr/>
        </p:nvGrpSpPr>
        <p:grpSpPr>
          <a:xfrm rot="5022308">
            <a:off x="1898063" y="4287622"/>
            <a:ext cx="301984" cy="426905"/>
            <a:chOff x="-1435100" y="2754210"/>
            <a:chExt cx="1003300" cy="1418332"/>
          </a:xfrm>
        </p:grpSpPr>
        <p:sp>
          <p:nvSpPr>
            <p:cNvPr id="175" name="Rectangle 17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Cloud 17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0" name="Group 179"/>
          <p:cNvGrpSpPr/>
          <p:nvPr/>
        </p:nvGrpSpPr>
        <p:grpSpPr>
          <a:xfrm>
            <a:off x="7067571" y="4289211"/>
            <a:ext cx="252516" cy="356974"/>
            <a:chOff x="-1435100" y="2754210"/>
            <a:chExt cx="1003300" cy="1418332"/>
          </a:xfrm>
        </p:grpSpPr>
        <p:sp>
          <p:nvSpPr>
            <p:cNvPr id="181" name="Rectangle 18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Cloud 181"/>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3" name="TextBox 182"/>
          <p:cNvSpPr txBox="1"/>
          <p:nvPr/>
        </p:nvSpPr>
        <p:spPr>
          <a:xfrm>
            <a:off x="4438069" y="1513057"/>
            <a:ext cx="4257596" cy="2031325"/>
          </a:xfrm>
          <a:prstGeom prst="rect">
            <a:avLst/>
          </a:prstGeom>
          <a:noFill/>
        </p:spPr>
        <p:txBody>
          <a:bodyPr wrap="none" rtlCol="0">
            <a:spAutoFit/>
          </a:bodyPr>
          <a:lstStyle/>
          <a:p>
            <a:r>
              <a:rPr lang="en-US" dirty="0"/>
              <a:t># of trees blocking:</a:t>
            </a:r>
          </a:p>
          <a:p>
            <a:r>
              <a:rPr lang="en-US" dirty="0"/>
              <a:t># of fishermen clearing road: 0</a:t>
            </a:r>
          </a:p>
          <a:p>
            <a:r>
              <a:rPr lang="en-US" dirty="0"/>
              <a:t># of fishermen fishing:</a:t>
            </a:r>
          </a:p>
          <a:p>
            <a:r>
              <a:rPr lang="en-US" dirty="0"/>
              <a:t># of trees removed: 0</a:t>
            </a:r>
          </a:p>
          <a:p>
            <a:r>
              <a:rPr lang="en-US" dirty="0"/>
              <a:t>Road cleared: </a:t>
            </a:r>
            <a:r>
              <a:rPr lang="en-US" dirty="0">
                <a:solidFill>
                  <a:srgbClr val="C0504D"/>
                </a:solidFill>
              </a:rPr>
              <a:t>No</a:t>
            </a:r>
          </a:p>
          <a:p>
            <a:r>
              <a:rPr lang="en-US" dirty="0"/>
              <a:t>Total fish sacs collected: 7</a:t>
            </a:r>
          </a:p>
          <a:p>
            <a:r>
              <a:rPr lang="en-US" dirty="0"/>
              <a:t>Earnings per fisherman: 0/3 (road blocked)</a:t>
            </a:r>
          </a:p>
        </p:txBody>
      </p:sp>
      <p:grpSp>
        <p:nvGrpSpPr>
          <p:cNvPr id="184" name="Group 183"/>
          <p:cNvGrpSpPr/>
          <p:nvPr/>
        </p:nvGrpSpPr>
        <p:grpSpPr>
          <a:xfrm>
            <a:off x="6300186" y="1501938"/>
            <a:ext cx="252516" cy="356974"/>
            <a:chOff x="-1435100" y="2754210"/>
            <a:chExt cx="1003300" cy="1418332"/>
          </a:xfrm>
        </p:grpSpPr>
        <p:sp>
          <p:nvSpPr>
            <p:cNvPr id="185" name="Rectangle 18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Cloud 18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7" name="Group 186"/>
          <p:cNvGrpSpPr/>
          <p:nvPr/>
        </p:nvGrpSpPr>
        <p:grpSpPr>
          <a:xfrm>
            <a:off x="6645681" y="1507965"/>
            <a:ext cx="252516" cy="356974"/>
            <a:chOff x="-1435100" y="2754210"/>
            <a:chExt cx="1003300" cy="1418332"/>
          </a:xfrm>
        </p:grpSpPr>
        <p:sp>
          <p:nvSpPr>
            <p:cNvPr id="188" name="Rectangle 187"/>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Cloud 188"/>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6935875" y="2181316"/>
            <a:ext cx="185448" cy="185448"/>
            <a:chOff x="-1033797" y="1112984"/>
            <a:chExt cx="2402047" cy="2402047"/>
          </a:xfrm>
        </p:grpSpPr>
        <p:sp>
          <p:nvSpPr>
            <p:cNvPr id="191" name="Oval 190"/>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Oval 221"/>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Oval 222"/>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4" name="Group 223"/>
          <p:cNvGrpSpPr/>
          <p:nvPr/>
        </p:nvGrpSpPr>
        <p:grpSpPr>
          <a:xfrm>
            <a:off x="7240675" y="2181316"/>
            <a:ext cx="185448" cy="185448"/>
            <a:chOff x="-1033797" y="1112984"/>
            <a:chExt cx="2402047" cy="2402047"/>
          </a:xfrm>
        </p:grpSpPr>
        <p:sp>
          <p:nvSpPr>
            <p:cNvPr id="225" name="Oval 224"/>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Oval 226"/>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0" name="Group 229"/>
          <p:cNvGrpSpPr/>
          <p:nvPr/>
        </p:nvGrpSpPr>
        <p:grpSpPr>
          <a:xfrm>
            <a:off x="6658438" y="2182117"/>
            <a:ext cx="185448" cy="185448"/>
            <a:chOff x="-1033797" y="1112984"/>
            <a:chExt cx="2402047" cy="2402047"/>
          </a:xfrm>
        </p:grpSpPr>
        <p:sp>
          <p:nvSpPr>
            <p:cNvPr id="231" name="Oval 230"/>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Oval 231"/>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Oval 233"/>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Oval 234"/>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7003199" y="1507965"/>
            <a:ext cx="252516" cy="356974"/>
            <a:chOff x="-1435100" y="2754210"/>
            <a:chExt cx="1003300" cy="1418332"/>
          </a:xfrm>
        </p:grpSpPr>
        <p:sp>
          <p:nvSpPr>
            <p:cNvPr id="237" name="Rectangle 236"/>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Cloud 237"/>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9" name="Rectangle 238"/>
          <p:cNvSpPr/>
          <p:nvPr/>
        </p:nvSpPr>
        <p:spPr>
          <a:xfrm>
            <a:off x="258530" y="1555427"/>
            <a:ext cx="3813355" cy="2018551"/>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0" name="Group 239"/>
          <p:cNvGrpSpPr/>
          <p:nvPr/>
        </p:nvGrpSpPr>
        <p:grpSpPr>
          <a:xfrm>
            <a:off x="1061725" y="1919430"/>
            <a:ext cx="188558" cy="243658"/>
            <a:chOff x="9773877" y="1898557"/>
            <a:chExt cx="731629" cy="945425"/>
          </a:xfrm>
        </p:grpSpPr>
        <p:sp>
          <p:nvSpPr>
            <p:cNvPr id="241" name="Rectangle 240"/>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Isosceles Triangle 241"/>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3" name="Group 242"/>
          <p:cNvGrpSpPr/>
          <p:nvPr/>
        </p:nvGrpSpPr>
        <p:grpSpPr>
          <a:xfrm>
            <a:off x="1886133" y="2757854"/>
            <a:ext cx="188558" cy="243658"/>
            <a:chOff x="9773877" y="1898557"/>
            <a:chExt cx="731629" cy="945425"/>
          </a:xfrm>
        </p:grpSpPr>
        <p:sp>
          <p:nvSpPr>
            <p:cNvPr id="244" name="Rectangle 243"/>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Isosceles Triangle 244"/>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6" name="Oval 245"/>
          <p:cNvSpPr/>
          <p:nvPr/>
        </p:nvSpPr>
        <p:spPr>
          <a:xfrm>
            <a:off x="363292" y="1920284"/>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Oval 246"/>
          <p:cNvSpPr/>
          <p:nvPr/>
        </p:nvSpPr>
        <p:spPr>
          <a:xfrm>
            <a:off x="2039119" y="300151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p:cNvSpPr/>
          <p:nvPr/>
        </p:nvSpPr>
        <p:spPr>
          <a:xfrm>
            <a:off x="3199140" y="1647902"/>
            <a:ext cx="544765" cy="544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1918146" y="1555427"/>
            <a:ext cx="233094" cy="719414"/>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0" name="Group 249"/>
          <p:cNvGrpSpPr/>
          <p:nvPr/>
        </p:nvGrpSpPr>
        <p:grpSpPr>
          <a:xfrm>
            <a:off x="2877884" y="1920284"/>
            <a:ext cx="188558" cy="243658"/>
            <a:chOff x="9773877" y="1898557"/>
            <a:chExt cx="731629" cy="945425"/>
          </a:xfrm>
        </p:grpSpPr>
        <p:sp>
          <p:nvSpPr>
            <p:cNvPr id="251" name="Rectangle 250"/>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Isosceles Triangle 251"/>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3" name="Group 252"/>
          <p:cNvGrpSpPr/>
          <p:nvPr/>
        </p:nvGrpSpPr>
        <p:grpSpPr>
          <a:xfrm rot="5022308">
            <a:off x="1923699" y="1824692"/>
            <a:ext cx="301984" cy="426905"/>
            <a:chOff x="-1435100" y="2754210"/>
            <a:chExt cx="1003300" cy="1418332"/>
          </a:xfrm>
        </p:grpSpPr>
        <p:sp>
          <p:nvSpPr>
            <p:cNvPr id="254" name="Rectangle 253"/>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Cloud 254"/>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6" name="Group 255"/>
          <p:cNvGrpSpPr/>
          <p:nvPr/>
        </p:nvGrpSpPr>
        <p:grpSpPr>
          <a:xfrm rot="15582342">
            <a:off x="1847841" y="1675305"/>
            <a:ext cx="301984" cy="426905"/>
            <a:chOff x="-1435100" y="2754210"/>
            <a:chExt cx="1003300" cy="1418332"/>
          </a:xfrm>
        </p:grpSpPr>
        <p:sp>
          <p:nvSpPr>
            <p:cNvPr id="257" name="Rectangle 256"/>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Cloud 257"/>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9" name="Group 258"/>
          <p:cNvGrpSpPr/>
          <p:nvPr/>
        </p:nvGrpSpPr>
        <p:grpSpPr>
          <a:xfrm>
            <a:off x="3416300" y="1822404"/>
            <a:ext cx="185448" cy="185448"/>
            <a:chOff x="-1033797" y="1112984"/>
            <a:chExt cx="2402047" cy="2402047"/>
          </a:xfrm>
        </p:grpSpPr>
        <p:sp>
          <p:nvSpPr>
            <p:cNvPr id="260" name="Oval 259"/>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5" name="Group 264"/>
          <p:cNvGrpSpPr/>
          <p:nvPr/>
        </p:nvGrpSpPr>
        <p:grpSpPr>
          <a:xfrm>
            <a:off x="2197040" y="3262479"/>
            <a:ext cx="185448" cy="185448"/>
            <a:chOff x="-1033797" y="1112984"/>
            <a:chExt cx="2402047" cy="2402047"/>
          </a:xfrm>
        </p:grpSpPr>
        <p:sp>
          <p:nvSpPr>
            <p:cNvPr id="266" name="Oval 265"/>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1" name="TextBox 270"/>
          <p:cNvSpPr txBox="1"/>
          <p:nvPr/>
        </p:nvSpPr>
        <p:spPr>
          <a:xfrm>
            <a:off x="688570" y="1656377"/>
            <a:ext cx="877464" cy="276999"/>
          </a:xfrm>
          <a:prstGeom prst="rect">
            <a:avLst/>
          </a:prstGeom>
          <a:noFill/>
        </p:spPr>
        <p:txBody>
          <a:bodyPr wrap="none" rtlCol="0">
            <a:spAutoFit/>
          </a:bodyPr>
          <a:lstStyle/>
          <a:p>
            <a:r>
              <a:rPr lang="en-US" sz="1200" dirty="0"/>
              <a:t>Strength=1</a:t>
            </a:r>
          </a:p>
        </p:txBody>
      </p:sp>
      <p:sp>
        <p:nvSpPr>
          <p:cNvPr id="272" name="TextBox 271"/>
          <p:cNvSpPr txBox="1"/>
          <p:nvPr/>
        </p:nvSpPr>
        <p:spPr>
          <a:xfrm>
            <a:off x="2400543" y="1666686"/>
            <a:ext cx="877464" cy="276999"/>
          </a:xfrm>
          <a:prstGeom prst="rect">
            <a:avLst/>
          </a:prstGeom>
          <a:noFill/>
        </p:spPr>
        <p:txBody>
          <a:bodyPr wrap="none" rtlCol="0">
            <a:spAutoFit/>
          </a:bodyPr>
          <a:lstStyle/>
          <a:p>
            <a:r>
              <a:rPr lang="en-US" sz="1200" dirty="0"/>
              <a:t>Strength=3</a:t>
            </a:r>
          </a:p>
        </p:txBody>
      </p:sp>
      <p:sp>
        <p:nvSpPr>
          <p:cNvPr id="273" name="TextBox 272"/>
          <p:cNvSpPr txBox="1"/>
          <p:nvPr/>
        </p:nvSpPr>
        <p:spPr>
          <a:xfrm>
            <a:off x="2010870" y="2742061"/>
            <a:ext cx="877464" cy="276999"/>
          </a:xfrm>
          <a:prstGeom prst="rect">
            <a:avLst/>
          </a:prstGeom>
          <a:noFill/>
        </p:spPr>
        <p:txBody>
          <a:bodyPr wrap="none" rtlCol="0">
            <a:spAutoFit/>
          </a:bodyPr>
          <a:lstStyle/>
          <a:p>
            <a:r>
              <a:rPr lang="en-US" sz="1200" dirty="0"/>
              <a:t>Strength=3</a:t>
            </a:r>
          </a:p>
        </p:txBody>
      </p:sp>
      <p:sp>
        <p:nvSpPr>
          <p:cNvPr id="274" name="Left Arrow 273"/>
          <p:cNvSpPr/>
          <p:nvPr/>
        </p:nvSpPr>
        <p:spPr>
          <a:xfrm>
            <a:off x="622670" y="2203018"/>
            <a:ext cx="439055" cy="100909"/>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Left Arrow 274"/>
          <p:cNvSpPr/>
          <p:nvPr/>
        </p:nvSpPr>
        <p:spPr>
          <a:xfrm rot="15073424">
            <a:off x="2008000" y="3051839"/>
            <a:ext cx="272961" cy="131962"/>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Left Arrow 275"/>
          <p:cNvSpPr/>
          <p:nvPr/>
        </p:nvSpPr>
        <p:spPr>
          <a:xfrm rot="9702148">
            <a:off x="3080953" y="1952862"/>
            <a:ext cx="320835" cy="144112"/>
          </a:xfrm>
          <a:prstGeom prst="lef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7" name="Group 276"/>
          <p:cNvGrpSpPr/>
          <p:nvPr/>
        </p:nvGrpSpPr>
        <p:grpSpPr>
          <a:xfrm>
            <a:off x="430758" y="2038706"/>
            <a:ext cx="185448" cy="185448"/>
            <a:chOff x="-1033797" y="1112984"/>
            <a:chExt cx="2402047" cy="2402047"/>
          </a:xfrm>
        </p:grpSpPr>
        <p:sp>
          <p:nvSpPr>
            <p:cNvPr id="278" name="Oval 277"/>
            <p:cNvSpPr/>
            <p:nvPr/>
          </p:nvSpPr>
          <p:spPr>
            <a:xfrm>
              <a:off x="-1033797" y="1112984"/>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p:cNvSpPr/>
            <p:nvPr/>
          </p:nvSpPr>
          <p:spPr>
            <a:xfrm>
              <a:off x="-626279"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264953" y="1479540"/>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474425"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423437" y="1692748"/>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3" name="TextBox 282"/>
          <p:cNvSpPr txBox="1"/>
          <p:nvPr/>
        </p:nvSpPr>
        <p:spPr>
          <a:xfrm>
            <a:off x="192963" y="1155700"/>
            <a:ext cx="1150600" cy="369332"/>
          </a:xfrm>
          <a:prstGeom prst="rect">
            <a:avLst/>
          </a:prstGeom>
          <a:noFill/>
        </p:spPr>
        <p:txBody>
          <a:bodyPr wrap="none" rtlCol="0">
            <a:spAutoFit/>
          </a:bodyPr>
          <a:lstStyle/>
          <a:p>
            <a:r>
              <a:rPr lang="en-US" dirty="0"/>
              <a:t>Example 3</a:t>
            </a:r>
          </a:p>
        </p:txBody>
      </p:sp>
      <p:grpSp>
        <p:nvGrpSpPr>
          <p:cNvPr id="284" name="Group 283"/>
          <p:cNvGrpSpPr/>
          <p:nvPr/>
        </p:nvGrpSpPr>
        <p:grpSpPr>
          <a:xfrm rot="5022308">
            <a:off x="1910050" y="1520701"/>
            <a:ext cx="301984" cy="426905"/>
            <a:chOff x="-1435100" y="2754210"/>
            <a:chExt cx="1003300" cy="1418332"/>
          </a:xfrm>
        </p:grpSpPr>
        <p:sp>
          <p:nvSpPr>
            <p:cNvPr id="285" name="Rectangle 284"/>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Cloud 285"/>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4122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938"/>
            <a:ext cx="8229600" cy="1143000"/>
          </a:xfrm>
        </p:spPr>
        <p:txBody>
          <a:bodyPr>
            <a:normAutofit fontScale="90000"/>
          </a:bodyPr>
          <a:lstStyle/>
          <a:p>
            <a:r>
              <a:rPr lang="en-US" dirty="0"/>
              <a:t>In this task, we will show you different villages, and you’ll have to decide what fisherman A should do</a:t>
            </a:r>
          </a:p>
        </p:txBody>
      </p:sp>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108200" y="2712041"/>
            <a:ext cx="1352579" cy="369332"/>
          </a:xfrm>
          <a:prstGeom prst="rect">
            <a:avLst/>
          </a:prstGeom>
          <a:noFill/>
        </p:spPr>
        <p:txBody>
          <a:bodyPr wrap="none" rtlCol="0">
            <a:spAutoFit/>
          </a:bodyPr>
          <a:lstStyle/>
          <a:p>
            <a:r>
              <a:rPr lang="en-US" dirty="0"/>
              <a:t>Fisherman A</a:t>
            </a:r>
          </a:p>
        </p:txBody>
      </p:sp>
      <p:sp>
        <p:nvSpPr>
          <p:cNvPr id="23" name="TextBox 22"/>
          <p:cNvSpPr txBox="1"/>
          <p:nvPr/>
        </p:nvSpPr>
        <p:spPr>
          <a:xfrm>
            <a:off x="5467572" y="2679775"/>
            <a:ext cx="1351652" cy="369332"/>
          </a:xfrm>
          <a:prstGeom prst="rect">
            <a:avLst/>
          </a:prstGeom>
          <a:noFill/>
        </p:spPr>
        <p:txBody>
          <a:bodyPr wrap="none" rtlCol="0">
            <a:spAutoFit/>
          </a:bodyPr>
          <a:lstStyle/>
          <a:p>
            <a:r>
              <a:rPr lang="en-US" dirty="0"/>
              <a:t>Fisherman B</a:t>
            </a:r>
          </a:p>
        </p:txBody>
      </p:sp>
      <p:sp>
        <p:nvSpPr>
          <p:cNvPr id="24" name="TextBox 23"/>
          <p:cNvSpPr txBox="1"/>
          <p:nvPr/>
        </p:nvSpPr>
        <p:spPr>
          <a:xfrm>
            <a:off x="3670358" y="4380467"/>
            <a:ext cx="1351652" cy="369332"/>
          </a:xfrm>
          <a:prstGeom prst="rect">
            <a:avLst/>
          </a:prstGeom>
          <a:noFill/>
        </p:spPr>
        <p:txBody>
          <a:bodyPr wrap="none" rtlCol="0">
            <a:spAutoFit/>
          </a:bodyPr>
          <a:lstStyle/>
          <a:p>
            <a:r>
              <a:rPr lang="en-US" dirty="0"/>
              <a:t>Fisherman C</a:t>
            </a:r>
          </a:p>
        </p:txBody>
      </p:sp>
    </p:spTree>
    <p:extLst>
      <p:ext uri="{BB962C8B-B14F-4D97-AF65-F5344CB8AC3E}">
        <p14:creationId xmlns:p14="http://schemas.microsoft.com/office/powerpoint/2010/main" val="1677549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531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rot="5022308">
            <a:off x="4299119" y="2906815"/>
            <a:ext cx="596900" cy="843818"/>
            <a:chOff x="-1435100" y="2754210"/>
            <a:chExt cx="1003300" cy="1418332"/>
          </a:xfrm>
        </p:grpSpPr>
        <p:sp>
          <p:nvSpPr>
            <p:cNvPr id="21" name="Rectangle 2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loud 24"/>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rot="5022308">
            <a:off x="4352380" y="2573438"/>
            <a:ext cx="596900" cy="843818"/>
            <a:chOff x="-1435100" y="2754210"/>
            <a:chExt cx="1003300" cy="1418332"/>
          </a:xfrm>
        </p:grpSpPr>
        <p:sp>
          <p:nvSpPr>
            <p:cNvPr id="27" name="Rectangle 26"/>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Cloud 27"/>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rot="5022308">
            <a:off x="4295913" y="2314711"/>
            <a:ext cx="596900" cy="843818"/>
            <a:chOff x="-1435100" y="2754210"/>
            <a:chExt cx="1003300" cy="1418332"/>
          </a:xfrm>
        </p:grpSpPr>
        <p:sp>
          <p:nvSpPr>
            <p:cNvPr id="30" name="Rectangle 29"/>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Cloud 30"/>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p:cNvSpPr/>
          <p:nvPr/>
        </p:nvSpPr>
        <p:spPr>
          <a:xfrm>
            <a:off x="850900" y="2071412"/>
            <a:ext cx="314960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5138558" y="2147612"/>
            <a:ext cx="3624441"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057400" y="3975100"/>
            <a:ext cx="6857999" cy="27813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970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rot="5022308">
            <a:off x="4299119" y="2906815"/>
            <a:ext cx="596900" cy="843818"/>
            <a:chOff x="-1435100" y="2754210"/>
            <a:chExt cx="1003300" cy="1418332"/>
          </a:xfrm>
        </p:grpSpPr>
        <p:sp>
          <p:nvSpPr>
            <p:cNvPr id="21" name="Rectangle 2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loud 24"/>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rot="5022308">
            <a:off x="4352380" y="2573438"/>
            <a:ext cx="596900" cy="843818"/>
            <a:chOff x="-1435100" y="2754210"/>
            <a:chExt cx="1003300" cy="1418332"/>
          </a:xfrm>
        </p:grpSpPr>
        <p:sp>
          <p:nvSpPr>
            <p:cNvPr id="27" name="Rectangle 26"/>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Cloud 27"/>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p:cNvSpPr/>
          <p:nvPr/>
        </p:nvSpPr>
        <p:spPr>
          <a:xfrm>
            <a:off x="850900" y="2071412"/>
            <a:ext cx="314960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138558" y="2147612"/>
            <a:ext cx="3624441"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57400" y="3975100"/>
            <a:ext cx="6857999" cy="27813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501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rot="5022308">
            <a:off x="4299119" y="2906815"/>
            <a:ext cx="596900" cy="843818"/>
            <a:chOff x="-1435100" y="2754210"/>
            <a:chExt cx="1003300" cy="1418332"/>
          </a:xfrm>
        </p:grpSpPr>
        <p:sp>
          <p:nvSpPr>
            <p:cNvPr id="21" name="Rectangle 20"/>
            <p:cNvSpPr/>
            <p:nvPr/>
          </p:nvSpPr>
          <p:spPr>
            <a:xfrm>
              <a:off x="-1016000" y="3200400"/>
              <a:ext cx="177800" cy="972142"/>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loud 24"/>
            <p:cNvSpPr/>
            <p:nvPr/>
          </p:nvSpPr>
          <p:spPr>
            <a:xfrm>
              <a:off x="-1435100" y="2754210"/>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Rectangle 1"/>
          <p:cNvSpPr/>
          <p:nvPr/>
        </p:nvSpPr>
        <p:spPr>
          <a:xfrm>
            <a:off x="850900" y="2071412"/>
            <a:ext cx="314960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138558" y="2147612"/>
            <a:ext cx="3624441"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57400" y="3975100"/>
            <a:ext cx="6857999" cy="27813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501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(Strength=3)</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(Strength=1)</a:t>
            </a:r>
          </a:p>
        </p:txBody>
      </p:sp>
      <p:sp>
        <p:nvSpPr>
          <p:cNvPr id="3" name="Title 2"/>
          <p:cNvSpPr>
            <a:spLocks noGrp="1"/>
          </p:cNvSpPr>
          <p:nvPr>
            <p:ph type="title"/>
          </p:nvPr>
        </p:nvSpPr>
        <p:spPr/>
        <p:txBody>
          <a:bodyPr/>
          <a:lstStyle/>
          <a:p>
            <a:endParaRPr lang="en-US"/>
          </a:p>
        </p:txBody>
      </p:sp>
      <p:sp>
        <p:nvSpPr>
          <p:cNvPr id="44" name="Rectangle 43"/>
          <p:cNvSpPr/>
          <p:nvPr/>
        </p:nvSpPr>
        <p:spPr>
          <a:xfrm>
            <a:off x="3460780" y="2147612"/>
            <a:ext cx="530222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83872" y="4381500"/>
            <a:ext cx="3624441" cy="23241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076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(Strength=2)</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(Strength=1)</a:t>
            </a:r>
          </a:p>
        </p:txBody>
      </p:sp>
      <p:sp>
        <p:nvSpPr>
          <p:cNvPr id="3" name="Title 2"/>
          <p:cNvSpPr>
            <a:spLocks noGrp="1"/>
          </p:cNvSpPr>
          <p:nvPr>
            <p:ph type="title"/>
          </p:nvPr>
        </p:nvSpPr>
        <p:spPr/>
        <p:txBody>
          <a:bodyPr/>
          <a:lstStyle/>
          <a:p>
            <a:endParaRPr lang="en-US"/>
          </a:p>
        </p:txBody>
      </p:sp>
      <p:sp>
        <p:nvSpPr>
          <p:cNvPr id="44" name="Rectangle 43"/>
          <p:cNvSpPr/>
          <p:nvPr/>
        </p:nvSpPr>
        <p:spPr>
          <a:xfrm>
            <a:off x="3460780" y="2147612"/>
            <a:ext cx="530222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83872" y="4381500"/>
            <a:ext cx="3624441" cy="23241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641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(Strength=1)</a:t>
            </a:r>
          </a:p>
        </p:txBody>
      </p:sp>
      <p:sp>
        <p:nvSpPr>
          <p:cNvPr id="3" name="Title 2"/>
          <p:cNvSpPr>
            <a:spLocks noGrp="1"/>
          </p:cNvSpPr>
          <p:nvPr>
            <p:ph type="title"/>
          </p:nvPr>
        </p:nvSpPr>
        <p:spPr/>
        <p:txBody>
          <a:bodyPr/>
          <a:lstStyle/>
          <a:p>
            <a:endParaRPr lang="en-US"/>
          </a:p>
        </p:txBody>
      </p:sp>
      <p:sp>
        <p:nvSpPr>
          <p:cNvPr id="44" name="Rectangle 43"/>
          <p:cNvSpPr/>
          <p:nvPr/>
        </p:nvSpPr>
        <p:spPr>
          <a:xfrm>
            <a:off x="3460780" y="2147612"/>
            <a:ext cx="530222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83872" y="4381500"/>
            <a:ext cx="3624441" cy="23241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61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Here is a map of where the fishermen live</a:t>
            </a:r>
          </a:p>
        </p:txBody>
      </p:sp>
      <p:sp>
        <p:nvSpPr>
          <p:cNvPr id="99" name="Rectangle 98">
            <a:extLst>
              <a:ext uri="{FF2B5EF4-FFF2-40B4-BE49-F238E27FC236}">
                <a16:creationId xmlns:a16="http://schemas.microsoft.com/office/drawing/2014/main" id="{3852D58A-66E0-B94C-977F-A4CB5D25152A}"/>
              </a:ext>
            </a:extLst>
          </p:cNvPr>
          <p:cNvSpPr/>
          <p:nvPr/>
        </p:nvSpPr>
        <p:spPr>
          <a:xfrm>
            <a:off x="854809" y="202310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026811B5-0E2E-BF47-979E-74B025A2C89D}"/>
              </a:ext>
            </a:extLst>
          </p:cNvPr>
          <p:cNvSpPr/>
          <p:nvPr/>
        </p:nvSpPr>
        <p:spPr>
          <a:xfrm>
            <a:off x="2613861" y="298509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3CD2A28-8A44-474E-97BB-2D3E7579B836}"/>
              </a:ext>
            </a:extLst>
          </p:cNvPr>
          <p:cNvSpPr/>
          <p:nvPr/>
        </p:nvSpPr>
        <p:spPr>
          <a:xfrm>
            <a:off x="4383270" y="473452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4" name="Rectangle 103">
            <a:extLst>
              <a:ext uri="{FF2B5EF4-FFF2-40B4-BE49-F238E27FC236}">
                <a16:creationId xmlns:a16="http://schemas.microsoft.com/office/drawing/2014/main" id="{0AA958BC-88BC-E040-8849-8A9BF81837A1}"/>
              </a:ext>
            </a:extLst>
          </p:cNvPr>
          <p:cNvSpPr/>
          <p:nvPr/>
        </p:nvSpPr>
        <p:spPr>
          <a:xfrm>
            <a:off x="6306938" y="298678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C3787BB-77B2-FC41-A26C-2323C2BBC313}"/>
              </a:ext>
            </a:extLst>
          </p:cNvPr>
          <p:cNvSpPr/>
          <p:nvPr/>
        </p:nvSpPr>
        <p:spPr>
          <a:xfrm>
            <a:off x="1258966" y="219571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C43E5185-C19A-BB49-ACA7-4BEB712A8DD8}"/>
              </a:ext>
            </a:extLst>
          </p:cNvPr>
          <p:cNvSpPr/>
          <p:nvPr/>
        </p:nvSpPr>
        <p:spPr>
          <a:xfrm>
            <a:off x="3062397" y="489061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85BA96F2-9116-0B44-984A-77D6E999CBC5}"/>
              </a:ext>
            </a:extLst>
          </p:cNvPr>
          <p:cNvSpPr/>
          <p:nvPr/>
        </p:nvSpPr>
        <p:spPr>
          <a:xfrm>
            <a:off x="6833464" y="219724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0D286B6-A140-0A42-BCAC-0B650EAFDCF0}"/>
              </a:ext>
            </a:extLst>
          </p:cNvPr>
          <p:cNvSpPr/>
          <p:nvPr/>
        </p:nvSpPr>
        <p:spPr>
          <a:xfrm>
            <a:off x="4339679" y="202311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0DF0329F-FAD2-4044-9F99-464D532FF634}"/>
              </a:ext>
            </a:extLst>
          </p:cNvPr>
          <p:cNvGrpSpPr/>
          <p:nvPr/>
        </p:nvGrpSpPr>
        <p:grpSpPr>
          <a:xfrm>
            <a:off x="2468506" y="3167625"/>
            <a:ext cx="364151" cy="364151"/>
            <a:chOff x="-2060668" y="-7437"/>
            <a:chExt cx="2402049" cy="2402050"/>
          </a:xfrm>
          <a:effectLst/>
        </p:grpSpPr>
        <p:sp>
          <p:nvSpPr>
            <p:cNvPr id="111" name="Oval 110">
              <a:extLst>
                <a:ext uri="{FF2B5EF4-FFF2-40B4-BE49-F238E27FC236}">
                  <a16:creationId xmlns:a16="http://schemas.microsoft.com/office/drawing/2014/main" id="{CA64B831-7A5B-CB46-976A-8A3C27569301}"/>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Oval 111">
              <a:extLst>
                <a:ext uri="{FF2B5EF4-FFF2-40B4-BE49-F238E27FC236}">
                  <a16:creationId xmlns:a16="http://schemas.microsoft.com/office/drawing/2014/main" id="{72770F9F-1E4E-0844-80B1-B65347E07E5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935391C8-99DC-1944-A0F4-1A004D3D06D6}"/>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FC4583C-EE04-0643-9226-AF6CA0C76C1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CC2EF15-3957-F641-802C-2A1C7514472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047553F4-B639-FB4F-A27F-79DFA31B146C}"/>
              </a:ext>
            </a:extLst>
          </p:cNvPr>
          <p:cNvGrpSpPr/>
          <p:nvPr/>
        </p:nvGrpSpPr>
        <p:grpSpPr>
          <a:xfrm>
            <a:off x="6318403" y="3173390"/>
            <a:ext cx="364151" cy="364151"/>
            <a:chOff x="-2060668" y="-7437"/>
            <a:chExt cx="2402049" cy="2402050"/>
          </a:xfrm>
          <a:effectLst/>
        </p:grpSpPr>
        <p:sp>
          <p:nvSpPr>
            <p:cNvPr id="117" name="Oval 116">
              <a:extLst>
                <a:ext uri="{FF2B5EF4-FFF2-40B4-BE49-F238E27FC236}">
                  <a16:creationId xmlns:a16="http://schemas.microsoft.com/office/drawing/2014/main" id="{EF183958-5ECF-864A-A371-54902DC8BD5E}"/>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AEDECDF-53F2-8C48-AA7F-2877A622E797}"/>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6C521908-C404-F948-A8AB-D06B3BBFBD50}"/>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0E7E9CA-A5D1-B54B-A924-9BF7291A8CA9}"/>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8FB86C4-307F-A344-8D09-CD0DC97B83A0}"/>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28FE4989-323C-E84F-B837-9AE99184BA7D}"/>
              </a:ext>
            </a:extLst>
          </p:cNvPr>
          <p:cNvGrpSpPr/>
          <p:nvPr/>
        </p:nvGrpSpPr>
        <p:grpSpPr>
          <a:xfrm>
            <a:off x="4384821" y="4938146"/>
            <a:ext cx="364151" cy="364151"/>
            <a:chOff x="-2060668" y="-7437"/>
            <a:chExt cx="2402049" cy="2402050"/>
          </a:xfrm>
          <a:effectLst/>
        </p:grpSpPr>
        <p:sp>
          <p:nvSpPr>
            <p:cNvPr id="123" name="Oval 122">
              <a:extLst>
                <a:ext uri="{FF2B5EF4-FFF2-40B4-BE49-F238E27FC236}">
                  <a16:creationId xmlns:a16="http://schemas.microsoft.com/office/drawing/2014/main" id="{7DD9C86A-844D-794A-AA63-06EAFBA2542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B694BEB-C0CE-2B44-9FE1-D06CE58958CF}"/>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450F29C1-46A8-5948-9D65-0B0EA89B1B0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6318E08-9B6B-954F-B24F-A24402ED213B}"/>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280EAF3-9C6C-3B4C-9831-B819F7B3FD2A}"/>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4" name="TextBox 153">
            <a:extLst>
              <a:ext uri="{FF2B5EF4-FFF2-40B4-BE49-F238E27FC236}">
                <a16:creationId xmlns:a16="http://schemas.microsoft.com/office/drawing/2014/main" id="{5BDECD1A-9F47-1D4A-88CF-165CF49EDAB5}"/>
              </a:ext>
            </a:extLst>
          </p:cNvPr>
          <p:cNvSpPr txBox="1"/>
          <p:nvPr/>
        </p:nvSpPr>
        <p:spPr>
          <a:xfrm>
            <a:off x="952186" y="3260435"/>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55" name="TextBox 154">
            <a:extLst>
              <a:ext uri="{FF2B5EF4-FFF2-40B4-BE49-F238E27FC236}">
                <a16:creationId xmlns:a16="http://schemas.microsoft.com/office/drawing/2014/main" id="{10734426-834F-934B-B3A0-C15AFFBC269C}"/>
              </a:ext>
            </a:extLst>
          </p:cNvPr>
          <p:cNvSpPr txBox="1"/>
          <p:nvPr/>
        </p:nvSpPr>
        <p:spPr>
          <a:xfrm>
            <a:off x="6741350" y="3287519"/>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56" name="TextBox 155">
            <a:extLst>
              <a:ext uri="{FF2B5EF4-FFF2-40B4-BE49-F238E27FC236}">
                <a16:creationId xmlns:a16="http://schemas.microsoft.com/office/drawing/2014/main" id="{82AA3BB1-63DE-A947-8AEA-30F96BE60C94}"/>
              </a:ext>
            </a:extLst>
          </p:cNvPr>
          <p:cNvSpPr txBox="1"/>
          <p:nvPr/>
        </p:nvSpPr>
        <p:spPr>
          <a:xfrm>
            <a:off x="4235584" y="3528941"/>
            <a:ext cx="736099"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Road</a:t>
            </a:r>
          </a:p>
        </p:txBody>
      </p:sp>
      <p:sp>
        <p:nvSpPr>
          <p:cNvPr id="157" name="TextBox 156">
            <a:extLst>
              <a:ext uri="{FF2B5EF4-FFF2-40B4-BE49-F238E27FC236}">
                <a16:creationId xmlns:a16="http://schemas.microsoft.com/office/drawing/2014/main" id="{8B4216B8-EF8A-2B4D-B44A-B27FB8E5EED8}"/>
              </a:ext>
            </a:extLst>
          </p:cNvPr>
          <p:cNvSpPr txBox="1"/>
          <p:nvPr/>
        </p:nvSpPr>
        <p:spPr>
          <a:xfrm>
            <a:off x="3997310" y="5643713"/>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58" name="TextBox 157">
            <a:extLst>
              <a:ext uri="{FF2B5EF4-FFF2-40B4-BE49-F238E27FC236}">
                <a16:creationId xmlns:a16="http://schemas.microsoft.com/office/drawing/2014/main" id="{B7A327DF-386A-5E4C-9859-62F71B592A04}"/>
              </a:ext>
            </a:extLst>
          </p:cNvPr>
          <p:cNvSpPr txBox="1"/>
          <p:nvPr/>
        </p:nvSpPr>
        <p:spPr>
          <a:xfrm>
            <a:off x="2335746" y="2335000"/>
            <a:ext cx="147508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A</a:t>
            </a:r>
          </a:p>
        </p:txBody>
      </p:sp>
      <p:sp>
        <p:nvSpPr>
          <p:cNvPr id="159" name="TextBox 158">
            <a:extLst>
              <a:ext uri="{FF2B5EF4-FFF2-40B4-BE49-F238E27FC236}">
                <a16:creationId xmlns:a16="http://schemas.microsoft.com/office/drawing/2014/main" id="{8B5DB5EC-0137-BC4C-9737-07E6B5B9AD16}"/>
              </a:ext>
            </a:extLst>
          </p:cNvPr>
          <p:cNvSpPr txBox="1"/>
          <p:nvPr/>
        </p:nvSpPr>
        <p:spPr>
          <a:xfrm>
            <a:off x="5434115" y="2330273"/>
            <a:ext cx="1484702"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B</a:t>
            </a:r>
          </a:p>
        </p:txBody>
      </p:sp>
      <p:sp>
        <p:nvSpPr>
          <p:cNvPr id="160" name="TextBox 159">
            <a:extLst>
              <a:ext uri="{FF2B5EF4-FFF2-40B4-BE49-F238E27FC236}">
                <a16:creationId xmlns:a16="http://schemas.microsoft.com/office/drawing/2014/main" id="{1A9B1805-4577-6540-AFDF-6620600B2654}"/>
              </a:ext>
            </a:extLst>
          </p:cNvPr>
          <p:cNvSpPr txBox="1"/>
          <p:nvPr/>
        </p:nvSpPr>
        <p:spPr>
          <a:xfrm>
            <a:off x="4648164" y="4592948"/>
            <a:ext cx="1492716"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Fisherman C</a:t>
            </a:r>
          </a:p>
        </p:txBody>
      </p:sp>
      <p:sp>
        <p:nvSpPr>
          <p:cNvPr id="39" name="Isosceles Triangle 6">
            <a:extLst>
              <a:ext uri="{FF2B5EF4-FFF2-40B4-BE49-F238E27FC236}">
                <a16:creationId xmlns:a16="http://schemas.microsoft.com/office/drawing/2014/main" id="{16203D65-7C0D-8A40-9137-87D5419298F2}"/>
              </a:ext>
            </a:extLst>
          </p:cNvPr>
          <p:cNvSpPr/>
          <p:nvPr/>
        </p:nvSpPr>
        <p:spPr>
          <a:xfrm>
            <a:off x="4246770" y="4422142"/>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40" name="Isosceles Triangle 6">
            <a:extLst>
              <a:ext uri="{FF2B5EF4-FFF2-40B4-BE49-F238E27FC236}">
                <a16:creationId xmlns:a16="http://schemas.microsoft.com/office/drawing/2014/main" id="{CCCFA595-33DD-084F-B2F8-C79C824C061B}"/>
              </a:ext>
            </a:extLst>
          </p:cNvPr>
          <p:cNvSpPr/>
          <p:nvPr/>
        </p:nvSpPr>
        <p:spPr>
          <a:xfrm>
            <a:off x="2477361" y="2647486"/>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41" name="Isosceles Triangle 6">
            <a:extLst>
              <a:ext uri="{FF2B5EF4-FFF2-40B4-BE49-F238E27FC236}">
                <a16:creationId xmlns:a16="http://schemas.microsoft.com/office/drawing/2014/main" id="{87D77FC2-6D66-C441-89B3-1B34A6C75A73}"/>
              </a:ext>
            </a:extLst>
          </p:cNvPr>
          <p:cNvSpPr/>
          <p:nvPr/>
        </p:nvSpPr>
        <p:spPr>
          <a:xfrm>
            <a:off x="6170438" y="2657386"/>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303063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(Strength=1)</a:t>
            </a:r>
          </a:p>
        </p:txBody>
      </p:sp>
      <p:sp>
        <p:nvSpPr>
          <p:cNvPr id="3" name="Title 2"/>
          <p:cNvSpPr>
            <a:spLocks noGrp="1"/>
          </p:cNvSpPr>
          <p:nvPr>
            <p:ph type="title"/>
          </p:nvPr>
        </p:nvSpPr>
        <p:spPr/>
        <p:txBody>
          <a:bodyPr/>
          <a:lstStyle/>
          <a:p>
            <a:endParaRPr lang="en-US"/>
          </a:p>
        </p:txBody>
      </p:sp>
      <p:sp>
        <p:nvSpPr>
          <p:cNvPr id="44" name="Rectangle 43"/>
          <p:cNvSpPr/>
          <p:nvPr/>
        </p:nvSpPr>
        <p:spPr>
          <a:xfrm>
            <a:off x="558800" y="188095"/>
            <a:ext cx="8959393"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95979" y="3513084"/>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949221" y="3628153"/>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396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(Strength=2)</a:t>
            </a:r>
          </a:p>
        </p:txBody>
      </p:sp>
      <p:sp>
        <p:nvSpPr>
          <p:cNvPr id="3" name="Title 2"/>
          <p:cNvSpPr>
            <a:spLocks noGrp="1"/>
          </p:cNvSpPr>
          <p:nvPr>
            <p:ph type="title"/>
          </p:nvPr>
        </p:nvSpPr>
        <p:spPr/>
        <p:txBody>
          <a:bodyPr/>
          <a:lstStyle/>
          <a:p>
            <a:endParaRPr lang="en-US"/>
          </a:p>
        </p:txBody>
      </p:sp>
      <p:sp>
        <p:nvSpPr>
          <p:cNvPr id="44" name="Rectangle 43"/>
          <p:cNvSpPr/>
          <p:nvPr/>
        </p:nvSpPr>
        <p:spPr>
          <a:xfrm>
            <a:off x="558800" y="188095"/>
            <a:ext cx="8959393"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95979" y="3513084"/>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949221" y="3628153"/>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830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4" name="Rectangle 43"/>
          <p:cNvSpPr/>
          <p:nvPr/>
        </p:nvSpPr>
        <p:spPr>
          <a:xfrm>
            <a:off x="558800" y="188095"/>
            <a:ext cx="8959393"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95979" y="3513084"/>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5949221" y="3628153"/>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830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5" name="Rectangle 44"/>
          <p:cNvSpPr/>
          <p:nvPr/>
        </p:nvSpPr>
        <p:spPr>
          <a:xfrm>
            <a:off x="295979" y="2235200"/>
            <a:ext cx="5038021" cy="42799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454645" y="4172542"/>
            <a:ext cx="4333755" cy="232226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22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(Strength=3)</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5" name="Rectangle 44"/>
          <p:cNvSpPr/>
          <p:nvPr/>
        </p:nvSpPr>
        <p:spPr>
          <a:xfrm>
            <a:off x="295979" y="2235200"/>
            <a:ext cx="5038021" cy="42799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454645" y="4172542"/>
            <a:ext cx="4333755" cy="232226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027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(Strength=1)</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5" name="Rectangle 44"/>
          <p:cNvSpPr/>
          <p:nvPr/>
        </p:nvSpPr>
        <p:spPr>
          <a:xfrm>
            <a:off x="295979" y="2235200"/>
            <a:ext cx="5038021" cy="42799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454645" y="4172542"/>
            <a:ext cx="4333755" cy="232226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027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(Strength=1)</a:t>
            </a:r>
          </a:p>
        </p:txBody>
      </p:sp>
      <p:sp>
        <p:nvSpPr>
          <p:cNvPr id="3" name="Title 2"/>
          <p:cNvSpPr>
            <a:spLocks noGrp="1"/>
          </p:cNvSpPr>
          <p:nvPr>
            <p:ph type="title"/>
          </p:nvPr>
        </p:nvSpPr>
        <p:spPr/>
        <p:txBody>
          <a:bodyPr/>
          <a:lstStyle/>
          <a:p>
            <a:endParaRPr lang="en-US"/>
          </a:p>
        </p:txBody>
      </p:sp>
      <p:sp>
        <p:nvSpPr>
          <p:cNvPr id="44" name="Rectangle 43"/>
          <p:cNvSpPr/>
          <p:nvPr/>
        </p:nvSpPr>
        <p:spPr>
          <a:xfrm>
            <a:off x="3460780" y="2147612"/>
            <a:ext cx="530222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83872" y="1955800"/>
            <a:ext cx="3624441" cy="4749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20561408">
            <a:off x="3213101" y="2990458"/>
            <a:ext cx="959097" cy="521619"/>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067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(Strength=1)</a:t>
            </a:r>
          </a:p>
        </p:txBody>
      </p:sp>
      <p:sp>
        <p:nvSpPr>
          <p:cNvPr id="3" name="Title 2"/>
          <p:cNvSpPr>
            <a:spLocks noGrp="1"/>
          </p:cNvSpPr>
          <p:nvPr>
            <p:ph type="title"/>
          </p:nvPr>
        </p:nvSpPr>
        <p:spPr/>
        <p:txBody>
          <a:bodyPr/>
          <a:lstStyle/>
          <a:p>
            <a:endParaRPr lang="en-US"/>
          </a:p>
        </p:txBody>
      </p:sp>
      <p:sp>
        <p:nvSpPr>
          <p:cNvPr id="44" name="Rectangle 43"/>
          <p:cNvSpPr/>
          <p:nvPr/>
        </p:nvSpPr>
        <p:spPr>
          <a:xfrm>
            <a:off x="3460780" y="2147612"/>
            <a:ext cx="5302220"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83872" y="2147612"/>
            <a:ext cx="3624441" cy="45579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10584749">
            <a:off x="1684145" y="3436281"/>
            <a:ext cx="959097" cy="521619"/>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3734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5" name="Rectangle 44"/>
          <p:cNvSpPr/>
          <p:nvPr/>
        </p:nvSpPr>
        <p:spPr>
          <a:xfrm>
            <a:off x="295979" y="2235200"/>
            <a:ext cx="5038021" cy="42799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454645" y="1943100"/>
            <a:ext cx="4333755" cy="4551702"/>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rot="11019796">
            <a:off x="5124490" y="3404424"/>
            <a:ext cx="959097" cy="521619"/>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748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5" name="Rectangle 44"/>
          <p:cNvSpPr/>
          <p:nvPr/>
        </p:nvSpPr>
        <p:spPr>
          <a:xfrm>
            <a:off x="295979" y="2235200"/>
            <a:ext cx="5038021" cy="42799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454645" y="2044700"/>
            <a:ext cx="4333755" cy="4450102"/>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rot="19474199">
            <a:off x="6620253" y="3044534"/>
            <a:ext cx="959097" cy="521619"/>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11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159" y="274638"/>
            <a:ext cx="7551683" cy="1143000"/>
          </a:xfrm>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Each fisherman fishes in his own pond</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a:extLst>
              <a:ext uri="{FF2B5EF4-FFF2-40B4-BE49-F238E27FC236}">
                <a16:creationId xmlns:a16="http://schemas.microsoft.com/office/drawing/2014/main" id="{1A800FC6-96F4-6247-B12A-8840E7190715}"/>
              </a:ext>
            </a:extLst>
          </p:cNvPr>
          <p:cNvSpPr/>
          <p:nvPr/>
        </p:nvSpPr>
        <p:spPr>
          <a:xfrm rot="2291670">
            <a:off x="1739153" y="286395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05FF64D1-9141-0746-BF34-9F74BC3013A0}"/>
              </a:ext>
            </a:extLst>
          </p:cNvPr>
          <p:cNvSpPr/>
          <p:nvPr/>
        </p:nvSpPr>
        <p:spPr>
          <a:xfrm rot="20597577">
            <a:off x="3564092" y="515830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C136E3CD-EBF6-0E4A-9AE0-F9A176F1658D}"/>
              </a:ext>
            </a:extLst>
          </p:cNvPr>
          <p:cNvSpPr/>
          <p:nvPr/>
        </p:nvSpPr>
        <p:spPr>
          <a:xfrm rot="8630674">
            <a:off x="6591695" y="283044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15A565C-7C54-D54C-B3D9-D948963F5166}"/>
              </a:ext>
            </a:extLst>
          </p:cNvPr>
          <p:cNvSpPr txBox="1"/>
          <p:nvPr/>
        </p:nvSpPr>
        <p:spPr>
          <a:xfrm>
            <a:off x="952186" y="3260435"/>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99" name="TextBox 98">
            <a:extLst>
              <a:ext uri="{FF2B5EF4-FFF2-40B4-BE49-F238E27FC236}">
                <a16:creationId xmlns:a16="http://schemas.microsoft.com/office/drawing/2014/main" id="{6B8514A1-A153-7843-A517-594EEE2CEA96}"/>
              </a:ext>
            </a:extLst>
          </p:cNvPr>
          <p:cNvSpPr txBox="1"/>
          <p:nvPr/>
        </p:nvSpPr>
        <p:spPr>
          <a:xfrm>
            <a:off x="6741350" y="3287519"/>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100" name="TextBox 99">
            <a:extLst>
              <a:ext uri="{FF2B5EF4-FFF2-40B4-BE49-F238E27FC236}">
                <a16:creationId xmlns:a16="http://schemas.microsoft.com/office/drawing/2014/main" id="{FB53A1B2-D4B1-D348-A344-BF77AF17FA61}"/>
              </a:ext>
            </a:extLst>
          </p:cNvPr>
          <p:cNvSpPr txBox="1"/>
          <p:nvPr/>
        </p:nvSpPr>
        <p:spPr>
          <a:xfrm>
            <a:off x="4172524" y="3528941"/>
            <a:ext cx="736099"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Road</a:t>
            </a:r>
          </a:p>
        </p:txBody>
      </p:sp>
      <p:sp>
        <p:nvSpPr>
          <p:cNvPr id="101" name="TextBox 100">
            <a:extLst>
              <a:ext uri="{FF2B5EF4-FFF2-40B4-BE49-F238E27FC236}">
                <a16:creationId xmlns:a16="http://schemas.microsoft.com/office/drawing/2014/main" id="{54CF588D-0242-0144-8B10-8A84490FB367}"/>
              </a:ext>
            </a:extLst>
          </p:cNvPr>
          <p:cNvSpPr txBox="1"/>
          <p:nvPr/>
        </p:nvSpPr>
        <p:spPr>
          <a:xfrm>
            <a:off x="3997310" y="5643713"/>
            <a:ext cx="1523174"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Fishing pond</a:t>
            </a:r>
          </a:p>
        </p:txBody>
      </p:sp>
      <p:sp>
        <p:nvSpPr>
          <p:cNvPr id="95" name="Rectangle 94">
            <a:extLst>
              <a:ext uri="{FF2B5EF4-FFF2-40B4-BE49-F238E27FC236}">
                <a16:creationId xmlns:a16="http://schemas.microsoft.com/office/drawing/2014/main" id="{31DD4C54-0587-D540-B242-A1C526A43BC9}"/>
              </a:ext>
            </a:extLst>
          </p:cNvPr>
          <p:cNvSpPr/>
          <p:nvPr/>
        </p:nvSpPr>
        <p:spPr>
          <a:xfrm>
            <a:off x="2613861" y="298509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1577423-9294-AF4D-A95E-4AD7D7DC2F60}"/>
              </a:ext>
            </a:extLst>
          </p:cNvPr>
          <p:cNvSpPr/>
          <p:nvPr/>
        </p:nvSpPr>
        <p:spPr>
          <a:xfrm>
            <a:off x="4383270" y="473452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97" name="Rectangle 96">
            <a:extLst>
              <a:ext uri="{FF2B5EF4-FFF2-40B4-BE49-F238E27FC236}">
                <a16:creationId xmlns:a16="http://schemas.microsoft.com/office/drawing/2014/main" id="{2517AAE9-8E71-6348-A342-92B152C13AD5}"/>
              </a:ext>
            </a:extLst>
          </p:cNvPr>
          <p:cNvSpPr/>
          <p:nvPr/>
        </p:nvSpPr>
        <p:spPr>
          <a:xfrm>
            <a:off x="6306938" y="298678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85AA3790-8F12-014B-A24E-4E3BC1E91817}"/>
              </a:ext>
            </a:extLst>
          </p:cNvPr>
          <p:cNvGrpSpPr/>
          <p:nvPr/>
        </p:nvGrpSpPr>
        <p:grpSpPr>
          <a:xfrm>
            <a:off x="2468506" y="3167625"/>
            <a:ext cx="364151" cy="364151"/>
            <a:chOff x="-2060668" y="-7437"/>
            <a:chExt cx="2402049" cy="2402050"/>
          </a:xfrm>
          <a:effectLst/>
        </p:grpSpPr>
        <p:sp>
          <p:nvSpPr>
            <p:cNvPr id="103" name="Oval 102">
              <a:extLst>
                <a:ext uri="{FF2B5EF4-FFF2-40B4-BE49-F238E27FC236}">
                  <a16:creationId xmlns:a16="http://schemas.microsoft.com/office/drawing/2014/main" id="{596BA7F8-FF42-6A47-9C19-910D60741B27}"/>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8B1C7591-7777-7C46-9152-EBC2E7D9AFD9}"/>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BFDF5F9F-7B0A-5847-B19A-7432C6E1C6A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0712B79-5EEA-B74E-8CF2-B85408013F86}"/>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EEE280A-BF18-2840-8FA9-A8C7F646166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453A0E8B-B3A2-3A4F-B134-0266A3740043}"/>
              </a:ext>
            </a:extLst>
          </p:cNvPr>
          <p:cNvGrpSpPr/>
          <p:nvPr/>
        </p:nvGrpSpPr>
        <p:grpSpPr>
          <a:xfrm>
            <a:off x="6318403" y="3173390"/>
            <a:ext cx="364151" cy="364151"/>
            <a:chOff x="-2060668" y="-7437"/>
            <a:chExt cx="2402049" cy="2402050"/>
          </a:xfrm>
          <a:effectLst/>
        </p:grpSpPr>
        <p:sp>
          <p:nvSpPr>
            <p:cNvPr id="109" name="Oval 108">
              <a:extLst>
                <a:ext uri="{FF2B5EF4-FFF2-40B4-BE49-F238E27FC236}">
                  <a16:creationId xmlns:a16="http://schemas.microsoft.com/office/drawing/2014/main" id="{543B33DF-EE3D-7347-ADBA-2CE9373B2DD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98AB5C82-8DAD-0F41-8F26-B3122B1CE09A}"/>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BA4FFE6-0123-AA47-8BAF-AAF0384FFDCE}"/>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07A604A-8310-B941-A3E6-E47DBE7DE227}"/>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A4ECD39-B84C-C745-966C-A1ADE75ED379}"/>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5F2FA90C-3849-F041-B83F-F3F51638DCF0}"/>
              </a:ext>
            </a:extLst>
          </p:cNvPr>
          <p:cNvGrpSpPr/>
          <p:nvPr/>
        </p:nvGrpSpPr>
        <p:grpSpPr>
          <a:xfrm>
            <a:off x="4384821" y="4938146"/>
            <a:ext cx="364151" cy="364151"/>
            <a:chOff x="-2060668" y="-7437"/>
            <a:chExt cx="2402049" cy="2402050"/>
          </a:xfrm>
          <a:effectLst/>
        </p:grpSpPr>
        <p:sp>
          <p:nvSpPr>
            <p:cNvPr id="115" name="Oval 114">
              <a:extLst>
                <a:ext uri="{FF2B5EF4-FFF2-40B4-BE49-F238E27FC236}">
                  <a16:creationId xmlns:a16="http://schemas.microsoft.com/office/drawing/2014/main" id="{DAA421E0-F358-4244-B85C-21BEC2FEFF95}"/>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8AFD13BF-59C5-2E4C-A194-10F59EE0DBA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0469AC6D-1B84-8F47-96FB-632AEB4358A5}"/>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2DAE97B-171A-D942-9243-BEB0A83F3330}"/>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6A7FC96-338E-524A-8D0A-7E47B8EAFC6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0" name="Isosceles Triangle 6">
            <a:extLst>
              <a:ext uri="{FF2B5EF4-FFF2-40B4-BE49-F238E27FC236}">
                <a16:creationId xmlns:a16="http://schemas.microsoft.com/office/drawing/2014/main" id="{D6641C51-6A3A-DD4A-B482-75ADCCAFAA00}"/>
              </a:ext>
            </a:extLst>
          </p:cNvPr>
          <p:cNvSpPr/>
          <p:nvPr/>
        </p:nvSpPr>
        <p:spPr>
          <a:xfrm>
            <a:off x="4246770" y="4422142"/>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121" name="Isosceles Triangle 6">
            <a:extLst>
              <a:ext uri="{FF2B5EF4-FFF2-40B4-BE49-F238E27FC236}">
                <a16:creationId xmlns:a16="http://schemas.microsoft.com/office/drawing/2014/main" id="{96FA2F55-DEE3-064D-AB42-2D1BF3A4012B}"/>
              </a:ext>
            </a:extLst>
          </p:cNvPr>
          <p:cNvSpPr/>
          <p:nvPr/>
        </p:nvSpPr>
        <p:spPr>
          <a:xfrm>
            <a:off x="2477361" y="2647486"/>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122" name="Isosceles Triangle 6">
            <a:extLst>
              <a:ext uri="{FF2B5EF4-FFF2-40B4-BE49-F238E27FC236}">
                <a16:creationId xmlns:a16="http://schemas.microsoft.com/office/drawing/2014/main" id="{F225ADF9-0750-CD49-8D09-526034301F53}"/>
              </a:ext>
            </a:extLst>
          </p:cNvPr>
          <p:cNvSpPr/>
          <p:nvPr/>
        </p:nvSpPr>
        <p:spPr>
          <a:xfrm>
            <a:off x="6170438" y="2657386"/>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652352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4" name="Rectangle 43"/>
          <p:cNvSpPr/>
          <p:nvPr/>
        </p:nvSpPr>
        <p:spPr>
          <a:xfrm>
            <a:off x="558800" y="188095"/>
            <a:ext cx="8959393"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95979" y="3513084"/>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3644901" y="3628153"/>
            <a:ext cx="5928762"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ight Arrow 46"/>
          <p:cNvSpPr/>
          <p:nvPr/>
        </p:nvSpPr>
        <p:spPr>
          <a:xfrm rot="17201804">
            <a:off x="4080238" y="4165561"/>
            <a:ext cx="959097" cy="521619"/>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390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755" y="23745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595346" y="3094073"/>
            <a:ext cx="372702" cy="481613"/>
            <a:chOff x="9773877" y="1898557"/>
            <a:chExt cx="731629" cy="945425"/>
          </a:xfrm>
        </p:grpSpPr>
        <p:sp>
          <p:nvSpPr>
            <p:cNvPr id="6" name="Rectangle 5"/>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224867" y="4751298"/>
            <a:ext cx="372702" cy="481613"/>
            <a:chOff x="9773877" y="1898557"/>
            <a:chExt cx="731629" cy="945425"/>
          </a:xfrm>
        </p:grpSpPr>
        <p:sp>
          <p:nvSpPr>
            <p:cNvPr id="9" name="Rectangle 8"/>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85158" y="3095762"/>
            <a:ext cx="372702" cy="481613"/>
            <a:chOff x="9773877" y="1898557"/>
            <a:chExt cx="731629" cy="945425"/>
          </a:xfrm>
        </p:grpSpPr>
        <p:sp>
          <p:nvSpPr>
            <p:cNvPr id="12" name="Rectangle 11"/>
            <p:cNvSpPr/>
            <p:nvPr/>
          </p:nvSpPr>
          <p:spPr>
            <a:xfrm>
              <a:off x="9898091" y="2374587"/>
              <a:ext cx="469395" cy="469395"/>
            </a:xfrm>
            <a:prstGeom prst="rect">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9773877" y="1898557"/>
              <a:ext cx="731629" cy="476030"/>
            </a:xfrm>
            <a:prstGeom prst="triangle">
              <a:avLst/>
            </a:prstGeom>
            <a:solidFill>
              <a:schemeClr val="bg2">
                <a:lumMod val="2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1214828" y="309576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27259" y="5232911"/>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20151" y="255737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288143" y="2374587"/>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747364" y="3457514"/>
            <a:ext cx="364151" cy="364151"/>
            <a:chOff x="-2060667" y="-7435"/>
            <a:chExt cx="2402047" cy="2402047"/>
          </a:xfrm>
          <a:effectLst/>
        </p:grpSpPr>
        <p:sp>
          <p:nvSpPr>
            <p:cNvPr id="20" name="Oval 19"/>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266866" y="3524867"/>
            <a:ext cx="364151" cy="364151"/>
            <a:chOff x="-2060667" y="-7435"/>
            <a:chExt cx="2402047" cy="2402047"/>
          </a:xfrm>
          <a:effectLst/>
        </p:grpSpPr>
        <p:sp>
          <p:nvSpPr>
            <p:cNvPr id="29" name="Oval 28"/>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087396" y="5197414"/>
            <a:ext cx="364151" cy="364151"/>
            <a:chOff x="-2060667" y="-7435"/>
            <a:chExt cx="2402047" cy="2402047"/>
          </a:xfrm>
          <a:effectLst/>
        </p:grpSpPr>
        <p:sp>
          <p:nvSpPr>
            <p:cNvPr id="35" name="Oval 34"/>
            <p:cNvSpPr/>
            <p:nvPr/>
          </p:nvSpPr>
          <p:spPr>
            <a:xfrm>
              <a:off x="-2060667" y="-7435"/>
              <a:ext cx="2402047" cy="240204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1"/>
              <a:ext cx="683066" cy="6830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5"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3" y="572329"/>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TextBox 40"/>
          <p:cNvSpPr txBox="1"/>
          <p:nvPr/>
        </p:nvSpPr>
        <p:spPr>
          <a:xfrm>
            <a:off x="2108200" y="2458041"/>
            <a:ext cx="1352579" cy="646331"/>
          </a:xfrm>
          <a:prstGeom prst="rect">
            <a:avLst/>
          </a:prstGeom>
          <a:noFill/>
        </p:spPr>
        <p:txBody>
          <a:bodyPr wrap="none" rtlCol="0">
            <a:spAutoFit/>
          </a:bodyPr>
          <a:lstStyle/>
          <a:p>
            <a:r>
              <a:rPr lang="en-US" dirty="0"/>
              <a:t>Fisherman A</a:t>
            </a:r>
          </a:p>
          <a:p>
            <a:r>
              <a:rPr lang="en-US" dirty="0"/>
              <a:t>(Strength=1)</a:t>
            </a:r>
          </a:p>
        </p:txBody>
      </p:sp>
      <p:sp>
        <p:nvSpPr>
          <p:cNvPr id="42" name="TextBox 41"/>
          <p:cNvSpPr txBox="1"/>
          <p:nvPr/>
        </p:nvSpPr>
        <p:spPr>
          <a:xfrm>
            <a:off x="5503233" y="2516040"/>
            <a:ext cx="1363850" cy="646331"/>
          </a:xfrm>
          <a:prstGeom prst="rect">
            <a:avLst/>
          </a:prstGeom>
          <a:noFill/>
        </p:spPr>
        <p:txBody>
          <a:bodyPr wrap="none" rtlCol="0">
            <a:spAutoFit/>
          </a:bodyPr>
          <a:lstStyle/>
          <a:p>
            <a:r>
              <a:rPr lang="en-US" dirty="0"/>
              <a:t>Fisherman B</a:t>
            </a:r>
          </a:p>
          <a:p>
            <a:r>
              <a:rPr lang="en-US" dirty="0"/>
              <a:t>(Strength=2)</a:t>
            </a:r>
          </a:p>
        </p:txBody>
      </p:sp>
      <p:sp>
        <p:nvSpPr>
          <p:cNvPr id="43" name="TextBox 42"/>
          <p:cNvSpPr txBox="1"/>
          <p:nvPr/>
        </p:nvSpPr>
        <p:spPr>
          <a:xfrm>
            <a:off x="4597569" y="4597214"/>
            <a:ext cx="1351652" cy="646331"/>
          </a:xfrm>
          <a:prstGeom prst="rect">
            <a:avLst/>
          </a:prstGeom>
          <a:noFill/>
        </p:spPr>
        <p:txBody>
          <a:bodyPr wrap="none" rtlCol="0">
            <a:spAutoFit/>
          </a:bodyPr>
          <a:lstStyle/>
          <a:p>
            <a:r>
              <a:rPr lang="en-US" dirty="0"/>
              <a:t>Fisherman C</a:t>
            </a:r>
          </a:p>
          <a:p>
            <a:r>
              <a:rPr lang="en-US" dirty="0"/>
              <a:t>(Strength=3)</a:t>
            </a:r>
          </a:p>
        </p:txBody>
      </p:sp>
      <p:sp>
        <p:nvSpPr>
          <p:cNvPr id="3" name="Title 2"/>
          <p:cNvSpPr>
            <a:spLocks noGrp="1"/>
          </p:cNvSpPr>
          <p:nvPr>
            <p:ph type="title"/>
          </p:nvPr>
        </p:nvSpPr>
        <p:spPr/>
        <p:txBody>
          <a:bodyPr/>
          <a:lstStyle/>
          <a:p>
            <a:endParaRPr lang="en-US"/>
          </a:p>
        </p:txBody>
      </p:sp>
      <p:sp>
        <p:nvSpPr>
          <p:cNvPr id="44" name="Rectangle 43"/>
          <p:cNvSpPr/>
          <p:nvPr/>
        </p:nvSpPr>
        <p:spPr>
          <a:xfrm>
            <a:off x="558800" y="188095"/>
            <a:ext cx="8959393" cy="4456388"/>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95979" y="3513084"/>
            <a:ext cx="3624441"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912697" y="3628153"/>
            <a:ext cx="6660965" cy="300201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ight Arrow 46"/>
          <p:cNvSpPr/>
          <p:nvPr/>
        </p:nvSpPr>
        <p:spPr>
          <a:xfrm rot="2650280">
            <a:off x="4412994" y="5457825"/>
            <a:ext cx="959097" cy="521619"/>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3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Afterwards they meet to sell their catch</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2F009F10-D2D4-F84A-BCED-BADC58C1325E}"/>
              </a:ext>
            </a:extLst>
          </p:cNvPr>
          <p:cNvGrpSpPr/>
          <p:nvPr/>
        </p:nvGrpSpPr>
        <p:grpSpPr>
          <a:xfrm>
            <a:off x="4159354" y="3201142"/>
            <a:ext cx="364151" cy="364151"/>
            <a:chOff x="-2060668" y="-7437"/>
            <a:chExt cx="2402049" cy="2402050"/>
          </a:xfrm>
          <a:effectLst/>
        </p:grpSpPr>
        <p:sp>
          <p:nvSpPr>
            <p:cNvPr id="51" name="Oval 50">
              <a:extLst>
                <a:ext uri="{FF2B5EF4-FFF2-40B4-BE49-F238E27FC236}">
                  <a16:creationId xmlns:a16="http://schemas.microsoft.com/office/drawing/2014/main" id="{EED6772D-B1B6-A84E-96BB-60C3DADF4FDA}"/>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00B57E9-26FF-BC41-8A68-8D1951D298EC}"/>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5D92170-232D-FA4D-8B29-1D51AC238D9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F94B0CD-3A9B-0E40-8254-03F7FA4080E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AF7A83A-391A-744F-9F4A-398EDB40553B}"/>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DE6F54D-6525-6B43-BB3B-223E03CBEC3F}"/>
              </a:ext>
            </a:extLst>
          </p:cNvPr>
          <p:cNvGrpSpPr/>
          <p:nvPr/>
        </p:nvGrpSpPr>
        <p:grpSpPr>
          <a:xfrm>
            <a:off x="4585684" y="3193271"/>
            <a:ext cx="364151" cy="364151"/>
            <a:chOff x="-2060668" y="-7437"/>
            <a:chExt cx="2402049" cy="2402050"/>
          </a:xfrm>
          <a:effectLst/>
        </p:grpSpPr>
        <p:sp>
          <p:nvSpPr>
            <p:cNvPr id="57" name="Oval 56">
              <a:extLst>
                <a:ext uri="{FF2B5EF4-FFF2-40B4-BE49-F238E27FC236}">
                  <a16:creationId xmlns:a16="http://schemas.microsoft.com/office/drawing/2014/main" id="{EB6F8829-FD99-1A48-BF08-1189BD7B2910}"/>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2160C2A-5616-AD44-8383-0C04F616D33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826B502-B402-774D-934C-391A2A4D5DB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1FC3A3B-B04B-8344-8D0C-2138CCCC57B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9884632-4994-E746-8076-67FD9A90793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3ECC286-5382-D24E-8A9D-416622E46055}"/>
              </a:ext>
            </a:extLst>
          </p:cNvPr>
          <p:cNvGrpSpPr/>
          <p:nvPr/>
        </p:nvGrpSpPr>
        <p:grpSpPr>
          <a:xfrm>
            <a:off x="4415398" y="3224095"/>
            <a:ext cx="364151" cy="364151"/>
            <a:chOff x="-2060668" y="-7437"/>
            <a:chExt cx="2402049" cy="2402050"/>
          </a:xfrm>
          <a:effectLst/>
        </p:grpSpPr>
        <p:sp>
          <p:nvSpPr>
            <p:cNvPr id="63" name="Oval 62">
              <a:extLst>
                <a:ext uri="{FF2B5EF4-FFF2-40B4-BE49-F238E27FC236}">
                  <a16:creationId xmlns:a16="http://schemas.microsoft.com/office/drawing/2014/main" id="{FB178983-F8F5-A147-B158-07241DED84A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97F2CF1-6125-7447-A01A-AB70118571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B69D059-10B1-1742-8872-D237EC1644D9}"/>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FA9598B-C8BF-794F-8F1E-1F56B14838F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DDD7BEC-AB3D-DD4F-90B2-49E6C196C85D}"/>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Left Arrow 86">
            <a:extLst>
              <a:ext uri="{FF2B5EF4-FFF2-40B4-BE49-F238E27FC236}">
                <a16:creationId xmlns:a16="http://schemas.microsoft.com/office/drawing/2014/main" id="{B197E571-124F-9C4E-B7BB-33A11385A7DF}"/>
              </a:ext>
            </a:extLst>
          </p:cNvPr>
          <p:cNvSpPr/>
          <p:nvPr/>
        </p:nvSpPr>
        <p:spPr>
          <a:xfrm rot="11410054">
            <a:off x="2984002" y="3044478"/>
            <a:ext cx="104526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Left Arrow 88">
            <a:extLst>
              <a:ext uri="{FF2B5EF4-FFF2-40B4-BE49-F238E27FC236}">
                <a16:creationId xmlns:a16="http://schemas.microsoft.com/office/drawing/2014/main" id="{75E08C3C-555C-D649-8100-38B4A9A1E540}"/>
              </a:ext>
            </a:extLst>
          </p:cNvPr>
          <p:cNvSpPr/>
          <p:nvPr/>
        </p:nvSpPr>
        <p:spPr>
          <a:xfrm rot="5400000">
            <a:off x="4136671" y="3936163"/>
            <a:ext cx="736731"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Left Arrow 89">
            <a:extLst>
              <a:ext uri="{FF2B5EF4-FFF2-40B4-BE49-F238E27FC236}">
                <a16:creationId xmlns:a16="http://schemas.microsoft.com/office/drawing/2014/main" id="{80ED6D6A-4E55-8B4C-B16B-CD2BFC3ABB37}"/>
              </a:ext>
            </a:extLst>
          </p:cNvPr>
          <p:cNvSpPr/>
          <p:nvPr/>
        </p:nvSpPr>
        <p:spPr>
          <a:xfrm rot="21056517">
            <a:off x="5090453" y="3075304"/>
            <a:ext cx="101059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4" name="Picture 93" descr="dc6xMgqc9.png">
            <a:extLst>
              <a:ext uri="{FF2B5EF4-FFF2-40B4-BE49-F238E27FC236}">
                <a16:creationId xmlns:a16="http://schemas.microsoft.com/office/drawing/2014/main" id="{C90BE265-C70B-5549-A90F-91FF2E43B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63" y="2714791"/>
            <a:ext cx="661852" cy="413958"/>
          </a:xfrm>
          <a:prstGeom prst="rect">
            <a:avLst/>
          </a:prstGeom>
        </p:spPr>
      </p:pic>
      <p:sp>
        <p:nvSpPr>
          <p:cNvPr id="36" name="Rectangle 35">
            <a:extLst>
              <a:ext uri="{FF2B5EF4-FFF2-40B4-BE49-F238E27FC236}">
                <a16:creationId xmlns:a16="http://schemas.microsoft.com/office/drawing/2014/main" id="{F6ABB9D9-7982-4D47-8B5B-C58A6BB8DA79}"/>
              </a:ext>
            </a:extLst>
          </p:cNvPr>
          <p:cNvSpPr/>
          <p:nvPr/>
        </p:nvSpPr>
        <p:spPr>
          <a:xfrm>
            <a:off x="2613861" y="298509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CB4C7C-2CEE-BE4C-A763-9D05894DCE3B}"/>
              </a:ext>
            </a:extLst>
          </p:cNvPr>
          <p:cNvSpPr/>
          <p:nvPr/>
        </p:nvSpPr>
        <p:spPr>
          <a:xfrm>
            <a:off x="4383270" y="473452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38" name="Rectangle 37">
            <a:extLst>
              <a:ext uri="{FF2B5EF4-FFF2-40B4-BE49-F238E27FC236}">
                <a16:creationId xmlns:a16="http://schemas.microsoft.com/office/drawing/2014/main" id="{B9C921DB-6A76-D849-B2C8-2B9D46B464DE}"/>
              </a:ext>
            </a:extLst>
          </p:cNvPr>
          <p:cNvSpPr/>
          <p:nvPr/>
        </p:nvSpPr>
        <p:spPr>
          <a:xfrm>
            <a:off x="6306938" y="298678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Isosceles Triangle 6">
            <a:extLst>
              <a:ext uri="{FF2B5EF4-FFF2-40B4-BE49-F238E27FC236}">
                <a16:creationId xmlns:a16="http://schemas.microsoft.com/office/drawing/2014/main" id="{EA71E80C-3BE0-954C-A4BC-F9B098C81D49}"/>
              </a:ext>
            </a:extLst>
          </p:cNvPr>
          <p:cNvSpPr/>
          <p:nvPr/>
        </p:nvSpPr>
        <p:spPr>
          <a:xfrm>
            <a:off x="4246770" y="4422142"/>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88" name="Isosceles Triangle 6">
            <a:extLst>
              <a:ext uri="{FF2B5EF4-FFF2-40B4-BE49-F238E27FC236}">
                <a16:creationId xmlns:a16="http://schemas.microsoft.com/office/drawing/2014/main" id="{F39CB174-9240-8C45-A374-8E99BA86D59A}"/>
              </a:ext>
            </a:extLst>
          </p:cNvPr>
          <p:cNvSpPr/>
          <p:nvPr/>
        </p:nvSpPr>
        <p:spPr>
          <a:xfrm>
            <a:off x="2477361" y="2647486"/>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1" name="Isosceles Triangle 6">
            <a:extLst>
              <a:ext uri="{FF2B5EF4-FFF2-40B4-BE49-F238E27FC236}">
                <a16:creationId xmlns:a16="http://schemas.microsoft.com/office/drawing/2014/main" id="{28675A4A-197C-1C4F-A81E-E37999240131}"/>
              </a:ext>
            </a:extLst>
          </p:cNvPr>
          <p:cNvSpPr/>
          <p:nvPr/>
        </p:nvSpPr>
        <p:spPr>
          <a:xfrm>
            <a:off x="6170438" y="2657386"/>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35649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Sometimes the road is blocked by collapsed trees!</a:t>
            </a:r>
          </a:p>
        </p:txBody>
      </p:sp>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76DB7C0-C75C-0344-B9E5-2DD7E4C0D752}"/>
              </a:ext>
            </a:extLst>
          </p:cNvPr>
          <p:cNvSpPr/>
          <p:nvPr/>
        </p:nvSpPr>
        <p:spPr>
          <a:xfrm>
            <a:off x="2613861" y="298509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05F9AEE-24D8-1745-A763-6CA5E4F07EDE}"/>
              </a:ext>
            </a:extLst>
          </p:cNvPr>
          <p:cNvSpPr/>
          <p:nvPr/>
        </p:nvSpPr>
        <p:spPr>
          <a:xfrm>
            <a:off x="4383270" y="473452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0" name="Rectangle 69">
            <a:extLst>
              <a:ext uri="{FF2B5EF4-FFF2-40B4-BE49-F238E27FC236}">
                <a16:creationId xmlns:a16="http://schemas.microsoft.com/office/drawing/2014/main" id="{FA14BA74-B982-4346-B97C-7CB0CEADFD19}"/>
              </a:ext>
            </a:extLst>
          </p:cNvPr>
          <p:cNvSpPr/>
          <p:nvPr/>
        </p:nvSpPr>
        <p:spPr>
          <a:xfrm>
            <a:off x="6306938" y="298678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2EC692-E313-FE47-B252-E6D554320AE1}"/>
              </a:ext>
            </a:extLst>
          </p:cNvPr>
          <p:cNvGrpSpPr/>
          <p:nvPr/>
        </p:nvGrpSpPr>
        <p:grpSpPr>
          <a:xfrm>
            <a:off x="2468506" y="3167625"/>
            <a:ext cx="364151" cy="364151"/>
            <a:chOff x="-2060668" y="-7437"/>
            <a:chExt cx="2402049" cy="2402050"/>
          </a:xfrm>
          <a:effectLst/>
        </p:grpSpPr>
        <p:sp>
          <p:nvSpPr>
            <p:cNvPr id="72" name="Oval 71">
              <a:extLst>
                <a:ext uri="{FF2B5EF4-FFF2-40B4-BE49-F238E27FC236}">
                  <a16:creationId xmlns:a16="http://schemas.microsoft.com/office/drawing/2014/main" id="{05AB7239-CF92-5F40-904F-F976AA4805C9}"/>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31570115-F209-D44A-8605-3AD02868975B}"/>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B212EAB-6B4B-D047-A5D7-85C4BC405A58}"/>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C897C57-D641-EF43-888A-08E2E8732E0C}"/>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59FC968-FF2A-FD4C-B067-B22076743902}"/>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185D0230-4F79-D642-9193-0732C8A76891}"/>
              </a:ext>
            </a:extLst>
          </p:cNvPr>
          <p:cNvGrpSpPr/>
          <p:nvPr/>
        </p:nvGrpSpPr>
        <p:grpSpPr>
          <a:xfrm>
            <a:off x="6318403" y="3173390"/>
            <a:ext cx="364151" cy="364151"/>
            <a:chOff x="-2060668" y="-7437"/>
            <a:chExt cx="2402049" cy="2402050"/>
          </a:xfrm>
          <a:effectLst/>
        </p:grpSpPr>
        <p:sp>
          <p:nvSpPr>
            <p:cNvPr id="78" name="Oval 77">
              <a:extLst>
                <a:ext uri="{FF2B5EF4-FFF2-40B4-BE49-F238E27FC236}">
                  <a16:creationId xmlns:a16="http://schemas.microsoft.com/office/drawing/2014/main" id="{F561BABE-2788-B249-9D23-E92C67F5667C}"/>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7BD4FC5-B285-4048-AD41-AFC0A64D1570}"/>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8863410-BB34-E94D-BE45-6CF93E74FC40}"/>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FE148F3-9A76-1D48-8F0E-3F9941D89BEB}"/>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1AF5A80-D672-5542-BD7C-BB4F3A50534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A2905230-6A3C-6C44-9849-55B21F56EB33}"/>
              </a:ext>
            </a:extLst>
          </p:cNvPr>
          <p:cNvGrpSpPr/>
          <p:nvPr/>
        </p:nvGrpSpPr>
        <p:grpSpPr>
          <a:xfrm>
            <a:off x="4384821" y="4938146"/>
            <a:ext cx="364151" cy="364151"/>
            <a:chOff x="-2060668" y="-7437"/>
            <a:chExt cx="2402049" cy="2402050"/>
          </a:xfrm>
          <a:effectLst/>
        </p:grpSpPr>
        <p:sp>
          <p:nvSpPr>
            <p:cNvPr id="84" name="Oval 83">
              <a:extLst>
                <a:ext uri="{FF2B5EF4-FFF2-40B4-BE49-F238E27FC236}">
                  <a16:creationId xmlns:a16="http://schemas.microsoft.com/office/drawing/2014/main" id="{B56BBC53-DE12-E047-9E05-7477CE52BBBE}"/>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DBCD166-5135-8949-9618-06C2E7095E0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65DA5CF-0927-A44F-8F16-4C70B318D78A}"/>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8ACA18A-952B-0544-86C3-B9A127FD69F9}"/>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810061B4-722B-4641-A6CD-EE068B548993}"/>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Isosceles Triangle 6">
            <a:extLst>
              <a:ext uri="{FF2B5EF4-FFF2-40B4-BE49-F238E27FC236}">
                <a16:creationId xmlns:a16="http://schemas.microsoft.com/office/drawing/2014/main" id="{8237CAA3-81B3-E846-B001-3E7FBCB6D430}"/>
              </a:ext>
            </a:extLst>
          </p:cNvPr>
          <p:cNvSpPr/>
          <p:nvPr/>
        </p:nvSpPr>
        <p:spPr>
          <a:xfrm>
            <a:off x="4246770" y="4422142"/>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0" name="Isosceles Triangle 6">
            <a:extLst>
              <a:ext uri="{FF2B5EF4-FFF2-40B4-BE49-F238E27FC236}">
                <a16:creationId xmlns:a16="http://schemas.microsoft.com/office/drawing/2014/main" id="{18DF905B-2627-8A46-95AC-7662A6182C62}"/>
              </a:ext>
            </a:extLst>
          </p:cNvPr>
          <p:cNvSpPr/>
          <p:nvPr/>
        </p:nvSpPr>
        <p:spPr>
          <a:xfrm>
            <a:off x="2477361" y="2647486"/>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1" name="Isosceles Triangle 6">
            <a:extLst>
              <a:ext uri="{FF2B5EF4-FFF2-40B4-BE49-F238E27FC236}">
                <a16:creationId xmlns:a16="http://schemas.microsoft.com/office/drawing/2014/main" id="{AF1DE0C6-EE4F-3D42-A00B-9066226DD23E}"/>
              </a:ext>
            </a:extLst>
          </p:cNvPr>
          <p:cNvSpPr/>
          <p:nvPr/>
        </p:nvSpPr>
        <p:spPr>
          <a:xfrm>
            <a:off x="6170438" y="2657386"/>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72294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913E5B0-CBF8-E546-A4E8-0079C4C51548}"/>
              </a:ext>
            </a:extLst>
          </p:cNvPr>
          <p:cNvSpPr/>
          <p:nvPr/>
        </p:nvSpPr>
        <p:spPr>
          <a:xfrm>
            <a:off x="823278" y="2033619"/>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02F35A2-F3E6-8047-8793-C2C38A07361B}"/>
              </a:ext>
            </a:extLst>
          </p:cNvPr>
          <p:cNvSpPr/>
          <p:nvPr/>
        </p:nvSpPr>
        <p:spPr>
          <a:xfrm>
            <a:off x="1227435" y="220622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DA9AA77-F7FB-5B4D-8DD9-5CD57DEF31E3}"/>
              </a:ext>
            </a:extLst>
          </p:cNvPr>
          <p:cNvSpPr/>
          <p:nvPr/>
        </p:nvSpPr>
        <p:spPr>
          <a:xfrm>
            <a:off x="3030866" y="4901126"/>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F2C51C-428F-F34C-9871-8D24D3CD73D3}"/>
              </a:ext>
            </a:extLst>
          </p:cNvPr>
          <p:cNvSpPr/>
          <p:nvPr/>
        </p:nvSpPr>
        <p:spPr>
          <a:xfrm>
            <a:off x="6801933" y="2207750"/>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225782E-5AB5-3249-92BC-5563B123B66B}"/>
              </a:ext>
            </a:extLst>
          </p:cNvPr>
          <p:cNvSpPr/>
          <p:nvPr/>
        </p:nvSpPr>
        <p:spPr>
          <a:xfrm>
            <a:off x="4308148" y="203362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A1C59265-9697-8F43-BEAE-333430019091}"/>
              </a:ext>
            </a:extLst>
          </p:cNvPr>
          <p:cNvGrpSpPr/>
          <p:nvPr/>
        </p:nvGrpSpPr>
        <p:grpSpPr>
          <a:xfrm rot="5400000">
            <a:off x="4373798" y="2160833"/>
            <a:ext cx="353488" cy="499714"/>
            <a:chOff x="-1435100" y="2754209"/>
            <a:chExt cx="1003300" cy="1418330"/>
          </a:xfrm>
        </p:grpSpPr>
        <p:sp>
          <p:nvSpPr>
            <p:cNvPr id="95" name="Rectangle 94">
              <a:extLst>
                <a:ext uri="{FF2B5EF4-FFF2-40B4-BE49-F238E27FC236}">
                  <a16:creationId xmlns:a16="http://schemas.microsoft.com/office/drawing/2014/main" id="{D360FB4C-5D23-9949-8D4C-24C06A7B26E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Cloud 95">
              <a:extLst>
                <a:ext uri="{FF2B5EF4-FFF2-40B4-BE49-F238E27FC236}">
                  <a16:creationId xmlns:a16="http://schemas.microsoft.com/office/drawing/2014/main" id="{DFE9E382-EBF4-BE47-988D-4D688253D171}"/>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44BF4F5E-4A08-6040-889F-B7D4E0860438}"/>
              </a:ext>
            </a:extLst>
          </p:cNvPr>
          <p:cNvGrpSpPr/>
          <p:nvPr/>
        </p:nvGrpSpPr>
        <p:grpSpPr>
          <a:xfrm rot="5400000">
            <a:off x="4368625" y="2538878"/>
            <a:ext cx="353488" cy="499714"/>
            <a:chOff x="-1435100" y="2754209"/>
            <a:chExt cx="1003300" cy="1418330"/>
          </a:xfrm>
        </p:grpSpPr>
        <p:sp>
          <p:nvSpPr>
            <p:cNvPr id="98" name="Rectangle 97">
              <a:extLst>
                <a:ext uri="{FF2B5EF4-FFF2-40B4-BE49-F238E27FC236}">
                  <a16:creationId xmlns:a16="http://schemas.microsoft.com/office/drawing/2014/main" id="{94BF7FC7-BE8F-BC4B-8560-833000EABC4A}"/>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56947BE4-8228-5E49-B278-325C0B185B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F81BD5E6-8186-9B48-A5C0-DF15A63EF581}"/>
              </a:ext>
            </a:extLst>
          </p:cNvPr>
          <p:cNvGrpSpPr/>
          <p:nvPr/>
        </p:nvGrpSpPr>
        <p:grpSpPr>
          <a:xfrm rot="5400000">
            <a:off x="4368627" y="2910656"/>
            <a:ext cx="353488" cy="499714"/>
            <a:chOff x="-1435100" y="2754209"/>
            <a:chExt cx="1003300" cy="1418330"/>
          </a:xfrm>
        </p:grpSpPr>
        <p:sp>
          <p:nvSpPr>
            <p:cNvPr id="101" name="Rectangle 100">
              <a:extLst>
                <a:ext uri="{FF2B5EF4-FFF2-40B4-BE49-F238E27FC236}">
                  <a16:creationId xmlns:a16="http://schemas.microsoft.com/office/drawing/2014/main" id="{BE0826B9-3244-D64E-AACB-048155E0DB50}"/>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276C3FB5-FED7-824B-A159-1704B8CF90F7}"/>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Title 1">
            <a:extLst>
              <a:ext uri="{FF2B5EF4-FFF2-40B4-BE49-F238E27FC236}">
                <a16:creationId xmlns:a16="http://schemas.microsoft.com/office/drawing/2014/main" id="{EDC5841E-B74F-FD45-8197-4E5D813B3E5C}"/>
              </a:ext>
            </a:extLst>
          </p:cNvPr>
          <p:cNvSpPr>
            <a:spLocks noGrp="1"/>
          </p:cNvSpPr>
          <p:nvPr>
            <p:ph type="title"/>
          </p:nvPr>
        </p:nvSpPr>
        <p:spPr>
          <a:xfrm>
            <a:off x="210207" y="510688"/>
            <a:ext cx="8723586" cy="1143000"/>
          </a:xfrm>
        </p:spPr>
        <p:txBody>
          <a:bodyPr>
            <a:noAutofit/>
          </a:body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Unless the road is cleared, the fish dealer won’t be able to drive in and will have to buy fish from a different town.</a:t>
            </a:r>
          </a:p>
        </p:txBody>
      </p:sp>
      <p:sp>
        <p:nvSpPr>
          <p:cNvPr id="68" name="Rectangle 67">
            <a:extLst>
              <a:ext uri="{FF2B5EF4-FFF2-40B4-BE49-F238E27FC236}">
                <a16:creationId xmlns:a16="http://schemas.microsoft.com/office/drawing/2014/main" id="{088D5DCC-D926-E54B-AECF-319B65EEFAE6}"/>
              </a:ext>
            </a:extLst>
          </p:cNvPr>
          <p:cNvSpPr/>
          <p:nvPr/>
        </p:nvSpPr>
        <p:spPr>
          <a:xfrm>
            <a:off x="2613861" y="298509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6718115-C0F7-E544-AA13-98D648EE6202}"/>
              </a:ext>
            </a:extLst>
          </p:cNvPr>
          <p:cNvSpPr/>
          <p:nvPr/>
        </p:nvSpPr>
        <p:spPr>
          <a:xfrm>
            <a:off x="4383270" y="473452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1" name="Rectangle 70">
            <a:extLst>
              <a:ext uri="{FF2B5EF4-FFF2-40B4-BE49-F238E27FC236}">
                <a16:creationId xmlns:a16="http://schemas.microsoft.com/office/drawing/2014/main" id="{82E618FD-1CDD-1A40-A250-E0056C437842}"/>
              </a:ext>
            </a:extLst>
          </p:cNvPr>
          <p:cNvSpPr/>
          <p:nvPr/>
        </p:nvSpPr>
        <p:spPr>
          <a:xfrm>
            <a:off x="6306938" y="298678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06C577B1-E69E-ED44-8BA5-4A32BA7088B7}"/>
              </a:ext>
            </a:extLst>
          </p:cNvPr>
          <p:cNvGrpSpPr/>
          <p:nvPr/>
        </p:nvGrpSpPr>
        <p:grpSpPr>
          <a:xfrm>
            <a:off x="2468506" y="3167625"/>
            <a:ext cx="364151" cy="364151"/>
            <a:chOff x="-2060668" y="-7437"/>
            <a:chExt cx="2402049" cy="2402050"/>
          </a:xfrm>
          <a:effectLst/>
        </p:grpSpPr>
        <p:sp>
          <p:nvSpPr>
            <p:cNvPr id="73" name="Oval 72">
              <a:extLst>
                <a:ext uri="{FF2B5EF4-FFF2-40B4-BE49-F238E27FC236}">
                  <a16:creationId xmlns:a16="http://schemas.microsoft.com/office/drawing/2014/main" id="{796A08E5-1B61-264C-9D8F-8342E88FF412}"/>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48E3044F-CBA5-4048-8FE2-47F0BCC3D6D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9B30A6E-A252-0940-BCE9-2A0B477EF4C4}"/>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D0C72F4-F637-6A41-ABDE-B7E80DD79EB2}"/>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78BA731-7FF8-E049-A59D-497D048188C5}"/>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F6CECBFE-F86D-F848-B113-B7A0C6107283}"/>
              </a:ext>
            </a:extLst>
          </p:cNvPr>
          <p:cNvGrpSpPr/>
          <p:nvPr/>
        </p:nvGrpSpPr>
        <p:grpSpPr>
          <a:xfrm>
            <a:off x="6318403" y="3173390"/>
            <a:ext cx="364151" cy="364151"/>
            <a:chOff x="-2060668" y="-7437"/>
            <a:chExt cx="2402049" cy="2402050"/>
          </a:xfrm>
          <a:effectLst/>
        </p:grpSpPr>
        <p:sp>
          <p:nvSpPr>
            <p:cNvPr id="79" name="Oval 78">
              <a:extLst>
                <a:ext uri="{FF2B5EF4-FFF2-40B4-BE49-F238E27FC236}">
                  <a16:creationId xmlns:a16="http://schemas.microsoft.com/office/drawing/2014/main" id="{B7545D8E-05DB-F149-8C6C-3D55C7F2C35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1D0071-25BC-D44C-B2DB-B8B3618EE76A}"/>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CDD5B3E-4E76-9C46-B203-B45D1F36460E}"/>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2A08E6-C295-F34B-A0F5-8A558AA9E757}"/>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0B88836-2036-CB42-B941-64DB4AA0A75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CE6592C-C532-6446-9325-99149DC18638}"/>
              </a:ext>
            </a:extLst>
          </p:cNvPr>
          <p:cNvGrpSpPr/>
          <p:nvPr/>
        </p:nvGrpSpPr>
        <p:grpSpPr>
          <a:xfrm>
            <a:off x="4384821" y="4938146"/>
            <a:ext cx="364151" cy="364151"/>
            <a:chOff x="-2060668" y="-7437"/>
            <a:chExt cx="2402049" cy="2402050"/>
          </a:xfrm>
          <a:effectLst/>
        </p:grpSpPr>
        <p:sp>
          <p:nvSpPr>
            <p:cNvPr id="85" name="Oval 84">
              <a:extLst>
                <a:ext uri="{FF2B5EF4-FFF2-40B4-BE49-F238E27FC236}">
                  <a16:creationId xmlns:a16="http://schemas.microsoft.com/office/drawing/2014/main" id="{2769D225-0B95-6948-821C-AE77D949AC74}"/>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993B164-2C4E-B140-800C-A4F0CF22F598}"/>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85A5D462-B89F-BD4C-AD8A-93EFCE7B806C}"/>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B64E159-0896-474F-B574-24531998F5BE}"/>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7A192C4-A8F2-DE4D-A5CE-022E3B845DF1}"/>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0" name="Isosceles Triangle 6">
            <a:extLst>
              <a:ext uri="{FF2B5EF4-FFF2-40B4-BE49-F238E27FC236}">
                <a16:creationId xmlns:a16="http://schemas.microsoft.com/office/drawing/2014/main" id="{0103CB9A-78D5-2F48-B49B-D8CB9D75F027}"/>
              </a:ext>
            </a:extLst>
          </p:cNvPr>
          <p:cNvSpPr/>
          <p:nvPr/>
        </p:nvSpPr>
        <p:spPr>
          <a:xfrm>
            <a:off x="4246770" y="4422142"/>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1" name="Isosceles Triangle 6">
            <a:extLst>
              <a:ext uri="{FF2B5EF4-FFF2-40B4-BE49-F238E27FC236}">
                <a16:creationId xmlns:a16="http://schemas.microsoft.com/office/drawing/2014/main" id="{7459FBB9-2C4A-3248-BA07-D0860248A131}"/>
              </a:ext>
            </a:extLst>
          </p:cNvPr>
          <p:cNvSpPr/>
          <p:nvPr/>
        </p:nvSpPr>
        <p:spPr>
          <a:xfrm>
            <a:off x="2477361" y="2647486"/>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2" name="Isosceles Triangle 6">
            <a:extLst>
              <a:ext uri="{FF2B5EF4-FFF2-40B4-BE49-F238E27FC236}">
                <a16:creationId xmlns:a16="http://schemas.microsoft.com/office/drawing/2014/main" id="{2E55A951-F706-A84F-83EF-6CEC0E1B4BCD}"/>
              </a:ext>
            </a:extLst>
          </p:cNvPr>
          <p:cNvSpPr/>
          <p:nvPr/>
        </p:nvSpPr>
        <p:spPr>
          <a:xfrm>
            <a:off x="6170438" y="2657386"/>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336979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5242</TotalTime>
  <Words>1571</Words>
  <Application>Microsoft Macintosh PowerPoint</Application>
  <PresentationFormat>On-screen Show (4:3)</PresentationFormat>
  <Paragraphs>420</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Helvetica Neue</vt:lpstr>
      <vt:lpstr>Helvetica Neue Condensed Black</vt:lpstr>
      <vt:lpstr>Helvetica Neue Medium</vt:lpstr>
      <vt:lpstr>Office Theme</vt:lpstr>
      <vt:lpstr>PowerPoint Presentation</vt:lpstr>
      <vt:lpstr>PowerPoint Presentation</vt:lpstr>
      <vt:lpstr>PowerPoint Presentation</vt:lpstr>
      <vt:lpstr>PowerPoint Presentation</vt:lpstr>
      <vt:lpstr>Here is a map of where the fishermen live</vt:lpstr>
      <vt:lpstr>Each fisherman fishes in his own pond</vt:lpstr>
      <vt:lpstr>Afterwards they meet to sell their catch</vt:lpstr>
      <vt:lpstr>Sometimes the road is blocked by collapsed trees!</vt:lpstr>
      <vt:lpstr>Unless the road is cleared, the fish dealer won’t be able to drive in and will have to buy fish from a different town.</vt:lpstr>
      <vt:lpstr>PowerPoint Presentation</vt:lpstr>
      <vt:lpstr>All fishermen can see at a distance how many trees are blocking the road.</vt:lpstr>
      <vt:lpstr>Each morning each fisherman wakes up and decides whether to fish or to clear the road.</vt:lpstr>
      <vt:lpstr>Each activity (fishing or clearing the road) takes up all day, so they can only do one.</vt:lpstr>
      <vt:lpstr>However, the fishermen live too far away from each other, so each one decides individually what to do.</vt:lpstr>
      <vt:lpstr>All fishermen know how strong the other fishermen are</vt:lpstr>
      <vt:lpstr>Next we will show you a few examples. Choose which actions each fisherman should do to maximize the amount of fish sold</vt:lpstr>
      <vt:lpstr>PowerPoint Presentation</vt:lpstr>
      <vt:lpstr>PowerPoint Presentation</vt:lpstr>
      <vt:lpstr>PowerPoint Presentation</vt:lpstr>
      <vt:lpstr>PowerPoint Presentation</vt:lpstr>
      <vt:lpstr>Now we will show you some situations where the fishermen didn’t get the full reward. Your task is to judge how responsible each agent is for not selling as many fish as possible</vt:lpstr>
      <vt:lpstr>How blameworthy is each fisherman for not selling any fish?</vt:lpstr>
      <vt:lpstr>How blameworthy is each fisherman for only selling 1 fish?</vt:lpstr>
      <vt:lpstr>How blameworthy is each fisherman for not selling any fish?</vt:lpstr>
      <vt:lpstr>Now we will begin the study. Your task will be slightly different. You will get information about how much each agent was blamed, and you will try to figure out the missing information about the situation.</vt:lpstr>
      <vt:lpstr>How blameworthy is each fisherman for only selling X fish?</vt:lpstr>
      <vt:lpstr>SPP demo 1</vt:lpstr>
      <vt:lpstr>SPP demo 2</vt:lpstr>
      <vt:lpstr>SPP demo 3</vt:lpstr>
      <vt:lpstr>How blameworthy is each fisherman for only selling X fish?</vt:lpstr>
      <vt:lpstr>Here is a map of where the fishermen live</vt:lpstr>
      <vt:lpstr>GUIDE</vt:lpstr>
      <vt:lpstr>Here are some examples</vt:lpstr>
      <vt:lpstr>Here are some examples</vt:lpstr>
      <vt:lpstr>Here are some more examples</vt:lpstr>
      <vt:lpstr>Here are some more examples</vt:lpstr>
      <vt:lpstr>SET2</vt:lpstr>
      <vt:lpstr>Here are some examples</vt:lpstr>
      <vt:lpstr>Here are some examples</vt:lpstr>
      <vt:lpstr>Here are some more examples</vt:lpstr>
      <vt:lpstr>Here are some more examples</vt:lpstr>
      <vt:lpstr>In this task, we will show you different villages, and you’ll have to decide what fisherman A should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Massachusetts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Jara-Ettinger</dc:creator>
  <cp:lastModifiedBy>Microsoft Office User</cp:lastModifiedBy>
  <cp:revision>162</cp:revision>
  <cp:lastPrinted>2021-01-16T22:20:39Z</cp:lastPrinted>
  <dcterms:created xsi:type="dcterms:W3CDTF">2014-02-25T19:53:09Z</dcterms:created>
  <dcterms:modified xsi:type="dcterms:W3CDTF">2021-06-15T00:14:55Z</dcterms:modified>
</cp:coreProperties>
</file>