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338" r:id="rId7"/>
    <p:sldId id="337" r:id="rId8"/>
    <p:sldId id="340" r:id="rId9"/>
    <p:sldId id="342" r:id="rId10"/>
    <p:sldId id="272" r:id="rId11"/>
    <p:sldId id="343" r:id="rId12"/>
    <p:sldId id="310" r:id="rId13"/>
    <p:sldId id="311" r:id="rId14"/>
    <p:sldId id="312" r:id="rId15"/>
    <p:sldId id="313" r:id="rId16"/>
    <p:sldId id="314" r:id="rId17"/>
    <p:sldId id="353" r:id="rId18"/>
    <p:sldId id="264" r:id="rId19"/>
    <p:sldId id="354" r:id="rId20"/>
    <p:sldId id="347" r:id="rId21"/>
    <p:sldId id="351" r:id="rId22"/>
    <p:sldId id="348" r:id="rId23"/>
    <p:sldId id="339" r:id="rId24"/>
    <p:sldId id="352" r:id="rId25"/>
    <p:sldId id="34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5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6"/>
    <p:restoredTop sz="95687" autoAdjust="0"/>
  </p:normalViewPr>
  <p:slideViewPr>
    <p:cSldViewPr snapToGrid="0" snapToObjects="1">
      <p:cViewPr varScale="1">
        <p:scale>
          <a:sx n="103" d="100"/>
          <a:sy n="103" d="100"/>
        </p:scale>
        <p:origin x="141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CE8EEF-E585-D946-AF1E-051B1113DF51}" type="datetimeFigureOut">
              <a:rPr lang="en-US" smtClean="0"/>
              <a:t>5/12/21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92063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E8EEF-E585-D946-AF1E-051B1113DF51}" type="datetimeFigureOut">
              <a:rPr lang="en-US" smtClean="0"/>
              <a:t>5/12/21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41213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E8EEF-E585-D946-AF1E-051B1113DF51}" type="datetimeFigureOut">
              <a:rPr lang="en-US" smtClean="0"/>
              <a:t>5/12/21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09389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E8EEF-E585-D946-AF1E-051B1113DF51}" type="datetimeFigureOut">
              <a:rPr lang="en-US" smtClean="0"/>
              <a:t>5/12/21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62848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E8EEF-E585-D946-AF1E-051B1113DF51}" type="datetimeFigureOut">
              <a:rPr lang="en-US" smtClean="0"/>
              <a:t>5/12/21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7152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CE8EEF-E585-D946-AF1E-051B1113DF51}" type="datetimeFigureOut">
              <a:rPr lang="en-US" smtClean="0"/>
              <a:t>5/12/21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61768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CE8EEF-E585-D946-AF1E-051B1113DF51}" type="datetimeFigureOut">
              <a:rPr lang="en-US" smtClean="0"/>
              <a:t>5/12/21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199150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E8EEF-E585-D946-AF1E-051B1113DF51}" type="datetimeFigureOut">
              <a:rPr lang="en-US" smtClean="0"/>
              <a:t>5/12/21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12163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E8EEF-E585-D946-AF1E-051B1113DF51}" type="datetimeFigureOut">
              <a:rPr lang="en-US" smtClean="0"/>
              <a:t>5/12/21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428984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E8EEF-E585-D946-AF1E-051B1113DF51}" type="datetimeFigureOut">
              <a:rPr lang="en-US" smtClean="0"/>
              <a:t>5/12/21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00287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E8EEF-E585-D946-AF1E-051B1113DF51}" type="datetimeFigureOut">
              <a:rPr lang="en-US" smtClean="0"/>
              <a:t>5/12/21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348544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E8EEF-E585-D946-AF1E-051B1113DF51}" type="datetimeFigureOut">
              <a:rPr lang="en-US" smtClean="0"/>
              <a:t>5/12/21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6C831-7A7C-E749-B4AA-D86AA76BB832}" type="slidenum">
              <a:rPr lang="en-US" smtClean="0"/>
              <a:t>‹#›</a:t>
            </a:fld>
            <a:endParaRPr lang="en-US"/>
          </a:p>
        </p:txBody>
      </p:sp>
    </p:spTree>
    <p:extLst>
      <p:ext uri="{BB962C8B-B14F-4D97-AF65-F5344CB8AC3E}">
        <p14:creationId xmlns:p14="http://schemas.microsoft.com/office/powerpoint/2010/main" val="3741592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370977" y="2498837"/>
            <a:ext cx="2402047" cy="2402047"/>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862625" y="1007819"/>
            <a:ext cx="7418751" cy="707886"/>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This game is about fishermen.</a:t>
            </a:r>
          </a:p>
        </p:txBody>
      </p:sp>
    </p:spTree>
    <p:extLst>
      <p:ext uri="{BB962C8B-B14F-4D97-AF65-F5344CB8AC3E}">
        <p14:creationId xmlns:p14="http://schemas.microsoft.com/office/powerpoint/2010/main" val="209448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717873" y="2397323"/>
            <a:ext cx="1288131" cy="1288131"/>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136416" y="346099"/>
            <a:ext cx="8499583" cy="1938992"/>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Each fisherman’s strength also determines how many trees they can move</a:t>
            </a:r>
          </a:p>
        </p:txBody>
      </p:sp>
      <p:sp>
        <p:nvSpPr>
          <p:cNvPr id="18" name="TextBox 17"/>
          <p:cNvSpPr txBox="1"/>
          <p:nvPr/>
        </p:nvSpPr>
        <p:spPr>
          <a:xfrm>
            <a:off x="2971844" y="3692171"/>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Strength=3</a:t>
            </a:r>
          </a:p>
        </p:txBody>
      </p:sp>
      <p:grpSp>
        <p:nvGrpSpPr>
          <p:cNvPr id="32" name="Group 31"/>
          <p:cNvGrpSpPr/>
          <p:nvPr/>
        </p:nvGrpSpPr>
        <p:grpSpPr>
          <a:xfrm>
            <a:off x="1186576" y="5176695"/>
            <a:ext cx="1201024" cy="1474051"/>
            <a:chOff x="-1642779" y="2804994"/>
            <a:chExt cx="1532340" cy="1880684"/>
          </a:xfrm>
        </p:grpSpPr>
        <p:sp>
          <p:nvSpPr>
            <p:cNvPr id="33" name="Oval 3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35" name="Picture 3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36" name="Picture 3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37" name="Picture 3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38" name="Picture 3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9" name="Picture 3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0" name="Trapezoid 39"/>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003360" y="5141412"/>
            <a:ext cx="1201024" cy="1474051"/>
            <a:chOff x="-1642779" y="2804994"/>
            <a:chExt cx="1532340" cy="1880684"/>
          </a:xfrm>
        </p:grpSpPr>
        <p:sp>
          <p:nvSpPr>
            <p:cNvPr id="42" name="Oval 41"/>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44" name="Picture 4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45" name="Picture 4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46" name="Picture 4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47" name="Picture 4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48" name="Picture 4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9" name="Trapezoid 48"/>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41397" y="5230899"/>
            <a:ext cx="1201024" cy="1474051"/>
            <a:chOff x="-1642779" y="2804994"/>
            <a:chExt cx="1532340" cy="1880684"/>
          </a:xfrm>
        </p:grpSpPr>
        <p:sp>
          <p:nvSpPr>
            <p:cNvPr id="3" name="Oval 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26" name="Picture 2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27" name="Picture 2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28" name="Picture 2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29" name="Picture 2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0" name="Picture 2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 name="Trapezoid 3"/>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7839866" y="5085865"/>
            <a:ext cx="1174119" cy="1659813"/>
            <a:chOff x="-1435100" y="2754210"/>
            <a:chExt cx="1003300" cy="1418332"/>
          </a:xfrm>
        </p:grpSpPr>
        <p:sp>
          <p:nvSpPr>
            <p:cNvPr id="60" name="Rectangle 59"/>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Cloud 60"/>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7210199" y="5075215"/>
            <a:ext cx="1174119" cy="1659813"/>
            <a:chOff x="-1435100" y="2754210"/>
            <a:chExt cx="1003300" cy="1418332"/>
          </a:xfrm>
        </p:grpSpPr>
        <p:sp>
          <p:nvSpPr>
            <p:cNvPr id="63" name="Rectangle 62"/>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loud 63"/>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6374136" y="5151249"/>
            <a:ext cx="1174119" cy="1659813"/>
            <a:chOff x="-1435100" y="2754210"/>
            <a:chExt cx="1003300" cy="1418332"/>
          </a:xfrm>
        </p:grpSpPr>
        <p:sp>
          <p:nvSpPr>
            <p:cNvPr id="66" name="Rectangle 6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Cloud 6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415584" y="4488968"/>
            <a:ext cx="4364694" cy="523220"/>
          </a:xfrm>
          <a:prstGeom prst="rect">
            <a:avLst/>
          </a:prstGeom>
          <a:noFill/>
        </p:spPr>
        <p:txBody>
          <a:bodyPr wrap="square" rtlCol="0">
            <a:spAutoFit/>
          </a:bodyPr>
          <a:lstStyle/>
          <a:p>
            <a:pPr algn="ctr"/>
            <a:r>
              <a:rPr lang="en-US" sz="2800" dirty="0">
                <a:latin typeface="Helvetica Neue" panose="02000503000000020004" pitchFamily="2" charset="0"/>
                <a:ea typeface="Helvetica Neue" panose="02000503000000020004" pitchFamily="2" charset="0"/>
                <a:cs typeface="Helvetica Neue" panose="02000503000000020004" pitchFamily="2" charset="0"/>
              </a:rPr>
              <a:t>Catch 3 sacks of fish</a:t>
            </a:r>
          </a:p>
        </p:txBody>
      </p:sp>
      <p:sp>
        <p:nvSpPr>
          <p:cNvPr id="69" name="TextBox 68"/>
          <p:cNvSpPr txBox="1"/>
          <p:nvPr/>
        </p:nvSpPr>
        <p:spPr>
          <a:xfrm>
            <a:off x="5143762" y="4533012"/>
            <a:ext cx="4364694" cy="523220"/>
          </a:xfrm>
          <a:prstGeom prst="rect">
            <a:avLst/>
          </a:prstGeom>
          <a:noFill/>
        </p:spPr>
        <p:txBody>
          <a:bodyPr wrap="square" rtlCol="0">
            <a:spAutoFit/>
          </a:bodyPr>
          <a:lstStyle/>
          <a:p>
            <a:pPr algn="ctr"/>
            <a:r>
              <a:rPr lang="en-US" sz="2800" dirty="0">
                <a:latin typeface="Helvetica Neue" panose="02000503000000020004" pitchFamily="2" charset="0"/>
                <a:ea typeface="Helvetica Neue" panose="02000503000000020004" pitchFamily="2" charset="0"/>
                <a:cs typeface="Helvetica Neue" panose="02000503000000020004" pitchFamily="2" charset="0"/>
              </a:rPr>
              <a:t>Clear 3 trees from road</a:t>
            </a:r>
          </a:p>
        </p:txBody>
      </p:sp>
      <p:sp>
        <p:nvSpPr>
          <p:cNvPr id="70" name="TextBox 69"/>
          <p:cNvSpPr txBox="1"/>
          <p:nvPr/>
        </p:nvSpPr>
        <p:spPr>
          <a:xfrm>
            <a:off x="2499897" y="5720189"/>
            <a:ext cx="4364694" cy="584776"/>
          </a:xfrm>
          <a:prstGeom prst="rect">
            <a:avLst/>
          </a:prstGeom>
          <a:noFill/>
        </p:spPr>
        <p:txBody>
          <a:bodyPr wrap="square" rtlCol="0">
            <a:spAutoFit/>
          </a:bodyPr>
          <a:lstStyle/>
          <a:p>
            <a:pPr algn="ctr"/>
            <a:r>
              <a:rPr lang="en-US" sz="3200" dirty="0">
                <a:latin typeface="Helvetica Neue" panose="02000503000000020004" pitchFamily="2" charset="0"/>
                <a:ea typeface="Helvetica Neue" panose="02000503000000020004" pitchFamily="2" charset="0"/>
                <a:cs typeface="Helvetica Neue" panose="02000503000000020004" pitchFamily="2" charset="0"/>
              </a:rPr>
              <a:t>OR</a:t>
            </a:r>
          </a:p>
        </p:txBody>
      </p:sp>
    </p:spTree>
    <p:extLst>
      <p:ext uri="{BB962C8B-B14F-4D97-AF65-F5344CB8AC3E}">
        <p14:creationId xmlns:p14="http://schemas.microsoft.com/office/powerpoint/2010/main" val="211507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09CAAC88-6870-0341-B151-2C0679ABA779}"/>
              </a:ext>
            </a:extLst>
          </p:cNvPr>
          <p:cNvSpPr/>
          <p:nvPr/>
        </p:nvSpPr>
        <p:spPr>
          <a:xfrm>
            <a:off x="823278" y="2390971"/>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E28F647F-85B2-524D-823E-3661F84B2C14}"/>
              </a:ext>
            </a:extLst>
          </p:cNvPr>
          <p:cNvSpPr/>
          <p:nvPr/>
        </p:nvSpPr>
        <p:spPr>
          <a:xfrm>
            <a:off x="2571051" y="3352955"/>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Isosceles Triangle 6">
            <a:extLst>
              <a:ext uri="{FF2B5EF4-FFF2-40B4-BE49-F238E27FC236}">
                <a16:creationId xmlns:a16="http://schemas.microsoft.com/office/drawing/2014/main" id="{E8094A78-51C4-3845-9039-2047214AE7B7}"/>
              </a:ext>
            </a:extLst>
          </p:cNvPr>
          <p:cNvSpPr/>
          <p:nvPr/>
        </p:nvSpPr>
        <p:spPr>
          <a:xfrm>
            <a:off x="2507775" y="3110457"/>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736074ED-99FB-3540-AD25-57C9900A9722}"/>
              </a:ext>
            </a:extLst>
          </p:cNvPr>
          <p:cNvSpPr/>
          <p:nvPr/>
        </p:nvSpPr>
        <p:spPr>
          <a:xfrm>
            <a:off x="4346568" y="5102388"/>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8" name="Isosceles Triangle 9">
            <a:extLst>
              <a:ext uri="{FF2B5EF4-FFF2-40B4-BE49-F238E27FC236}">
                <a16:creationId xmlns:a16="http://schemas.microsoft.com/office/drawing/2014/main" id="{EC101A95-5BF3-0E4A-B2D9-5ED934F76FCC}"/>
              </a:ext>
            </a:extLst>
          </p:cNvPr>
          <p:cNvSpPr/>
          <p:nvPr/>
        </p:nvSpPr>
        <p:spPr>
          <a:xfrm>
            <a:off x="4283292" y="4859890"/>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9" name="Rectangle 108">
            <a:extLst>
              <a:ext uri="{FF2B5EF4-FFF2-40B4-BE49-F238E27FC236}">
                <a16:creationId xmlns:a16="http://schemas.microsoft.com/office/drawing/2014/main" id="{9B37612A-D3A8-6741-B519-0C86ECF6FD6E}"/>
              </a:ext>
            </a:extLst>
          </p:cNvPr>
          <p:cNvSpPr/>
          <p:nvPr/>
        </p:nvSpPr>
        <p:spPr>
          <a:xfrm>
            <a:off x="6268439" y="3354644"/>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Isosceles Triangle 12">
            <a:extLst>
              <a:ext uri="{FF2B5EF4-FFF2-40B4-BE49-F238E27FC236}">
                <a16:creationId xmlns:a16="http://schemas.microsoft.com/office/drawing/2014/main" id="{C3246C30-789E-D74C-832C-55ECDEFB5E30}"/>
              </a:ext>
            </a:extLst>
          </p:cNvPr>
          <p:cNvSpPr/>
          <p:nvPr/>
        </p:nvSpPr>
        <p:spPr>
          <a:xfrm>
            <a:off x="6205163" y="3112146"/>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805B008-7808-7C41-A0B7-3D4098B5AB28}"/>
              </a:ext>
            </a:extLst>
          </p:cNvPr>
          <p:cNvSpPr/>
          <p:nvPr/>
        </p:nvSpPr>
        <p:spPr>
          <a:xfrm>
            <a:off x="1227435" y="256357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1769202-52DC-4546-BE3D-E2E2196DA89A}"/>
              </a:ext>
            </a:extLst>
          </p:cNvPr>
          <p:cNvSpPr/>
          <p:nvPr/>
        </p:nvSpPr>
        <p:spPr>
          <a:xfrm>
            <a:off x="3030866" y="525847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B38A4CE-9FB2-BE41-88C5-DEE5F4899F6A}"/>
              </a:ext>
            </a:extLst>
          </p:cNvPr>
          <p:cNvSpPr/>
          <p:nvPr/>
        </p:nvSpPr>
        <p:spPr>
          <a:xfrm>
            <a:off x="6801933" y="25651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7B23EA8B-5E37-C54A-AF61-7C72ABDA0C28}"/>
              </a:ext>
            </a:extLst>
          </p:cNvPr>
          <p:cNvSpPr/>
          <p:nvPr/>
        </p:nvSpPr>
        <p:spPr>
          <a:xfrm>
            <a:off x="4308148" y="2390972"/>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37DB9AC1-5D19-874F-83A1-0E6D06D2BFD4}"/>
              </a:ext>
            </a:extLst>
          </p:cNvPr>
          <p:cNvGrpSpPr/>
          <p:nvPr/>
        </p:nvGrpSpPr>
        <p:grpSpPr>
          <a:xfrm>
            <a:off x="2436975" y="3535487"/>
            <a:ext cx="364151" cy="364151"/>
            <a:chOff x="-2060668" y="-7437"/>
            <a:chExt cx="2402049" cy="2402050"/>
          </a:xfrm>
          <a:effectLst/>
        </p:grpSpPr>
        <p:sp>
          <p:nvSpPr>
            <p:cNvPr id="116" name="Oval 115">
              <a:extLst>
                <a:ext uri="{FF2B5EF4-FFF2-40B4-BE49-F238E27FC236}">
                  <a16:creationId xmlns:a16="http://schemas.microsoft.com/office/drawing/2014/main" id="{272230EF-95DB-B149-B769-3A90551CCC8C}"/>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7D6A841A-5846-8547-8829-120DDB74AEA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5BBEC97-1EDE-434E-A84B-BD37CE4F8D43}"/>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2B55B41A-8A0F-D44C-A427-923134C390F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5B19BF9F-DC39-1149-BB41-E230D66B8008}"/>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6E72A82C-6DB9-B348-9826-C20EDE5BDD34}"/>
              </a:ext>
            </a:extLst>
          </p:cNvPr>
          <p:cNvGrpSpPr/>
          <p:nvPr/>
        </p:nvGrpSpPr>
        <p:grpSpPr>
          <a:xfrm>
            <a:off x="6286872" y="3541252"/>
            <a:ext cx="364151" cy="364151"/>
            <a:chOff x="-2060668" y="-7437"/>
            <a:chExt cx="2402049" cy="2402050"/>
          </a:xfrm>
          <a:effectLst/>
        </p:grpSpPr>
        <p:sp>
          <p:nvSpPr>
            <p:cNvPr id="122" name="Oval 121">
              <a:extLst>
                <a:ext uri="{FF2B5EF4-FFF2-40B4-BE49-F238E27FC236}">
                  <a16:creationId xmlns:a16="http://schemas.microsoft.com/office/drawing/2014/main" id="{2678967D-CBA9-A249-8F9B-E141DAD488DC}"/>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955AC64F-AA6E-7A4B-B1C9-165D0D5F624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DD96DB5-CE1A-5447-BD6E-FDE0F5EC6E95}"/>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D48672E-7B10-844B-8736-1D57243EA566}"/>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C7052DA2-6F1C-604F-9B5C-060AA7D6114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31E38B8C-6D01-D949-A425-B7D6262E461B}"/>
              </a:ext>
            </a:extLst>
          </p:cNvPr>
          <p:cNvGrpSpPr/>
          <p:nvPr/>
        </p:nvGrpSpPr>
        <p:grpSpPr>
          <a:xfrm>
            <a:off x="4353290" y="5306008"/>
            <a:ext cx="364151" cy="364151"/>
            <a:chOff x="-2060668" y="-7437"/>
            <a:chExt cx="2402049" cy="2402050"/>
          </a:xfrm>
          <a:effectLst/>
        </p:grpSpPr>
        <p:sp>
          <p:nvSpPr>
            <p:cNvPr id="128" name="Oval 127">
              <a:extLst>
                <a:ext uri="{FF2B5EF4-FFF2-40B4-BE49-F238E27FC236}">
                  <a16:creationId xmlns:a16="http://schemas.microsoft.com/office/drawing/2014/main" id="{DED13556-DB5A-194D-B46F-95485F3643DB}"/>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C36DD222-867F-7744-86C2-D7AD4FC567DF}"/>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5C320690-33CA-7748-ADB9-B4B862A02510}"/>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5A4C4BD3-C251-F544-9F49-3EA10C914EF0}"/>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281B104D-0F5F-324F-96BD-68290E80E626}"/>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080AE8C6-8DAE-6C44-B03B-8FC2870FC6DD}"/>
              </a:ext>
            </a:extLst>
          </p:cNvPr>
          <p:cNvGrpSpPr/>
          <p:nvPr/>
        </p:nvGrpSpPr>
        <p:grpSpPr>
          <a:xfrm rot="5400000">
            <a:off x="4373798" y="2518185"/>
            <a:ext cx="353488" cy="499714"/>
            <a:chOff x="-1435100" y="2754209"/>
            <a:chExt cx="1003300" cy="1418330"/>
          </a:xfrm>
        </p:grpSpPr>
        <p:sp>
          <p:nvSpPr>
            <p:cNvPr id="134" name="Rectangle 133">
              <a:extLst>
                <a:ext uri="{FF2B5EF4-FFF2-40B4-BE49-F238E27FC236}">
                  <a16:creationId xmlns:a16="http://schemas.microsoft.com/office/drawing/2014/main" id="{2BD1E6A1-BF8B-D64F-8258-C9DC4BDF7642}"/>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Cloud 134">
              <a:extLst>
                <a:ext uri="{FF2B5EF4-FFF2-40B4-BE49-F238E27FC236}">
                  <a16:creationId xmlns:a16="http://schemas.microsoft.com/office/drawing/2014/main" id="{2A91B958-731D-EE43-9CB0-B00CB96D5CF2}"/>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E73089F2-E4D4-6441-99A1-5BBD52C3453B}"/>
              </a:ext>
            </a:extLst>
          </p:cNvPr>
          <p:cNvGrpSpPr/>
          <p:nvPr/>
        </p:nvGrpSpPr>
        <p:grpSpPr>
          <a:xfrm rot="5400000">
            <a:off x="4368625" y="2896230"/>
            <a:ext cx="353488" cy="499714"/>
            <a:chOff x="-1435100" y="2754209"/>
            <a:chExt cx="1003300" cy="1418330"/>
          </a:xfrm>
        </p:grpSpPr>
        <p:sp>
          <p:nvSpPr>
            <p:cNvPr id="137" name="Rectangle 136">
              <a:extLst>
                <a:ext uri="{FF2B5EF4-FFF2-40B4-BE49-F238E27FC236}">
                  <a16:creationId xmlns:a16="http://schemas.microsoft.com/office/drawing/2014/main" id="{31EC5E80-9293-1B49-ABDE-C5F4F6855537}"/>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Cloud 137">
              <a:extLst>
                <a:ext uri="{FF2B5EF4-FFF2-40B4-BE49-F238E27FC236}">
                  <a16:creationId xmlns:a16="http://schemas.microsoft.com/office/drawing/2014/main" id="{A5B9EFE2-0AC4-9648-9E2C-5E81EDB41D14}"/>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40A7F763-C371-3E4B-AB60-EB9644D2DD91}"/>
              </a:ext>
            </a:extLst>
          </p:cNvPr>
          <p:cNvGrpSpPr/>
          <p:nvPr/>
        </p:nvGrpSpPr>
        <p:grpSpPr>
          <a:xfrm rot="5400000">
            <a:off x="4368627" y="3268008"/>
            <a:ext cx="353488" cy="499714"/>
            <a:chOff x="-1435100" y="2754209"/>
            <a:chExt cx="1003300" cy="1418330"/>
          </a:xfrm>
        </p:grpSpPr>
        <p:sp>
          <p:nvSpPr>
            <p:cNvPr id="140" name="Rectangle 139">
              <a:extLst>
                <a:ext uri="{FF2B5EF4-FFF2-40B4-BE49-F238E27FC236}">
                  <a16:creationId xmlns:a16="http://schemas.microsoft.com/office/drawing/2014/main" id="{89EEF22C-66AB-8B47-9321-FE5B2720445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Cloud 140">
              <a:extLst>
                <a:ext uri="{FF2B5EF4-FFF2-40B4-BE49-F238E27FC236}">
                  <a16:creationId xmlns:a16="http://schemas.microsoft.com/office/drawing/2014/main" id="{3B281D15-F10B-D640-84CA-F5FB321EEF3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E75C2CDC-01FA-1042-A17B-DA4E1DD02ADA}"/>
              </a:ext>
            </a:extLst>
          </p:cNvPr>
          <p:cNvSpPr txBox="1"/>
          <p:nvPr/>
        </p:nvSpPr>
        <p:spPr>
          <a:xfrm>
            <a:off x="2014319" y="3862542"/>
            <a:ext cx="147508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A</a:t>
            </a:r>
          </a:p>
        </p:txBody>
      </p:sp>
      <p:sp>
        <p:nvSpPr>
          <p:cNvPr id="143" name="TextBox 142">
            <a:extLst>
              <a:ext uri="{FF2B5EF4-FFF2-40B4-BE49-F238E27FC236}">
                <a16:creationId xmlns:a16="http://schemas.microsoft.com/office/drawing/2014/main" id="{A87B5FA3-307F-684E-8042-BBE7BE5A9B18}"/>
              </a:ext>
            </a:extLst>
          </p:cNvPr>
          <p:cNvSpPr txBox="1"/>
          <p:nvPr/>
        </p:nvSpPr>
        <p:spPr>
          <a:xfrm>
            <a:off x="5807937" y="3896605"/>
            <a:ext cx="1484702"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B</a:t>
            </a:r>
          </a:p>
        </p:txBody>
      </p:sp>
      <p:sp>
        <p:nvSpPr>
          <p:cNvPr id="144" name="TextBox 143">
            <a:extLst>
              <a:ext uri="{FF2B5EF4-FFF2-40B4-BE49-F238E27FC236}">
                <a16:creationId xmlns:a16="http://schemas.microsoft.com/office/drawing/2014/main" id="{1947285F-7B2D-6F4D-BB65-5E4D4389DB11}"/>
              </a:ext>
            </a:extLst>
          </p:cNvPr>
          <p:cNvSpPr txBox="1"/>
          <p:nvPr/>
        </p:nvSpPr>
        <p:spPr>
          <a:xfrm>
            <a:off x="4186804" y="5706462"/>
            <a:ext cx="1492716"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C</a:t>
            </a:r>
          </a:p>
        </p:txBody>
      </p:sp>
      <p:sp>
        <p:nvSpPr>
          <p:cNvPr id="44" name="Title 1">
            <a:extLst>
              <a:ext uri="{FF2B5EF4-FFF2-40B4-BE49-F238E27FC236}">
                <a16:creationId xmlns:a16="http://schemas.microsoft.com/office/drawing/2014/main" id="{A2251B88-5566-4D48-8ABE-E4267D38060B}"/>
              </a:ext>
            </a:extLst>
          </p:cNvPr>
          <p:cNvSpPr>
            <a:spLocks noGrp="1"/>
          </p:cNvSpPr>
          <p:nvPr>
            <p:ph type="title"/>
          </p:nvPr>
        </p:nvSpPr>
        <p:spPr>
          <a:xfrm>
            <a:off x="457200" y="6175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All fishermen can see at a distance how many trees are blocking the road.</a:t>
            </a:r>
          </a:p>
        </p:txBody>
      </p:sp>
    </p:spTree>
    <p:extLst>
      <p:ext uri="{BB962C8B-B14F-4D97-AF65-F5344CB8AC3E}">
        <p14:creationId xmlns:p14="http://schemas.microsoft.com/office/powerpoint/2010/main" val="286760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5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Each morning each fisherman wakes up and decides whether to fish or to clear the road.</a:t>
            </a:r>
          </a:p>
        </p:txBody>
      </p:sp>
      <p:sp>
        <p:nvSpPr>
          <p:cNvPr id="66" name="Rectangle 65">
            <a:extLst>
              <a:ext uri="{FF2B5EF4-FFF2-40B4-BE49-F238E27FC236}">
                <a16:creationId xmlns:a16="http://schemas.microsoft.com/office/drawing/2014/main" id="{80E5C722-B5F8-4A4A-9129-28C7519225BC}"/>
              </a:ext>
            </a:extLst>
          </p:cNvPr>
          <p:cNvSpPr/>
          <p:nvPr/>
        </p:nvSpPr>
        <p:spPr>
          <a:xfrm>
            <a:off x="823278" y="2390971"/>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AD98CCF-B9A8-704A-88FF-E1F8F293615B}"/>
              </a:ext>
            </a:extLst>
          </p:cNvPr>
          <p:cNvSpPr/>
          <p:nvPr/>
        </p:nvSpPr>
        <p:spPr>
          <a:xfrm>
            <a:off x="2571051" y="3352955"/>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Isosceles Triangle 6">
            <a:extLst>
              <a:ext uri="{FF2B5EF4-FFF2-40B4-BE49-F238E27FC236}">
                <a16:creationId xmlns:a16="http://schemas.microsoft.com/office/drawing/2014/main" id="{59B03C43-E479-7A4F-8B40-630B6DBF7716}"/>
              </a:ext>
            </a:extLst>
          </p:cNvPr>
          <p:cNvSpPr/>
          <p:nvPr/>
        </p:nvSpPr>
        <p:spPr>
          <a:xfrm>
            <a:off x="2507775" y="3110457"/>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182CE7E4-CB55-FA46-9AC0-A0753DD78685}"/>
              </a:ext>
            </a:extLst>
          </p:cNvPr>
          <p:cNvSpPr/>
          <p:nvPr/>
        </p:nvSpPr>
        <p:spPr>
          <a:xfrm>
            <a:off x="4346568" y="5102388"/>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0" name="Isosceles Triangle 9">
            <a:extLst>
              <a:ext uri="{FF2B5EF4-FFF2-40B4-BE49-F238E27FC236}">
                <a16:creationId xmlns:a16="http://schemas.microsoft.com/office/drawing/2014/main" id="{2E61DD0B-6082-9E42-B6AD-66349C63927F}"/>
              </a:ext>
            </a:extLst>
          </p:cNvPr>
          <p:cNvSpPr/>
          <p:nvPr/>
        </p:nvSpPr>
        <p:spPr>
          <a:xfrm>
            <a:off x="4283292" y="4859890"/>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1" name="Rectangle 70">
            <a:extLst>
              <a:ext uri="{FF2B5EF4-FFF2-40B4-BE49-F238E27FC236}">
                <a16:creationId xmlns:a16="http://schemas.microsoft.com/office/drawing/2014/main" id="{B6034A2F-7432-A54D-B769-7C49BF25582A}"/>
              </a:ext>
            </a:extLst>
          </p:cNvPr>
          <p:cNvSpPr/>
          <p:nvPr/>
        </p:nvSpPr>
        <p:spPr>
          <a:xfrm>
            <a:off x="6268439" y="3354644"/>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Isosceles Triangle 12">
            <a:extLst>
              <a:ext uri="{FF2B5EF4-FFF2-40B4-BE49-F238E27FC236}">
                <a16:creationId xmlns:a16="http://schemas.microsoft.com/office/drawing/2014/main" id="{3B66182C-D138-AE46-8599-F0AC51C395B9}"/>
              </a:ext>
            </a:extLst>
          </p:cNvPr>
          <p:cNvSpPr/>
          <p:nvPr/>
        </p:nvSpPr>
        <p:spPr>
          <a:xfrm>
            <a:off x="6205163" y="3112146"/>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09AD43F-B797-7340-AF74-D34645E8970C}"/>
              </a:ext>
            </a:extLst>
          </p:cNvPr>
          <p:cNvSpPr/>
          <p:nvPr/>
        </p:nvSpPr>
        <p:spPr>
          <a:xfrm>
            <a:off x="1227435" y="256357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4023988-FC8D-434F-8889-9178C306784C}"/>
              </a:ext>
            </a:extLst>
          </p:cNvPr>
          <p:cNvSpPr/>
          <p:nvPr/>
        </p:nvSpPr>
        <p:spPr>
          <a:xfrm>
            <a:off x="3030866" y="525847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CDB2C22-A162-6B4D-8792-093362695040}"/>
              </a:ext>
            </a:extLst>
          </p:cNvPr>
          <p:cNvSpPr/>
          <p:nvPr/>
        </p:nvSpPr>
        <p:spPr>
          <a:xfrm>
            <a:off x="6801933" y="25651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9B32745-92B7-484E-A2BE-D9DDEA8DD498}"/>
              </a:ext>
            </a:extLst>
          </p:cNvPr>
          <p:cNvSpPr/>
          <p:nvPr/>
        </p:nvSpPr>
        <p:spPr>
          <a:xfrm>
            <a:off x="4308148" y="2390972"/>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B9EAF437-C07D-7243-B9E3-579C8EFE9120}"/>
              </a:ext>
            </a:extLst>
          </p:cNvPr>
          <p:cNvGrpSpPr/>
          <p:nvPr/>
        </p:nvGrpSpPr>
        <p:grpSpPr>
          <a:xfrm>
            <a:off x="2436975" y="3535487"/>
            <a:ext cx="364151" cy="364151"/>
            <a:chOff x="-2060668" y="-7437"/>
            <a:chExt cx="2402049" cy="2402050"/>
          </a:xfrm>
          <a:effectLst/>
        </p:grpSpPr>
        <p:sp>
          <p:nvSpPr>
            <p:cNvPr id="78" name="Oval 77">
              <a:extLst>
                <a:ext uri="{FF2B5EF4-FFF2-40B4-BE49-F238E27FC236}">
                  <a16:creationId xmlns:a16="http://schemas.microsoft.com/office/drawing/2014/main" id="{1DFD91BC-0B2C-184D-9DEF-7694CEFBC1EE}"/>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60148AA4-24A7-3E46-9DD3-701E45ABEBAE}"/>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E293902-BA9A-B440-948C-E5A4C2E55095}"/>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677F0EF-2B5C-DC44-AD22-2FD73FB4E8EF}"/>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C22997A-EA77-7846-B7AF-424F34EE1F9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165B2979-1A06-664A-AD75-E850651EAE5C}"/>
              </a:ext>
            </a:extLst>
          </p:cNvPr>
          <p:cNvGrpSpPr/>
          <p:nvPr/>
        </p:nvGrpSpPr>
        <p:grpSpPr>
          <a:xfrm>
            <a:off x="6286872" y="3541252"/>
            <a:ext cx="364151" cy="364151"/>
            <a:chOff x="-2060668" y="-7437"/>
            <a:chExt cx="2402049" cy="2402050"/>
          </a:xfrm>
          <a:effectLst/>
        </p:grpSpPr>
        <p:sp>
          <p:nvSpPr>
            <p:cNvPr id="84" name="Oval 83">
              <a:extLst>
                <a:ext uri="{FF2B5EF4-FFF2-40B4-BE49-F238E27FC236}">
                  <a16:creationId xmlns:a16="http://schemas.microsoft.com/office/drawing/2014/main" id="{B4D629D9-D48A-404D-84DB-3A4C3A4C307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0AB4BBA-4B2C-CC40-80A7-D4715E9E6E2F}"/>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762929D-F7CD-2844-9D5E-84D23AD595EB}"/>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15EF174-57BA-5B45-9417-B3FFF30D4C17}"/>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443ABE1F-A1F9-8F4F-B25D-C26CA7BBDF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2E1E5AD-54C1-D042-8FAB-FBA29807E953}"/>
              </a:ext>
            </a:extLst>
          </p:cNvPr>
          <p:cNvGrpSpPr/>
          <p:nvPr/>
        </p:nvGrpSpPr>
        <p:grpSpPr>
          <a:xfrm>
            <a:off x="4353290" y="5306008"/>
            <a:ext cx="364151" cy="364151"/>
            <a:chOff x="-2060668" y="-7437"/>
            <a:chExt cx="2402049" cy="2402050"/>
          </a:xfrm>
          <a:effectLst/>
        </p:grpSpPr>
        <p:sp>
          <p:nvSpPr>
            <p:cNvPr id="90" name="Oval 89">
              <a:extLst>
                <a:ext uri="{FF2B5EF4-FFF2-40B4-BE49-F238E27FC236}">
                  <a16:creationId xmlns:a16="http://schemas.microsoft.com/office/drawing/2014/main" id="{515D5432-E6AA-6342-9096-A28692A592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433DF5E-71AE-6C48-B86C-AF72B305C9C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7A98215-943F-364E-8689-564B4203F082}"/>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A17BEC9-A94D-A443-93B5-08AA3B103272}"/>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6773BE2B-F41E-9147-A88D-F78F767D96D4}"/>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66BFEF72-1826-544B-AB38-1D88C979C143}"/>
              </a:ext>
            </a:extLst>
          </p:cNvPr>
          <p:cNvGrpSpPr/>
          <p:nvPr/>
        </p:nvGrpSpPr>
        <p:grpSpPr>
          <a:xfrm rot="5400000">
            <a:off x="4373798" y="2518185"/>
            <a:ext cx="353488" cy="499714"/>
            <a:chOff x="-1435100" y="2754209"/>
            <a:chExt cx="1003300" cy="1418330"/>
          </a:xfrm>
        </p:grpSpPr>
        <p:sp>
          <p:nvSpPr>
            <p:cNvPr id="96" name="Rectangle 95">
              <a:extLst>
                <a:ext uri="{FF2B5EF4-FFF2-40B4-BE49-F238E27FC236}">
                  <a16:creationId xmlns:a16="http://schemas.microsoft.com/office/drawing/2014/main" id="{8B9E391A-16B0-1D42-9701-2FE643DE9D5F}"/>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a:extLst>
                <a:ext uri="{FF2B5EF4-FFF2-40B4-BE49-F238E27FC236}">
                  <a16:creationId xmlns:a16="http://schemas.microsoft.com/office/drawing/2014/main" id="{8F37A660-F3CF-3945-83BE-815CB7E8A1A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5F2884E1-3318-DE47-8F3D-1314F36FD96C}"/>
              </a:ext>
            </a:extLst>
          </p:cNvPr>
          <p:cNvGrpSpPr/>
          <p:nvPr/>
        </p:nvGrpSpPr>
        <p:grpSpPr>
          <a:xfrm rot="5400000">
            <a:off x="4368625" y="2896230"/>
            <a:ext cx="353488" cy="499714"/>
            <a:chOff x="-1435100" y="2754209"/>
            <a:chExt cx="1003300" cy="1418330"/>
          </a:xfrm>
        </p:grpSpPr>
        <p:sp>
          <p:nvSpPr>
            <p:cNvPr id="99" name="Rectangle 98">
              <a:extLst>
                <a:ext uri="{FF2B5EF4-FFF2-40B4-BE49-F238E27FC236}">
                  <a16:creationId xmlns:a16="http://schemas.microsoft.com/office/drawing/2014/main" id="{BA158AA1-90FA-5E48-B6A5-F1847E2D09F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a:extLst>
                <a:ext uri="{FF2B5EF4-FFF2-40B4-BE49-F238E27FC236}">
                  <a16:creationId xmlns:a16="http://schemas.microsoft.com/office/drawing/2014/main" id="{58EE96E4-1776-504E-80A7-A6B9997B9A60}"/>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FF8D7CB4-1E70-364D-863F-1592E8DC361D}"/>
              </a:ext>
            </a:extLst>
          </p:cNvPr>
          <p:cNvGrpSpPr/>
          <p:nvPr/>
        </p:nvGrpSpPr>
        <p:grpSpPr>
          <a:xfrm rot="5400000">
            <a:off x="4368627" y="3268008"/>
            <a:ext cx="353488" cy="499714"/>
            <a:chOff x="-1435100" y="2754209"/>
            <a:chExt cx="1003300" cy="1418330"/>
          </a:xfrm>
        </p:grpSpPr>
        <p:sp>
          <p:nvSpPr>
            <p:cNvPr id="102" name="Rectangle 101">
              <a:extLst>
                <a:ext uri="{FF2B5EF4-FFF2-40B4-BE49-F238E27FC236}">
                  <a16:creationId xmlns:a16="http://schemas.microsoft.com/office/drawing/2014/main" id="{FF3FECF1-4440-C840-AC59-48443A2A6B03}"/>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loud 102">
              <a:extLst>
                <a:ext uri="{FF2B5EF4-FFF2-40B4-BE49-F238E27FC236}">
                  <a16:creationId xmlns:a16="http://schemas.microsoft.com/office/drawing/2014/main" id="{72699541-9BFC-B548-A4F0-4A16090777B5}"/>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73CDAF86-07AD-E943-BC00-293D78493F70}"/>
              </a:ext>
            </a:extLst>
          </p:cNvPr>
          <p:cNvSpPr txBox="1"/>
          <p:nvPr/>
        </p:nvSpPr>
        <p:spPr>
          <a:xfrm>
            <a:off x="2014319" y="3862542"/>
            <a:ext cx="147508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A</a:t>
            </a:r>
          </a:p>
        </p:txBody>
      </p:sp>
      <p:sp>
        <p:nvSpPr>
          <p:cNvPr id="105" name="TextBox 104">
            <a:extLst>
              <a:ext uri="{FF2B5EF4-FFF2-40B4-BE49-F238E27FC236}">
                <a16:creationId xmlns:a16="http://schemas.microsoft.com/office/drawing/2014/main" id="{2C63EF3E-2862-C84F-92E3-80CC4E922024}"/>
              </a:ext>
            </a:extLst>
          </p:cNvPr>
          <p:cNvSpPr txBox="1"/>
          <p:nvPr/>
        </p:nvSpPr>
        <p:spPr>
          <a:xfrm>
            <a:off x="5807937" y="3896605"/>
            <a:ext cx="1484702"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B</a:t>
            </a:r>
          </a:p>
        </p:txBody>
      </p:sp>
      <p:sp>
        <p:nvSpPr>
          <p:cNvPr id="106" name="TextBox 105">
            <a:extLst>
              <a:ext uri="{FF2B5EF4-FFF2-40B4-BE49-F238E27FC236}">
                <a16:creationId xmlns:a16="http://schemas.microsoft.com/office/drawing/2014/main" id="{F443258D-F1AB-D24E-B617-A202BF3B826A}"/>
              </a:ext>
            </a:extLst>
          </p:cNvPr>
          <p:cNvSpPr txBox="1"/>
          <p:nvPr/>
        </p:nvSpPr>
        <p:spPr>
          <a:xfrm>
            <a:off x="4186804" y="5706462"/>
            <a:ext cx="1492716"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C</a:t>
            </a:r>
          </a:p>
        </p:txBody>
      </p:sp>
    </p:spTree>
    <p:extLst>
      <p:ext uri="{BB962C8B-B14F-4D97-AF65-F5344CB8AC3E}">
        <p14:creationId xmlns:p14="http://schemas.microsoft.com/office/powerpoint/2010/main" val="408340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5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Each activity (fishing or clearing the road) takes up all day, so they can only do one.</a:t>
            </a:r>
          </a:p>
        </p:txBody>
      </p:sp>
      <p:sp>
        <p:nvSpPr>
          <p:cNvPr id="66" name="Rectangle 65">
            <a:extLst>
              <a:ext uri="{FF2B5EF4-FFF2-40B4-BE49-F238E27FC236}">
                <a16:creationId xmlns:a16="http://schemas.microsoft.com/office/drawing/2014/main" id="{71A614AD-D426-3E40-887E-19425F4060D1}"/>
              </a:ext>
            </a:extLst>
          </p:cNvPr>
          <p:cNvSpPr/>
          <p:nvPr/>
        </p:nvSpPr>
        <p:spPr>
          <a:xfrm>
            <a:off x="823278" y="2390971"/>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4D8F37CE-3468-8F45-8077-42A338D3C218}"/>
              </a:ext>
            </a:extLst>
          </p:cNvPr>
          <p:cNvSpPr/>
          <p:nvPr/>
        </p:nvSpPr>
        <p:spPr>
          <a:xfrm>
            <a:off x="2571051" y="3352955"/>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Isosceles Triangle 6">
            <a:extLst>
              <a:ext uri="{FF2B5EF4-FFF2-40B4-BE49-F238E27FC236}">
                <a16:creationId xmlns:a16="http://schemas.microsoft.com/office/drawing/2014/main" id="{8B449972-BCC7-DD48-97C3-07F884613924}"/>
              </a:ext>
            </a:extLst>
          </p:cNvPr>
          <p:cNvSpPr/>
          <p:nvPr/>
        </p:nvSpPr>
        <p:spPr>
          <a:xfrm>
            <a:off x="2507775" y="3110457"/>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A0C9ABC8-C949-984E-A876-D9A1B2F7D8F5}"/>
              </a:ext>
            </a:extLst>
          </p:cNvPr>
          <p:cNvSpPr/>
          <p:nvPr/>
        </p:nvSpPr>
        <p:spPr>
          <a:xfrm>
            <a:off x="4346568" y="5102388"/>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0" name="Isosceles Triangle 9">
            <a:extLst>
              <a:ext uri="{FF2B5EF4-FFF2-40B4-BE49-F238E27FC236}">
                <a16:creationId xmlns:a16="http://schemas.microsoft.com/office/drawing/2014/main" id="{F20DAFD5-8B05-2742-AFC7-A8480E79FA6D}"/>
              </a:ext>
            </a:extLst>
          </p:cNvPr>
          <p:cNvSpPr/>
          <p:nvPr/>
        </p:nvSpPr>
        <p:spPr>
          <a:xfrm>
            <a:off x="4283292" y="4859890"/>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1" name="Rectangle 70">
            <a:extLst>
              <a:ext uri="{FF2B5EF4-FFF2-40B4-BE49-F238E27FC236}">
                <a16:creationId xmlns:a16="http://schemas.microsoft.com/office/drawing/2014/main" id="{1BD06EB2-9A0E-4940-95AF-5801DDFFD57D}"/>
              </a:ext>
            </a:extLst>
          </p:cNvPr>
          <p:cNvSpPr/>
          <p:nvPr/>
        </p:nvSpPr>
        <p:spPr>
          <a:xfrm>
            <a:off x="6268439" y="3354644"/>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Isosceles Triangle 12">
            <a:extLst>
              <a:ext uri="{FF2B5EF4-FFF2-40B4-BE49-F238E27FC236}">
                <a16:creationId xmlns:a16="http://schemas.microsoft.com/office/drawing/2014/main" id="{2B55A631-5892-EF48-9FC9-3650F39BA1DB}"/>
              </a:ext>
            </a:extLst>
          </p:cNvPr>
          <p:cNvSpPr/>
          <p:nvPr/>
        </p:nvSpPr>
        <p:spPr>
          <a:xfrm>
            <a:off x="6205163" y="3112146"/>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8DC6190-C744-FE4A-A670-95737D10C9F9}"/>
              </a:ext>
            </a:extLst>
          </p:cNvPr>
          <p:cNvSpPr/>
          <p:nvPr/>
        </p:nvSpPr>
        <p:spPr>
          <a:xfrm>
            <a:off x="1227435" y="256357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D387C29-B564-2B44-97F6-06681FA29065}"/>
              </a:ext>
            </a:extLst>
          </p:cNvPr>
          <p:cNvSpPr/>
          <p:nvPr/>
        </p:nvSpPr>
        <p:spPr>
          <a:xfrm>
            <a:off x="3030866" y="525847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9705451-6104-C44B-97AE-DF7FD212C147}"/>
              </a:ext>
            </a:extLst>
          </p:cNvPr>
          <p:cNvSpPr/>
          <p:nvPr/>
        </p:nvSpPr>
        <p:spPr>
          <a:xfrm>
            <a:off x="6801933" y="25651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5A3EC91-FC6B-0645-A019-AE20D29DA29D}"/>
              </a:ext>
            </a:extLst>
          </p:cNvPr>
          <p:cNvSpPr/>
          <p:nvPr/>
        </p:nvSpPr>
        <p:spPr>
          <a:xfrm>
            <a:off x="4308148" y="2390972"/>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A54C48D6-AE00-2E4F-9551-384AE4C66078}"/>
              </a:ext>
            </a:extLst>
          </p:cNvPr>
          <p:cNvGrpSpPr/>
          <p:nvPr/>
        </p:nvGrpSpPr>
        <p:grpSpPr>
          <a:xfrm>
            <a:off x="2436975" y="3535487"/>
            <a:ext cx="364151" cy="364151"/>
            <a:chOff x="-2060668" y="-7437"/>
            <a:chExt cx="2402049" cy="2402050"/>
          </a:xfrm>
          <a:effectLst/>
        </p:grpSpPr>
        <p:sp>
          <p:nvSpPr>
            <p:cNvPr id="78" name="Oval 77">
              <a:extLst>
                <a:ext uri="{FF2B5EF4-FFF2-40B4-BE49-F238E27FC236}">
                  <a16:creationId xmlns:a16="http://schemas.microsoft.com/office/drawing/2014/main" id="{A01351D8-C775-E748-A649-0AAD070A2C5F}"/>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6F98EA72-496F-B04B-911E-45FEEDCB2176}"/>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6175308-5C6C-6043-9044-679B1C2E2B0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BAC5B13-3481-B14C-9EA1-FB9B0AB7E52B}"/>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89374B0F-5883-A44C-A6D7-BC50A5F34546}"/>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19DE1DEE-0F62-F74A-9EBD-6B653B40E4F7}"/>
              </a:ext>
            </a:extLst>
          </p:cNvPr>
          <p:cNvGrpSpPr/>
          <p:nvPr/>
        </p:nvGrpSpPr>
        <p:grpSpPr>
          <a:xfrm>
            <a:off x="6286872" y="3541252"/>
            <a:ext cx="364151" cy="364151"/>
            <a:chOff x="-2060668" y="-7437"/>
            <a:chExt cx="2402049" cy="2402050"/>
          </a:xfrm>
          <a:effectLst/>
        </p:grpSpPr>
        <p:sp>
          <p:nvSpPr>
            <p:cNvPr id="84" name="Oval 83">
              <a:extLst>
                <a:ext uri="{FF2B5EF4-FFF2-40B4-BE49-F238E27FC236}">
                  <a16:creationId xmlns:a16="http://schemas.microsoft.com/office/drawing/2014/main" id="{564B384C-C9F5-0146-BBB2-3EFC55A13552}"/>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EDE6F07-C007-BA49-9DF5-AE7695E3D934}"/>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3FF6E6E5-D848-9947-97DB-75E97CD00FC7}"/>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CBF8A7B-BB79-F74A-A511-964558B8D163}"/>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998AB43D-26E7-4947-84AD-42BD2CDA6B1C}"/>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DFB6F5DD-73B6-4746-BB8A-901A5272AC24}"/>
              </a:ext>
            </a:extLst>
          </p:cNvPr>
          <p:cNvGrpSpPr/>
          <p:nvPr/>
        </p:nvGrpSpPr>
        <p:grpSpPr>
          <a:xfrm>
            <a:off x="4353290" y="5306008"/>
            <a:ext cx="364151" cy="364151"/>
            <a:chOff x="-2060668" y="-7437"/>
            <a:chExt cx="2402049" cy="2402050"/>
          </a:xfrm>
          <a:effectLst/>
        </p:grpSpPr>
        <p:sp>
          <p:nvSpPr>
            <p:cNvPr id="90" name="Oval 89">
              <a:extLst>
                <a:ext uri="{FF2B5EF4-FFF2-40B4-BE49-F238E27FC236}">
                  <a16:creationId xmlns:a16="http://schemas.microsoft.com/office/drawing/2014/main" id="{161ED4DD-0D9E-1C46-951D-A17CF69811ED}"/>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304B5EA7-523F-FA4D-AE77-85FBD05E10B7}"/>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B83D1D9-96BE-5C44-AEAB-C26B2D0F1674}"/>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69203B9-2E8C-154D-ACE1-897DC1874AD7}"/>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F10D0CA-BC0A-0544-A24D-B3C70E5B55E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223F237C-4769-FD40-86BE-2A1DF37A567B}"/>
              </a:ext>
            </a:extLst>
          </p:cNvPr>
          <p:cNvGrpSpPr/>
          <p:nvPr/>
        </p:nvGrpSpPr>
        <p:grpSpPr>
          <a:xfrm rot="5400000">
            <a:off x="4373798" y="2518185"/>
            <a:ext cx="353488" cy="499714"/>
            <a:chOff x="-1435100" y="2754209"/>
            <a:chExt cx="1003300" cy="1418330"/>
          </a:xfrm>
        </p:grpSpPr>
        <p:sp>
          <p:nvSpPr>
            <p:cNvPr id="96" name="Rectangle 95">
              <a:extLst>
                <a:ext uri="{FF2B5EF4-FFF2-40B4-BE49-F238E27FC236}">
                  <a16:creationId xmlns:a16="http://schemas.microsoft.com/office/drawing/2014/main" id="{A2841EAE-FDCB-2841-B2CD-82FD86305109}"/>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a:extLst>
                <a:ext uri="{FF2B5EF4-FFF2-40B4-BE49-F238E27FC236}">
                  <a16:creationId xmlns:a16="http://schemas.microsoft.com/office/drawing/2014/main" id="{BD14D245-6FCF-B146-B99F-6972AD58DD8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F63B6774-2306-2343-9A66-D37D95EBB6E9}"/>
              </a:ext>
            </a:extLst>
          </p:cNvPr>
          <p:cNvGrpSpPr/>
          <p:nvPr/>
        </p:nvGrpSpPr>
        <p:grpSpPr>
          <a:xfrm rot="5400000">
            <a:off x="4368625" y="2896230"/>
            <a:ext cx="353488" cy="499714"/>
            <a:chOff x="-1435100" y="2754209"/>
            <a:chExt cx="1003300" cy="1418330"/>
          </a:xfrm>
        </p:grpSpPr>
        <p:sp>
          <p:nvSpPr>
            <p:cNvPr id="99" name="Rectangle 98">
              <a:extLst>
                <a:ext uri="{FF2B5EF4-FFF2-40B4-BE49-F238E27FC236}">
                  <a16:creationId xmlns:a16="http://schemas.microsoft.com/office/drawing/2014/main" id="{042EB19F-1BAE-3148-9364-FC20EB44A96E}"/>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a:extLst>
                <a:ext uri="{FF2B5EF4-FFF2-40B4-BE49-F238E27FC236}">
                  <a16:creationId xmlns:a16="http://schemas.microsoft.com/office/drawing/2014/main" id="{65CED840-BBDB-C74C-8E87-25EAFB90C096}"/>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8F188BC8-01A4-1A43-8D63-36CF5AC9C9B2}"/>
              </a:ext>
            </a:extLst>
          </p:cNvPr>
          <p:cNvGrpSpPr/>
          <p:nvPr/>
        </p:nvGrpSpPr>
        <p:grpSpPr>
          <a:xfrm rot="5400000">
            <a:off x="4368627" y="3268008"/>
            <a:ext cx="353488" cy="499714"/>
            <a:chOff x="-1435100" y="2754209"/>
            <a:chExt cx="1003300" cy="1418330"/>
          </a:xfrm>
        </p:grpSpPr>
        <p:sp>
          <p:nvSpPr>
            <p:cNvPr id="102" name="Rectangle 101">
              <a:extLst>
                <a:ext uri="{FF2B5EF4-FFF2-40B4-BE49-F238E27FC236}">
                  <a16:creationId xmlns:a16="http://schemas.microsoft.com/office/drawing/2014/main" id="{C744D8D1-9B63-7549-A5E2-F265C8527262}"/>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loud 102">
              <a:extLst>
                <a:ext uri="{FF2B5EF4-FFF2-40B4-BE49-F238E27FC236}">
                  <a16:creationId xmlns:a16="http://schemas.microsoft.com/office/drawing/2014/main" id="{5BA21C19-959E-504F-A0E6-289106455862}"/>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5E5E5889-DCDB-E349-960E-F3EBC04B73C6}"/>
              </a:ext>
            </a:extLst>
          </p:cNvPr>
          <p:cNvSpPr txBox="1"/>
          <p:nvPr/>
        </p:nvSpPr>
        <p:spPr>
          <a:xfrm>
            <a:off x="2014319" y="3862542"/>
            <a:ext cx="147508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A</a:t>
            </a:r>
          </a:p>
        </p:txBody>
      </p:sp>
      <p:sp>
        <p:nvSpPr>
          <p:cNvPr id="105" name="TextBox 104">
            <a:extLst>
              <a:ext uri="{FF2B5EF4-FFF2-40B4-BE49-F238E27FC236}">
                <a16:creationId xmlns:a16="http://schemas.microsoft.com/office/drawing/2014/main" id="{BE6A21A3-4B70-5942-8894-7BF2A4974875}"/>
              </a:ext>
            </a:extLst>
          </p:cNvPr>
          <p:cNvSpPr txBox="1"/>
          <p:nvPr/>
        </p:nvSpPr>
        <p:spPr>
          <a:xfrm>
            <a:off x="5807937" y="3896605"/>
            <a:ext cx="1484702"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B</a:t>
            </a:r>
          </a:p>
        </p:txBody>
      </p:sp>
      <p:sp>
        <p:nvSpPr>
          <p:cNvPr id="106" name="TextBox 105">
            <a:extLst>
              <a:ext uri="{FF2B5EF4-FFF2-40B4-BE49-F238E27FC236}">
                <a16:creationId xmlns:a16="http://schemas.microsoft.com/office/drawing/2014/main" id="{653FACB6-6B2F-ED47-BAB5-CFEC9F7660FF}"/>
              </a:ext>
            </a:extLst>
          </p:cNvPr>
          <p:cNvSpPr txBox="1"/>
          <p:nvPr/>
        </p:nvSpPr>
        <p:spPr>
          <a:xfrm>
            <a:off x="4186804" y="5706462"/>
            <a:ext cx="1492716"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C</a:t>
            </a:r>
          </a:p>
        </p:txBody>
      </p:sp>
    </p:spTree>
    <p:extLst>
      <p:ext uri="{BB962C8B-B14F-4D97-AF65-F5344CB8AC3E}">
        <p14:creationId xmlns:p14="http://schemas.microsoft.com/office/powerpoint/2010/main" val="1081983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538"/>
            <a:ext cx="8229600" cy="1143000"/>
          </a:xfrm>
        </p:spPr>
        <p:txBody>
          <a:bodyPr>
            <a:noAutofit/>
          </a:bodyPr>
          <a:lstStyle/>
          <a:p>
            <a:r>
              <a:rPr lang="en-US" sz="3600" dirty="0">
                <a:latin typeface="Helvetica Neue Medium" panose="02000503000000020004" pitchFamily="2" charset="0"/>
                <a:ea typeface="Helvetica Neue Medium" panose="02000503000000020004" pitchFamily="2" charset="0"/>
                <a:cs typeface="Helvetica Neue Medium" panose="02000503000000020004" pitchFamily="2" charset="0"/>
              </a:rPr>
              <a:t>However, the fishermen live too far away from each other, so each one decides individually what to do.</a:t>
            </a:r>
          </a:p>
        </p:txBody>
      </p:sp>
      <p:sp>
        <p:nvSpPr>
          <p:cNvPr id="33" name="Rectangle 32">
            <a:extLst>
              <a:ext uri="{FF2B5EF4-FFF2-40B4-BE49-F238E27FC236}">
                <a16:creationId xmlns:a16="http://schemas.microsoft.com/office/drawing/2014/main" id="{D17A19D8-68B2-2849-8AED-85DB30E0F922}"/>
              </a:ext>
            </a:extLst>
          </p:cNvPr>
          <p:cNvSpPr/>
          <p:nvPr/>
        </p:nvSpPr>
        <p:spPr>
          <a:xfrm>
            <a:off x="823278" y="2390971"/>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A9FA9EB-1DD2-6F47-B30A-18CB3C71948E}"/>
              </a:ext>
            </a:extLst>
          </p:cNvPr>
          <p:cNvSpPr/>
          <p:nvPr/>
        </p:nvSpPr>
        <p:spPr>
          <a:xfrm>
            <a:off x="2571051" y="3352955"/>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Isosceles Triangle 6">
            <a:extLst>
              <a:ext uri="{FF2B5EF4-FFF2-40B4-BE49-F238E27FC236}">
                <a16:creationId xmlns:a16="http://schemas.microsoft.com/office/drawing/2014/main" id="{E01F5B02-7801-194D-8C93-382884C08054}"/>
              </a:ext>
            </a:extLst>
          </p:cNvPr>
          <p:cNvSpPr/>
          <p:nvPr/>
        </p:nvSpPr>
        <p:spPr>
          <a:xfrm>
            <a:off x="2507775" y="3110457"/>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38FED84A-5D57-544D-8E28-BD712A354E24}"/>
              </a:ext>
            </a:extLst>
          </p:cNvPr>
          <p:cNvSpPr/>
          <p:nvPr/>
        </p:nvSpPr>
        <p:spPr>
          <a:xfrm>
            <a:off x="4346568" y="5102388"/>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6" name="Isosceles Triangle 9">
            <a:extLst>
              <a:ext uri="{FF2B5EF4-FFF2-40B4-BE49-F238E27FC236}">
                <a16:creationId xmlns:a16="http://schemas.microsoft.com/office/drawing/2014/main" id="{EFCB4573-32DC-124F-8B03-30F2AF7EBF13}"/>
              </a:ext>
            </a:extLst>
          </p:cNvPr>
          <p:cNvSpPr/>
          <p:nvPr/>
        </p:nvSpPr>
        <p:spPr>
          <a:xfrm>
            <a:off x="4283292" y="4859890"/>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7" name="Rectangle 46">
            <a:extLst>
              <a:ext uri="{FF2B5EF4-FFF2-40B4-BE49-F238E27FC236}">
                <a16:creationId xmlns:a16="http://schemas.microsoft.com/office/drawing/2014/main" id="{3DC6B974-D115-034E-8E65-39E6AD60CCED}"/>
              </a:ext>
            </a:extLst>
          </p:cNvPr>
          <p:cNvSpPr/>
          <p:nvPr/>
        </p:nvSpPr>
        <p:spPr>
          <a:xfrm>
            <a:off x="6268439" y="3354644"/>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Isosceles Triangle 12">
            <a:extLst>
              <a:ext uri="{FF2B5EF4-FFF2-40B4-BE49-F238E27FC236}">
                <a16:creationId xmlns:a16="http://schemas.microsoft.com/office/drawing/2014/main" id="{1D2AFC00-A87B-A84F-91BB-35331A72CBD4}"/>
              </a:ext>
            </a:extLst>
          </p:cNvPr>
          <p:cNvSpPr/>
          <p:nvPr/>
        </p:nvSpPr>
        <p:spPr>
          <a:xfrm>
            <a:off x="6205163" y="3112146"/>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96D4D50-976B-7744-92BB-0C062D5B3C36}"/>
              </a:ext>
            </a:extLst>
          </p:cNvPr>
          <p:cNvSpPr/>
          <p:nvPr/>
        </p:nvSpPr>
        <p:spPr>
          <a:xfrm>
            <a:off x="1227435" y="256357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E604A23-0430-0A4B-9491-2ECD2FD2BEA8}"/>
              </a:ext>
            </a:extLst>
          </p:cNvPr>
          <p:cNvSpPr/>
          <p:nvPr/>
        </p:nvSpPr>
        <p:spPr>
          <a:xfrm>
            <a:off x="3030866" y="525847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0AC355E-1C4A-6442-8643-A355C4FB8185}"/>
              </a:ext>
            </a:extLst>
          </p:cNvPr>
          <p:cNvSpPr/>
          <p:nvPr/>
        </p:nvSpPr>
        <p:spPr>
          <a:xfrm>
            <a:off x="6801933" y="25651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1E26FBE-25B4-6649-842C-859125915C49}"/>
              </a:ext>
            </a:extLst>
          </p:cNvPr>
          <p:cNvSpPr/>
          <p:nvPr/>
        </p:nvSpPr>
        <p:spPr>
          <a:xfrm>
            <a:off x="4308148" y="2390972"/>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C6466930-9DA2-714F-8A47-2CE038B04F56}"/>
              </a:ext>
            </a:extLst>
          </p:cNvPr>
          <p:cNvGrpSpPr/>
          <p:nvPr/>
        </p:nvGrpSpPr>
        <p:grpSpPr>
          <a:xfrm rot="5400000">
            <a:off x="4373798" y="2518185"/>
            <a:ext cx="353488" cy="499714"/>
            <a:chOff x="-1435100" y="2754209"/>
            <a:chExt cx="1003300" cy="1418330"/>
          </a:xfrm>
        </p:grpSpPr>
        <p:sp>
          <p:nvSpPr>
            <p:cNvPr id="78" name="Rectangle 77">
              <a:extLst>
                <a:ext uri="{FF2B5EF4-FFF2-40B4-BE49-F238E27FC236}">
                  <a16:creationId xmlns:a16="http://schemas.microsoft.com/office/drawing/2014/main" id="{3F71EFC3-A129-3C47-8989-A5152F7AB167}"/>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Cloud 78">
              <a:extLst>
                <a:ext uri="{FF2B5EF4-FFF2-40B4-BE49-F238E27FC236}">
                  <a16:creationId xmlns:a16="http://schemas.microsoft.com/office/drawing/2014/main" id="{8E2EAEDB-CEEF-3846-A6CD-86A37AF4A2C4}"/>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619049A6-A325-CE43-A5DC-DF6779DBD4E6}"/>
              </a:ext>
            </a:extLst>
          </p:cNvPr>
          <p:cNvGrpSpPr/>
          <p:nvPr/>
        </p:nvGrpSpPr>
        <p:grpSpPr>
          <a:xfrm rot="5400000">
            <a:off x="4368625" y="2896230"/>
            <a:ext cx="353488" cy="499714"/>
            <a:chOff x="-1435100" y="2754209"/>
            <a:chExt cx="1003300" cy="1418330"/>
          </a:xfrm>
        </p:grpSpPr>
        <p:sp>
          <p:nvSpPr>
            <p:cNvPr id="81" name="Rectangle 80">
              <a:extLst>
                <a:ext uri="{FF2B5EF4-FFF2-40B4-BE49-F238E27FC236}">
                  <a16:creationId xmlns:a16="http://schemas.microsoft.com/office/drawing/2014/main" id="{F0254D36-6E57-F841-9EBD-4E959B54C0AC}"/>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Cloud 81">
              <a:extLst>
                <a:ext uri="{FF2B5EF4-FFF2-40B4-BE49-F238E27FC236}">
                  <a16:creationId xmlns:a16="http://schemas.microsoft.com/office/drawing/2014/main" id="{F2026A9A-4A6B-2D47-8545-6B023706D1C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F5575CF9-4C5D-9540-9231-1B1E91524F62}"/>
              </a:ext>
            </a:extLst>
          </p:cNvPr>
          <p:cNvGrpSpPr/>
          <p:nvPr/>
        </p:nvGrpSpPr>
        <p:grpSpPr>
          <a:xfrm rot="5400000">
            <a:off x="4368627" y="3268008"/>
            <a:ext cx="353488" cy="499714"/>
            <a:chOff x="-1435100" y="2754209"/>
            <a:chExt cx="1003300" cy="1418330"/>
          </a:xfrm>
        </p:grpSpPr>
        <p:sp>
          <p:nvSpPr>
            <p:cNvPr id="84" name="Rectangle 83">
              <a:extLst>
                <a:ext uri="{FF2B5EF4-FFF2-40B4-BE49-F238E27FC236}">
                  <a16:creationId xmlns:a16="http://schemas.microsoft.com/office/drawing/2014/main" id="{B07FFB1B-07CF-3448-80BF-1D0430FF2A83}"/>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FEAB982C-CE7B-4E4B-B014-1A3D313F032C}"/>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9" name="Straight Connector 88">
            <a:extLst>
              <a:ext uri="{FF2B5EF4-FFF2-40B4-BE49-F238E27FC236}">
                <a16:creationId xmlns:a16="http://schemas.microsoft.com/office/drawing/2014/main" id="{3598DFA4-456E-E445-9FA1-A0172A57696F}"/>
              </a:ext>
            </a:extLst>
          </p:cNvPr>
          <p:cNvCxnSpPr>
            <a:cxnSpLocks/>
          </p:cNvCxnSpPr>
          <p:nvPr/>
        </p:nvCxnSpPr>
        <p:spPr>
          <a:xfrm>
            <a:off x="2897738" y="3679734"/>
            <a:ext cx="1295890" cy="11801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377AC762-A87A-8A41-B2FD-D1EADCA868F4}"/>
              </a:ext>
            </a:extLst>
          </p:cNvPr>
          <p:cNvCxnSpPr>
            <a:cxnSpLocks/>
          </p:cNvCxnSpPr>
          <p:nvPr/>
        </p:nvCxnSpPr>
        <p:spPr>
          <a:xfrm flipH="1">
            <a:off x="4768880" y="3632701"/>
            <a:ext cx="1416278" cy="12271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5E7D636D-B2CD-BA4E-9CC2-3E4C9F4B7FB7}"/>
              </a:ext>
            </a:extLst>
          </p:cNvPr>
          <p:cNvSpPr txBox="1"/>
          <p:nvPr/>
        </p:nvSpPr>
        <p:spPr>
          <a:xfrm>
            <a:off x="5468499" y="4197300"/>
            <a:ext cx="915635"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5 miles</a:t>
            </a:r>
          </a:p>
        </p:txBody>
      </p:sp>
      <p:sp>
        <p:nvSpPr>
          <p:cNvPr id="92" name="TextBox 91">
            <a:extLst>
              <a:ext uri="{FF2B5EF4-FFF2-40B4-BE49-F238E27FC236}">
                <a16:creationId xmlns:a16="http://schemas.microsoft.com/office/drawing/2014/main" id="{48092BF1-0531-6C47-A60C-EA971B2BC4BA}"/>
              </a:ext>
            </a:extLst>
          </p:cNvPr>
          <p:cNvSpPr txBox="1"/>
          <p:nvPr/>
        </p:nvSpPr>
        <p:spPr>
          <a:xfrm>
            <a:off x="2595346" y="4165034"/>
            <a:ext cx="915635"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5 miles</a:t>
            </a:r>
          </a:p>
        </p:txBody>
      </p:sp>
    </p:spTree>
    <p:extLst>
      <p:ext uri="{BB962C8B-B14F-4D97-AF65-F5344CB8AC3E}">
        <p14:creationId xmlns:p14="http://schemas.microsoft.com/office/powerpoint/2010/main" val="1582449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857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All fishermen know how strong the other fishermen are</a:t>
            </a:r>
          </a:p>
        </p:txBody>
      </p:sp>
      <p:grpSp>
        <p:nvGrpSpPr>
          <p:cNvPr id="5" name="Group 4"/>
          <p:cNvGrpSpPr/>
          <p:nvPr/>
        </p:nvGrpSpPr>
        <p:grpSpPr>
          <a:xfrm>
            <a:off x="3861254" y="5153241"/>
            <a:ext cx="1172921" cy="1172921"/>
            <a:chOff x="3810144" y="1919073"/>
            <a:chExt cx="2402047" cy="2402047"/>
          </a:xfrm>
        </p:grpSpPr>
        <p:sp>
          <p:nvSpPr>
            <p:cNvPr id="6" name="Oval 5"/>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77491" y="5165941"/>
            <a:ext cx="1172921" cy="1172921"/>
            <a:chOff x="3810144" y="1919073"/>
            <a:chExt cx="2402047" cy="2402047"/>
          </a:xfrm>
        </p:grpSpPr>
        <p:sp>
          <p:nvSpPr>
            <p:cNvPr id="12" name="Oval 11"/>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627517" y="5165941"/>
            <a:ext cx="1172921" cy="1172921"/>
            <a:chOff x="3810144" y="1919073"/>
            <a:chExt cx="2402047" cy="2402047"/>
          </a:xfrm>
        </p:grpSpPr>
        <p:sp>
          <p:nvSpPr>
            <p:cNvPr id="18" name="Oval 17"/>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loud 22"/>
          <p:cNvSpPr/>
          <p:nvPr/>
        </p:nvSpPr>
        <p:spPr>
          <a:xfrm>
            <a:off x="1882773" y="1432025"/>
            <a:ext cx="5019088" cy="3235225"/>
          </a:xfrm>
          <a:prstGeom prst="clou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1966579" y="4375150"/>
            <a:ext cx="469900" cy="46990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127956" y="4765891"/>
            <a:ext cx="265831" cy="265831"/>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202159" y="4273550"/>
            <a:ext cx="469900" cy="46990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1731629" y="4946650"/>
            <a:ext cx="234950" cy="23495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597908" y="4867275"/>
            <a:ext cx="234950" cy="23495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2635612" y="1978241"/>
            <a:ext cx="880589" cy="880589"/>
            <a:chOff x="3810144" y="1919073"/>
            <a:chExt cx="2402047" cy="2402047"/>
          </a:xfrm>
        </p:grpSpPr>
        <p:sp>
          <p:nvSpPr>
            <p:cNvPr id="30" name="Oval 29"/>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48387" y="2515432"/>
            <a:ext cx="880589" cy="880589"/>
            <a:chOff x="3810144" y="1919073"/>
            <a:chExt cx="2402047" cy="2402047"/>
          </a:xfrm>
        </p:grpSpPr>
        <p:sp>
          <p:nvSpPr>
            <p:cNvPr id="36" name="Oval 35"/>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5289912" y="1690346"/>
            <a:ext cx="880589" cy="880589"/>
            <a:chOff x="3810144" y="1919073"/>
            <a:chExt cx="2402047" cy="2402047"/>
          </a:xfrm>
        </p:grpSpPr>
        <p:sp>
          <p:nvSpPr>
            <p:cNvPr id="42" name="Oval 41"/>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TextBox 46"/>
          <p:cNvSpPr txBox="1"/>
          <p:nvPr/>
        </p:nvSpPr>
        <p:spPr>
          <a:xfrm>
            <a:off x="2325824" y="2900223"/>
            <a:ext cx="1543051" cy="369332"/>
          </a:xfrm>
          <a:prstGeom prst="rect">
            <a:avLst/>
          </a:prstGeom>
          <a:noFill/>
        </p:spPr>
        <p:txBody>
          <a:bodyPr wrap="none" rtlCol="0">
            <a:spAutoFit/>
          </a:bodyPr>
          <a:lstStyle/>
          <a:p>
            <a:r>
              <a:rPr lang="en-US" dirty="0" err="1">
                <a:latin typeface="Helvetica Neue" panose="02000503000000020004" pitchFamily="2" charset="0"/>
                <a:ea typeface="Helvetica Neue" panose="02000503000000020004" pitchFamily="2" charset="0"/>
                <a:cs typeface="Helvetica Neue" panose="02000503000000020004" pitchFamily="2" charset="0"/>
              </a:rPr>
              <a:t>A:Strength</a:t>
            </a:r>
            <a:r>
              <a:rPr lang="en-US"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48" name="TextBox 47"/>
          <p:cNvSpPr txBox="1"/>
          <p:nvPr/>
        </p:nvSpPr>
        <p:spPr>
          <a:xfrm>
            <a:off x="3773012" y="3452476"/>
            <a:ext cx="1552669" cy="369332"/>
          </a:xfrm>
          <a:prstGeom prst="rect">
            <a:avLst/>
          </a:prstGeom>
          <a:noFill/>
        </p:spPr>
        <p:txBody>
          <a:bodyPr wrap="none" rtlCol="0">
            <a:spAutoFit/>
          </a:bodyPr>
          <a:lstStyle/>
          <a:p>
            <a:r>
              <a:rPr lang="en-US" dirty="0" err="1">
                <a:latin typeface="Helvetica Neue" panose="02000503000000020004" pitchFamily="2" charset="0"/>
                <a:ea typeface="Helvetica Neue" panose="02000503000000020004" pitchFamily="2" charset="0"/>
                <a:cs typeface="Helvetica Neue" panose="02000503000000020004" pitchFamily="2" charset="0"/>
              </a:rPr>
              <a:t>B:Strength</a:t>
            </a:r>
            <a:r>
              <a:rPr lang="en-US" dirty="0">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49" name="TextBox 48"/>
          <p:cNvSpPr txBox="1"/>
          <p:nvPr/>
        </p:nvSpPr>
        <p:spPr>
          <a:xfrm>
            <a:off x="5019570" y="2581711"/>
            <a:ext cx="1560684" cy="369332"/>
          </a:xfrm>
          <a:prstGeom prst="rect">
            <a:avLst/>
          </a:prstGeom>
          <a:noFill/>
        </p:spPr>
        <p:txBody>
          <a:bodyPr wrap="none" rtlCol="0">
            <a:spAutoFit/>
          </a:bodyPr>
          <a:lstStyle/>
          <a:p>
            <a:r>
              <a:rPr lang="en-US" dirty="0" err="1">
                <a:latin typeface="Helvetica Neue" panose="02000503000000020004" pitchFamily="2" charset="0"/>
                <a:ea typeface="Helvetica Neue" panose="02000503000000020004" pitchFamily="2" charset="0"/>
                <a:cs typeface="Helvetica Neue" panose="02000503000000020004" pitchFamily="2" charset="0"/>
              </a:rPr>
              <a:t>C:Strength</a:t>
            </a:r>
            <a:r>
              <a:rPr lang="en-US"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0" name="TextBox 49"/>
          <p:cNvSpPr txBox="1"/>
          <p:nvPr/>
        </p:nvSpPr>
        <p:spPr>
          <a:xfrm>
            <a:off x="457200" y="6363370"/>
            <a:ext cx="1996957" cy="461665"/>
          </a:xfrm>
          <a:prstGeom prst="rect">
            <a:avLst/>
          </a:prstGeom>
          <a:noFill/>
        </p:spPr>
        <p:txBody>
          <a:bodyPr wrap="none" rtlCol="0">
            <a:spAutoFit/>
          </a:bodyPr>
          <a:lstStyle/>
          <a:p>
            <a:r>
              <a:rPr lang="en-US" sz="2400" dirty="0" err="1">
                <a:latin typeface="Helvetica Neue" panose="02000503000000020004" pitchFamily="2" charset="0"/>
                <a:ea typeface="Helvetica Neue" panose="02000503000000020004" pitchFamily="2" charset="0"/>
                <a:cs typeface="Helvetica Neue" panose="02000503000000020004" pitchFamily="2" charset="0"/>
              </a:rPr>
              <a:t>A:Strength</a:t>
            </a:r>
            <a:r>
              <a:rPr lang="en-US" sz="2400"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51" name="TextBox 50"/>
          <p:cNvSpPr txBox="1"/>
          <p:nvPr/>
        </p:nvSpPr>
        <p:spPr>
          <a:xfrm>
            <a:off x="3469883" y="6338862"/>
            <a:ext cx="2009781" cy="461665"/>
          </a:xfrm>
          <a:prstGeom prst="rect">
            <a:avLst/>
          </a:prstGeom>
          <a:noFill/>
        </p:spPr>
        <p:txBody>
          <a:bodyPr wrap="none" rtlCol="0">
            <a:spAutoFit/>
          </a:bodyPr>
          <a:lstStyle/>
          <a:p>
            <a:r>
              <a:rPr lang="en-US" sz="2400" dirty="0" err="1">
                <a:latin typeface="Helvetica Neue" panose="02000503000000020004" pitchFamily="2" charset="0"/>
                <a:ea typeface="Helvetica Neue" panose="02000503000000020004" pitchFamily="2" charset="0"/>
                <a:cs typeface="Helvetica Neue" panose="02000503000000020004" pitchFamily="2" charset="0"/>
              </a:rPr>
              <a:t>B:Strength</a:t>
            </a:r>
            <a:r>
              <a:rPr lang="en-US" sz="2400" dirty="0">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52" name="TextBox 51"/>
          <p:cNvSpPr txBox="1"/>
          <p:nvPr/>
        </p:nvSpPr>
        <p:spPr>
          <a:xfrm>
            <a:off x="6430759" y="6285829"/>
            <a:ext cx="2021002" cy="461665"/>
          </a:xfrm>
          <a:prstGeom prst="rect">
            <a:avLst/>
          </a:prstGeom>
          <a:noFill/>
        </p:spPr>
        <p:txBody>
          <a:bodyPr wrap="none" rtlCol="0">
            <a:spAutoFit/>
          </a:bodyPr>
          <a:lstStyle/>
          <a:p>
            <a:r>
              <a:rPr lang="en-US" sz="2400" dirty="0" err="1">
                <a:latin typeface="Helvetica Neue" panose="02000503000000020004" pitchFamily="2" charset="0"/>
                <a:ea typeface="Helvetica Neue" panose="02000503000000020004" pitchFamily="2" charset="0"/>
                <a:cs typeface="Helvetica Neue" panose="02000503000000020004" pitchFamily="2" charset="0"/>
              </a:rPr>
              <a:t>C:Strength</a:t>
            </a:r>
            <a:r>
              <a:rPr lang="en-US" sz="2400" dirty="0">
                <a:latin typeface="Helvetica Neue" panose="02000503000000020004" pitchFamily="2" charset="0"/>
                <a:ea typeface="Helvetica Neue" panose="02000503000000020004" pitchFamily="2" charset="0"/>
                <a:cs typeface="Helvetica Neue" panose="02000503000000020004" pitchFamily="2" charset="0"/>
              </a:rPr>
              <a:t>=1</a:t>
            </a:r>
          </a:p>
        </p:txBody>
      </p:sp>
    </p:spTree>
    <p:extLst>
      <p:ext uri="{BB962C8B-B14F-4D97-AF65-F5344CB8AC3E}">
        <p14:creationId xmlns:p14="http://schemas.microsoft.com/office/powerpoint/2010/main" val="423223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311"/>
            <a:ext cx="8229600" cy="4759378"/>
          </a:xfrm>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Next we will show you a few examples. Choose which actions each fisherman should do to maximize the amount of fish sold</a:t>
            </a:r>
          </a:p>
        </p:txBody>
      </p:sp>
    </p:spTree>
    <p:extLst>
      <p:ext uri="{BB962C8B-B14F-4D97-AF65-F5344CB8AC3E}">
        <p14:creationId xmlns:p14="http://schemas.microsoft.com/office/powerpoint/2010/main" val="86959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08" y="1372696"/>
            <a:ext cx="9080896" cy="4806857"/>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6" name="Rectangle 5"/>
          <p:cNvSpPr/>
          <p:nvPr/>
        </p:nvSpPr>
        <p:spPr>
          <a:xfrm>
            <a:off x="2135169" y="2531665"/>
            <a:ext cx="288080" cy="288081"/>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7" name="Isosceles Triangle 6"/>
          <p:cNvSpPr/>
          <p:nvPr/>
        </p:nvSpPr>
        <p:spPr>
          <a:xfrm>
            <a:off x="2058936" y="2239510"/>
            <a:ext cx="449020" cy="292152"/>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9" name="Rectangle 8"/>
          <p:cNvSpPr/>
          <p:nvPr/>
        </p:nvSpPr>
        <p:spPr>
          <a:xfrm>
            <a:off x="4274257" y="4639327"/>
            <a:ext cx="288080" cy="288081"/>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0" name="Isosceles Triangle 9"/>
          <p:cNvSpPr/>
          <p:nvPr/>
        </p:nvSpPr>
        <p:spPr>
          <a:xfrm>
            <a:off x="4198024" y="4347172"/>
            <a:ext cx="449020" cy="292152"/>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2" name="Rectangle 11"/>
          <p:cNvSpPr/>
          <p:nvPr/>
        </p:nvSpPr>
        <p:spPr>
          <a:xfrm>
            <a:off x="6589667" y="2533699"/>
            <a:ext cx="288080" cy="288081"/>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3" name="Isosceles Triangle 12"/>
          <p:cNvSpPr/>
          <p:nvPr/>
        </p:nvSpPr>
        <p:spPr>
          <a:xfrm>
            <a:off x="6513434" y="2241545"/>
            <a:ext cx="449020" cy="292152"/>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4" name="Oval 13"/>
          <p:cNvSpPr/>
          <p:nvPr/>
        </p:nvSpPr>
        <p:spPr>
          <a:xfrm>
            <a:off x="516423" y="1580646"/>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5" name="Oval 14"/>
          <p:cNvSpPr/>
          <p:nvPr/>
        </p:nvSpPr>
        <p:spPr>
          <a:xfrm>
            <a:off x="2689140" y="4827379"/>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6" name="Oval 15"/>
          <p:cNvSpPr/>
          <p:nvPr/>
        </p:nvSpPr>
        <p:spPr>
          <a:xfrm>
            <a:off x="7232404" y="1582483"/>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7" name="Rectangle 16"/>
          <p:cNvSpPr/>
          <p:nvPr/>
        </p:nvSpPr>
        <p:spPr>
          <a:xfrm>
            <a:off x="4227970" y="1372698"/>
            <a:ext cx="555076" cy="1713170"/>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nvGrpSpPr>
          <p:cNvPr id="2" name="Group 1"/>
          <p:cNvGrpSpPr/>
          <p:nvPr/>
        </p:nvGrpSpPr>
        <p:grpSpPr>
          <a:xfrm>
            <a:off x="1973639" y="2751573"/>
            <a:ext cx="438718" cy="438718"/>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28" name="Group 27"/>
          <p:cNvGrpSpPr/>
          <p:nvPr/>
        </p:nvGrpSpPr>
        <p:grpSpPr>
          <a:xfrm>
            <a:off x="6611875" y="2758519"/>
            <a:ext cx="438718" cy="438718"/>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34" name="Group 33"/>
          <p:cNvGrpSpPr/>
          <p:nvPr/>
        </p:nvGrpSpPr>
        <p:grpSpPr>
          <a:xfrm>
            <a:off x="4282356" y="4884642"/>
            <a:ext cx="438718" cy="438718"/>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sp>
        <p:nvSpPr>
          <p:cNvPr id="18" name="Rectangle 17">
            <a:extLst>
              <a:ext uri="{FF2B5EF4-FFF2-40B4-BE49-F238E27FC236}">
                <a16:creationId xmlns:a16="http://schemas.microsoft.com/office/drawing/2014/main" id="{A02EF2E8-222F-8947-AF30-C2C65EB17215}"/>
              </a:ext>
            </a:extLst>
          </p:cNvPr>
          <p:cNvSpPr/>
          <p:nvPr/>
        </p:nvSpPr>
        <p:spPr>
          <a:xfrm>
            <a:off x="1178427" y="3270083"/>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966679" y="3270084"/>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1178427" y="3646920"/>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966679" y="3646921"/>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4817261" y="5035234"/>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5605512" y="5035234"/>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4817261" y="5412073"/>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5605512" y="5412073"/>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6128997" y="3264185"/>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6917249" y="3264185"/>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6128997" y="3641023"/>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6917249" y="3641023"/>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5E3E6E47-5B07-D74A-9C50-99F1ECD2261F}"/>
              </a:ext>
            </a:extLst>
          </p:cNvPr>
          <p:cNvSpPr/>
          <p:nvPr/>
        </p:nvSpPr>
        <p:spPr>
          <a:xfrm>
            <a:off x="2025132"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E8376A11-A79D-9C42-B61E-DDB58C0F0A41}"/>
              </a:ext>
            </a:extLst>
          </p:cNvPr>
          <p:cNvSpPr/>
          <p:nvPr/>
        </p:nvSpPr>
        <p:spPr>
          <a:xfrm>
            <a:off x="2197820"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7914E59-DD30-2F48-8FF4-514266397FA5}"/>
              </a:ext>
            </a:extLst>
          </p:cNvPr>
          <p:cNvSpPr/>
          <p:nvPr/>
        </p:nvSpPr>
        <p:spPr>
          <a:xfrm>
            <a:off x="2370508"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18240DF7-D25B-4340-A1CD-B875F91E21AC}"/>
              </a:ext>
            </a:extLst>
          </p:cNvPr>
          <p:cNvSpPr/>
          <p:nvPr/>
        </p:nvSpPr>
        <p:spPr>
          <a:xfrm>
            <a:off x="5677360"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10B1FE91-13DD-E142-8F71-BDBC4E2B616C}"/>
              </a:ext>
            </a:extLst>
          </p:cNvPr>
          <p:cNvSpPr/>
          <p:nvPr/>
        </p:nvSpPr>
        <p:spPr>
          <a:xfrm>
            <a:off x="6996856" y="3338937"/>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5" name="Group 54">
            <a:extLst>
              <a:ext uri="{FF2B5EF4-FFF2-40B4-BE49-F238E27FC236}">
                <a16:creationId xmlns:a16="http://schemas.microsoft.com/office/drawing/2014/main" id="{DA03CBA8-E711-0242-AA1E-EE9FE3E39914}"/>
              </a:ext>
            </a:extLst>
          </p:cNvPr>
          <p:cNvGrpSpPr/>
          <p:nvPr/>
        </p:nvGrpSpPr>
        <p:grpSpPr>
          <a:xfrm rot="5400000">
            <a:off x="4328033" y="1812909"/>
            <a:ext cx="353488" cy="499714"/>
            <a:chOff x="-1435100" y="2754209"/>
            <a:chExt cx="1003300" cy="1418330"/>
          </a:xfrm>
        </p:grpSpPr>
        <p:sp>
          <p:nvSpPr>
            <p:cNvPr id="56" name="Rectangle 55">
              <a:extLst>
                <a:ext uri="{FF2B5EF4-FFF2-40B4-BE49-F238E27FC236}">
                  <a16:creationId xmlns:a16="http://schemas.microsoft.com/office/drawing/2014/main" id="{EA83156B-41FC-FC4C-955D-EEFF463C06C9}"/>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74F71732-E837-3947-A5D7-F77BCC378068}"/>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9ACAE8DC-20F0-FF41-9DFF-AA66EBB9EE41}"/>
              </a:ext>
            </a:extLst>
          </p:cNvPr>
          <p:cNvGrpSpPr/>
          <p:nvPr/>
        </p:nvGrpSpPr>
        <p:grpSpPr>
          <a:xfrm rot="5400000">
            <a:off x="4322860" y="2190954"/>
            <a:ext cx="353488" cy="499714"/>
            <a:chOff x="-1435100" y="2754209"/>
            <a:chExt cx="1003300" cy="1418330"/>
          </a:xfrm>
        </p:grpSpPr>
        <p:sp>
          <p:nvSpPr>
            <p:cNvPr id="68" name="Rectangle 67">
              <a:extLst>
                <a:ext uri="{FF2B5EF4-FFF2-40B4-BE49-F238E27FC236}">
                  <a16:creationId xmlns:a16="http://schemas.microsoft.com/office/drawing/2014/main" id="{AC6063FE-7887-DF46-83D6-F1AD0904EE7F}"/>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Cloud 68">
              <a:extLst>
                <a:ext uri="{FF2B5EF4-FFF2-40B4-BE49-F238E27FC236}">
                  <a16:creationId xmlns:a16="http://schemas.microsoft.com/office/drawing/2014/main" id="{67396EE6-2451-434B-91A0-C8A35A5896E8}"/>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B01505CA-3FA0-2040-8E07-BA19017B5A00}"/>
              </a:ext>
            </a:extLst>
          </p:cNvPr>
          <p:cNvGrpSpPr/>
          <p:nvPr/>
        </p:nvGrpSpPr>
        <p:grpSpPr>
          <a:xfrm rot="5400000">
            <a:off x="4322862" y="2562732"/>
            <a:ext cx="353488" cy="499714"/>
            <a:chOff x="-1435100" y="2754209"/>
            <a:chExt cx="1003300" cy="1418330"/>
          </a:xfrm>
        </p:grpSpPr>
        <p:sp>
          <p:nvSpPr>
            <p:cNvPr id="75" name="Rectangle 74">
              <a:extLst>
                <a:ext uri="{FF2B5EF4-FFF2-40B4-BE49-F238E27FC236}">
                  <a16:creationId xmlns:a16="http://schemas.microsoft.com/office/drawing/2014/main" id="{BFA82ACB-ECA2-4C4A-A4FA-BCFAB820C401}"/>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Cloud 75">
              <a:extLst>
                <a:ext uri="{FF2B5EF4-FFF2-40B4-BE49-F238E27FC236}">
                  <a16:creationId xmlns:a16="http://schemas.microsoft.com/office/drawing/2014/main" id="{EEA843DA-684B-1740-9B7E-4B55D350A8FA}"/>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254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08" y="1372696"/>
            <a:ext cx="9080896" cy="4806857"/>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6" name="Rectangle 5"/>
          <p:cNvSpPr/>
          <p:nvPr/>
        </p:nvSpPr>
        <p:spPr>
          <a:xfrm>
            <a:off x="2135169" y="2531665"/>
            <a:ext cx="288080" cy="288081"/>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7" name="Isosceles Triangle 6"/>
          <p:cNvSpPr/>
          <p:nvPr/>
        </p:nvSpPr>
        <p:spPr>
          <a:xfrm>
            <a:off x="2058936" y="2239510"/>
            <a:ext cx="449020" cy="292152"/>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9" name="Rectangle 8"/>
          <p:cNvSpPr/>
          <p:nvPr/>
        </p:nvSpPr>
        <p:spPr>
          <a:xfrm>
            <a:off x="4274257" y="4639327"/>
            <a:ext cx="288080" cy="288081"/>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0" name="Isosceles Triangle 9"/>
          <p:cNvSpPr/>
          <p:nvPr/>
        </p:nvSpPr>
        <p:spPr>
          <a:xfrm>
            <a:off x="4198024" y="4347172"/>
            <a:ext cx="449020" cy="292152"/>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2" name="Rectangle 11"/>
          <p:cNvSpPr/>
          <p:nvPr/>
        </p:nvSpPr>
        <p:spPr>
          <a:xfrm>
            <a:off x="6589667" y="2533699"/>
            <a:ext cx="288080" cy="288081"/>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3" name="Isosceles Triangle 12"/>
          <p:cNvSpPr/>
          <p:nvPr/>
        </p:nvSpPr>
        <p:spPr>
          <a:xfrm>
            <a:off x="6513434" y="2241545"/>
            <a:ext cx="449020" cy="292152"/>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4" name="Oval 13"/>
          <p:cNvSpPr/>
          <p:nvPr/>
        </p:nvSpPr>
        <p:spPr>
          <a:xfrm>
            <a:off x="516423" y="1580646"/>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5" name="Oval 14"/>
          <p:cNvSpPr/>
          <p:nvPr/>
        </p:nvSpPr>
        <p:spPr>
          <a:xfrm>
            <a:off x="2689140" y="4827379"/>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6" name="Oval 15"/>
          <p:cNvSpPr/>
          <p:nvPr/>
        </p:nvSpPr>
        <p:spPr>
          <a:xfrm>
            <a:off x="7232404" y="1582483"/>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7" name="Rectangle 16"/>
          <p:cNvSpPr/>
          <p:nvPr/>
        </p:nvSpPr>
        <p:spPr>
          <a:xfrm>
            <a:off x="4227970" y="1372698"/>
            <a:ext cx="555076" cy="1713170"/>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nvGrpSpPr>
          <p:cNvPr id="2" name="Group 1"/>
          <p:cNvGrpSpPr/>
          <p:nvPr/>
        </p:nvGrpSpPr>
        <p:grpSpPr>
          <a:xfrm>
            <a:off x="1973639" y="2751573"/>
            <a:ext cx="438718" cy="438718"/>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28" name="Group 27"/>
          <p:cNvGrpSpPr/>
          <p:nvPr/>
        </p:nvGrpSpPr>
        <p:grpSpPr>
          <a:xfrm>
            <a:off x="6611875" y="2758519"/>
            <a:ext cx="438718" cy="438718"/>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34" name="Group 33"/>
          <p:cNvGrpSpPr/>
          <p:nvPr/>
        </p:nvGrpSpPr>
        <p:grpSpPr>
          <a:xfrm>
            <a:off x="4282356" y="4884642"/>
            <a:ext cx="438718" cy="438718"/>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sp>
        <p:nvSpPr>
          <p:cNvPr id="18" name="Rectangle 17">
            <a:extLst>
              <a:ext uri="{FF2B5EF4-FFF2-40B4-BE49-F238E27FC236}">
                <a16:creationId xmlns:a16="http://schemas.microsoft.com/office/drawing/2014/main" id="{A02EF2E8-222F-8947-AF30-C2C65EB17215}"/>
              </a:ext>
            </a:extLst>
          </p:cNvPr>
          <p:cNvSpPr/>
          <p:nvPr/>
        </p:nvSpPr>
        <p:spPr>
          <a:xfrm>
            <a:off x="1178427" y="3270083"/>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966679" y="3270084"/>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1178427" y="3646920"/>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966679" y="3646921"/>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4817261" y="5035234"/>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5605512" y="5035234"/>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4817261" y="5412073"/>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5605512" y="5412073"/>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6128997" y="3264185"/>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6917249" y="3264185"/>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6128997" y="3641023"/>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6917249" y="3641023"/>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5E3E6E47-5B07-D74A-9C50-99F1ECD2261F}"/>
              </a:ext>
            </a:extLst>
          </p:cNvPr>
          <p:cNvSpPr/>
          <p:nvPr/>
        </p:nvSpPr>
        <p:spPr>
          <a:xfrm>
            <a:off x="2025132"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E8376A11-A79D-9C42-B61E-DDB58C0F0A41}"/>
              </a:ext>
            </a:extLst>
          </p:cNvPr>
          <p:cNvSpPr/>
          <p:nvPr/>
        </p:nvSpPr>
        <p:spPr>
          <a:xfrm>
            <a:off x="2197820"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7914E59-DD30-2F48-8FF4-514266397FA5}"/>
              </a:ext>
            </a:extLst>
          </p:cNvPr>
          <p:cNvSpPr/>
          <p:nvPr/>
        </p:nvSpPr>
        <p:spPr>
          <a:xfrm>
            <a:off x="2370508"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18240DF7-D25B-4340-A1CD-B875F91E21AC}"/>
              </a:ext>
            </a:extLst>
          </p:cNvPr>
          <p:cNvSpPr/>
          <p:nvPr/>
        </p:nvSpPr>
        <p:spPr>
          <a:xfrm>
            <a:off x="5677360"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F8C3138A-9256-8447-9F42-30F547040988}"/>
              </a:ext>
            </a:extLst>
          </p:cNvPr>
          <p:cNvSpPr/>
          <p:nvPr/>
        </p:nvSpPr>
        <p:spPr>
          <a:xfrm>
            <a:off x="5850048"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61">
            <a:extLst>
              <a:ext uri="{FF2B5EF4-FFF2-40B4-BE49-F238E27FC236}">
                <a16:creationId xmlns:a16="http://schemas.microsoft.com/office/drawing/2014/main" id="{6CD24417-6153-C649-AACD-718F9458A63E}"/>
              </a:ext>
            </a:extLst>
          </p:cNvPr>
          <p:cNvSpPr/>
          <p:nvPr/>
        </p:nvSpPr>
        <p:spPr>
          <a:xfrm>
            <a:off x="6022736"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10B1FE91-13DD-E142-8F71-BDBC4E2B616C}"/>
              </a:ext>
            </a:extLst>
          </p:cNvPr>
          <p:cNvSpPr/>
          <p:nvPr/>
        </p:nvSpPr>
        <p:spPr>
          <a:xfrm>
            <a:off x="6996856" y="3338937"/>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oup 79">
            <a:extLst>
              <a:ext uri="{FF2B5EF4-FFF2-40B4-BE49-F238E27FC236}">
                <a16:creationId xmlns:a16="http://schemas.microsoft.com/office/drawing/2014/main" id="{83DF2185-BACB-2F4A-8284-071E572D7A70}"/>
              </a:ext>
            </a:extLst>
          </p:cNvPr>
          <p:cNvGrpSpPr/>
          <p:nvPr/>
        </p:nvGrpSpPr>
        <p:grpSpPr>
          <a:xfrm rot="5400000">
            <a:off x="4322862" y="2562732"/>
            <a:ext cx="353488" cy="499714"/>
            <a:chOff x="-1435100" y="2754209"/>
            <a:chExt cx="1003300" cy="1418330"/>
          </a:xfrm>
        </p:grpSpPr>
        <p:sp>
          <p:nvSpPr>
            <p:cNvPr id="81" name="Rectangle 80">
              <a:extLst>
                <a:ext uri="{FF2B5EF4-FFF2-40B4-BE49-F238E27FC236}">
                  <a16:creationId xmlns:a16="http://schemas.microsoft.com/office/drawing/2014/main" id="{C2B59107-D56B-5C41-9A92-CEC3F604C6F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Cloud 81">
              <a:extLst>
                <a:ext uri="{FF2B5EF4-FFF2-40B4-BE49-F238E27FC236}">
                  <a16:creationId xmlns:a16="http://schemas.microsoft.com/office/drawing/2014/main" id="{1741E414-6607-2C4D-A4AA-03B023F66638}"/>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0120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08" y="1372696"/>
            <a:ext cx="9080896" cy="4806857"/>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6" name="Rectangle 5"/>
          <p:cNvSpPr/>
          <p:nvPr/>
        </p:nvSpPr>
        <p:spPr>
          <a:xfrm>
            <a:off x="2135169" y="2531665"/>
            <a:ext cx="288080" cy="288081"/>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7" name="Isosceles Triangle 6"/>
          <p:cNvSpPr/>
          <p:nvPr/>
        </p:nvSpPr>
        <p:spPr>
          <a:xfrm>
            <a:off x="2058936" y="2239510"/>
            <a:ext cx="449020" cy="292152"/>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9" name="Rectangle 8"/>
          <p:cNvSpPr/>
          <p:nvPr/>
        </p:nvSpPr>
        <p:spPr>
          <a:xfrm>
            <a:off x="4274257" y="4639327"/>
            <a:ext cx="288080" cy="288081"/>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0" name="Isosceles Triangle 9"/>
          <p:cNvSpPr/>
          <p:nvPr/>
        </p:nvSpPr>
        <p:spPr>
          <a:xfrm>
            <a:off x="4198024" y="4347172"/>
            <a:ext cx="449020" cy="292152"/>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2" name="Rectangle 11"/>
          <p:cNvSpPr/>
          <p:nvPr/>
        </p:nvSpPr>
        <p:spPr>
          <a:xfrm>
            <a:off x="6589667" y="2533699"/>
            <a:ext cx="288080" cy="288081"/>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3" name="Isosceles Triangle 12"/>
          <p:cNvSpPr/>
          <p:nvPr/>
        </p:nvSpPr>
        <p:spPr>
          <a:xfrm>
            <a:off x="6513434" y="2241545"/>
            <a:ext cx="449020" cy="292152"/>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4" name="Oval 13"/>
          <p:cNvSpPr/>
          <p:nvPr/>
        </p:nvSpPr>
        <p:spPr>
          <a:xfrm>
            <a:off x="516423" y="1580646"/>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5" name="Oval 14"/>
          <p:cNvSpPr/>
          <p:nvPr/>
        </p:nvSpPr>
        <p:spPr>
          <a:xfrm>
            <a:off x="2689140" y="4827379"/>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6" name="Oval 15"/>
          <p:cNvSpPr/>
          <p:nvPr/>
        </p:nvSpPr>
        <p:spPr>
          <a:xfrm>
            <a:off x="7232404" y="1582483"/>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7" name="Rectangle 16"/>
          <p:cNvSpPr/>
          <p:nvPr/>
        </p:nvSpPr>
        <p:spPr>
          <a:xfrm>
            <a:off x="4227970" y="1372698"/>
            <a:ext cx="555076" cy="1713170"/>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nvGrpSpPr>
          <p:cNvPr id="2" name="Group 1"/>
          <p:cNvGrpSpPr/>
          <p:nvPr/>
        </p:nvGrpSpPr>
        <p:grpSpPr>
          <a:xfrm>
            <a:off x="1973639" y="2751573"/>
            <a:ext cx="438718" cy="438718"/>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28" name="Group 27"/>
          <p:cNvGrpSpPr/>
          <p:nvPr/>
        </p:nvGrpSpPr>
        <p:grpSpPr>
          <a:xfrm>
            <a:off x="6611875" y="2758519"/>
            <a:ext cx="438718" cy="438718"/>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34" name="Group 33"/>
          <p:cNvGrpSpPr/>
          <p:nvPr/>
        </p:nvGrpSpPr>
        <p:grpSpPr>
          <a:xfrm>
            <a:off x="4282356" y="4884642"/>
            <a:ext cx="438718" cy="438718"/>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sp>
        <p:nvSpPr>
          <p:cNvPr id="18" name="Rectangle 17">
            <a:extLst>
              <a:ext uri="{FF2B5EF4-FFF2-40B4-BE49-F238E27FC236}">
                <a16:creationId xmlns:a16="http://schemas.microsoft.com/office/drawing/2014/main" id="{A02EF2E8-222F-8947-AF30-C2C65EB17215}"/>
              </a:ext>
            </a:extLst>
          </p:cNvPr>
          <p:cNvSpPr/>
          <p:nvPr/>
        </p:nvSpPr>
        <p:spPr>
          <a:xfrm>
            <a:off x="1178427" y="3270083"/>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966679" y="3270084"/>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1178427" y="3646920"/>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966679" y="3646921"/>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4817261" y="5035234"/>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5605512" y="5035234"/>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4817261" y="5412073"/>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5605512" y="5412073"/>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6128997" y="3264185"/>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6917249" y="3264185"/>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6128997" y="3641023"/>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6917249" y="3641023"/>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5E3E6E47-5B07-D74A-9C50-99F1ECD2261F}"/>
              </a:ext>
            </a:extLst>
          </p:cNvPr>
          <p:cNvSpPr/>
          <p:nvPr/>
        </p:nvSpPr>
        <p:spPr>
          <a:xfrm>
            <a:off x="2025132"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18240DF7-D25B-4340-A1CD-B875F91E21AC}"/>
              </a:ext>
            </a:extLst>
          </p:cNvPr>
          <p:cNvSpPr/>
          <p:nvPr/>
        </p:nvSpPr>
        <p:spPr>
          <a:xfrm>
            <a:off x="5677360"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F8C3138A-9256-8447-9F42-30F547040988}"/>
              </a:ext>
            </a:extLst>
          </p:cNvPr>
          <p:cNvSpPr/>
          <p:nvPr/>
        </p:nvSpPr>
        <p:spPr>
          <a:xfrm>
            <a:off x="5850048"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61">
            <a:extLst>
              <a:ext uri="{FF2B5EF4-FFF2-40B4-BE49-F238E27FC236}">
                <a16:creationId xmlns:a16="http://schemas.microsoft.com/office/drawing/2014/main" id="{6CD24417-6153-C649-AACD-718F9458A63E}"/>
              </a:ext>
            </a:extLst>
          </p:cNvPr>
          <p:cNvSpPr/>
          <p:nvPr/>
        </p:nvSpPr>
        <p:spPr>
          <a:xfrm>
            <a:off x="6022736"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10B1FE91-13DD-E142-8F71-BDBC4E2B616C}"/>
              </a:ext>
            </a:extLst>
          </p:cNvPr>
          <p:cNvSpPr/>
          <p:nvPr/>
        </p:nvSpPr>
        <p:spPr>
          <a:xfrm>
            <a:off x="6996856" y="3338937"/>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7" name="Group 76">
            <a:extLst>
              <a:ext uri="{FF2B5EF4-FFF2-40B4-BE49-F238E27FC236}">
                <a16:creationId xmlns:a16="http://schemas.microsoft.com/office/drawing/2014/main" id="{13BC9768-BD68-3A46-A71C-F3D43511283A}"/>
              </a:ext>
            </a:extLst>
          </p:cNvPr>
          <p:cNvGrpSpPr/>
          <p:nvPr/>
        </p:nvGrpSpPr>
        <p:grpSpPr>
          <a:xfrm rot="5400000">
            <a:off x="4322860" y="2190954"/>
            <a:ext cx="353488" cy="499714"/>
            <a:chOff x="-1435100" y="2754209"/>
            <a:chExt cx="1003300" cy="1418330"/>
          </a:xfrm>
        </p:grpSpPr>
        <p:sp>
          <p:nvSpPr>
            <p:cNvPr id="78" name="Rectangle 77">
              <a:extLst>
                <a:ext uri="{FF2B5EF4-FFF2-40B4-BE49-F238E27FC236}">
                  <a16:creationId xmlns:a16="http://schemas.microsoft.com/office/drawing/2014/main" id="{565D269F-BACB-A942-86ED-4BC8139C2832}"/>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Cloud 78">
              <a:extLst>
                <a:ext uri="{FF2B5EF4-FFF2-40B4-BE49-F238E27FC236}">
                  <a16:creationId xmlns:a16="http://schemas.microsoft.com/office/drawing/2014/main" id="{F94C8972-C322-B44D-AF7B-BA27B02A058A}"/>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3DF2185-BACB-2F4A-8284-071E572D7A70}"/>
              </a:ext>
            </a:extLst>
          </p:cNvPr>
          <p:cNvGrpSpPr/>
          <p:nvPr/>
        </p:nvGrpSpPr>
        <p:grpSpPr>
          <a:xfrm rot="5400000">
            <a:off x="4322862" y="2562732"/>
            <a:ext cx="353488" cy="499714"/>
            <a:chOff x="-1435100" y="2754209"/>
            <a:chExt cx="1003300" cy="1418330"/>
          </a:xfrm>
        </p:grpSpPr>
        <p:sp>
          <p:nvSpPr>
            <p:cNvPr id="81" name="Rectangle 80">
              <a:extLst>
                <a:ext uri="{FF2B5EF4-FFF2-40B4-BE49-F238E27FC236}">
                  <a16:creationId xmlns:a16="http://schemas.microsoft.com/office/drawing/2014/main" id="{C2B59107-D56B-5C41-9A92-CEC3F604C6F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Cloud 81">
              <a:extLst>
                <a:ext uri="{FF2B5EF4-FFF2-40B4-BE49-F238E27FC236}">
                  <a16:creationId xmlns:a16="http://schemas.microsoft.com/office/drawing/2014/main" id="{1741E414-6607-2C4D-A4AA-03B023F66638}"/>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403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960732" y="2498837"/>
            <a:ext cx="2402047" cy="2402047"/>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1493312" y="346099"/>
            <a:ext cx="6640142" cy="1323439"/>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Each fisherman has a different strength.</a:t>
            </a:r>
          </a:p>
        </p:txBody>
      </p:sp>
      <p:grpSp>
        <p:nvGrpSpPr>
          <p:cNvPr id="12" name="Group 11"/>
          <p:cNvGrpSpPr/>
          <p:nvPr/>
        </p:nvGrpSpPr>
        <p:grpSpPr>
          <a:xfrm>
            <a:off x="5434056" y="2498837"/>
            <a:ext cx="2402047" cy="2402047"/>
            <a:chOff x="3810144" y="1919073"/>
            <a:chExt cx="2402047" cy="2402047"/>
          </a:xfrm>
        </p:grpSpPr>
        <p:sp>
          <p:nvSpPr>
            <p:cNvPr id="13" name="Oval 12"/>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Box 17"/>
          <p:cNvSpPr txBox="1"/>
          <p:nvPr/>
        </p:nvSpPr>
        <p:spPr>
          <a:xfrm>
            <a:off x="717606" y="5138720"/>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Strength=3</a:t>
            </a:r>
          </a:p>
        </p:txBody>
      </p:sp>
      <p:sp>
        <p:nvSpPr>
          <p:cNvPr id="19" name="TextBox 18"/>
          <p:cNvSpPr txBox="1"/>
          <p:nvPr/>
        </p:nvSpPr>
        <p:spPr>
          <a:xfrm>
            <a:off x="5189839" y="5138720"/>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Strength=1</a:t>
            </a:r>
          </a:p>
        </p:txBody>
      </p:sp>
    </p:spTree>
    <p:extLst>
      <p:ext uri="{BB962C8B-B14F-4D97-AF65-F5344CB8AC3E}">
        <p14:creationId xmlns:p14="http://schemas.microsoft.com/office/powerpoint/2010/main" val="1761238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311"/>
            <a:ext cx="8229600" cy="4759378"/>
          </a:xfrm>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Now we will show you some situations where the fishermen didn’t get the full reward. Your task is to judge how responsible each agent is for not selling as many fish as possible</a:t>
            </a:r>
          </a:p>
        </p:txBody>
      </p:sp>
    </p:spTree>
    <p:extLst>
      <p:ext uri="{BB962C8B-B14F-4D97-AF65-F5344CB8AC3E}">
        <p14:creationId xmlns:p14="http://schemas.microsoft.com/office/powerpoint/2010/main" val="323224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blameworthy is each fisherman for not selling any fish?</a:t>
            </a:r>
          </a:p>
        </p:txBody>
      </p:sp>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BC82E32-C78D-A24C-B6CA-04CF7946D78C}"/>
              </a:ext>
            </a:extLst>
          </p:cNvPr>
          <p:cNvSpPr/>
          <p:nvPr/>
        </p:nvSpPr>
        <p:spPr>
          <a:xfrm>
            <a:off x="1776922" y="392130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1" name="Straight Connector 70">
            <a:extLst>
              <a:ext uri="{FF2B5EF4-FFF2-40B4-BE49-F238E27FC236}">
                <a16:creationId xmlns:a16="http://schemas.microsoft.com/office/drawing/2014/main" id="{6408858E-4331-034E-AAD1-D7B561072A3D}"/>
              </a:ext>
            </a:extLst>
          </p:cNvPr>
          <p:cNvCxnSpPr>
            <a:cxnSpLocks/>
          </p:cNvCxnSpPr>
          <p:nvPr/>
        </p:nvCxnSpPr>
        <p:spPr>
          <a:xfrm>
            <a:off x="2431198" y="392130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551B02E-8B97-5140-9D35-D6470732E0F2}"/>
              </a:ext>
            </a:extLst>
          </p:cNvPr>
          <p:cNvSpPr/>
          <p:nvPr/>
        </p:nvSpPr>
        <p:spPr>
          <a:xfrm>
            <a:off x="4797280" y="538644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7" name="Straight Connector 76">
            <a:extLst>
              <a:ext uri="{FF2B5EF4-FFF2-40B4-BE49-F238E27FC236}">
                <a16:creationId xmlns:a16="http://schemas.microsoft.com/office/drawing/2014/main" id="{51C871B2-0BF4-1C41-A96A-15C1F1AD8BBA}"/>
              </a:ext>
            </a:extLst>
          </p:cNvPr>
          <p:cNvCxnSpPr>
            <a:cxnSpLocks/>
          </p:cNvCxnSpPr>
          <p:nvPr/>
        </p:nvCxnSpPr>
        <p:spPr>
          <a:xfrm>
            <a:off x="5451556" y="538644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586DFBF4-AB2B-3547-AB31-648B94C819BC}"/>
              </a:ext>
            </a:extLst>
          </p:cNvPr>
          <p:cNvSpPr/>
          <p:nvPr/>
        </p:nvSpPr>
        <p:spPr>
          <a:xfrm>
            <a:off x="5886067" y="391640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83" name="Straight Connector 82">
            <a:extLst>
              <a:ext uri="{FF2B5EF4-FFF2-40B4-BE49-F238E27FC236}">
                <a16:creationId xmlns:a16="http://schemas.microsoft.com/office/drawing/2014/main" id="{E9251DF2-518E-D940-9447-F126B61CB34D}"/>
              </a:ext>
            </a:extLst>
          </p:cNvPr>
          <p:cNvCxnSpPr>
            <a:cxnSpLocks/>
          </p:cNvCxnSpPr>
          <p:nvPr/>
        </p:nvCxnSpPr>
        <p:spPr>
          <a:xfrm>
            <a:off x="6540343" y="391640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2" name="Rectangle 91">
            <a:extLst>
              <a:ext uri="{FF2B5EF4-FFF2-40B4-BE49-F238E27FC236}">
                <a16:creationId xmlns:a16="http://schemas.microsoft.com/office/drawing/2014/main" id="{DB45AF49-F67D-4F49-BCEC-EF63EAA703E7}"/>
              </a:ext>
            </a:extLst>
          </p:cNvPr>
          <p:cNvSpPr/>
          <p:nvPr/>
        </p:nvSpPr>
        <p:spPr>
          <a:xfrm>
            <a:off x="6889410" y="560413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93" name="Straight Connector 92">
            <a:extLst>
              <a:ext uri="{FF2B5EF4-FFF2-40B4-BE49-F238E27FC236}">
                <a16:creationId xmlns:a16="http://schemas.microsoft.com/office/drawing/2014/main" id="{C0504D40-EABD-BB4A-95F5-6371AEBB8AE6}"/>
              </a:ext>
            </a:extLst>
          </p:cNvPr>
          <p:cNvCxnSpPr>
            <a:cxnSpLocks/>
          </p:cNvCxnSpPr>
          <p:nvPr/>
        </p:nvCxnSpPr>
        <p:spPr>
          <a:xfrm>
            <a:off x="7820656" y="560413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C3782439-F233-4344-9652-8E6E90BE764B}"/>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5EB8009F-F8A9-B047-B6D9-B385D1537546}"/>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43552F64-A5E0-0B4C-8B97-33CECBF20E23}"/>
              </a:ext>
            </a:extLst>
          </p:cNvPr>
          <p:cNvSpPr/>
          <p:nvPr/>
        </p:nvSpPr>
        <p:spPr>
          <a:xfrm>
            <a:off x="2850007"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8E4F13DF-A58E-0B45-88A4-7CEA19322038}"/>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2C9809BA-0D43-CB4E-A142-BC14887CADC5}"/>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41D869FD-2575-C241-B587-EA367A63A2E6}"/>
              </a:ext>
            </a:extLst>
          </p:cNvPr>
          <p:cNvSpPr txBox="1"/>
          <p:nvPr/>
        </p:nvSpPr>
        <p:spPr>
          <a:xfrm>
            <a:off x="7845953" y="5515973"/>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p:txBody>
      </p:sp>
      <p:sp>
        <p:nvSpPr>
          <p:cNvPr id="72" name="Oval 71">
            <a:extLst>
              <a:ext uri="{FF2B5EF4-FFF2-40B4-BE49-F238E27FC236}">
                <a16:creationId xmlns:a16="http://schemas.microsoft.com/office/drawing/2014/main" id="{B2021731-2E62-3B40-8E47-A1C8BCAE164A}"/>
              </a:ext>
            </a:extLst>
          </p:cNvPr>
          <p:cNvSpPr/>
          <p:nvPr/>
        </p:nvSpPr>
        <p:spPr>
          <a:xfrm>
            <a:off x="5671605"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3CFDC77D-F451-5E42-86D9-B5C176521A0A}"/>
              </a:ext>
            </a:extLst>
          </p:cNvPr>
          <p:cNvSpPr/>
          <p:nvPr/>
        </p:nvSpPr>
        <p:spPr>
          <a:xfrm>
            <a:off x="5837187"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Rectangle 77">
            <a:extLst>
              <a:ext uri="{FF2B5EF4-FFF2-40B4-BE49-F238E27FC236}">
                <a16:creationId xmlns:a16="http://schemas.microsoft.com/office/drawing/2014/main" id="{0B060BAB-138F-A549-A51B-95F17260E141}"/>
              </a:ext>
            </a:extLst>
          </p:cNvPr>
          <p:cNvSpPr/>
          <p:nvPr/>
        </p:nvSpPr>
        <p:spPr>
          <a:xfrm>
            <a:off x="1776922" y="423409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9" name="Straight Connector 78">
            <a:extLst>
              <a:ext uri="{FF2B5EF4-FFF2-40B4-BE49-F238E27FC236}">
                <a16:creationId xmlns:a16="http://schemas.microsoft.com/office/drawing/2014/main" id="{7B112772-13BC-5F49-BF0D-221F6673DBA6}"/>
              </a:ext>
            </a:extLst>
          </p:cNvPr>
          <p:cNvCxnSpPr>
            <a:cxnSpLocks/>
          </p:cNvCxnSpPr>
          <p:nvPr/>
        </p:nvCxnSpPr>
        <p:spPr>
          <a:xfrm>
            <a:off x="2431198" y="423409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F8B5BAF9-2F00-B549-8D00-996858325C98}"/>
              </a:ext>
            </a:extLst>
          </p:cNvPr>
          <p:cNvSpPr/>
          <p:nvPr/>
        </p:nvSpPr>
        <p:spPr>
          <a:xfrm>
            <a:off x="4797280" y="56992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5" name="Straight Connector 84">
            <a:extLst>
              <a:ext uri="{FF2B5EF4-FFF2-40B4-BE49-F238E27FC236}">
                <a16:creationId xmlns:a16="http://schemas.microsoft.com/office/drawing/2014/main" id="{32AA61F0-848A-1244-97F1-2C270E9C6B2B}"/>
              </a:ext>
            </a:extLst>
          </p:cNvPr>
          <p:cNvCxnSpPr>
            <a:cxnSpLocks/>
          </p:cNvCxnSpPr>
          <p:nvPr/>
        </p:nvCxnSpPr>
        <p:spPr>
          <a:xfrm>
            <a:off x="5451556" y="56992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99E2AF1E-7571-5D41-B848-8D1E7B522C31}"/>
              </a:ext>
            </a:extLst>
          </p:cNvPr>
          <p:cNvSpPr/>
          <p:nvPr/>
        </p:nvSpPr>
        <p:spPr>
          <a:xfrm>
            <a:off x="5886067" y="422919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7" name="Straight Connector 86">
            <a:extLst>
              <a:ext uri="{FF2B5EF4-FFF2-40B4-BE49-F238E27FC236}">
                <a16:creationId xmlns:a16="http://schemas.microsoft.com/office/drawing/2014/main" id="{692E60A3-BEFF-4940-B7E2-574A32ABCB4C}"/>
              </a:ext>
            </a:extLst>
          </p:cNvPr>
          <p:cNvCxnSpPr>
            <a:cxnSpLocks/>
          </p:cNvCxnSpPr>
          <p:nvPr/>
        </p:nvCxnSpPr>
        <p:spPr>
          <a:xfrm>
            <a:off x="6540343" y="422919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8" name="Left Arrow 87">
            <a:extLst>
              <a:ext uri="{FF2B5EF4-FFF2-40B4-BE49-F238E27FC236}">
                <a16:creationId xmlns:a16="http://schemas.microsoft.com/office/drawing/2014/main" id="{EDDBDD3C-E773-CA45-B351-CEA997F8D09D}"/>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40A746E6-68D7-6C43-8EEE-2665F4E75376}"/>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F8B2407-AC26-4D43-91B2-7A0A1E819A47}"/>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1" name="Picture 90">
            <a:extLst>
              <a:ext uri="{FF2B5EF4-FFF2-40B4-BE49-F238E27FC236}">
                <a16:creationId xmlns:a16="http://schemas.microsoft.com/office/drawing/2014/main" id="{8B970598-C20A-BA48-95F1-08F9998C91DC}"/>
              </a:ext>
            </a:extLst>
          </p:cNvPr>
          <p:cNvPicPr>
            <a:picLocks noChangeAspect="1"/>
          </p:cNvPicPr>
          <p:nvPr/>
        </p:nvPicPr>
        <p:blipFill>
          <a:blip r:embed="rId2"/>
          <a:stretch>
            <a:fillRect/>
          </a:stretch>
        </p:blipFill>
        <p:spPr>
          <a:xfrm>
            <a:off x="2465379" y="3977087"/>
            <a:ext cx="636307" cy="127262"/>
          </a:xfrm>
          <a:prstGeom prst="rect">
            <a:avLst/>
          </a:prstGeom>
          <a:ln>
            <a:noFill/>
          </a:ln>
        </p:spPr>
      </p:pic>
      <p:pic>
        <p:nvPicPr>
          <p:cNvPr id="94" name="Picture 93">
            <a:extLst>
              <a:ext uri="{FF2B5EF4-FFF2-40B4-BE49-F238E27FC236}">
                <a16:creationId xmlns:a16="http://schemas.microsoft.com/office/drawing/2014/main" id="{98827C7E-99B7-2A49-8937-7552DC4C3F87}"/>
              </a:ext>
            </a:extLst>
          </p:cNvPr>
          <p:cNvPicPr>
            <a:picLocks noChangeAspect="1"/>
          </p:cNvPicPr>
          <p:nvPr/>
        </p:nvPicPr>
        <p:blipFill>
          <a:blip r:embed="rId2"/>
          <a:stretch>
            <a:fillRect/>
          </a:stretch>
        </p:blipFill>
        <p:spPr>
          <a:xfrm>
            <a:off x="6571256" y="3977087"/>
            <a:ext cx="636307" cy="127262"/>
          </a:xfrm>
          <a:prstGeom prst="rect">
            <a:avLst/>
          </a:prstGeom>
          <a:ln>
            <a:noFill/>
          </a:ln>
        </p:spPr>
      </p:pic>
      <p:pic>
        <p:nvPicPr>
          <p:cNvPr id="95" name="Picture 94">
            <a:extLst>
              <a:ext uri="{FF2B5EF4-FFF2-40B4-BE49-F238E27FC236}">
                <a16:creationId xmlns:a16="http://schemas.microsoft.com/office/drawing/2014/main" id="{7B7E3244-F2B1-3243-B2D8-40B92739B668}"/>
              </a:ext>
            </a:extLst>
          </p:cNvPr>
          <p:cNvPicPr>
            <a:picLocks noChangeAspect="1"/>
          </p:cNvPicPr>
          <p:nvPr/>
        </p:nvPicPr>
        <p:blipFill>
          <a:blip r:embed="rId2"/>
          <a:stretch>
            <a:fillRect/>
          </a:stretch>
        </p:blipFill>
        <p:spPr>
          <a:xfrm>
            <a:off x="5465563" y="5431656"/>
            <a:ext cx="636307" cy="127262"/>
          </a:xfrm>
          <a:prstGeom prst="rect">
            <a:avLst/>
          </a:prstGeom>
          <a:ln>
            <a:noFill/>
          </a:ln>
        </p:spPr>
      </p:pic>
    </p:spTree>
    <p:extLst>
      <p:ext uri="{BB962C8B-B14F-4D97-AF65-F5344CB8AC3E}">
        <p14:creationId xmlns:p14="http://schemas.microsoft.com/office/powerpoint/2010/main" val="1429094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BC82E32-C78D-A24C-B6CA-04CF7946D78C}"/>
              </a:ext>
            </a:extLst>
          </p:cNvPr>
          <p:cNvSpPr/>
          <p:nvPr/>
        </p:nvSpPr>
        <p:spPr>
          <a:xfrm>
            <a:off x="1776922" y="392130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1" name="Straight Connector 70">
            <a:extLst>
              <a:ext uri="{FF2B5EF4-FFF2-40B4-BE49-F238E27FC236}">
                <a16:creationId xmlns:a16="http://schemas.microsoft.com/office/drawing/2014/main" id="{6408858E-4331-034E-AAD1-D7B561072A3D}"/>
              </a:ext>
            </a:extLst>
          </p:cNvPr>
          <p:cNvCxnSpPr>
            <a:cxnSpLocks/>
          </p:cNvCxnSpPr>
          <p:nvPr/>
        </p:nvCxnSpPr>
        <p:spPr>
          <a:xfrm>
            <a:off x="2431198" y="392130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D224719B-A7C0-874B-A083-9C8ACFE287E2}"/>
              </a:ext>
            </a:extLst>
          </p:cNvPr>
          <p:cNvSpPr/>
          <p:nvPr/>
        </p:nvSpPr>
        <p:spPr>
          <a:xfrm>
            <a:off x="1776922" y="423409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3" name="Straight Connector 72">
            <a:extLst>
              <a:ext uri="{FF2B5EF4-FFF2-40B4-BE49-F238E27FC236}">
                <a16:creationId xmlns:a16="http://schemas.microsoft.com/office/drawing/2014/main" id="{D73D30F5-4C11-0342-B83B-12CB5BE60E8A}"/>
              </a:ext>
            </a:extLst>
          </p:cNvPr>
          <p:cNvCxnSpPr>
            <a:cxnSpLocks/>
          </p:cNvCxnSpPr>
          <p:nvPr/>
        </p:nvCxnSpPr>
        <p:spPr>
          <a:xfrm>
            <a:off x="2431198" y="423409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551B02E-8B97-5140-9D35-D6470732E0F2}"/>
              </a:ext>
            </a:extLst>
          </p:cNvPr>
          <p:cNvSpPr/>
          <p:nvPr/>
        </p:nvSpPr>
        <p:spPr>
          <a:xfrm>
            <a:off x="4797280" y="538644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7" name="Straight Connector 76">
            <a:extLst>
              <a:ext uri="{FF2B5EF4-FFF2-40B4-BE49-F238E27FC236}">
                <a16:creationId xmlns:a16="http://schemas.microsoft.com/office/drawing/2014/main" id="{51C871B2-0BF4-1C41-A96A-15C1F1AD8BBA}"/>
              </a:ext>
            </a:extLst>
          </p:cNvPr>
          <p:cNvCxnSpPr>
            <a:cxnSpLocks/>
          </p:cNvCxnSpPr>
          <p:nvPr/>
        </p:nvCxnSpPr>
        <p:spPr>
          <a:xfrm>
            <a:off x="5451556" y="538644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019B79FD-8824-C34C-A32F-E563931A39FD}"/>
              </a:ext>
            </a:extLst>
          </p:cNvPr>
          <p:cNvSpPr/>
          <p:nvPr/>
        </p:nvSpPr>
        <p:spPr>
          <a:xfrm>
            <a:off x="4797280" y="56992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9" name="Straight Connector 78">
            <a:extLst>
              <a:ext uri="{FF2B5EF4-FFF2-40B4-BE49-F238E27FC236}">
                <a16:creationId xmlns:a16="http://schemas.microsoft.com/office/drawing/2014/main" id="{27D00EF2-1B3F-6646-88AD-04925C883F5E}"/>
              </a:ext>
            </a:extLst>
          </p:cNvPr>
          <p:cNvCxnSpPr>
            <a:cxnSpLocks/>
          </p:cNvCxnSpPr>
          <p:nvPr/>
        </p:nvCxnSpPr>
        <p:spPr>
          <a:xfrm>
            <a:off x="5451556" y="56992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586DFBF4-AB2B-3547-AB31-648B94C819BC}"/>
              </a:ext>
            </a:extLst>
          </p:cNvPr>
          <p:cNvSpPr/>
          <p:nvPr/>
        </p:nvSpPr>
        <p:spPr>
          <a:xfrm>
            <a:off x="5886067" y="391640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83" name="Straight Connector 82">
            <a:extLst>
              <a:ext uri="{FF2B5EF4-FFF2-40B4-BE49-F238E27FC236}">
                <a16:creationId xmlns:a16="http://schemas.microsoft.com/office/drawing/2014/main" id="{E9251DF2-518E-D940-9447-F126B61CB34D}"/>
              </a:ext>
            </a:extLst>
          </p:cNvPr>
          <p:cNvCxnSpPr>
            <a:cxnSpLocks/>
          </p:cNvCxnSpPr>
          <p:nvPr/>
        </p:nvCxnSpPr>
        <p:spPr>
          <a:xfrm>
            <a:off x="6540343" y="391640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678F05DB-88D0-7D43-BBE4-02B8027AC354}"/>
              </a:ext>
            </a:extLst>
          </p:cNvPr>
          <p:cNvSpPr/>
          <p:nvPr/>
        </p:nvSpPr>
        <p:spPr>
          <a:xfrm>
            <a:off x="5886067" y="422919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5" name="Straight Connector 84">
            <a:extLst>
              <a:ext uri="{FF2B5EF4-FFF2-40B4-BE49-F238E27FC236}">
                <a16:creationId xmlns:a16="http://schemas.microsoft.com/office/drawing/2014/main" id="{C409C266-E035-5A48-8359-D7933065DB7B}"/>
              </a:ext>
            </a:extLst>
          </p:cNvPr>
          <p:cNvCxnSpPr>
            <a:cxnSpLocks/>
          </p:cNvCxnSpPr>
          <p:nvPr/>
        </p:nvCxnSpPr>
        <p:spPr>
          <a:xfrm>
            <a:off x="6540343" y="422919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75E08C3C-555C-D649-8100-38B4A9A1E540}"/>
              </a:ext>
            </a:extLst>
          </p:cNvPr>
          <p:cNvSpPr/>
          <p:nvPr/>
        </p:nvSpPr>
        <p:spPr>
          <a:xfrm rot="5400000">
            <a:off x="4104973" y="384579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0ED6D6A-4E55-8B4C-B16B-CD2BFC3ABB37}"/>
              </a:ext>
            </a:extLst>
          </p:cNvPr>
          <p:cNvSpPr/>
          <p:nvPr/>
        </p:nvSpPr>
        <p:spPr>
          <a:xfrm rot="422170">
            <a:off x="4933084" y="312170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B45AF49-F67D-4F49-BCEC-EF63EAA703E7}"/>
              </a:ext>
            </a:extLst>
          </p:cNvPr>
          <p:cNvSpPr/>
          <p:nvPr/>
        </p:nvSpPr>
        <p:spPr>
          <a:xfrm>
            <a:off x="6889410" y="560413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93" name="Straight Connector 92">
            <a:extLst>
              <a:ext uri="{FF2B5EF4-FFF2-40B4-BE49-F238E27FC236}">
                <a16:creationId xmlns:a16="http://schemas.microsoft.com/office/drawing/2014/main" id="{C0504D40-EABD-BB4A-95F5-6371AEBB8AE6}"/>
              </a:ext>
            </a:extLst>
          </p:cNvPr>
          <p:cNvCxnSpPr>
            <a:cxnSpLocks/>
          </p:cNvCxnSpPr>
          <p:nvPr/>
        </p:nvCxnSpPr>
        <p:spPr>
          <a:xfrm>
            <a:off x="7820656" y="560413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0" name="Picture 109">
            <a:extLst>
              <a:ext uri="{FF2B5EF4-FFF2-40B4-BE49-F238E27FC236}">
                <a16:creationId xmlns:a16="http://schemas.microsoft.com/office/drawing/2014/main" id="{741CA624-4C7F-2F4F-A652-1DE868BEEDFF}"/>
              </a:ext>
            </a:extLst>
          </p:cNvPr>
          <p:cNvPicPr>
            <a:picLocks noChangeAspect="1"/>
          </p:cNvPicPr>
          <p:nvPr/>
        </p:nvPicPr>
        <p:blipFill>
          <a:blip r:embed="rId2"/>
          <a:stretch>
            <a:fillRect/>
          </a:stretch>
        </p:blipFill>
        <p:spPr>
          <a:xfrm>
            <a:off x="2465379" y="3977087"/>
            <a:ext cx="636307" cy="127262"/>
          </a:xfrm>
          <a:prstGeom prst="rect">
            <a:avLst/>
          </a:prstGeom>
          <a:ln>
            <a:noFill/>
          </a:ln>
        </p:spPr>
      </p:pic>
      <p:pic>
        <p:nvPicPr>
          <p:cNvPr id="111" name="Picture 110">
            <a:extLst>
              <a:ext uri="{FF2B5EF4-FFF2-40B4-BE49-F238E27FC236}">
                <a16:creationId xmlns:a16="http://schemas.microsoft.com/office/drawing/2014/main" id="{69578463-9164-1745-87B3-36D342A6B62A}"/>
              </a:ext>
            </a:extLst>
          </p:cNvPr>
          <p:cNvPicPr>
            <a:picLocks noChangeAspect="1"/>
          </p:cNvPicPr>
          <p:nvPr/>
        </p:nvPicPr>
        <p:blipFill>
          <a:blip r:embed="rId3"/>
          <a:stretch>
            <a:fillRect/>
          </a:stretch>
        </p:blipFill>
        <p:spPr>
          <a:xfrm>
            <a:off x="6602855" y="3980179"/>
            <a:ext cx="346669" cy="102614"/>
          </a:xfrm>
          <a:prstGeom prst="rect">
            <a:avLst/>
          </a:prstGeom>
        </p:spPr>
      </p:pic>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blameworthy is each fisherman for only selling 1 fish?</a:t>
            </a:r>
          </a:p>
        </p:txBody>
      </p:sp>
      <p:sp>
        <p:nvSpPr>
          <p:cNvPr id="113" name="TextBox 112">
            <a:extLst>
              <a:ext uri="{FF2B5EF4-FFF2-40B4-BE49-F238E27FC236}">
                <a16:creationId xmlns:a16="http://schemas.microsoft.com/office/drawing/2014/main" id="{8917E831-67D2-6B4D-B60B-BB6F23CB00E7}"/>
              </a:ext>
            </a:extLst>
          </p:cNvPr>
          <p:cNvSpPr txBox="1"/>
          <p:nvPr/>
        </p:nvSpPr>
        <p:spPr>
          <a:xfrm>
            <a:off x="7845953" y="5515973"/>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p:txBody>
      </p:sp>
      <p:pic>
        <p:nvPicPr>
          <p:cNvPr id="114" name="Picture 113">
            <a:extLst>
              <a:ext uri="{FF2B5EF4-FFF2-40B4-BE49-F238E27FC236}">
                <a16:creationId xmlns:a16="http://schemas.microsoft.com/office/drawing/2014/main" id="{9264B7B3-AFF3-1B45-B9C1-BA695C0B7894}"/>
              </a:ext>
            </a:extLst>
          </p:cNvPr>
          <p:cNvPicPr>
            <a:picLocks noChangeAspect="1"/>
          </p:cNvPicPr>
          <p:nvPr/>
        </p:nvPicPr>
        <p:blipFill>
          <a:blip r:embed="rId3"/>
          <a:stretch>
            <a:fillRect/>
          </a:stretch>
        </p:blipFill>
        <p:spPr>
          <a:xfrm>
            <a:off x="5498321" y="5457171"/>
            <a:ext cx="346669" cy="102614"/>
          </a:xfrm>
          <a:prstGeom prst="rect">
            <a:avLst/>
          </a:prstGeom>
        </p:spPr>
      </p:pic>
    </p:spTree>
    <p:extLst>
      <p:ext uri="{BB962C8B-B14F-4D97-AF65-F5344CB8AC3E}">
        <p14:creationId xmlns:p14="http://schemas.microsoft.com/office/powerpoint/2010/main" val="954328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BC82E32-C78D-A24C-B6CA-04CF7946D78C}"/>
              </a:ext>
            </a:extLst>
          </p:cNvPr>
          <p:cNvSpPr/>
          <p:nvPr/>
        </p:nvSpPr>
        <p:spPr>
          <a:xfrm>
            <a:off x="1776922" y="392130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1" name="Straight Connector 70">
            <a:extLst>
              <a:ext uri="{FF2B5EF4-FFF2-40B4-BE49-F238E27FC236}">
                <a16:creationId xmlns:a16="http://schemas.microsoft.com/office/drawing/2014/main" id="{6408858E-4331-034E-AAD1-D7B561072A3D}"/>
              </a:ext>
            </a:extLst>
          </p:cNvPr>
          <p:cNvCxnSpPr>
            <a:cxnSpLocks/>
          </p:cNvCxnSpPr>
          <p:nvPr/>
        </p:nvCxnSpPr>
        <p:spPr>
          <a:xfrm>
            <a:off x="2431198" y="392130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D224719B-A7C0-874B-A083-9C8ACFE287E2}"/>
              </a:ext>
            </a:extLst>
          </p:cNvPr>
          <p:cNvSpPr/>
          <p:nvPr/>
        </p:nvSpPr>
        <p:spPr>
          <a:xfrm>
            <a:off x="1776922" y="423409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3" name="Straight Connector 72">
            <a:extLst>
              <a:ext uri="{FF2B5EF4-FFF2-40B4-BE49-F238E27FC236}">
                <a16:creationId xmlns:a16="http://schemas.microsoft.com/office/drawing/2014/main" id="{D73D30F5-4C11-0342-B83B-12CB5BE60E8A}"/>
              </a:ext>
            </a:extLst>
          </p:cNvPr>
          <p:cNvCxnSpPr>
            <a:cxnSpLocks/>
          </p:cNvCxnSpPr>
          <p:nvPr/>
        </p:nvCxnSpPr>
        <p:spPr>
          <a:xfrm>
            <a:off x="2431198" y="423409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551B02E-8B97-5140-9D35-D6470732E0F2}"/>
              </a:ext>
            </a:extLst>
          </p:cNvPr>
          <p:cNvSpPr/>
          <p:nvPr/>
        </p:nvSpPr>
        <p:spPr>
          <a:xfrm>
            <a:off x="4797280" y="538644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7" name="Straight Connector 76">
            <a:extLst>
              <a:ext uri="{FF2B5EF4-FFF2-40B4-BE49-F238E27FC236}">
                <a16:creationId xmlns:a16="http://schemas.microsoft.com/office/drawing/2014/main" id="{51C871B2-0BF4-1C41-A96A-15C1F1AD8BBA}"/>
              </a:ext>
            </a:extLst>
          </p:cNvPr>
          <p:cNvCxnSpPr>
            <a:cxnSpLocks/>
          </p:cNvCxnSpPr>
          <p:nvPr/>
        </p:nvCxnSpPr>
        <p:spPr>
          <a:xfrm>
            <a:off x="5451556" y="538644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019B79FD-8824-C34C-A32F-E563931A39FD}"/>
              </a:ext>
            </a:extLst>
          </p:cNvPr>
          <p:cNvSpPr/>
          <p:nvPr/>
        </p:nvSpPr>
        <p:spPr>
          <a:xfrm>
            <a:off x="4797280" y="56992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9" name="Straight Connector 78">
            <a:extLst>
              <a:ext uri="{FF2B5EF4-FFF2-40B4-BE49-F238E27FC236}">
                <a16:creationId xmlns:a16="http://schemas.microsoft.com/office/drawing/2014/main" id="{27D00EF2-1B3F-6646-88AD-04925C883F5E}"/>
              </a:ext>
            </a:extLst>
          </p:cNvPr>
          <p:cNvCxnSpPr>
            <a:cxnSpLocks/>
          </p:cNvCxnSpPr>
          <p:nvPr/>
        </p:nvCxnSpPr>
        <p:spPr>
          <a:xfrm>
            <a:off x="5451556" y="56992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586DFBF4-AB2B-3547-AB31-648B94C819BC}"/>
              </a:ext>
            </a:extLst>
          </p:cNvPr>
          <p:cNvSpPr/>
          <p:nvPr/>
        </p:nvSpPr>
        <p:spPr>
          <a:xfrm>
            <a:off x="5886067" y="391640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83" name="Straight Connector 82">
            <a:extLst>
              <a:ext uri="{FF2B5EF4-FFF2-40B4-BE49-F238E27FC236}">
                <a16:creationId xmlns:a16="http://schemas.microsoft.com/office/drawing/2014/main" id="{E9251DF2-518E-D940-9447-F126B61CB34D}"/>
              </a:ext>
            </a:extLst>
          </p:cNvPr>
          <p:cNvCxnSpPr>
            <a:cxnSpLocks/>
          </p:cNvCxnSpPr>
          <p:nvPr/>
        </p:nvCxnSpPr>
        <p:spPr>
          <a:xfrm>
            <a:off x="6540343" y="391640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678F05DB-88D0-7D43-BBE4-02B8027AC354}"/>
              </a:ext>
            </a:extLst>
          </p:cNvPr>
          <p:cNvSpPr/>
          <p:nvPr/>
        </p:nvSpPr>
        <p:spPr>
          <a:xfrm>
            <a:off x="5886067" y="422919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5" name="Straight Connector 84">
            <a:extLst>
              <a:ext uri="{FF2B5EF4-FFF2-40B4-BE49-F238E27FC236}">
                <a16:creationId xmlns:a16="http://schemas.microsoft.com/office/drawing/2014/main" id="{C409C266-E035-5A48-8359-D7933065DB7B}"/>
              </a:ext>
            </a:extLst>
          </p:cNvPr>
          <p:cNvCxnSpPr>
            <a:cxnSpLocks/>
          </p:cNvCxnSpPr>
          <p:nvPr/>
        </p:nvCxnSpPr>
        <p:spPr>
          <a:xfrm>
            <a:off x="6540343" y="422919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05FF64D1-9141-0746-BF34-9F74BC3013A0}"/>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C136E3CD-EBF6-0E4A-9AE0-F9A176F1658D}"/>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B45AF49-F67D-4F49-BCEC-EF63EAA703E7}"/>
              </a:ext>
            </a:extLst>
          </p:cNvPr>
          <p:cNvSpPr/>
          <p:nvPr/>
        </p:nvSpPr>
        <p:spPr>
          <a:xfrm>
            <a:off x="6889410" y="560413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93" name="Straight Connector 92">
            <a:extLst>
              <a:ext uri="{FF2B5EF4-FFF2-40B4-BE49-F238E27FC236}">
                <a16:creationId xmlns:a16="http://schemas.microsoft.com/office/drawing/2014/main" id="{C0504D40-EABD-BB4A-95F5-6371AEBB8AE6}"/>
              </a:ext>
            </a:extLst>
          </p:cNvPr>
          <p:cNvCxnSpPr>
            <a:cxnSpLocks/>
          </p:cNvCxnSpPr>
          <p:nvPr/>
        </p:nvCxnSpPr>
        <p:spPr>
          <a:xfrm>
            <a:off x="7820656" y="560413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41A60AA-B6D4-644D-86CC-E5B13AACDF1A}"/>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07">
            <a:extLst>
              <a:ext uri="{FF2B5EF4-FFF2-40B4-BE49-F238E27FC236}">
                <a16:creationId xmlns:a16="http://schemas.microsoft.com/office/drawing/2014/main" id="{7D9CC198-3D9B-3948-AB0B-FE7E51650F21}"/>
              </a:ext>
            </a:extLst>
          </p:cNvPr>
          <p:cNvSpPr/>
          <p:nvPr/>
        </p:nvSpPr>
        <p:spPr>
          <a:xfrm>
            <a:off x="5671605"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0" name="Picture 109">
            <a:extLst>
              <a:ext uri="{FF2B5EF4-FFF2-40B4-BE49-F238E27FC236}">
                <a16:creationId xmlns:a16="http://schemas.microsoft.com/office/drawing/2014/main" id="{741CA624-4C7F-2F4F-A652-1DE868BEEDFF}"/>
              </a:ext>
            </a:extLst>
          </p:cNvPr>
          <p:cNvPicPr>
            <a:picLocks noChangeAspect="1"/>
          </p:cNvPicPr>
          <p:nvPr/>
        </p:nvPicPr>
        <p:blipFill>
          <a:blip r:embed="rId2"/>
          <a:stretch>
            <a:fillRect/>
          </a:stretch>
        </p:blipFill>
        <p:spPr>
          <a:xfrm>
            <a:off x="2465379" y="3977087"/>
            <a:ext cx="636307" cy="127262"/>
          </a:xfrm>
          <a:prstGeom prst="rect">
            <a:avLst/>
          </a:prstGeom>
          <a:ln>
            <a:noFill/>
          </a:ln>
        </p:spPr>
      </p:pic>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blameworthy is each fisherman for not selling any fish?</a:t>
            </a:r>
          </a:p>
        </p:txBody>
      </p:sp>
      <p:sp>
        <p:nvSpPr>
          <p:cNvPr id="113" name="TextBox 112">
            <a:extLst>
              <a:ext uri="{FF2B5EF4-FFF2-40B4-BE49-F238E27FC236}">
                <a16:creationId xmlns:a16="http://schemas.microsoft.com/office/drawing/2014/main" id="{8917E831-67D2-6B4D-B60B-BB6F23CB00E7}"/>
              </a:ext>
            </a:extLst>
          </p:cNvPr>
          <p:cNvSpPr txBox="1"/>
          <p:nvPr/>
        </p:nvSpPr>
        <p:spPr>
          <a:xfrm>
            <a:off x="7845953" y="5515973"/>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p:txBody>
      </p:sp>
      <p:pic>
        <p:nvPicPr>
          <p:cNvPr id="114" name="Picture 113">
            <a:extLst>
              <a:ext uri="{FF2B5EF4-FFF2-40B4-BE49-F238E27FC236}">
                <a16:creationId xmlns:a16="http://schemas.microsoft.com/office/drawing/2014/main" id="{F3A3AE45-A8EA-2940-839C-F29D0F081CF7}"/>
              </a:ext>
            </a:extLst>
          </p:cNvPr>
          <p:cNvPicPr>
            <a:picLocks noChangeAspect="1"/>
          </p:cNvPicPr>
          <p:nvPr/>
        </p:nvPicPr>
        <p:blipFill>
          <a:blip r:embed="rId2"/>
          <a:stretch>
            <a:fillRect/>
          </a:stretch>
        </p:blipFill>
        <p:spPr>
          <a:xfrm>
            <a:off x="6571256" y="3977087"/>
            <a:ext cx="636307" cy="127262"/>
          </a:xfrm>
          <a:prstGeom prst="rect">
            <a:avLst/>
          </a:prstGeom>
          <a:ln>
            <a:noFill/>
          </a:ln>
        </p:spPr>
      </p:pic>
      <p:pic>
        <p:nvPicPr>
          <p:cNvPr id="115" name="Picture 114">
            <a:extLst>
              <a:ext uri="{FF2B5EF4-FFF2-40B4-BE49-F238E27FC236}">
                <a16:creationId xmlns:a16="http://schemas.microsoft.com/office/drawing/2014/main" id="{9FE861CD-A22D-B242-85D9-79A1948A35B4}"/>
              </a:ext>
            </a:extLst>
          </p:cNvPr>
          <p:cNvPicPr>
            <a:picLocks noChangeAspect="1"/>
          </p:cNvPicPr>
          <p:nvPr/>
        </p:nvPicPr>
        <p:blipFill>
          <a:blip r:embed="rId2"/>
          <a:stretch>
            <a:fillRect/>
          </a:stretch>
        </p:blipFill>
        <p:spPr>
          <a:xfrm>
            <a:off x="5465563" y="5431656"/>
            <a:ext cx="636307" cy="127262"/>
          </a:xfrm>
          <a:prstGeom prst="rect">
            <a:avLst/>
          </a:prstGeom>
          <a:ln>
            <a:noFill/>
          </a:ln>
        </p:spPr>
      </p:pic>
    </p:spTree>
    <p:extLst>
      <p:ext uri="{BB962C8B-B14F-4D97-AF65-F5344CB8AC3E}">
        <p14:creationId xmlns:p14="http://schemas.microsoft.com/office/powerpoint/2010/main" val="3539562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311"/>
            <a:ext cx="8229600" cy="4759378"/>
          </a:xfrm>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Now we will begin the study. Your task will be slightly different. You will get information about how much each agent was blamed, and you will try to figure out the missing information about the situation.</a:t>
            </a:r>
          </a:p>
        </p:txBody>
      </p:sp>
    </p:spTree>
    <p:extLst>
      <p:ext uri="{BB962C8B-B14F-4D97-AF65-F5344CB8AC3E}">
        <p14:creationId xmlns:p14="http://schemas.microsoft.com/office/powerpoint/2010/main" val="3442712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BC82E32-C78D-A24C-B6CA-04CF7946D78C}"/>
              </a:ext>
            </a:extLst>
          </p:cNvPr>
          <p:cNvSpPr/>
          <p:nvPr/>
        </p:nvSpPr>
        <p:spPr>
          <a:xfrm>
            <a:off x="1776922" y="392130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1" name="Straight Connector 70">
            <a:extLst>
              <a:ext uri="{FF2B5EF4-FFF2-40B4-BE49-F238E27FC236}">
                <a16:creationId xmlns:a16="http://schemas.microsoft.com/office/drawing/2014/main" id="{6408858E-4331-034E-AAD1-D7B561072A3D}"/>
              </a:ext>
            </a:extLst>
          </p:cNvPr>
          <p:cNvCxnSpPr>
            <a:cxnSpLocks/>
          </p:cNvCxnSpPr>
          <p:nvPr/>
        </p:nvCxnSpPr>
        <p:spPr>
          <a:xfrm>
            <a:off x="2431198" y="392130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D224719B-A7C0-874B-A083-9C8ACFE287E2}"/>
              </a:ext>
            </a:extLst>
          </p:cNvPr>
          <p:cNvSpPr/>
          <p:nvPr/>
        </p:nvSpPr>
        <p:spPr>
          <a:xfrm>
            <a:off x="1776922" y="423409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3" name="Straight Connector 72">
            <a:extLst>
              <a:ext uri="{FF2B5EF4-FFF2-40B4-BE49-F238E27FC236}">
                <a16:creationId xmlns:a16="http://schemas.microsoft.com/office/drawing/2014/main" id="{D73D30F5-4C11-0342-B83B-12CB5BE60E8A}"/>
              </a:ext>
            </a:extLst>
          </p:cNvPr>
          <p:cNvCxnSpPr>
            <a:cxnSpLocks/>
          </p:cNvCxnSpPr>
          <p:nvPr/>
        </p:nvCxnSpPr>
        <p:spPr>
          <a:xfrm>
            <a:off x="2431198" y="423409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551B02E-8B97-5140-9D35-D6470732E0F2}"/>
              </a:ext>
            </a:extLst>
          </p:cNvPr>
          <p:cNvSpPr/>
          <p:nvPr/>
        </p:nvSpPr>
        <p:spPr>
          <a:xfrm>
            <a:off x="4797280" y="538644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7" name="Straight Connector 76">
            <a:extLst>
              <a:ext uri="{FF2B5EF4-FFF2-40B4-BE49-F238E27FC236}">
                <a16:creationId xmlns:a16="http://schemas.microsoft.com/office/drawing/2014/main" id="{51C871B2-0BF4-1C41-A96A-15C1F1AD8BBA}"/>
              </a:ext>
            </a:extLst>
          </p:cNvPr>
          <p:cNvCxnSpPr>
            <a:cxnSpLocks/>
          </p:cNvCxnSpPr>
          <p:nvPr/>
        </p:nvCxnSpPr>
        <p:spPr>
          <a:xfrm>
            <a:off x="5451556" y="538644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019B79FD-8824-C34C-A32F-E563931A39FD}"/>
              </a:ext>
            </a:extLst>
          </p:cNvPr>
          <p:cNvSpPr/>
          <p:nvPr/>
        </p:nvSpPr>
        <p:spPr>
          <a:xfrm>
            <a:off x="4797280" y="56992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9" name="Straight Connector 78">
            <a:extLst>
              <a:ext uri="{FF2B5EF4-FFF2-40B4-BE49-F238E27FC236}">
                <a16:creationId xmlns:a16="http://schemas.microsoft.com/office/drawing/2014/main" id="{27D00EF2-1B3F-6646-88AD-04925C883F5E}"/>
              </a:ext>
            </a:extLst>
          </p:cNvPr>
          <p:cNvCxnSpPr>
            <a:cxnSpLocks/>
          </p:cNvCxnSpPr>
          <p:nvPr/>
        </p:nvCxnSpPr>
        <p:spPr>
          <a:xfrm>
            <a:off x="5451556" y="56992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586DFBF4-AB2B-3547-AB31-648B94C819BC}"/>
              </a:ext>
            </a:extLst>
          </p:cNvPr>
          <p:cNvSpPr/>
          <p:nvPr/>
        </p:nvSpPr>
        <p:spPr>
          <a:xfrm>
            <a:off x="5886067" y="391640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83" name="Straight Connector 82">
            <a:extLst>
              <a:ext uri="{FF2B5EF4-FFF2-40B4-BE49-F238E27FC236}">
                <a16:creationId xmlns:a16="http://schemas.microsoft.com/office/drawing/2014/main" id="{E9251DF2-518E-D940-9447-F126B61CB34D}"/>
              </a:ext>
            </a:extLst>
          </p:cNvPr>
          <p:cNvCxnSpPr>
            <a:cxnSpLocks/>
          </p:cNvCxnSpPr>
          <p:nvPr/>
        </p:nvCxnSpPr>
        <p:spPr>
          <a:xfrm>
            <a:off x="6540343" y="391640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678F05DB-88D0-7D43-BBE4-02B8027AC354}"/>
              </a:ext>
            </a:extLst>
          </p:cNvPr>
          <p:cNvSpPr/>
          <p:nvPr/>
        </p:nvSpPr>
        <p:spPr>
          <a:xfrm>
            <a:off x="5886067" y="422919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5" name="Straight Connector 84">
            <a:extLst>
              <a:ext uri="{FF2B5EF4-FFF2-40B4-BE49-F238E27FC236}">
                <a16:creationId xmlns:a16="http://schemas.microsoft.com/office/drawing/2014/main" id="{C409C266-E035-5A48-8359-D7933065DB7B}"/>
              </a:ext>
            </a:extLst>
          </p:cNvPr>
          <p:cNvCxnSpPr>
            <a:cxnSpLocks/>
          </p:cNvCxnSpPr>
          <p:nvPr/>
        </p:nvCxnSpPr>
        <p:spPr>
          <a:xfrm>
            <a:off x="6540343" y="422919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Left Arrow 86">
            <a:extLst>
              <a:ext uri="{FF2B5EF4-FFF2-40B4-BE49-F238E27FC236}">
                <a16:creationId xmlns:a16="http://schemas.microsoft.com/office/drawing/2014/main" id="{B197E571-124F-9C4E-B7BB-33A11385A7DF}"/>
              </a:ext>
            </a:extLst>
          </p:cNvPr>
          <p:cNvSpPr/>
          <p:nvPr/>
        </p:nvSpPr>
        <p:spPr>
          <a:xfrm rot="10303390">
            <a:off x="2845085" y="311094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05FF64D1-9141-0746-BF34-9F74BC3013A0}"/>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75E08C3C-555C-D649-8100-38B4A9A1E540}"/>
              </a:ext>
            </a:extLst>
          </p:cNvPr>
          <p:cNvSpPr/>
          <p:nvPr/>
        </p:nvSpPr>
        <p:spPr>
          <a:xfrm rot="5400000">
            <a:off x="4104973" y="384579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0ED6D6A-4E55-8B4C-B16B-CD2BFC3ABB37}"/>
              </a:ext>
            </a:extLst>
          </p:cNvPr>
          <p:cNvSpPr/>
          <p:nvPr/>
        </p:nvSpPr>
        <p:spPr>
          <a:xfrm rot="422170">
            <a:off x="4933084" y="312170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C136E3CD-EBF6-0E4A-9AE0-F9A176F1658D}"/>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B45AF49-F67D-4F49-BCEC-EF63EAA703E7}"/>
              </a:ext>
            </a:extLst>
          </p:cNvPr>
          <p:cNvSpPr/>
          <p:nvPr/>
        </p:nvSpPr>
        <p:spPr>
          <a:xfrm>
            <a:off x="6889410" y="560413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93" name="Straight Connector 92">
            <a:extLst>
              <a:ext uri="{FF2B5EF4-FFF2-40B4-BE49-F238E27FC236}">
                <a16:creationId xmlns:a16="http://schemas.microsoft.com/office/drawing/2014/main" id="{C0504D40-EABD-BB4A-95F5-6371AEBB8AE6}"/>
              </a:ext>
            </a:extLst>
          </p:cNvPr>
          <p:cNvCxnSpPr>
            <a:cxnSpLocks/>
          </p:cNvCxnSpPr>
          <p:nvPr/>
        </p:nvCxnSpPr>
        <p:spPr>
          <a:xfrm>
            <a:off x="7820656" y="560413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41A60AA-B6D4-644D-86CC-E5B13AACDF1A}"/>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F7C0BA83-76F2-F54E-A9B7-7D8004CCFA66}"/>
              </a:ext>
            </a:extLst>
          </p:cNvPr>
          <p:cNvSpPr/>
          <p:nvPr/>
        </p:nvSpPr>
        <p:spPr>
          <a:xfrm>
            <a:off x="2850007"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07">
            <a:extLst>
              <a:ext uri="{FF2B5EF4-FFF2-40B4-BE49-F238E27FC236}">
                <a16:creationId xmlns:a16="http://schemas.microsoft.com/office/drawing/2014/main" id="{7D9CC198-3D9B-3948-AB0B-FE7E51650F21}"/>
              </a:ext>
            </a:extLst>
          </p:cNvPr>
          <p:cNvSpPr/>
          <p:nvPr/>
        </p:nvSpPr>
        <p:spPr>
          <a:xfrm>
            <a:off x="5671605"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Oval 108">
            <a:extLst>
              <a:ext uri="{FF2B5EF4-FFF2-40B4-BE49-F238E27FC236}">
                <a16:creationId xmlns:a16="http://schemas.microsoft.com/office/drawing/2014/main" id="{537A3989-F97C-CC4F-98C3-680F9AF1D9FD}"/>
              </a:ext>
            </a:extLst>
          </p:cNvPr>
          <p:cNvSpPr/>
          <p:nvPr/>
        </p:nvSpPr>
        <p:spPr>
          <a:xfrm>
            <a:off x="5837187"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0" name="Picture 109">
            <a:extLst>
              <a:ext uri="{FF2B5EF4-FFF2-40B4-BE49-F238E27FC236}">
                <a16:creationId xmlns:a16="http://schemas.microsoft.com/office/drawing/2014/main" id="{741CA624-4C7F-2F4F-A652-1DE868BEEDFF}"/>
              </a:ext>
            </a:extLst>
          </p:cNvPr>
          <p:cNvPicPr>
            <a:picLocks noChangeAspect="1"/>
          </p:cNvPicPr>
          <p:nvPr/>
        </p:nvPicPr>
        <p:blipFill>
          <a:blip r:embed="rId2"/>
          <a:stretch>
            <a:fillRect/>
          </a:stretch>
        </p:blipFill>
        <p:spPr>
          <a:xfrm>
            <a:off x="2465379" y="3977087"/>
            <a:ext cx="636307" cy="127262"/>
          </a:xfrm>
          <a:prstGeom prst="rect">
            <a:avLst/>
          </a:prstGeom>
          <a:ln>
            <a:noFill/>
          </a:ln>
        </p:spPr>
      </p:pic>
      <p:pic>
        <p:nvPicPr>
          <p:cNvPr id="111" name="Picture 110">
            <a:extLst>
              <a:ext uri="{FF2B5EF4-FFF2-40B4-BE49-F238E27FC236}">
                <a16:creationId xmlns:a16="http://schemas.microsoft.com/office/drawing/2014/main" id="{69578463-9164-1745-87B3-36D342A6B62A}"/>
              </a:ext>
            </a:extLst>
          </p:cNvPr>
          <p:cNvPicPr>
            <a:picLocks noChangeAspect="1"/>
          </p:cNvPicPr>
          <p:nvPr/>
        </p:nvPicPr>
        <p:blipFill>
          <a:blip r:embed="rId3"/>
          <a:stretch>
            <a:fillRect/>
          </a:stretch>
        </p:blipFill>
        <p:spPr>
          <a:xfrm>
            <a:off x="6602855" y="3980179"/>
            <a:ext cx="346669" cy="102614"/>
          </a:xfrm>
          <a:prstGeom prst="rect">
            <a:avLst/>
          </a:prstGeom>
        </p:spPr>
      </p:pic>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blameworthy is each fisherman for only selling X fish?</a:t>
            </a:r>
          </a:p>
        </p:txBody>
      </p:sp>
      <p:sp>
        <p:nvSpPr>
          <p:cNvPr id="113" name="TextBox 112">
            <a:extLst>
              <a:ext uri="{FF2B5EF4-FFF2-40B4-BE49-F238E27FC236}">
                <a16:creationId xmlns:a16="http://schemas.microsoft.com/office/drawing/2014/main" id="{8917E831-67D2-6B4D-B60B-BB6F23CB00E7}"/>
              </a:ext>
            </a:extLst>
          </p:cNvPr>
          <p:cNvSpPr txBox="1"/>
          <p:nvPr/>
        </p:nvSpPr>
        <p:spPr>
          <a:xfrm>
            <a:off x="7845953" y="5515973"/>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p:txBody>
      </p:sp>
    </p:spTree>
    <p:extLst>
      <p:ext uri="{BB962C8B-B14F-4D97-AF65-F5344CB8AC3E}">
        <p14:creationId xmlns:p14="http://schemas.microsoft.com/office/powerpoint/2010/main" val="423717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396662" y="2498837"/>
            <a:ext cx="1697953" cy="1697953"/>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551700" y="346099"/>
            <a:ext cx="8040601" cy="1323439"/>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Their strength determines how many fish sacks they can carry.</a:t>
            </a:r>
          </a:p>
        </p:txBody>
      </p:sp>
      <p:sp>
        <p:nvSpPr>
          <p:cNvPr id="18" name="TextBox 17"/>
          <p:cNvSpPr txBox="1"/>
          <p:nvPr/>
        </p:nvSpPr>
        <p:spPr>
          <a:xfrm>
            <a:off x="717606" y="5138720"/>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Strength=3</a:t>
            </a:r>
          </a:p>
        </p:txBody>
      </p:sp>
      <p:sp>
        <p:nvSpPr>
          <p:cNvPr id="19" name="TextBox 18"/>
          <p:cNvSpPr txBox="1"/>
          <p:nvPr/>
        </p:nvSpPr>
        <p:spPr>
          <a:xfrm>
            <a:off x="5189839" y="5138720"/>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Strength=1</a:t>
            </a:r>
          </a:p>
        </p:txBody>
      </p:sp>
      <p:grpSp>
        <p:nvGrpSpPr>
          <p:cNvPr id="20" name="Group 19"/>
          <p:cNvGrpSpPr/>
          <p:nvPr/>
        </p:nvGrpSpPr>
        <p:grpSpPr>
          <a:xfrm>
            <a:off x="5697132" y="2498837"/>
            <a:ext cx="1697953" cy="1697953"/>
            <a:chOff x="3810144" y="1919073"/>
            <a:chExt cx="2402047" cy="2402047"/>
          </a:xfrm>
        </p:grpSpPr>
        <p:sp>
          <p:nvSpPr>
            <p:cNvPr id="21" name="Oval 20"/>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1792069" y="3462195"/>
            <a:ext cx="1201024" cy="1474051"/>
            <a:chOff x="-1642779" y="2804994"/>
            <a:chExt cx="1532340" cy="1880684"/>
          </a:xfrm>
        </p:grpSpPr>
        <p:sp>
          <p:nvSpPr>
            <p:cNvPr id="33" name="Oval 3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35" name="Picture 3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36" name="Picture 3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37" name="Picture 3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38" name="Picture 3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9" name="Picture 3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0" name="Trapezoid 39"/>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608853" y="3426912"/>
            <a:ext cx="1201024" cy="1474051"/>
            <a:chOff x="-1642779" y="2804994"/>
            <a:chExt cx="1532340" cy="1880684"/>
          </a:xfrm>
        </p:grpSpPr>
        <p:sp>
          <p:nvSpPr>
            <p:cNvPr id="42" name="Oval 41"/>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44" name="Picture 4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45" name="Picture 4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46" name="Picture 4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47" name="Picture 4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48" name="Picture 4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9" name="Trapezoid 48"/>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5980723" y="3735222"/>
            <a:ext cx="1201024" cy="1474051"/>
            <a:chOff x="-1642779" y="2804994"/>
            <a:chExt cx="1532340" cy="1880684"/>
          </a:xfrm>
        </p:grpSpPr>
        <p:sp>
          <p:nvSpPr>
            <p:cNvPr id="51" name="Oval 50"/>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2" name="Picture 5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53" name="Picture 5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54" name="Picture 5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55" name="Picture 5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56" name="Picture 5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57" name="Picture 5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58" name="Trapezoid 57"/>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746890" y="3516399"/>
            <a:ext cx="1201024" cy="1474051"/>
            <a:chOff x="-1642779" y="2804994"/>
            <a:chExt cx="1532340" cy="1880684"/>
          </a:xfrm>
        </p:grpSpPr>
        <p:sp>
          <p:nvSpPr>
            <p:cNvPr id="3" name="Oval 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26" name="Picture 2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27" name="Picture 2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28" name="Picture 2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29" name="Picture 2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0" name="Picture 2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 name="Trapezoid 3"/>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279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0963" y="346099"/>
            <a:ext cx="8242075" cy="1323439"/>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fishermen always split the earnings after selling their catch.</a:t>
            </a:r>
          </a:p>
        </p:txBody>
      </p:sp>
      <p:sp>
        <p:nvSpPr>
          <p:cNvPr id="19" name="TextBox 18"/>
          <p:cNvSpPr txBox="1"/>
          <p:nvPr/>
        </p:nvSpPr>
        <p:spPr>
          <a:xfrm>
            <a:off x="53173" y="5474402"/>
            <a:ext cx="1558272" cy="400110"/>
          </a:xfrm>
          <a:prstGeom prst="rect">
            <a:avLst/>
          </a:prstGeom>
          <a:noFill/>
        </p:spPr>
        <p:txBody>
          <a:bodyPr wrap="square" rtlCol="0">
            <a:spAutoFit/>
          </a:bodyPr>
          <a:lstStyle/>
          <a:p>
            <a:pPr algn="ctr"/>
            <a:r>
              <a:rPr lang="en-US" sz="2000" dirty="0">
                <a:latin typeface="Helvetica Neue" panose="02000503000000020004" pitchFamily="2" charset="0"/>
                <a:ea typeface="Helvetica Neue" panose="02000503000000020004" pitchFamily="2" charset="0"/>
                <a:cs typeface="Helvetica Neue" panose="02000503000000020004" pitchFamily="2" charset="0"/>
              </a:rPr>
              <a:t>Strength=1</a:t>
            </a:r>
          </a:p>
        </p:txBody>
      </p:sp>
      <p:grpSp>
        <p:nvGrpSpPr>
          <p:cNvPr id="20" name="Group 19"/>
          <p:cNvGrpSpPr/>
          <p:nvPr/>
        </p:nvGrpSpPr>
        <p:grpSpPr>
          <a:xfrm>
            <a:off x="329295" y="4037503"/>
            <a:ext cx="924203" cy="924203"/>
            <a:chOff x="3810144" y="1919073"/>
            <a:chExt cx="2402047" cy="2402047"/>
          </a:xfrm>
        </p:grpSpPr>
        <p:sp>
          <p:nvSpPr>
            <p:cNvPr id="21" name="Oval 20"/>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83654" y="4710472"/>
            <a:ext cx="653722" cy="802332"/>
            <a:chOff x="-1642779" y="2804994"/>
            <a:chExt cx="1532340" cy="1880684"/>
          </a:xfrm>
        </p:grpSpPr>
        <p:sp>
          <p:nvSpPr>
            <p:cNvPr id="51" name="Oval 50"/>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2" name="Picture 5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53" name="Picture 5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54" name="Picture 5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55" name="Picture 5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56" name="Picture 5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57" name="Picture 5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58" name="Trapezoid 57"/>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11192" y="2166220"/>
            <a:ext cx="825939" cy="825940"/>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Box 17"/>
          <p:cNvSpPr txBox="1"/>
          <p:nvPr/>
        </p:nvSpPr>
        <p:spPr>
          <a:xfrm>
            <a:off x="105545" y="3460336"/>
            <a:ext cx="1520297" cy="400110"/>
          </a:xfrm>
          <a:prstGeom prst="rect">
            <a:avLst/>
          </a:prstGeom>
          <a:noFill/>
        </p:spPr>
        <p:txBody>
          <a:bodyPr wrap="square" rtlCol="0">
            <a:spAutoFit/>
          </a:bodyPr>
          <a:lstStyle/>
          <a:p>
            <a:pPr algn="ctr"/>
            <a:r>
              <a:rPr lang="en-US" sz="2000" dirty="0">
                <a:latin typeface="Helvetica Neue" panose="02000503000000020004" pitchFamily="2" charset="0"/>
                <a:ea typeface="Helvetica Neue" panose="02000503000000020004" pitchFamily="2" charset="0"/>
                <a:cs typeface="Helvetica Neue" panose="02000503000000020004" pitchFamily="2" charset="0"/>
              </a:rPr>
              <a:t>Strength=3</a:t>
            </a:r>
          </a:p>
        </p:txBody>
      </p:sp>
      <p:grpSp>
        <p:nvGrpSpPr>
          <p:cNvPr id="32" name="Group 31"/>
          <p:cNvGrpSpPr/>
          <p:nvPr/>
        </p:nvGrpSpPr>
        <p:grpSpPr>
          <a:xfrm>
            <a:off x="703531" y="2634829"/>
            <a:ext cx="584217" cy="717026"/>
            <a:chOff x="-1642779" y="2804994"/>
            <a:chExt cx="1532340" cy="1880684"/>
          </a:xfrm>
        </p:grpSpPr>
        <p:sp>
          <p:nvSpPr>
            <p:cNvPr id="33" name="Oval 3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35" name="Picture 34"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36" name="Picture 35"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37" name="Picture 36"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38" name="Picture 37"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9" name="Picture 38"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0" name="Trapezoid 39"/>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100841" y="2617666"/>
            <a:ext cx="584217" cy="717026"/>
            <a:chOff x="-1642779" y="2804994"/>
            <a:chExt cx="1532340" cy="1880684"/>
          </a:xfrm>
        </p:grpSpPr>
        <p:sp>
          <p:nvSpPr>
            <p:cNvPr id="42" name="Oval 41"/>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44" name="Picture 43"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45" name="Picture 44"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46" name="Picture 45"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47" name="Picture 46"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48" name="Picture 47"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9" name="Trapezoid 48"/>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95122" y="2661195"/>
            <a:ext cx="584217" cy="717026"/>
            <a:chOff x="-1642779" y="2804994"/>
            <a:chExt cx="1532340" cy="1880684"/>
          </a:xfrm>
        </p:grpSpPr>
        <p:sp>
          <p:nvSpPr>
            <p:cNvPr id="3" name="Oval 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26" name="Picture 25"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27" name="Picture 26"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28" name="Picture 27"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29" name="Picture 28"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0" name="Picture 29"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 name="Trapezoid 3"/>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ight Arrow 13"/>
          <p:cNvSpPr/>
          <p:nvPr/>
        </p:nvSpPr>
        <p:spPr>
          <a:xfrm>
            <a:off x="1891264" y="3378221"/>
            <a:ext cx="1062975" cy="755220"/>
          </a:xfrm>
          <a:prstGeom prst="rightArrow">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9" name="Group 58"/>
          <p:cNvGrpSpPr/>
          <p:nvPr/>
        </p:nvGrpSpPr>
        <p:grpSpPr>
          <a:xfrm>
            <a:off x="3120930" y="2484591"/>
            <a:ext cx="653722" cy="802332"/>
            <a:chOff x="-1642779" y="2804994"/>
            <a:chExt cx="1532340" cy="1880684"/>
          </a:xfrm>
        </p:grpSpPr>
        <p:sp>
          <p:nvSpPr>
            <p:cNvPr id="60" name="Oval 59"/>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1" name="Picture 60"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62" name="Picture 6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63" name="Picture 6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64" name="Picture 6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65" name="Picture 6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66" name="Picture 6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67" name="Trapezoid 66"/>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3109364" y="3286923"/>
            <a:ext cx="653722" cy="802332"/>
            <a:chOff x="-1642779" y="2804994"/>
            <a:chExt cx="1532340" cy="1880684"/>
          </a:xfrm>
        </p:grpSpPr>
        <p:sp>
          <p:nvSpPr>
            <p:cNvPr id="69" name="Oval 68"/>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 name="Picture 6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71" name="Picture 70"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72" name="Picture 7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73" name="Picture 7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74" name="Picture 7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75" name="Picture 7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76" name="Trapezoid 75"/>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3177113" y="4024928"/>
            <a:ext cx="653722" cy="802332"/>
            <a:chOff x="-1642779" y="2804994"/>
            <a:chExt cx="1532340" cy="1880684"/>
          </a:xfrm>
        </p:grpSpPr>
        <p:sp>
          <p:nvSpPr>
            <p:cNvPr id="78" name="Oval 77"/>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9" name="Picture 7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80" name="Picture 7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81" name="Picture 80"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82" name="Picture 8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83" name="Picture 8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84" name="Picture 8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85" name="Trapezoid 84"/>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3177081" y="4710472"/>
            <a:ext cx="653722" cy="802332"/>
            <a:chOff x="-1642779" y="2804994"/>
            <a:chExt cx="1532340" cy="1880684"/>
          </a:xfrm>
        </p:grpSpPr>
        <p:sp>
          <p:nvSpPr>
            <p:cNvPr id="87" name="Oval 86"/>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8" name="Picture 8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89" name="Picture 8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90" name="Picture 8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91" name="Picture 90"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92" name="Picture 9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93" name="Picture 9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94" name="Trapezoid 93"/>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5" name="Right Arrow 94"/>
          <p:cNvSpPr/>
          <p:nvPr/>
        </p:nvSpPr>
        <p:spPr>
          <a:xfrm>
            <a:off x="3921125" y="3378221"/>
            <a:ext cx="1062975" cy="755220"/>
          </a:xfrm>
          <a:prstGeom prst="rightArrow">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039320" y="2591404"/>
            <a:ext cx="568960" cy="667173"/>
          </a:xfrm>
          <a:prstGeom prst="rect">
            <a:avLst/>
          </a:prstGeom>
        </p:spPr>
      </p:pic>
      <p:pic>
        <p:nvPicPr>
          <p:cNvPr id="96" name="Picture 95"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039320" y="3335298"/>
            <a:ext cx="568960" cy="667173"/>
          </a:xfrm>
          <a:prstGeom prst="rect">
            <a:avLst/>
          </a:prstGeom>
        </p:spPr>
      </p:pic>
      <p:pic>
        <p:nvPicPr>
          <p:cNvPr id="97" name="Picture 96"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039320" y="4097543"/>
            <a:ext cx="568960" cy="667173"/>
          </a:xfrm>
          <a:prstGeom prst="rect">
            <a:avLst/>
          </a:prstGeom>
        </p:spPr>
      </p:pic>
      <p:pic>
        <p:nvPicPr>
          <p:cNvPr id="98" name="Picture 97"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039320" y="4785181"/>
            <a:ext cx="568960" cy="667173"/>
          </a:xfrm>
          <a:prstGeom prst="rect">
            <a:avLst/>
          </a:prstGeom>
        </p:spPr>
      </p:pic>
      <p:sp>
        <p:nvSpPr>
          <p:cNvPr id="99" name="Right Arrow 98"/>
          <p:cNvSpPr/>
          <p:nvPr/>
        </p:nvSpPr>
        <p:spPr>
          <a:xfrm>
            <a:off x="5757719" y="3378221"/>
            <a:ext cx="1062975" cy="755220"/>
          </a:xfrm>
          <a:prstGeom prst="rightArrow">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0" name="Group 99"/>
          <p:cNvGrpSpPr/>
          <p:nvPr/>
        </p:nvGrpSpPr>
        <p:grpSpPr>
          <a:xfrm>
            <a:off x="7414173" y="2166220"/>
            <a:ext cx="825939" cy="825940"/>
            <a:chOff x="3810144" y="1919073"/>
            <a:chExt cx="2402047" cy="2402047"/>
          </a:xfrm>
        </p:grpSpPr>
        <p:sp>
          <p:nvSpPr>
            <p:cNvPr id="101" name="Oval 100"/>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7414173" y="4193482"/>
            <a:ext cx="825939" cy="825940"/>
            <a:chOff x="3810144" y="1919073"/>
            <a:chExt cx="2402047" cy="2402047"/>
          </a:xfrm>
        </p:grpSpPr>
        <p:sp>
          <p:nvSpPr>
            <p:cNvPr id="107" name="Oval 106"/>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2" name="Picture 111"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220208" y="2673579"/>
            <a:ext cx="568960" cy="667173"/>
          </a:xfrm>
          <a:prstGeom prst="rect">
            <a:avLst/>
          </a:prstGeom>
        </p:spPr>
      </p:pic>
      <p:pic>
        <p:nvPicPr>
          <p:cNvPr id="113" name="Picture 112"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725532" y="2661195"/>
            <a:ext cx="568960" cy="667173"/>
          </a:xfrm>
          <a:prstGeom prst="rect">
            <a:avLst/>
          </a:prstGeom>
        </p:spPr>
      </p:pic>
      <p:pic>
        <p:nvPicPr>
          <p:cNvPr id="114" name="Picture 113"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269817" y="4758847"/>
            <a:ext cx="568960" cy="667173"/>
          </a:xfrm>
          <a:prstGeom prst="rect">
            <a:avLst/>
          </a:prstGeom>
        </p:spPr>
      </p:pic>
      <p:pic>
        <p:nvPicPr>
          <p:cNvPr id="115" name="Picture 114"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775141" y="4746463"/>
            <a:ext cx="568960" cy="667173"/>
          </a:xfrm>
          <a:prstGeom prst="rect">
            <a:avLst/>
          </a:prstGeom>
        </p:spPr>
      </p:pic>
    </p:spTree>
    <p:extLst>
      <p:ext uri="{BB962C8B-B14F-4D97-AF65-F5344CB8AC3E}">
        <p14:creationId xmlns:p14="http://schemas.microsoft.com/office/powerpoint/2010/main" val="383800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Here is a map of where the fishermen live</a:t>
            </a:r>
          </a:p>
        </p:txBody>
      </p:sp>
      <p:sp>
        <p:nvSpPr>
          <p:cNvPr id="99" name="Rectangle 98">
            <a:extLst>
              <a:ext uri="{FF2B5EF4-FFF2-40B4-BE49-F238E27FC236}">
                <a16:creationId xmlns:a16="http://schemas.microsoft.com/office/drawing/2014/main" id="{3852D58A-66E0-B94C-977F-A4CB5D25152A}"/>
              </a:ext>
            </a:extLst>
          </p:cNvPr>
          <p:cNvSpPr/>
          <p:nvPr/>
        </p:nvSpPr>
        <p:spPr>
          <a:xfrm>
            <a:off x="854809" y="202310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026811B5-0E2E-BF47-979E-74B025A2C89D}"/>
              </a:ext>
            </a:extLst>
          </p:cNvPr>
          <p:cNvSpPr/>
          <p:nvPr/>
        </p:nvSpPr>
        <p:spPr>
          <a:xfrm>
            <a:off x="2602582" y="298509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Isosceles Triangle 6">
            <a:extLst>
              <a:ext uri="{FF2B5EF4-FFF2-40B4-BE49-F238E27FC236}">
                <a16:creationId xmlns:a16="http://schemas.microsoft.com/office/drawing/2014/main" id="{363A1704-1599-A241-90B8-BE81B7519E4C}"/>
              </a:ext>
            </a:extLst>
          </p:cNvPr>
          <p:cNvSpPr/>
          <p:nvPr/>
        </p:nvSpPr>
        <p:spPr>
          <a:xfrm>
            <a:off x="2539306" y="274259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43CD2A28-8A44-474E-97BB-2D3E7579B836}"/>
              </a:ext>
            </a:extLst>
          </p:cNvPr>
          <p:cNvSpPr/>
          <p:nvPr/>
        </p:nvSpPr>
        <p:spPr>
          <a:xfrm>
            <a:off x="4378099" y="473452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3" name="Isosceles Triangle 9">
            <a:extLst>
              <a:ext uri="{FF2B5EF4-FFF2-40B4-BE49-F238E27FC236}">
                <a16:creationId xmlns:a16="http://schemas.microsoft.com/office/drawing/2014/main" id="{A870F3FE-A355-3849-A63D-4884C2619C58}"/>
              </a:ext>
            </a:extLst>
          </p:cNvPr>
          <p:cNvSpPr/>
          <p:nvPr/>
        </p:nvSpPr>
        <p:spPr>
          <a:xfrm>
            <a:off x="4314823" y="449202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4" name="Rectangle 103">
            <a:extLst>
              <a:ext uri="{FF2B5EF4-FFF2-40B4-BE49-F238E27FC236}">
                <a16:creationId xmlns:a16="http://schemas.microsoft.com/office/drawing/2014/main" id="{0AA958BC-88BC-E040-8849-8A9BF81837A1}"/>
              </a:ext>
            </a:extLst>
          </p:cNvPr>
          <p:cNvSpPr/>
          <p:nvPr/>
        </p:nvSpPr>
        <p:spPr>
          <a:xfrm>
            <a:off x="6299970" y="298678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Isosceles Triangle 12">
            <a:extLst>
              <a:ext uri="{FF2B5EF4-FFF2-40B4-BE49-F238E27FC236}">
                <a16:creationId xmlns:a16="http://schemas.microsoft.com/office/drawing/2014/main" id="{9A106C43-A959-FA4A-9C90-A8ABA6F715F6}"/>
              </a:ext>
            </a:extLst>
          </p:cNvPr>
          <p:cNvSpPr/>
          <p:nvPr/>
        </p:nvSpPr>
        <p:spPr>
          <a:xfrm>
            <a:off x="6236694" y="274428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C3787BB-77B2-FC41-A26C-2323C2BBC313}"/>
              </a:ext>
            </a:extLst>
          </p:cNvPr>
          <p:cNvSpPr/>
          <p:nvPr/>
        </p:nvSpPr>
        <p:spPr>
          <a:xfrm>
            <a:off x="1258966" y="219571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C43E5185-C19A-BB49-ACA7-4BEB712A8DD8}"/>
              </a:ext>
            </a:extLst>
          </p:cNvPr>
          <p:cNvSpPr/>
          <p:nvPr/>
        </p:nvSpPr>
        <p:spPr>
          <a:xfrm>
            <a:off x="3062397" y="489061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85BA96F2-9116-0B44-984A-77D6E999CBC5}"/>
              </a:ext>
            </a:extLst>
          </p:cNvPr>
          <p:cNvSpPr/>
          <p:nvPr/>
        </p:nvSpPr>
        <p:spPr>
          <a:xfrm>
            <a:off x="6833464" y="219724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0D286B6-A140-0A42-BCAC-0B650EAFDCF0}"/>
              </a:ext>
            </a:extLst>
          </p:cNvPr>
          <p:cNvSpPr/>
          <p:nvPr/>
        </p:nvSpPr>
        <p:spPr>
          <a:xfrm>
            <a:off x="4339679" y="202311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0DF0329F-FAD2-4044-9F99-464D532FF634}"/>
              </a:ext>
            </a:extLst>
          </p:cNvPr>
          <p:cNvGrpSpPr/>
          <p:nvPr/>
        </p:nvGrpSpPr>
        <p:grpSpPr>
          <a:xfrm>
            <a:off x="2468506" y="3167625"/>
            <a:ext cx="364151" cy="364151"/>
            <a:chOff x="-2060668" y="-7437"/>
            <a:chExt cx="2402049" cy="2402050"/>
          </a:xfrm>
          <a:effectLst/>
        </p:grpSpPr>
        <p:sp>
          <p:nvSpPr>
            <p:cNvPr id="111" name="Oval 110">
              <a:extLst>
                <a:ext uri="{FF2B5EF4-FFF2-40B4-BE49-F238E27FC236}">
                  <a16:creationId xmlns:a16="http://schemas.microsoft.com/office/drawing/2014/main" id="{CA64B831-7A5B-CB46-976A-8A3C27569301}"/>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Oval 111">
              <a:extLst>
                <a:ext uri="{FF2B5EF4-FFF2-40B4-BE49-F238E27FC236}">
                  <a16:creationId xmlns:a16="http://schemas.microsoft.com/office/drawing/2014/main" id="{72770F9F-1E4E-0844-80B1-B65347E07E5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935391C8-99DC-1944-A0F4-1A004D3D06D6}"/>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FC4583C-EE04-0643-9226-AF6CA0C76C1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CC2EF15-3957-F641-802C-2A1C7514472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047553F4-B639-FB4F-A27F-79DFA31B146C}"/>
              </a:ext>
            </a:extLst>
          </p:cNvPr>
          <p:cNvGrpSpPr/>
          <p:nvPr/>
        </p:nvGrpSpPr>
        <p:grpSpPr>
          <a:xfrm>
            <a:off x="6318403" y="3173390"/>
            <a:ext cx="364151" cy="364151"/>
            <a:chOff x="-2060668" y="-7437"/>
            <a:chExt cx="2402049" cy="2402050"/>
          </a:xfrm>
          <a:effectLst/>
        </p:grpSpPr>
        <p:sp>
          <p:nvSpPr>
            <p:cNvPr id="117" name="Oval 116">
              <a:extLst>
                <a:ext uri="{FF2B5EF4-FFF2-40B4-BE49-F238E27FC236}">
                  <a16:creationId xmlns:a16="http://schemas.microsoft.com/office/drawing/2014/main" id="{EF183958-5ECF-864A-A371-54902DC8BD5E}"/>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AEDECDF-53F2-8C48-AA7F-2877A622E797}"/>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6C521908-C404-F948-A8AB-D06B3BBFBD50}"/>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0E7E9CA-A5D1-B54B-A924-9BF7291A8CA9}"/>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8FB86C4-307F-A344-8D09-CD0DC97B83A0}"/>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28FE4989-323C-E84F-B837-9AE99184BA7D}"/>
              </a:ext>
            </a:extLst>
          </p:cNvPr>
          <p:cNvGrpSpPr/>
          <p:nvPr/>
        </p:nvGrpSpPr>
        <p:grpSpPr>
          <a:xfrm>
            <a:off x="4384821" y="4938146"/>
            <a:ext cx="364151" cy="364151"/>
            <a:chOff x="-2060668" y="-7437"/>
            <a:chExt cx="2402049" cy="2402050"/>
          </a:xfrm>
          <a:effectLst/>
        </p:grpSpPr>
        <p:sp>
          <p:nvSpPr>
            <p:cNvPr id="123" name="Oval 122">
              <a:extLst>
                <a:ext uri="{FF2B5EF4-FFF2-40B4-BE49-F238E27FC236}">
                  <a16:creationId xmlns:a16="http://schemas.microsoft.com/office/drawing/2014/main" id="{7DD9C86A-844D-794A-AA63-06EAFBA2542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B694BEB-C0CE-2B44-9FE1-D06CE58958CF}"/>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450F29C1-46A8-5948-9D65-0B0EA89B1B0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6318E08-9B6B-954F-B24F-A24402ED213B}"/>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3280EAF3-9C6C-3B4C-9831-B819F7B3FD2A}"/>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4" name="TextBox 153">
            <a:extLst>
              <a:ext uri="{FF2B5EF4-FFF2-40B4-BE49-F238E27FC236}">
                <a16:creationId xmlns:a16="http://schemas.microsoft.com/office/drawing/2014/main" id="{5BDECD1A-9F47-1D4A-88CF-165CF49EDAB5}"/>
              </a:ext>
            </a:extLst>
          </p:cNvPr>
          <p:cNvSpPr txBox="1"/>
          <p:nvPr/>
        </p:nvSpPr>
        <p:spPr>
          <a:xfrm>
            <a:off x="952186" y="3260435"/>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155" name="TextBox 154">
            <a:extLst>
              <a:ext uri="{FF2B5EF4-FFF2-40B4-BE49-F238E27FC236}">
                <a16:creationId xmlns:a16="http://schemas.microsoft.com/office/drawing/2014/main" id="{10734426-834F-934B-B3A0-C15AFFBC269C}"/>
              </a:ext>
            </a:extLst>
          </p:cNvPr>
          <p:cNvSpPr txBox="1"/>
          <p:nvPr/>
        </p:nvSpPr>
        <p:spPr>
          <a:xfrm>
            <a:off x="6741350" y="3287519"/>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156" name="TextBox 155">
            <a:extLst>
              <a:ext uri="{FF2B5EF4-FFF2-40B4-BE49-F238E27FC236}">
                <a16:creationId xmlns:a16="http://schemas.microsoft.com/office/drawing/2014/main" id="{82AA3BB1-63DE-A947-8AEA-30F96BE60C94}"/>
              </a:ext>
            </a:extLst>
          </p:cNvPr>
          <p:cNvSpPr txBox="1"/>
          <p:nvPr/>
        </p:nvSpPr>
        <p:spPr>
          <a:xfrm>
            <a:off x="4235584" y="3528941"/>
            <a:ext cx="736099"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Road</a:t>
            </a:r>
          </a:p>
        </p:txBody>
      </p:sp>
      <p:sp>
        <p:nvSpPr>
          <p:cNvPr id="157" name="TextBox 156">
            <a:extLst>
              <a:ext uri="{FF2B5EF4-FFF2-40B4-BE49-F238E27FC236}">
                <a16:creationId xmlns:a16="http://schemas.microsoft.com/office/drawing/2014/main" id="{8B4216B8-EF8A-2B4D-B44A-B27FB8E5EED8}"/>
              </a:ext>
            </a:extLst>
          </p:cNvPr>
          <p:cNvSpPr txBox="1"/>
          <p:nvPr/>
        </p:nvSpPr>
        <p:spPr>
          <a:xfrm>
            <a:off x="3997310" y="5643713"/>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158" name="TextBox 157">
            <a:extLst>
              <a:ext uri="{FF2B5EF4-FFF2-40B4-BE49-F238E27FC236}">
                <a16:creationId xmlns:a16="http://schemas.microsoft.com/office/drawing/2014/main" id="{B7A327DF-386A-5E4C-9859-62F71B592A04}"/>
              </a:ext>
            </a:extLst>
          </p:cNvPr>
          <p:cNvSpPr txBox="1"/>
          <p:nvPr/>
        </p:nvSpPr>
        <p:spPr>
          <a:xfrm>
            <a:off x="2335746" y="2396785"/>
            <a:ext cx="147508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A</a:t>
            </a:r>
          </a:p>
        </p:txBody>
      </p:sp>
      <p:sp>
        <p:nvSpPr>
          <p:cNvPr id="159" name="TextBox 158">
            <a:extLst>
              <a:ext uri="{FF2B5EF4-FFF2-40B4-BE49-F238E27FC236}">
                <a16:creationId xmlns:a16="http://schemas.microsoft.com/office/drawing/2014/main" id="{8B5DB5EC-0137-BC4C-9737-07E6B5B9AD16}"/>
              </a:ext>
            </a:extLst>
          </p:cNvPr>
          <p:cNvSpPr txBox="1"/>
          <p:nvPr/>
        </p:nvSpPr>
        <p:spPr>
          <a:xfrm>
            <a:off x="5434115" y="2392058"/>
            <a:ext cx="1484702"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B</a:t>
            </a:r>
          </a:p>
        </p:txBody>
      </p:sp>
      <p:sp>
        <p:nvSpPr>
          <p:cNvPr id="160" name="TextBox 159">
            <a:extLst>
              <a:ext uri="{FF2B5EF4-FFF2-40B4-BE49-F238E27FC236}">
                <a16:creationId xmlns:a16="http://schemas.microsoft.com/office/drawing/2014/main" id="{1A9B1805-4577-6540-AFDF-6620600B2654}"/>
              </a:ext>
            </a:extLst>
          </p:cNvPr>
          <p:cNvSpPr txBox="1"/>
          <p:nvPr/>
        </p:nvSpPr>
        <p:spPr>
          <a:xfrm>
            <a:off x="4648164" y="4592948"/>
            <a:ext cx="1492716"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C</a:t>
            </a:r>
          </a:p>
        </p:txBody>
      </p:sp>
    </p:spTree>
    <p:extLst>
      <p:ext uri="{BB962C8B-B14F-4D97-AF65-F5344CB8AC3E}">
        <p14:creationId xmlns:p14="http://schemas.microsoft.com/office/powerpoint/2010/main" val="30306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159" y="274638"/>
            <a:ext cx="7551683"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Each fisherman fishes in his own pond</a:t>
            </a:r>
          </a:p>
        </p:txBody>
      </p:sp>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05FF64D1-9141-0746-BF34-9F74BC3013A0}"/>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C136E3CD-EBF6-0E4A-9AE0-F9A176F1658D}"/>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15A565C-7C54-D54C-B3D9-D948963F5166}"/>
              </a:ext>
            </a:extLst>
          </p:cNvPr>
          <p:cNvSpPr txBox="1"/>
          <p:nvPr/>
        </p:nvSpPr>
        <p:spPr>
          <a:xfrm>
            <a:off x="952186" y="3260435"/>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99" name="TextBox 98">
            <a:extLst>
              <a:ext uri="{FF2B5EF4-FFF2-40B4-BE49-F238E27FC236}">
                <a16:creationId xmlns:a16="http://schemas.microsoft.com/office/drawing/2014/main" id="{6B8514A1-A153-7843-A517-594EEE2CEA96}"/>
              </a:ext>
            </a:extLst>
          </p:cNvPr>
          <p:cNvSpPr txBox="1"/>
          <p:nvPr/>
        </p:nvSpPr>
        <p:spPr>
          <a:xfrm>
            <a:off x="6741350" y="3287519"/>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100" name="TextBox 99">
            <a:extLst>
              <a:ext uri="{FF2B5EF4-FFF2-40B4-BE49-F238E27FC236}">
                <a16:creationId xmlns:a16="http://schemas.microsoft.com/office/drawing/2014/main" id="{FB53A1B2-D4B1-D348-A344-BF77AF17FA61}"/>
              </a:ext>
            </a:extLst>
          </p:cNvPr>
          <p:cNvSpPr txBox="1"/>
          <p:nvPr/>
        </p:nvSpPr>
        <p:spPr>
          <a:xfrm>
            <a:off x="4172524" y="3528941"/>
            <a:ext cx="736099"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Road</a:t>
            </a:r>
          </a:p>
        </p:txBody>
      </p:sp>
      <p:sp>
        <p:nvSpPr>
          <p:cNvPr id="101" name="TextBox 100">
            <a:extLst>
              <a:ext uri="{FF2B5EF4-FFF2-40B4-BE49-F238E27FC236}">
                <a16:creationId xmlns:a16="http://schemas.microsoft.com/office/drawing/2014/main" id="{54CF588D-0242-0144-8B10-8A84490FB367}"/>
              </a:ext>
            </a:extLst>
          </p:cNvPr>
          <p:cNvSpPr txBox="1"/>
          <p:nvPr/>
        </p:nvSpPr>
        <p:spPr>
          <a:xfrm>
            <a:off x="3997310" y="5643713"/>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Tree>
    <p:extLst>
      <p:ext uri="{BB962C8B-B14F-4D97-AF65-F5344CB8AC3E}">
        <p14:creationId xmlns:p14="http://schemas.microsoft.com/office/powerpoint/2010/main" val="26523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Afterwards they meet to sell their catch</a:t>
            </a:r>
          </a:p>
        </p:txBody>
      </p:sp>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4159354" y="3201142"/>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4585684" y="3193271"/>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415398" y="3224095"/>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7" name="Left Arrow 86">
            <a:extLst>
              <a:ext uri="{FF2B5EF4-FFF2-40B4-BE49-F238E27FC236}">
                <a16:creationId xmlns:a16="http://schemas.microsoft.com/office/drawing/2014/main" id="{B197E571-124F-9C4E-B7BB-33A11385A7DF}"/>
              </a:ext>
            </a:extLst>
          </p:cNvPr>
          <p:cNvSpPr/>
          <p:nvPr/>
        </p:nvSpPr>
        <p:spPr>
          <a:xfrm rot="11410054">
            <a:off x="2984002" y="3044478"/>
            <a:ext cx="104526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75E08C3C-555C-D649-8100-38B4A9A1E540}"/>
              </a:ext>
            </a:extLst>
          </p:cNvPr>
          <p:cNvSpPr/>
          <p:nvPr/>
        </p:nvSpPr>
        <p:spPr>
          <a:xfrm rot="5400000">
            <a:off x="4136671" y="3936163"/>
            <a:ext cx="736731"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0ED6D6A-4E55-8B4C-B16B-CD2BFC3ABB37}"/>
              </a:ext>
            </a:extLst>
          </p:cNvPr>
          <p:cNvSpPr/>
          <p:nvPr/>
        </p:nvSpPr>
        <p:spPr>
          <a:xfrm rot="21056517">
            <a:off x="5090453" y="3075304"/>
            <a:ext cx="101059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4" name="Picture 93" descr="dc6xMgqc9.png">
            <a:extLst>
              <a:ext uri="{FF2B5EF4-FFF2-40B4-BE49-F238E27FC236}">
                <a16:creationId xmlns:a16="http://schemas.microsoft.com/office/drawing/2014/main" id="{C90BE265-C70B-5549-A90F-91FF2E43B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563" y="2714791"/>
            <a:ext cx="661852" cy="413958"/>
          </a:xfrm>
          <a:prstGeom prst="rect">
            <a:avLst/>
          </a:prstGeom>
        </p:spPr>
      </p:pic>
    </p:spTree>
    <p:extLst>
      <p:ext uri="{BB962C8B-B14F-4D97-AF65-F5344CB8AC3E}">
        <p14:creationId xmlns:p14="http://schemas.microsoft.com/office/powerpoint/2010/main" val="235649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Sometimes the road is blocked by collapsed trees!</a:t>
            </a:r>
          </a:p>
        </p:txBody>
      </p:sp>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294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9" name="Title 1">
            <a:extLst>
              <a:ext uri="{FF2B5EF4-FFF2-40B4-BE49-F238E27FC236}">
                <a16:creationId xmlns:a16="http://schemas.microsoft.com/office/drawing/2014/main" id="{EDC5841E-B74F-FD45-8197-4E5D813B3E5C}"/>
              </a:ext>
            </a:extLst>
          </p:cNvPr>
          <p:cNvSpPr>
            <a:spLocks noGrp="1"/>
          </p:cNvSpPr>
          <p:nvPr>
            <p:ph type="title"/>
          </p:nvPr>
        </p:nvSpPr>
        <p:spPr>
          <a:xfrm>
            <a:off x="210207" y="510688"/>
            <a:ext cx="8723586" cy="1143000"/>
          </a:xfrm>
        </p:spPr>
        <p:txBody>
          <a:bodyPr>
            <a:noAutofit/>
          </a:body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Unless the road is cleared, the fish dealer won’t be able to drive in and will have to buy fish from a different town.</a:t>
            </a:r>
          </a:p>
        </p:txBody>
      </p:sp>
    </p:spTree>
    <p:extLst>
      <p:ext uri="{BB962C8B-B14F-4D97-AF65-F5344CB8AC3E}">
        <p14:creationId xmlns:p14="http://schemas.microsoft.com/office/powerpoint/2010/main" val="3369791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3104</TotalTime>
  <Words>498</Words>
  <Application>Microsoft Macintosh PowerPoint</Application>
  <PresentationFormat>On-screen Show (4:3)</PresentationFormat>
  <Paragraphs>122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 Neue</vt:lpstr>
      <vt:lpstr>Helvetica Neue Condensed Black</vt:lpstr>
      <vt:lpstr>Helvetica Neue Medium</vt:lpstr>
      <vt:lpstr>Office Theme</vt:lpstr>
      <vt:lpstr>PowerPoint Presentation</vt:lpstr>
      <vt:lpstr>PowerPoint Presentation</vt:lpstr>
      <vt:lpstr>PowerPoint Presentation</vt:lpstr>
      <vt:lpstr>PowerPoint Presentation</vt:lpstr>
      <vt:lpstr>Here is a map of where the fishermen live</vt:lpstr>
      <vt:lpstr>Each fisherman fishes in his own pond</vt:lpstr>
      <vt:lpstr>Afterwards they meet to sell their catch</vt:lpstr>
      <vt:lpstr>Sometimes the road is blocked by collapsed trees!</vt:lpstr>
      <vt:lpstr>Unless the road is cleared, the fish dealer won’t be able to drive in and will have to buy fish from a different town.</vt:lpstr>
      <vt:lpstr>PowerPoint Presentation</vt:lpstr>
      <vt:lpstr>All fishermen can see at a distance how many trees are blocking the road.</vt:lpstr>
      <vt:lpstr>Each morning each fisherman wakes up and decides whether to fish or to clear the road.</vt:lpstr>
      <vt:lpstr>Each activity (fishing or clearing the road) takes up all day, so they can only do one.</vt:lpstr>
      <vt:lpstr>However, the fishermen live too far away from each other, so each one decides individually what to do.</vt:lpstr>
      <vt:lpstr>All fishermen know how strong the other fishermen are</vt:lpstr>
      <vt:lpstr>Next we will show you a few examples. Choose which actions each fisherman should do to maximize the amount of fish sold</vt:lpstr>
      <vt:lpstr>PowerPoint Presentation</vt:lpstr>
      <vt:lpstr>PowerPoint Presentation</vt:lpstr>
      <vt:lpstr>PowerPoint Presentation</vt:lpstr>
      <vt:lpstr>Now we will show you some situations where the fishermen didn’t get the full reward. Your task is to judge how responsible each agent is for not selling as many fish as possible</vt:lpstr>
      <vt:lpstr>How blameworthy is each fisherman for not selling any fish?</vt:lpstr>
      <vt:lpstr>How blameworthy is each fisherman for only selling 1 fish?</vt:lpstr>
      <vt:lpstr>How blameworthy is each fisherman for not selling any fish?</vt:lpstr>
      <vt:lpstr>Now we will begin the study. Your task will be slightly different. You will get information about how much each agent was blamed, and you will try to figure out the missing information about the situation.</vt:lpstr>
      <vt:lpstr>How blameworthy is each fisherman for only selling X fish?</vt:lpstr>
    </vt:vector>
  </TitlesOfParts>
  <Company>Massachusetts Institute of Technology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Jara-Ettinger</dc:creator>
  <cp:lastModifiedBy>Microsoft Office User</cp:lastModifiedBy>
  <cp:revision>147</cp:revision>
  <cp:lastPrinted>2021-01-16T22:20:39Z</cp:lastPrinted>
  <dcterms:created xsi:type="dcterms:W3CDTF">2014-02-25T19:53:09Z</dcterms:created>
  <dcterms:modified xsi:type="dcterms:W3CDTF">2021-05-12T19:56:44Z</dcterms:modified>
</cp:coreProperties>
</file>