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59" r:id="rId8"/>
    <p:sldId id="260" r:id="rId9"/>
    <p:sldId id="261" r:id="rId10"/>
    <p:sldId id="263" r:id="rId11"/>
    <p:sldId id="262" r:id="rId12"/>
    <p:sldId id="264" r:id="rId13"/>
    <p:sldId id="265" r:id="rId14"/>
    <p:sldId id="266" r:id="rId15"/>
    <p:sldId id="267" r:id="rId16"/>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6" d="100"/>
          <a:sy n="116" d="100"/>
        </p:scale>
        <p:origin x="120"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3.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na, Dimitra" userId="5319bb70-f8c5-4ea1-b19d-d1acd60b52f1" providerId="ADAL" clId="{629EEB5B-78E3-4186-849E-33532397A19D}"/>
    <pc:docChg chg="modSld">
      <pc:chgData name="Blana, Dimitra" userId="5319bb70-f8c5-4ea1-b19d-d1acd60b52f1" providerId="ADAL" clId="{629EEB5B-78E3-4186-849E-33532397A19D}" dt="2021-10-18T15:48:48.429" v="13" actId="20577"/>
      <pc:docMkLst>
        <pc:docMk/>
      </pc:docMkLst>
      <pc:sldChg chg="modSp mod">
        <pc:chgData name="Blana, Dimitra" userId="5319bb70-f8c5-4ea1-b19d-d1acd60b52f1" providerId="ADAL" clId="{629EEB5B-78E3-4186-849E-33532397A19D}" dt="2021-10-18T15:48:05.194" v="12" actId="20577"/>
        <pc:sldMkLst>
          <pc:docMk/>
          <pc:sldMk cId="1979254107" sldId="256"/>
        </pc:sldMkLst>
        <pc:spChg chg="mod">
          <ac:chgData name="Blana, Dimitra" userId="5319bb70-f8c5-4ea1-b19d-d1acd60b52f1" providerId="ADAL" clId="{629EEB5B-78E3-4186-849E-33532397A19D}" dt="2021-10-18T15:48:05.194" v="12" actId="20577"/>
          <ac:spMkLst>
            <pc:docMk/>
            <pc:sldMk cId="1979254107" sldId="256"/>
            <ac:spMk id="3" creationId="{66211CF8-B647-44A7-B2DC-3AF909886E7E}"/>
          </ac:spMkLst>
        </pc:spChg>
      </pc:sldChg>
      <pc:sldChg chg="modSp mod">
        <pc:chgData name="Blana, Dimitra" userId="5319bb70-f8c5-4ea1-b19d-d1acd60b52f1" providerId="ADAL" clId="{629EEB5B-78E3-4186-849E-33532397A19D}" dt="2021-10-18T15:48:48.429" v="13" actId="20577"/>
        <pc:sldMkLst>
          <pc:docMk/>
          <pc:sldMk cId="3480682369" sldId="267"/>
        </pc:sldMkLst>
        <pc:spChg chg="mod">
          <ac:chgData name="Blana, Dimitra" userId="5319bb70-f8c5-4ea1-b19d-d1acd60b52f1" providerId="ADAL" clId="{629EEB5B-78E3-4186-849E-33532397A19D}" dt="2021-10-18T15:48:48.429" v="13" actId="20577"/>
          <ac:spMkLst>
            <pc:docMk/>
            <pc:sldMk cId="3480682369" sldId="267"/>
            <ac:spMk id="3" creationId="{6F513368-BBAA-4D54-BA97-0F0773ABC2C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744E2-6A39-4C6B-8B4A-E9EB156578F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GB"/>
        </a:p>
      </dgm:t>
    </dgm:pt>
    <dgm:pt modelId="{2BE6E00A-C47F-489F-B966-116CAC103022}">
      <dgm:prSet/>
      <dgm:spPr/>
      <dgm:t>
        <a:bodyPr/>
        <a:lstStyle/>
        <a:p>
          <a:r>
            <a:rPr lang="en-GB" dirty="0"/>
            <a:t>Different systems/standards</a:t>
          </a:r>
        </a:p>
      </dgm:t>
    </dgm:pt>
    <dgm:pt modelId="{553D96B5-2FD2-4D9C-9D6F-AADA16A1EFE6}" type="parTrans" cxnId="{70621A6B-8D73-4B1B-8AEC-BD32741C5703}">
      <dgm:prSet/>
      <dgm:spPr/>
      <dgm:t>
        <a:bodyPr/>
        <a:lstStyle/>
        <a:p>
          <a:endParaRPr lang="en-GB"/>
        </a:p>
      </dgm:t>
    </dgm:pt>
    <dgm:pt modelId="{2B6ACDC4-1E76-466E-B187-1BE4177C4563}" type="sibTrans" cxnId="{70621A6B-8D73-4B1B-8AEC-BD32741C5703}">
      <dgm:prSet/>
      <dgm:spPr/>
      <dgm:t>
        <a:bodyPr/>
        <a:lstStyle/>
        <a:p>
          <a:endParaRPr lang="en-GB"/>
        </a:p>
      </dgm:t>
    </dgm:pt>
    <dgm:pt modelId="{88680CDD-9F67-4053-9310-A4C6BC41A15C}">
      <dgm:prSet/>
      <dgm:spPr/>
      <dgm:t>
        <a:bodyPr/>
        <a:lstStyle/>
        <a:p>
          <a:r>
            <a:rPr lang="en-GB" dirty="0"/>
            <a:t>Local systems/ways</a:t>
          </a:r>
        </a:p>
      </dgm:t>
    </dgm:pt>
    <dgm:pt modelId="{B64A7E3D-BD40-4F47-AB85-2043A60F4438}" type="parTrans" cxnId="{5B52163C-6677-42B9-9A83-6D78FBF0DEBA}">
      <dgm:prSet/>
      <dgm:spPr/>
      <dgm:t>
        <a:bodyPr/>
        <a:lstStyle/>
        <a:p>
          <a:endParaRPr lang="en-GB"/>
        </a:p>
      </dgm:t>
    </dgm:pt>
    <dgm:pt modelId="{03160CCD-E712-46FF-954A-24A2EFB8F279}" type="sibTrans" cxnId="{5B52163C-6677-42B9-9A83-6D78FBF0DEBA}">
      <dgm:prSet/>
      <dgm:spPr/>
      <dgm:t>
        <a:bodyPr/>
        <a:lstStyle/>
        <a:p>
          <a:endParaRPr lang="en-GB"/>
        </a:p>
      </dgm:t>
    </dgm:pt>
    <dgm:pt modelId="{F37F9B6A-E189-40C6-9374-74EA1E01488D}">
      <dgm:prSet/>
      <dgm:spPr/>
      <dgm:t>
        <a:bodyPr/>
        <a:lstStyle/>
        <a:p>
          <a:r>
            <a:rPr lang="en-GB" dirty="0"/>
            <a:t>Changes/Errors</a:t>
          </a:r>
        </a:p>
      </dgm:t>
    </dgm:pt>
    <dgm:pt modelId="{2683F3D0-0C54-4218-8B72-D99BB491B8B1}" type="parTrans" cxnId="{76102FF7-AEF1-45F9-A68D-CCC2C587BF07}">
      <dgm:prSet/>
      <dgm:spPr/>
      <dgm:t>
        <a:bodyPr/>
        <a:lstStyle/>
        <a:p>
          <a:endParaRPr lang="en-GB"/>
        </a:p>
      </dgm:t>
    </dgm:pt>
    <dgm:pt modelId="{BF3779C8-9485-4C51-BBEB-B0B8B9083922}" type="sibTrans" cxnId="{76102FF7-AEF1-45F9-A68D-CCC2C587BF07}">
      <dgm:prSet/>
      <dgm:spPr/>
      <dgm:t>
        <a:bodyPr/>
        <a:lstStyle/>
        <a:p>
          <a:endParaRPr lang="en-GB"/>
        </a:p>
      </dgm:t>
    </dgm:pt>
    <dgm:pt modelId="{B3F0DC5A-DDD6-45B2-BA7E-D7AB0196F0EA}" type="pres">
      <dgm:prSet presAssocID="{C39744E2-6A39-4C6B-8B4A-E9EB156578F5}" presName="Name0" presStyleCnt="0">
        <dgm:presLayoutVars>
          <dgm:chPref val="3"/>
          <dgm:dir/>
          <dgm:animLvl val="lvl"/>
          <dgm:resizeHandles/>
        </dgm:presLayoutVars>
      </dgm:prSet>
      <dgm:spPr/>
    </dgm:pt>
    <dgm:pt modelId="{5F2C183B-EA8C-4265-9018-521B320D7364}" type="pres">
      <dgm:prSet presAssocID="{2BE6E00A-C47F-489F-B966-116CAC103022}" presName="horFlow" presStyleCnt="0"/>
      <dgm:spPr/>
    </dgm:pt>
    <dgm:pt modelId="{E1EC4FC8-C875-438B-8FB9-1D3987E3117A}" type="pres">
      <dgm:prSet presAssocID="{2BE6E00A-C47F-489F-B966-116CAC103022}" presName="bigChev" presStyleLbl="node1" presStyleIdx="0" presStyleCnt="3" custScaleX="155487"/>
      <dgm:spPr/>
    </dgm:pt>
    <dgm:pt modelId="{F9A44AE0-38FF-494A-B985-C6066C7B0766}" type="pres">
      <dgm:prSet presAssocID="{2BE6E00A-C47F-489F-B966-116CAC103022}" presName="vSp" presStyleCnt="0"/>
      <dgm:spPr/>
    </dgm:pt>
    <dgm:pt modelId="{4A915A26-731C-44BA-8DBC-DD3B3A32F25A}" type="pres">
      <dgm:prSet presAssocID="{88680CDD-9F67-4053-9310-A4C6BC41A15C}" presName="horFlow" presStyleCnt="0"/>
      <dgm:spPr/>
    </dgm:pt>
    <dgm:pt modelId="{BDD4CFCE-3A1C-42CC-9B5B-395128848030}" type="pres">
      <dgm:prSet presAssocID="{88680CDD-9F67-4053-9310-A4C6BC41A15C}" presName="bigChev" presStyleLbl="node1" presStyleIdx="1" presStyleCnt="3" custScaleX="165867"/>
      <dgm:spPr/>
    </dgm:pt>
    <dgm:pt modelId="{8A760F07-73C6-4663-B53A-2DDA4B27D96C}" type="pres">
      <dgm:prSet presAssocID="{88680CDD-9F67-4053-9310-A4C6BC41A15C}" presName="vSp" presStyleCnt="0"/>
      <dgm:spPr/>
    </dgm:pt>
    <dgm:pt modelId="{DEDA78DB-80AD-4912-8492-63F2044A3A51}" type="pres">
      <dgm:prSet presAssocID="{F37F9B6A-E189-40C6-9374-74EA1E01488D}" presName="horFlow" presStyleCnt="0"/>
      <dgm:spPr/>
    </dgm:pt>
    <dgm:pt modelId="{C92A9781-543E-4820-AB0C-9C89E2BF3415}" type="pres">
      <dgm:prSet presAssocID="{F37F9B6A-E189-40C6-9374-74EA1E01488D}" presName="bigChev" presStyleLbl="node1" presStyleIdx="2" presStyleCnt="3" custScaleX="163643"/>
      <dgm:spPr/>
    </dgm:pt>
  </dgm:ptLst>
  <dgm:cxnLst>
    <dgm:cxn modelId="{66732116-8D33-4B3E-AD24-E8D8F58C7280}" type="presOf" srcId="{C39744E2-6A39-4C6B-8B4A-E9EB156578F5}" destId="{B3F0DC5A-DDD6-45B2-BA7E-D7AB0196F0EA}" srcOrd="0" destOrd="0" presId="urn:microsoft.com/office/officeart/2005/8/layout/lProcess3"/>
    <dgm:cxn modelId="{5B52163C-6677-42B9-9A83-6D78FBF0DEBA}" srcId="{C39744E2-6A39-4C6B-8B4A-E9EB156578F5}" destId="{88680CDD-9F67-4053-9310-A4C6BC41A15C}" srcOrd="1" destOrd="0" parTransId="{B64A7E3D-BD40-4F47-AB85-2043A60F4438}" sibTransId="{03160CCD-E712-46FF-954A-24A2EFB8F279}"/>
    <dgm:cxn modelId="{DD509349-F547-4204-83A4-9CBECF681696}" type="presOf" srcId="{2BE6E00A-C47F-489F-B966-116CAC103022}" destId="{E1EC4FC8-C875-438B-8FB9-1D3987E3117A}" srcOrd="0" destOrd="0" presId="urn:microsoft.com/office/officeart/2005/8/layout/lProcess3"/>
    <dgm:cxn modelId="{70621A6B-8D73-4B1B-8AEC-BD32741C5703}" srcId="{C39744E2-6A39-4C6B-8B4A-E9EB156578F5}" destId="{2BE6E00A-C47F-489F-B966-116CAC103022}" srcOrd="0" destOrd="0" parTransId="{553D96B5-2FD2-4D9C-9D6F-AADA16A1EFE6}" sibTransId="{2B6ACDC4-1E76-466E-B187-1BE4177C4563}"/>
    <dgm:cxn modelId="{663F2F56-7827-469D-98EA-89D19B918105}" type="presOf" srcId="{F37F9B6A-E189-40C6-9374-74EA1E01488D}" destId="{C92A9781-543E-4820-AB0C-9C89E2BF3415}" srcOrd="0" destOrd="0" presId="urn:microsoft.com/office/officeart/2005/8/layout/lProcess3"/>
    <dgm:cxn modelId="{D1E9B380-1994-46C7-83E2-AC485F705127}" type="presOf" srcId="{88680CDD-9F67-4053-9310-A4C6BC41A15C}" destId="{BDD4CFCE-3A1C-42CC-9B5B-395128848030}" srcOrd="0" destOrd="0" presId="urn:microsoft.com/office/officeart/2005/8/layout/lProcess3"/>
    <dgm:cxn modelId="{76102FF7-AEF1-45F9-A68D-CCC2C587BF07}" srcId="{C39744E2-6A39-4C6B-8B4A-E9EB156578F5}" destId="{F37F9B6A-E189-40C6-9374-74EA1E01488D}" srcOrd="2" destOrd="0" parTransId="{2683F3D0-0C54-4218-8B72-D99BB491B8B1}" sibTransId="{BF3779C8-9485-4C51-BBEB-B0B8B9083922}"/>
    <dgm:cxn modelId="{2309ECB5-4E94-4571-B310-371463944743}" type="presParOf" srcId="{B3F0DC5A-DDD6-45B2-BA7E-D7AB0196F0EA}" destId="{5F2C183B-EA8C-4265-9018-521B320D7364}" srcOrd="0" destOrd="0" presId="urn:microsoft.com/office/officeart/2005/8/layout/lProcess3"/>
    <dgm:cxn modelId="{F8C0F695-CA0B-49A9-960C-1CD868372BE7}" type="presParOf" srcId="{5F2C183B-EA8C-4265-9018-521B320D7364}" destId="{E1EC4FC8-C875-438B-8FB9-1D3987E3117A}" srcOrd="0" destOrd="0" presId="urn:microsoft.com/office/officeart/2005/8/layout/lProcess3"/>
    <dgm:cxn modelId="{0DC558D0-22AC-49FF-B62F-48C453909D7D}" type="presParOf" srcId="{B3F0DC5A-DDD6-45B2-BA7E-D7AB0196F0EA}" destId="{F9A44AE0-38FF-494A-B985-C6066C7B0766}" srcOrd="1" destOrd="0" presId="urn:microsoft.com/office/officeart/2005/8/layout/lProcess3"/>
    <dgm:cxn modelId="{D6B92CC8-D748-4168-BC60-1982119DBB8F}" type="presParOf" srcId="{B3F0DC5A-DDD6-45B2-BA7E-D7AB0196F0EA}" destId="{4A915A26-731C-44BA-8DBC-DD3B3A32F25A}" srcOrd="2" destOrd="0" presId="urn:microsoft.com/office/officeart/2005/8/layout/lProcess3"/>
    <dgm:cxn modelId="{41B32CB4-3E6E-4B4E-80E9-FA3C6E8D4F76}" type="presParOf" srcId="{4A915A26-731C-44BA-8DBC-DD3B3A32F25A}" destId="{BDD4CFCE-3A1C-42CC-9B5B-395128848030}" srcOrd="0" destOrd="0" presId="urn:microsoft.com/office/officeart/2005/8/layout/lProcess3"/>
    <dgm:cxn modelId="{748C3117-F8E0-4399-90BD-938353777DE9}" type="presParOf" srcId="{B3F0DC5A-DDD6-45B2-BA7E-D7AB0196F0EA}" destId="{8A760F07-73C6-4663-B53A-2DDA4B27D96C}" srcOrd="3" destOrd="0" presId="urn:microsoft.com/office/officeart/2005/8/layout/lProcess3"/>
    <dgm:cxn modelId="{379697AF-C55F-42E1-930B-008F1F4CEC5F}" type="presParOf" srcId="{B3F0DC5A-DDD6-45B2-BA7E-D7AB0196F0EA}" destId="{DEDA78DB-80AD-4912-8492-63F2044A3A51}" srcOrd="4" destOrd="0" presId="urn:microsoft.com/office/officeart/2005/8/layout/lProcess3"/>
    <dgm:cxn modelId="{00191129-3993-4DF5-BA71-531844217FFA}" type="presParOf" srcId="{DEDA78DB-80AD-4912-8492-63F2044A3A51}" destId="{C92A9781-543E-4820-AB0C-9C89E2BF3415}"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C4FC8-C875-438B-8FB9-1D3987E3117A}">
      <dsp:nvSpPr>
        <dsp:cNvPr id="0" name=""/>
        <dsp:cNvSpPr/>
      </dsp:nvSpPr>
      <dsp:spPr>
        <a:xfrm>
          <a:off x="2707319" y="1405"/>
          <a:ext cx="5963372" cy="15341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0" bIns="28575" numCol="1" spcCol="1270" anchor="ctr" anchorCtr="0">
          <a:noAutofit/>
        </a:bodyPr>
        <a:lstStyle/>
        <a:p>
          <a:pPr marL="0" lvl="0" indent="0" algn="ctr" defTabSz="2000250">
            <a:lnSpc>
              <a:spcPct val="90000"/>
            </a:lnSpc>
            <a:spcBef>
              <a:spcPct val="0"/>
            </a:spcBef>
            <a:spcAft>
              <a:spcPct val="35000"/>
            </a:spcAft>
            <a:buNone/>
          </a:pPr>
          <a:r>
            <a:rPr lang="en-GB" sz="4500" kern="1200" dirty="0"/>
            <a:t>Different systems/standards</a:t>
          </a:r>
        </a:p>
      </dsp:txBody>
      <dsp:txXfrm>
        <a:off x="3474376" y="1405"/>
        <a:ext cx="4429258" cy="1534114"/>
      </dsp:txXfrm>
    </dsp:sp>
    <dsp:sp modelId="{BDD4CFCE-3A1C-42CC-9B5B-395128848030}">
      <dsp:nvSpPr>
        <dsp:cNvPr id="0" name=""/>
        <dsp:cNvSpPr/>
      </dsp:nvSpPr>
      <dsp:spPr>
        <a:xfrm>
          <a:off x="2707319" y="1750296"/>
          <a:ext cx="6361475" cy="15341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0" bIns="28575" numCol="1" spcCol="1270" anchor="ctr" anchorCtr="0">
          <a:noAutofit/>
        </a:bodyPr>
        <a:lstStyle/>
        <a:p>
          <a:pPr marL="0" lvl="0" indent="0" algn="ctr" defTabSz="2000250">
            <a:lnSpc>
              <a:spcPct val="90000"/>
            </a:lnSpc>
            <a:spcBef>
              <a:spcPct val="0"/>
            </a:spcBef>
            <a:spcAft>
              <a:spcPct val="35000"/>
            </a:spcAft>
            <a:buNone/>
          </a:pPr>
          <a:r>
            <a:rPr lang="en-GB" sz="4500" kern="1200" dirty="0"/>
            <a:t>Local systems/ways</a:t>
          </a:r>
        </a:p>
      </dsp:txBody>
      <dsp:txXfrm>
        <a:off x="3474376" y="1750296"/>
        <a:ext cx="4827361" cy="1534114"/>
      </dsp:txXfrm>
    </dsp:sp>
    <dsp:sp modelId="{C92A9781-543E-4820-AB0C-9C89E2BF3415}">
      <dsp:nvSpPr>
        <dsp:cNvPr id="0" name=""/>
        <dsp:cNvSpPr/>
      </dsp:nvSpPr>
      <dsp:spPr>
        <a:xfrm>
          <a:off x="2707319" y="3499187"/>
          <a:ext cx="6276178" cy="15341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0" bIns="28575" numCol="1" spcCol="1270" anchor="ctr" anchorCtr="0">
          <a:noAutofit/>
        </a:bodyPr>
        <a:lstStyle/>
        <a:p>
          <a:pPr marL="0" lvl="0" indent="0" algn="ctr" defTabSz="2000250">
            <a:lnSpc>
              <a:spcPct val="90000"/>
            </a:lnSpc>
            <a:spcBef>
              <a:spcPct val="0"/>
            </a:spcBef>
            <a:spcAft>
              <a:spcPct val="35000"/>
            </a:spcAft>
            <a:buNone/>
          </a:pPr>
          <a:r>
            <a:rPr lang="en-GB" sz="4500" kern="1200" dirty="0"/>
            <a:t>Changes/Errors</a:t>
          </a:r>
        </a:p>
      </dsp:txBody>
      <dsp:txXfrm>
        <a:off x="3474376" y="3499187"/>
        <a:ext cx="4742064" cy="15341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B418-981E-4A87-86A9-D2DE798D7D4E}"/>
              </a:ext>
            </a:extLst>
          </p:cNvPr>
          <p:cNvSpPr>
            <a:spLocks noGrp="1"/>
          </p:cNvSpPr>
          <p:nvPr>
            <p:ph type="ctrTitle"/>
          </p:nvPr>
        </p:nvSpPr>
        <p:spPr>
          <a:xfrm>
            <a:off x="86526" y="2560319"/>
            <a:ext cx="12018948" cy="949643"/>
          </a:xfrm>
          <a:solidFill>
            <a:srgbClr val="002060"/>
          </a:solidFill>
        </p:spPr>
        <p:txBody>
          <a:bodyPr anchor="b"/>
          <a:lstStyle>
            <a:lvl1pPr algn="l">
              <a:defRPr sz="6000">
                <a:solidFill>
                  <a:schemeClr val="bg1"/>
                </a:solidFill>
                <a:latin typeface="Verdana" panose="020B0604030504040204" pitchFamily="34" charset="0"/>
                <a:ea typeface="Verdana" panose="020B0604030504040204" pitchFamily="34" charset="0"/>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2F291185-F90B-496F-8E34-8D7C2E780947}"/>
              </a:ext>
            </a:extLst>
          </p:cNvPr>
          <p:cNvSpPr>
            <a:spLocks noGrp="1"/>
          </p:cNvSpPr>
          <p:nvPr>
            <p:ph type="subTitle" idx="1"/>
          </p:nvPr>
        </p:nvSpPr>
        <p:spPr>
          <a:xfrm>
            <a:off x="86526" y="3602038"/>
            <a:ext cx="12018948" cy="540194"/>
          </a:xfrm>
          <a:solidFill>
            <a:srgbClr val="002060"/>
          </a:solidFill>
        </p:spPr>
        <p:txBody>
          <a:bodyPr/>
          <a:lstStyle>
            <a:lvl1pPr marL="0" indent="0" algn="l">
              <a:buNone/>
              <a:defRPr sz="2400">
                <a:solidFill>
                  <a:schemeClr val="bg1"/>
                </a:solidFill>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pic>
        <p:nvPicPr>
          <p:cNvPr id="9" name="Picture 8">
            <a:extLst>
              <a:ext uri="{FF2B5EF4-FFF2-40B4-BE49-F238E27FC236}">
                <a16:creationId xmlns:a16="http://schemas.microsoft.com/office/drawing/2014/main" id="{37B4DA22-5A5C-4BAC-A42E-9AA996DBDD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6878" y="329184"/>
            <a:ext cx="1280321" cy="1312329"/>
          </a:xfrm>
          <a:prstGeom prst="rect">
            <a:avLst/>
          </a:prstGeom>
        </p:spPr>
      </p:pic>
      <p:pic>
        <p:nvPicPr>
          <p:cNvPr id="11" name="Picture 10">
            <a:extLst>
              <a:ext uri="{FF2B5EF4-FFF2-40B4-BE49-F238E27FC236}">
                <a16:creationId xmlns:a16="http://schemas.microsoft.com/office/drawing/2014/main" id="{1C836D26-A2C1-430C-BB67-0845F7DB78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526" y="5191057"/>
            <a:ext cx="2402840" cy="1594885"/>
          </a:xfrm>
          <a:prstGeom prst="rect">
            <a:avLst/>
          </a:prstGeom>
          <a:effectLst>
            <a:softEdge rad="63500"/>
          </a:effectLst>
        </p:spPr>
      </p:pic>
      <p:pic>
        <p:nvPicPr>
          <p:cNvPr id="13" name="Picture 12">
            <a:extLst>
              <a:ext uri="{FF2B5EF4-FFF2-40B4-BE49-F238E27FC236}">
                <a16:creationId xmlns:a16="http://schemas.microsoft.com/office/drawing/2014/main" id="{299FF6F3-F80E-4A5D-B629-17C937A5F6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00668" y="5191057"/>
            <a:ext cx="2390831" cy="1594885"/>
          </a:xfrm>
          <a:prstGeom prst="rect">
            <a:avLst/>
          </a:prstGeom>
          <a:effectLst>
            <a:softEdge rad="63500"/>
          </a:effectLst>
        </p:spPr>
      </p:pic>
      <p:pic>
        <p:nvPicPr>
          <p:cNvPr id="15" name="Picture 14">
            <a:extLst>
              <a:ext uri="{FF2B5EF4-FFF2-40B4-BE49-F238E27FC236}">
                <a16:creationId xmlns:a16="http://schemas.microsoft.com/office/drawing/2014/main" id="{3F6B7343-2A08-49FC-AAC1-58DEB146F34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02801" y="5191057"/>
            <a:ext cx="2390831" cy="1594885"/>
          </a:xfrm>
          <a:prstGeom prst="rect">
            <a:avLst/>
          </a:prstGeom>
          <a:effectLst>
            <a:softEdge rad="63500"/>
          </a:effectLst>
        </p:spPr>
      </p:pic>
      <p:pic>
        <p:nvPicPr>
          <p:cNvPr id="17" name="Picture 16">
            <a:extLst>
              <a:ext uri="{FF2B5EF4-FFF2-40B4-BE49-F238E27FC236}">
                <a16:creationId xmlns:a16="http://schemas.microsoft.com/office/drawing/2014/main" id="{4FFCF3B0-7CE9-4084-AB32-4F6AB8ECAEE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04934" y="5191058"/>
            <a:ext cx="2393823" cy="1594884"/>
          </a:xfrm>
          <a:prstGeom prst="rect">
            <a:avLst/>
          </a:prstGeom>
          <a:effectLst>
            <a:softEdge rad="63500"/>
          </a:effectLst>
        </p:spPr>
      </p:pic>
      <p:pic>
        <p:nvPicPr>
          <p:cNvPr id="19" name="Picture 18">
            <a:extLst>
              <a:ext uri="{FF2B5EF4-FFF2-40B4-BE49-F238E27FC236}">
                <a16:creationId xmlns:a16="http://schemas.microsoft.com/office/drawing/2014/main" id="{251971F8-D350-4707-B129-3599B3738A3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710059" y="5191057"/>
            <a:ext cx="2395415" cy="1597943"/>
          </a:xfrm>
          <a:prstGeom prst="rect">
            <a:avLst/>
          </a:prstGeom>
          <a:effectLst>
            <a:softEdge rad="63500"/>
          </a:effectLst>
        </p:spPr>
      </p:pic>
    </p:spTree>
    <p:extLst>
      <p:ext uri="{BB962C8B-B14F-4D97-AF65-F5344CB8AC3E}">
        <p14:creationId xmlns:p14="http://schemas.microsoft.com/office/powerpoint/2010/main" val="299993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D689-E3EA-4A9A-9C9E-F39A8561C6AB}"/>
              </a:ext>
            </a:extLst>
          </p:cNvPr>
          <p:cNvSpPr>
            <a:spLocks noGrp="1"/>
          </p:cNvSpPr>
          <p:nvPr>
            <p:ph type="title"/>
          </p:nvPr>
        </p:nvSpPr>
        <p:spPr>
          <a:xfrm>
            <a:off x="0" y="100720"/>
            <a:ext cx="12192000" cy="528809"/>
          </a:xfrm>
          <a:solidFill>
            <a:srgbClr val="002060"/>
          </a:solidFill>
        </p:spPr>
        <p:txBody>
          <a:bodyPr>
            <a:normAutofit/>
          </a:bodyPr>
          <a:lstStyle>
            <a:lvl1pPr>
              <a:defRPr sz="3200">
                <a:solidFill>
                  <a:schemeClr val="bg1"/>
                </a:solidFill>
                <a:latin typeface="Verdana" panose="020B0604030504040204" pitchFamily="34" charset="0"/>
                <a:ea typeface="Verdana" panose="020B0604030504040204" pitchFamily="34" charset="0"/>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79D6026F-C1B8-46D3-9AA4-D77E34D8015D}"/>
              </a:ext>
            </a:extLst>
          </p:cNvPr>
          <p:cNvSpPr>
            <a:spLocks noGrp="1"/>
          </p:cNvSpPr>
          <p:nvPr>
            <p:ph idx="1"/>
          </p:nvPr>
        </p:nvSpPr>
        <p:spPr>
          <a:xfrm>
            <a:off x="188204" y="1013552"/>
            <a:ext cx="11776114" cy="50347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Rectangle 10">
            <a:extLst>
              <a:ext uri="{FF2B5EF4-FFF2-40B4-BE49-F238E27FC236}">
                <a16:creationId xmlns:a16="http://schemas.microsoft.com/office/drawing/2014/main" id="{99806F5F-B98F-43B6-B2FD-5CB37A3BC00C}"/>
              </a:ext>
            </a:extLst>
          </p:cNvPr>
          <p:cNvSpPr/>
          <p:nvPr userDrawn="1"/>
        </p:nvSpPr>
        <p:spPr>
          <a:xfrm>
            <a:off x="110169" y="6262802"/>
            <a:ext cx="11971662" cy="4571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668EBE1E-8814-42B3-88EA-0F1A013BC1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7170" y="6432283"/>
            <a:ext cx="2694661" cy="381920"/>
          </a:xfrm>
          <a:prstGeom prst="rect">
            <a:avLst/>
          </a:prstGeom>
        </p:spPr>
      </p:pic>
    </p:spTree>
    <p:extLst>
      <p:ext uri="{BB962C8B-B14F-4D97-AF65-F5344CB8AC3E}">
        <p14:creationId xmlns:p14="http://schemas.microsoft.com/office/powerpoint/2010/main" val="1898416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AF9EB-19D6-4E42-B7DD-F7CA08DCDC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0F4F3D-27F0-4DB4-A6D0-B96AB29D9AAA}"/>
              </a:ext>
            </a:extLst>
          </p:cNvPr>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22361879"/>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dc.scot.nhs.uk/Dictionary-A-Z/Definitions/index.asp?Search=E&amp;ID=243&amp;Title=Ethnic%20Grou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v.scot/collections/scottish-index-of-multiple-deprivation-202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sdscotland.org/Products-and-Services/Terminology-Services/Coding-and-Terminology-Syste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bnf.nice.org.uk/about/" TargetMode="External"/><Relationship Id="rId3" Type="http://schemas.openxmlformats.org/officeDocument/2006/relationships/hyperlink" Target="https://www.isdscotland.org/Products-and-Services/Terminology-Services/Coding-and-Terminology-Systems/#ICD-10" TargetMode="External"/><Relationship Id="rId7" Type="http://schemas.openxmlformats.org/officeDocument/2006/relationships/hyperlink" Target="https://www.isdscotland.org/Products-and-Services/Terminology-Services/Coding-and-Terminology-Systems/#SNOMED-CT" TargetMode="External"/><Relationship Id="rId2" Type="http://schemas.openxmlformats.org/officeDocument/2006/relationships/hyperlink" Target="https://www.isdscotland.org/Products-and-Services/Terminology-Services/Coding-and-Terminology-Systems/" TargetMode="External"/><Relationship Id="rId1" Type="http://schemas.openxmlformats.org/officeDocument/2006/relationships/slideLayout" Target="../slideLayouts/slideLayout2.xml"/><Relationship Id="rId6" Type="http://schemas.openxmlformats.org/officeDocument/2006/relationships/hyperlink" Target="https://www.isdscotland.org/Products-and-Services/Terminology-Services/Coding-and-Terminology-Systems/#clinical-imaging-procedures" TargetMode="External"/><Relationship Id="rId5" Type="http://schemas.openxmlformats.org/officeDocument/2006/relationships/hyperlink" Target="https://www.isdscotland.org/Products-and-Services/Terminology-Services/Coding-and-Terminology-Systems/#Read" TargetMode="External"/><Relationship Id="rId4" Type="http://schemas.openxmlformats.org/officeDocument/2006/relationships/hyperlink" Target="https://www.isdscotland.org/Products-and-Services/Terminology-Services/Coding-and-Terminology-Systems/#OPCS-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ndc.scot.nhs.uk/Dictionary-A-Z/Definitions/index.asp?Search=I&amp;ID=986&amp;Title=ICD-10%20General%20Information" TargetMode="External"/><Relationship Id="rId7" Type="http://schemas.openxmlformats.org/officeDocument/2006/relationships/hyperlink" Target="https://www.ndc.scot.nhs.uk/Dictionary-A-Z/Definitions/index.asp?Search=I&amp;ID=990&amp;Title=ICD-10%20Other%20Dual%20Classification" TargetMode="External"/><Relationship Id="rId2" Type="http://schemas.openxmlformats.org/officeDocument/2006/relationships/hyperlink" Target="https://www.isdscotland.org/Products-and-Services/Terminology-Services/Coding-and-Terminology-Systems/" TargetMode="External"/><Relationship Id="rId1" Type="http://schemas.openxmlformats.org/officeDocument/2006/relationships/slideLayout" Target="../slideLayouts/slideLayout2.xml"/><Relationship Id="rId6" Type="http://schemas.openxmlformats.org/officeDocument/2006/relationships/hyperlink" Target="https://www.ndc.scot.nhs.uk/Dictionary-A-Z/Definitions/index.asp?Search=I&amp;ID=989&amp;Title=ICD-10%20Dagger%20and%20Asterisk%20Pairs" TargetMode="External"/><Relationship Id="rId5" Type="http://schemas.openxmlformats.org/officeDocument/2006/relationships/hyperlink" Target="https://www.ndc.scot.nhs.uk/Dictionary-A-Z/Definitions/index.asp?Search=I&amp;ID=988&amp;Title=ICD-10%20Other%20Points%20to%20Note" TargetMode="External"/><Relationship Id="rId4" Type="http://schemas.openxmlformats.org/officeDocument/2006/relationships/hyperlink" Target="https://www.ndc.scot.nhs.uk/Dictionary-A-Z/Definitions/index.asp?Search=I&amp;ID=987&amp;Title=ICD-10%20Code%20Forma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ystems.digital.nhs.uk/data/clinicalcoding" TargetMode="External"/><Relationship Id="rId2" Type="http://schemas.openxmlformats.org/officeDocument/2006/relationships/hyperlink" Target="https://www.isdscotland.org/Products-and-Services/Terminology-Services/Coding-and-Terminology-Systems/#OPCS-4" TargetMode="External"/><Relationship Id="rId1" Type="http://schemas.openxmlformats.org/officeDocument/2006/relationships/slideLayout" Target="../slideLayouts/slideLayout2.xml"/><Relationship Id="rId4" Type="http://schemas.openxmlformats.org/officeDocument/2006/relationships/hyperlink" Target="https://www.isdscotland.org/Products-and-Services/Terminology-Services/Coding-and-Terminology-System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sdscotland.org/Products-and-Services/Terminology-Services/Coding-and-Terminology-Systems/" TargetMode="External"/><Relationship Id="rId2" Type="http://schemas.openxmlformats.org/officeDocument/2006/relationships/hyperlink" Target="https://www.isdscotland.org/Products-and-Services/Terminology-Services/Coding-and-Terminology-Systems/#Read" TargetMode="External"/><Relationship Id="rId1" Type="http://schemas.openxmlformats.org/officeDocument/2006/relationships/slideLayout" Target="../slideLayouts/slideLayout2.xml"/><Relationship Id="rId4" Type="http://schemas.openxmlformats.org/officeDocument/2006/relationships/hyperlink" Target="https://www.isdscotland.org/Products-and-Services/Terminology-Services/Coding-and-Terminology-Systems/#SNOMED-C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hedatalab.org/blog/161/prescribing-data-bnf-codes/" TargetMode="External"/><Relationship Id="rId2" Type="http://schemas.openxmlformats.org/officeDocument/2006/relationships/hyperlink" Target="https://www.isdscotland.org/Products-and-Services/Terminology-Services/Coding-and-Terminology-Syste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311A-F5D8-463C-920F-08CDFAFCEA87}"/>
              </a:ext>
            </a:extLst>
          </p:cNvPr>
          <p:cNvSpPr>
            <a:spLocks noGrp="1"/>
          </p:cNvSpPr>
          <p:nvPr>
            <p:ph type="ctrTitle"/>
          </p:nvPr>
        </p:nvSpPr>
        <p:spPr>
          <a:xfrm>
            <a:off x="154236" y="2560319"/>
            <a:ext cx="11931268" cy="949643"/>
          </a:xfrm>
        </p:spPr>
        <p:txBody>
          <a:bodyPr>
            <a:normAutofit/>
          </a:bodyPr>
          <a:lstStyle/>
          <a:p>
            <a:r>
              <a:rPr lang="en-GB" sz="4400" dirty="0"/>
              <a:t>How is Healthcare Data Standardised?</a:t>
            </a:r>
          </a:p>
        </p:txBody>
      </p:sp>
      <p:sp>
        <p:nvSpPr>
          <p:cNvPr id="3" name="Subtitle 2">
            <a:extLst>
              <a:ext uri="{FF2B5EF4-FFF2-40B4-BE49-F238E27FC236}">
                <a16:creationId xmlns:a16="http://schemas.microsoft.com/office/drawing/2014/main" id="{66211CF8-B647-44A7-B2DC-3AF909886E7E}"/>
              </a:ext>
            </a:extLst>
          </p:cNvPr>
          <p:cNvSpPr>
            <a:spLocks noGrp="1"/>
          </p:cNvSpPr>
          <p:nvPr>
            <p:ph type="subTitle" idx="1"/>
          </p:nvPr>
        </p:nvSpPr>
        <p:spPr>
          <a:xfrm>
            <a:off x="154235" y="3602038"/>
            <a:ext cx="11931267" cy="540194"/>
          </a:xfrm>
        </p:spPr>
        <p:txBody>
          <a:bodyPr/>
          <a:lstStyle/>
          <a:p>
            <a:r>
              <a:rPr lang="en-GB" dirty="0"/>
              <a:t>Katie Wilde</a:t>
            </a:r>
          </a:p>
        </p:txBody>
      </p:sp>
    </p:spTree>
    <p:extLst>
      <p:ext uri="{BB962C8B-B14F-4D97-AF65-F5344CB8AC3E}">
        <p14:creationId xmlns:p14="http://schemas.microsoft.com/office/powerpoint/2010/main" val="197925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896C-AF35-4F75-9E79-68047F8A6F5E}"/>
              </a:ext>
            </a:extLst>
          </p:cNvPr>
          <p:cNvSpPr>
            <a:spLocks noGrp="1"/>
          </p:cNvSpPr>
          <p:nvPr>
            <p:ph type="title"/>
          </p:nvPr>
        </p:nvSpPr>
        <p:spPr/>
        <p:txBody>
          <a:bodyPr>
            <a:normAutofit fontScale="90000"/>
          </a:bodyPr>
          <a:lstStyle/>
          <a:p>
            <a:r>
              <a:rPr lang="en-GB" dirty="0"/>
              <a:t>Local Systems/Ways</a:t>
            </a:r>
          </a:p>
        </p:txBody>
      </p:sp>
      <p:sp>
        <p:nvSpPr>
          <p:cNvPr id="3" name="Content Placeholder 2">
            <a:extLst>
              <a:ext uri="{FF2B5EF4-FFF2-40B4-BE49-F238E27FC236}">
                <a16:creationId xmlns:a16="http://schemas.microsoft.com/office/drawing/2014/main" id="{47EBD8C5-C386-4E30-953D-4B734FD4ABB7}"/>
              </a:ext>
            </a:extLst>
          </p:cNvPr>
          <p:cNvSpPr>
            <a:spLocks noGrp="1"/>
          </p:cNvSpPr>
          <p:nvPr>
            <p:ph idx="1"/>
          </p:nvPr>
        </p:nvSpPr>
        <p:spPr/>
        <p:txBody>
          <a:bodyPr/>
          <a:lstStyle/>
          <a:p>
            <a:pPr marL="0" indent="0" algn="just">
              <a:buNone/>
            </a:pPr>
            <a:r>
              <a:rPr lang="en-GB" sz="2600" dirty="0">
                <a:effectLst/>
                <a:ea typeface="Calibri" panose="020F0502020204030204" pitchFamily="34" charset="0"/>
                <a:cs typeface="Times New Roman" panose="02020603050405020304" pitchFamily="18" charset="0"/>
              </a:rPr>
              <a:t>“The following list is the current ethnicity classification (2011 Census categories). This should be used by NHS Scotland organisations for local and SMR return purposes. Local systems may record more detailed codes as required but these must map to the categories for SMR return purposes.”</a:t>
            </a:r>
          </a:p>
          <a:p>
            <a:pPr marL="0" indent="0">
              <a:buNone/>
            </a:pPr>
            <a:endParaRPr lang="en-GB" sz="18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0" indent="0" algn="r">
              <a:buNone/>
            </a:pPr>
            <a:r>
              <a:rPr lang="en-GB" sz="1800" u="sng" dirty="0">
                <a:solidFill>
                  <a:srgbClr val="333333"/>
                </a:solidFill>
                <a:effectLst/>
                <a:ea typeface="Calibri" panose="020F0502020204030204" pitchFamily="34" charset="0"/>
                <a:cs typeface="Times New Roman" panose="02020603050405020304" pitchFamily="18" charset="0"/>
                <a:hlinkClick r:id="rId2"/>
              </a:rPr>
              <a:t>https://www.ndc.scot.nhs.uk/Dictionary-A-Z/Definitions/index.asp?Search=E&amp;ID=243&amp;Title=Ethnic%20Group</a:t>
            </a:r>
            <a:endParaRPr lang="en-GB" sz="1800" dirty="0">
              <a:effectLst/>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82147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CC42-5CB2-407F-ADE1-4FD2236040D8}"/>
              </a:ext>
            </a:extLst>
          </p:cNvPr>
          <p:cNvSpPr>
            <a:spLocks noGrp="1"/>
          </p:cNvSpPr>
          <p:nvPr>
            <p:ph type="title"/>
          </p:nvPr>
        </p:nvSpPr>
        <p:spPr/>
        <p:txBody>
          <a:bodyPr>
            <a:normAutofit fontScale="90000"/>
          </a:bodyPr>
          <a:lstStyle/>
          <a:p>
            <a:r>
              <a:rPr lang="en-GB" dirty="0"/>
              <a:t>Changes/Errors</a:t>
            </a:r>
          </a:p>
        </p:txBody>
      </p:sp>
      <p:sp>
        <p:nvSpPr>
          <p:cNvPr id="3" name="Content Placeholder 2">
            <a:extLst>
              <a:ext uri="{FF2B5EF4-FFF2-40B4-BE49-F238E27FC236}">
                <a16:creationId xmlns:a16="http://schemas.microsoft.com/office/drawing/2014/main" id="{4FC9C379-1425-475A-9D4C-48F0C1E8D53C}"/>
              </a:ext>
            </a:extLst>
          </p:cNvPr>
          <p:cNvSpPr>
            <a:spLocks noGrp="1"/>
          </p:cNvSpPr>
          <p:nvPr>
            <p:ph idx="1"/>
          </p:nvPr>
        </p:nvSpPr>
        <p:spPr/>
        <p:txBody>
          <a:bodyPr/>
          <a:lstStyle/>
          <a:p>
            <a:pPr marL="0" indent="0" algn="just">
              <a:buNone/>
            </a:pPr>
            <a:r>
              <a:rPr lang="en-GB" sz="2600" dirty="0">
                <a:effectLst/>
                <a:ea typeface="Calibri" panose="020F0502020204030204" pitchFamily="34" charset="0"/>
                <a:cs typeface="Times New Roman" panose="02020603050405020304" pitchFamily="18" charset="0"/>
              </a:rPr>
              <a:t>“Please note that the Scottish Index of Multiple Deprivation 2020 has been revised as a result of a problem identified with the income domain ranks provided by the Department for Work and Pensions. This revision only affects the </a:t>
            </a:r>
            <a:r>
              <a:rPr lang="en-GB" sz="2600" b="1" dirty="0">
                <a:effectLst/>
                <a:ea typeface="Calibri" panose="020F0502020204030204" pitchFamily="34" charset="0"/>
                <a:cs typeface="Times New Roman" panose="02020603050405020304" pitchFamily="18" charset="0"/>
              </a:rPr>
              <a:t>income domain ranks and overall SIMD ranks </a:t>
            </a:r>
            <a:r>
              <a:rPr lang="en-GB" sz="2600" dirty="0">
                <a:effectLst/>
                <a:ea typeface="Calibri" panose="020F0502020204030204" pitchFamily="34" charset="0"/>
                <a:cs typeface="Times New Roman" panose="02020603050405020304" pitchFamily="18" charset="0"/>
              </a:rPr>
              <a:t>(referred to as SIMD 2020v2). The impact is minimal for the majority of data zones, and the remainder of the SIMD 2020 is not affected. SIMD 2020v2 ranks should now be used when carrying out any analyses.”</a:t>
            </a:r>
          </a:p>
          <a:p>
            <a:pPr marL="0" indent="0">
              <a:buNone/>
            </a:pPr>
            <a:endParaRPr lang="en-GB" sz="2600" dirty="0">
              <a:ea typeface="Calibri" panose="020F0502020204030204" pitchFamily="34" charset="0"/>
              <a:cs typeface="Times New Roman" panose="02020603050405020304" pitchFamily="18" charset="0"/>
            </a:endParaRPr>
          </a:p>
          <a:p>
            <a:pPr marL="0" indent="0" algn="r">
              <a:buNone/>
            </a:pPr>
            <a:r>
              <a:rPr lang="en-GB" sz="1800" u="sng" dirty="0">
                <a:solidFill>
                  <a:srgbClr val="0563C1"/>
                </a:solidFill>
                <a:effectLst/>
                <a:ea typeface="Calibri" panose="020F0502020204030204" pitchFamily="34" charset="0"/>
                <a:cs typeface="Times New Roman" panose="02020603050405020304" pitchFamily="18" charset="0"/>
                <a:hlinkClick r:id="rId2"/>
              </a:rPr>
              <a:t>https://www.gov.scot/collections/scottish-index-of-multiple-deprivation-2020/</a:t>
            </a:r>
            <a:endParaRPr lang="en-GB" sz="1800" dirty="0">
              <a:effectLst/>
              <a:ea typeface="Calibri" panose="020F0502020204030204" pitchFamily="34" charset="0"/>
              <a:cs typeface="Times New Roman" panose="02020603050405020304" pitchFamily="18" charset="0"/>
            </a:endParaRPr>
          </a:p>
          <a:p>
            <a:pPr marL="0" indent="0">
              <a:buNone/>
            </a:pPr>
            <a:endParaRPr lang="en-GB" sz="2600" dirty="0">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9521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1087-29D3-467F-8B01-9893E158E264}"/>
              </a:ext>
            </a:extLst>
          </p:cNvPr>
          <p:cNvSpPr>
            <a:spLocks noGrp="1"/>
          </p:cNvSpPr>
          <p:nvPr>
            <p:ph type="title"/>
          </p:nvPr>
        </p:nvSpPr>
        <p:spPr/>
        <p:txBody>
          <a:bodyPr>
            <a:normAutofit fontScale="90000"/>
          </a:bodyPr>
          <a:lstStyle/>
          <a:p>
            <a:r>
              <a:rPr lang="en-GB" dirty="0"/>
              <a:t>Knowledge</a:t>
            </a:r>
          </a:p>
        </p:txBody>
      </p:sp>
      <p:sp>
        <p:nvSpPr>
          <p:cNvPr id="3" name="Content Placeholder 2">
            <a:extLst>
              <a:ext uri="{FF2B5EF4-FFF2-40B4-BE49-F238E27FC236}">
                <a16:creationId xmlns:a16="http://schemas.microsoft.com/office/drawing/2014/main" id="{6F513368-BBAA-4D54-BA97-0F0773ABC2CE}"/>
              </a:ext>
            </a:extLst>
          </p:cNvPr>
          <p:cNvSpPr>
            <a:spLocks noGrp="1"/>
          </p:cNvSpPr>
          <p:nvPr>
            <p:ph idx="1"/>
          </p:nvPr>
        </p:nvSpPr>
        <p:spPr/>
        <p:txBody>
          <a:bodyPr/>
          <a:lstStyle/>
          <a:p>
            <a:r>
              <a:rPr lang="en-GB" dirty="0"/>
              <a:t>Meta Data/Data dictionaries</a:t>
            </a:r>
          </a:p>
          <a:p>
            <a:r>
              <a:rPr lang="en-GB" dirty="0"/>
              <a:t>Local people/Clinicians</a:t>
            </a:r>
          </a:p>
          <a:p>
            <a:r>
              <a:rPr lang="en-GB" dirty="0"/>
              <a:t>Experience</a:t>
            </a:r>
          </a:p>
          <a:p>
            <a:r>
              <a:rPr lang="en-GB" dirty="0"/>
              <a:t>Inquisitive</a:t>
            </a:r>
          </a:p>
        </p:txBody>
      </p:sp>
    </p:spTree>
    <p:extLst>
      <p:ext uri="{BB962C8B-B14F-4D97-AF65-F5344CB8AC3E}">
        <p14:creationId xmlns:p14="http://schemas.microsoft.com/office/powerpoint/2010/main" val="348068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A163-44D0-43B7-92A0-96F71BEF9074}"/>
              </a:ext>
            </a:extLst>
          </p:cNvPr>
          <p:cNvSpPr>
            <a:spLocks noGrp="1"/>
          </p:cNvSpPr>
          <p:nvPr>
            <p:ph type="title"/>
          </p:nvPr>
        </p:nvSpPr>
        <p:spPr/>
        <p:txBody>
          <a:bodyPr>
            <a:normAutofit fontScale="90000"/>
          </a:bodyPr>
          <a:lstStyle/>
          <a:p>
            <a:r>
              <a:rPr lang="en-GB" dirty="0"/>
              <a:t>How is Healthcare Data Standardised?</a:t>
            </a:r>
          </a:p>
        </p:txBody>
      </p:sp>
      <p:sp>
        <p:nvSpPr>
          <p:cNvPr id="3" name="Content Placeholder 2">
            <a:extLst>
              <a:ext uri="{FF2B5EF4-FFF2-40B4-BE49-F238E27FC236}">
                <a16:creationId xmlns:a16="http://schemas.microsoft.com/office/drawing/2014/main" id="{E88B86F9-00D7-4437-BF71-221ADB4F28CA}"/>
              </a:ext>
            </a:extLst>
          </p:cNvPr>
          <p:cNvSpPr>
            <a:spLocks noGrp="1"/>
          </p:cNvSpPr>
          <p:nvPr>
            <p:ph idx="1"/>
          </p:nvPr>
        </p:nvSpPr>
        <p:spPr/>
        <p:txBody>
          <a:bodyPr>
            <a:normAutofit fontScale="92500" lnSpcReduction="10000"/>
          </a:bodyPr>
          <a:lstStyle/>
          <a:p>
            <a:r>
              <a:rPr lang="en-GB" dirty="0"/>
              <a:t>Terminology – a structured collection of descriptive terms which are used in clinical practice at the point of care, includes such as treatments, diagnoses, administrative terms, social and environmental factors.</a:t>
            </a:r>
          </a:p>
          <a:p>
            <a:endParaRPr lang="en-GB" dirty="0"/>
          </a:p>
          <a:p>
            <a:r>
              <a:rPr lang="en-GB" dirty="0"/>
              <a:t>Coding - is the translation of clinical terminology into an (alpha) numeric code to make it easier to analyse data for management and epidemiological purposes. </a:t>
            </a:r>
          </a:p>
          <a:p>
            <a:endParaRPr lang="en-GB" dirty="0"/>
          </a:p>
          <a:p>
            <a:pPr marL="0" indent="0">
              <a:buNone/>
            </a:pPr>
            <a:r>
              <a:rPr lang="en-GB" dirty="0"/>
              <a:t>By supporting the process of collecting better quality information through accurate coding we contribute to the decisions that inform health care policy which ultimately leads to improvements in patient health.</a:t>
            </a:r>
          </a:p>
          <a:p>
            <a:pPr marL="0" indent="0" algn="r">
              <a:buNone/>
            </a:pPr>
            <a:endParaRPr lang="en-GB"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endParaRPr>
          </a:p>
          <a:p>
            <a:pPr marL="0" indent="0" algn="r">
              <a:buNone/>
            </a:pPr>
            <a:endPar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endParaRPr>
          </a:p>
          <a:p>
            <a:pPr marL="0" indent="0" algn="r">
              <a:buNone/>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 https://www.isdscotland.org/Products-and-Services/Terminology-Services/Coding-and-Terminology-Systems/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70620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D077-39A7-4A5C-8294-08CA7C86B62E}"/>
              </a:ext>
            </a:extLst>
          </p:cNvPr>
          <p:cNvSpPr>
            <a:spLocks noGrp="1"/>
          </p:cNvSpPr>
          <p:nvPr>
            <p:ph type="title"/>
          </p:nvPr>
        </p:nvSpPr>
        <p:spPr/>
        <p:txBody>
          <a:bodyPr>
            <a:normAutofit fontScale="90000"/>
          </a:bodyPr>
          <a:lstStyle/>
          <a:p>
            <a:r>
              <a:rPr lang="en-GB" dirty="0"/>
              <a:t>How is Healthcare Data Standardised…in Scotland</a:t>
            </a:r>
          </a:p>
        </p:txBody>
      </p:sp>
      <p:sp>
        <p:nvSpPr>
          <p:cNvPr id="3" name="Content Placeholder 2">
            <a:extLst>
              <a:ext uri="{FF2B5EF4-FFF2-40B4-BE49-F238E27FC236}">
                <a16:creationId xmlns:a16="http://schemas.microsoft.com/office/drawing/2014/main" id="{FDBA662C-A1CD-4B64-944A-1323F564DE41}"/>
              </a:ext>
            </a:extLst>
          </p:cNvPr>
          <p:cNvSpPr>
            <a:spLocks noGrp="1"/>
          </p:cNvSpPr>
          <p:nvPr>
            <p:ph idx="1"/>
          </p:nvPr>
        </p:nvSpPr>
        <p:spPr/>
        <p:txBody>
          <a:bodyPr>
            <a:normAutofit lnSpcReduction="10000"/>
          </a:bodyPr>
          <a:lstStyle/>
          <a:p>
            <a:pPr>
              <a:lnSpc>
                <a:spcPct val="100000"/>
              </a:lnSpc>
              <a:spcAft>
                <a:spcPts val="800"/>
              </a:spcAft>
              <a:buSzPts val="1000"/>
              <a:tabLst>
                <a:tab pos="457200" algn="l"/>
              </a:tabLst>
            </a:pPr>
            <a:r>
              <a:rPr lang="en-GB" sz="2600" dirty="0">
                <a:effectLst/>
                <a:ea typeface="Calibri" panose="020F0502020204030204" pitchFamily="34" charset="0"/>
                <a:cs typeface="Times New Roman" panose="02020603050405020304" pitchFamily="18" charset="0"/>
              </a:rPr>
              <a:t>The International Classification of Diseases, Tenth Revision (</a:t>
            </a:r>
            <a:r>
              <a:rPr lang="en-GB" sz="26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2600" u="sng" dirty="0">
                <a:effectLs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ICD-10</a:t>
            </a:r>
            <a:r>
              <a:rPr lang="en-GB" sz="2600" dirty="0">
                <a:effectLst/>
                <a:ea typeface="Calibri" panose="020F0502020204030204" pitchFamily="34" charset="0"/>
                <a:cs typeface="Times New Roman" panose="02020603050405020304" pitchFamily="18" charset="0"/>
              </a:rPr>
              <a:t>) for diagnoses</a:t>
            </a:r>
          </a:p>
          <a:p>
            <a:pPr>
              <a:lnSpc>
                <a:spcPct val="100000"/>
              </a:lnSpc>
              <a:spcAft>
                <a:spcPts val="800"/>
              </a:spcAft>
              <a:buSzPts val="1000"/>
              <a:tabLst>
                <a:tab pos="457200" algn="l"/>
              </a:tabLst>
            </a:pPr>
            <a:r>
              <a:rPr lang="en-GB" sz="2600" dirty="0">
                <a:effectLst/>
                <a:ea typeface="Calibri" panose="020F0502020204030204" pitchFamily="34" charset="0"/>
                <a:cs typeface="Times New Roman" panose="02020603050405020304" pitchFamily="18" charset="0"/>
              </a:rPr>
              <a:t>Office of Population Censuses and Surveys, Fourth Revision (</a:t>
            </a:r>
            <a:r>
              <a:rPr lang="en-GB" sz="26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2600" u="sng" dirty="0">
                <a:effectLs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OPCS-4</a:t>
            </a:r>
            <a:r>
              <a:rPr lang="en-GB" sz="2600" dirty="0">
                <a:effectLst/>
                <a:ea typeface="Calibri" panose="020F0502020204030204" pitchFamily="34" charset="0"/>
                <a:cs typeface="Times New Roman" panose="02020603050405020304" pitchFamily="18" charset="0"/>
              </a:rPr>
              <a:t>) for procedures and interventions</a:t>
            </a:r>
          </a:p>
          <a:p>
            <a:pPr>
              <a:lnSpc>
                <a:spcPct val="100000"/>
              </a:lnSpc>
              <a:spcAft>
                <a:spcPts val="800"/>
              </a:spcAft>
              <a:buSzPts val="1000"/>
              <a:tabLst>
                <a:tab pos="457200" algn="l"/>
              </a:tabLst>
            </a:pPr>
            <a:r>
              <a:rPr lang="en-GB" sz="26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2600" u="sng" dirty="0">
                <a:effectLs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Read</a:t>
            </a:r>
            <a:r>
              <a:rPr lang="en-GB" sz="2600" dirty="0">
                <a:effectLst/>
                <a:ea typeface="Calibri" panose="020F0502020204030204" pitchFamily="34" charset="0"/>
                <a:cs typeface="Times New Roman" panose="02020603050405020304" pitchFamily="18" charset="0"/>
              </a:rPr>
              <a:t> codes for primary care </a:t>
            </a:r>
          </a:p>
          <a:p>
            <a:pPr>
              <a:lnSpc>
                <a:spcPct val="100000"/>
              </a:lnSpc>
              <a:spcAft>
                <a:spcPts val="800"/>
              </a:spcAft>
              <a:buSzPts val="1000"/>
              <a:tabLst>
                <a:tab pos="457200" algn="l"/>
              </a:tabLst>
            </a:pPr>
            <a:r>
              <a:rPr lang="en-GB" sz="26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2600" u="sng" dirty="0">
                <a:effectLst/>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Clinical Imaging Procedure codes</a:t>
            </a:r>
            <a:endParaRPr lang="en-GB" sz="2600" u="sng" dirty="0">
              <a:effectLst/>
              <a:ea typeface="Calibri" panose="020F0502020204030204" pitchFamily="34" charset="0"/>
              <a:cs typeface="Times New Roman" panose="02020603050405020304" pitchFamily="18" charset="0"/>
            </a:endParaRPr>
          </a:p>
          <a:p>
            <a:pPr>
              <a:lnSpc>
                <a:spcPct val="100000"/>
              </a:lnSpc>
              <a:spcAft>
                <a:spcPts val="800"/>
              </a:spcAft>
              <a:buSzPts val="1000"/>
              <a:tabLst>
                <a:tab pos="457200" algn="l"/>
              </a:tabLst>
            </a:pPr>
            <a:r>
              <a:rPr lang="en-GB" sz="26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2600" u="sng" dirty="0">
                <a:effectLst/>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SNOMED-CT</a:t>
            </a:r>
            <a:r>
              <a:rPr lang="en-GB" sz="2600" dirty="0">
                <a:effectLst/>
                <a:ea typeface="Calibri" panose="020F0502020204030204" pitchFamily="34" charset="0"/>
              </a:rPr>
              <a:t> </a:t>
            </a:r>
            <a:endParaRPr lang="en-GB" sz="2600" u="sng" dirty="0">
              <a:effectLst/>
              <a:ea typeface="Calibri" panose="020F0502020204030204" pitchFamily="34" charset="0"/>
              <a:cs typeface="Times New Roman" panose="02020603050405020304" pitchFamily="18" charset="0"/>
            </a:endParaRPr>
          </a:p>
          <a:p>
            <a:pPr>
              <a:lnSpc>
                <a:spcPct val="100000"/>
              </a:lnSpc>
              <a:spcAft>
                <a:spcPts val="800"/>
              </a:spcAft>
            </a:pPr>
            <a:r>
              <a:rPr lang="en-GB" sz="26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2600" dirty="0">
                <a:effectLst/>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British National Formulary (BNF)</a:t>
            </a:r>
            <a:r>
              <a:rPr lang="en-GB" sz="2600" dirty="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 </a:t>
            </a:r>
            <a:endParaRPr lang="en-GB" sz="2600" dirty="0">
              <a:ea typeface="Calibri" panose="020F0502020204030204" pitchFamily="34" charset="0"/>
              <a:cs typeface="Times New Roman" panose="02020603050405020304" pitchFamily="18" charset="0"/>
            </a:endParaRPr>
          </a:p>
          <a:p>
            <a:pPr>
              <a:lnSpc>
                <a:spcPct val="100000"/>
              </a:lnSpc>
              <a:spcAft>
                <a:spcPts val="800"/>
              </a:spcAft>
            </a:pPr>
            <a:r>
              <a:rPr lang="en-GB" sz="2600" dirty="0">
                <a:ea typeface="Calibri" panose="020F0502020204030204" pitchFamily="34" charset="0"/>
                <a:cs typeface="Times New Roman" panose="02020603050405020304" pitchFamily="18" charset="0"/>
              </a:rPr>
              <a:t>Scottish Index of Multiple Deprivation  (SIMD)</a:t>
            </a:r>
          </a:p>
          <a:p>
            <a:pPr>
              <a:lnSpc>
                <a:spcPct val="100000"/>
              </a:lnSpc>
              <a:spcAft>
                <a:spcPts val="800"/>
              </a:spcAft>
            </a:pPr>
            <a:r>
              <a:rPr lang="en-GB" sz="2600" dirty="0">
                <a:effectLst/>
                <a:ea typeface="Calibri" panose="020F0502020204030204" pitchFamily="34" charset="0"/>
                <a:cs typeface="Times New Roman" panose="02020603050405020304" pitchFamily="18" charset="0"/>
              </a:rPr>
              <a:t>Ethnicity (Scottish Census)</a:t>
            </a:r>
          </a:p>
          <a:p>
            <a:pPr marL="342900" lvl="0" indent="-342900">
              <a:lnSpc>
                <a:spcPts val="1440"/>
              </a:lnSpc>
              <a:spcAft>
                <a:spcPts val="800"/>
              </a:spcAft>
              <a:buSzPts val="1000"/>
              <a:buFont typeface="Symbol" panose="05050102010706020507" pitchFamily="18" charset="2"/>
              <a:buChar char=""/>
              <a:tabLst>
                <a:tab pos="457200" algn="l"/>
              </a:tabLst>
            </a:pP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GB" dirty="0"/>
          </a:p>
        </p:txBody>
      </p:sp>
    </p:spTree>
    <p:extLst>
      <p:ext uri="{BB962C8B-B14F-4D97-AF65-F5344CB8AC3E}">
        <p14:creationId xmlns:p14="http://schemas.microsoft.com/office/powerpoint/2010/main" val="394362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04A2-96A0-4A8B-80FB-94BF52A3D557}"/>
              </a:ext>
            </a:extLst>
          </p:cNvPr>
          <p:cNvSpPr>
            <a:spLocks noGrp="1"/>
          </p:cNvSpPr>
          <p:nvPr>
            <p:ph type="title"/>
          </p:nvPr>
        </p:nvSpPr>
        <p:spPr/>
        <p:txBody>
          <a:bodyPr>
            <a:normAutofit fontScale="90000"/>
          </a:bodyPr>
          <a:lstStyle/>
          <a:p>
            <a:r>
              <a:rPr lang="en-GB" sz="3200" dirty="0">
                <a:effectLst/>
                <a:ea typeface="Calibri" panose="020F0502020204030204" pitchFamily="34" charset="0"/>
                <a:cs typeface="Times New Roman" panose="02020603050405020304" pitchFamily="18" charset="0"/>
              </a:rPr>
              <a:t>International Classification of Diseases </a:t>
            </a:r>
            <a:r>
              <a:rPr lang="en-GB" dirty="0"/>
              <a:t>ICD-10</a:t>
            </a:r>
          </a:p>
        </p:txBody>
      </p:sp>
      <p:sp>
        <p:nvSpPr>
          <p:cNvPr id="3" name="Content Placeholder 2">
            <a:extLst>
              <a:ext uri="{FF2B5EF4-FFF2-40B4-BE49-F238E27FC236}">
                <a16:creationId xmlns:a16="http://schemas.microsoft.com/office/drawing/2014/main" id="{EC8F2E30-120A-4918-A434-EC95576C9108}"/>
              </a:ext>
            </a:extLst>
          </p:cNvPr>
          <p:cNvSpPr>
            <a:spLocks noGrp="1"/>
          </p:cNvSpPr>
          <p:nvPr>
            <p:ph idx="1"/>
          </p:nvPr>
        </p:nvSpPr>
        <p:spPr/>
        <p:txBody>
          <a:bodyPr>
            <a:normAutofit/>
          </a:bodyPr>
          <a:lstStyle/>
          <a:p>
            <a:pPr marL="0" indent="0">
              <a:lnSpc>
                <a:spcPct val="107000"/>
              </a:lnSpc>
              <a:spcAft>
                <a:spcPts val="800"/>
              </a:spcAft>
              <a:buNone/>
            </a:pPr>
            <a:r>
              <a:rPr lang="en-GB" sz="2600" dirty="0">
                <a:effectLst/>
                <a:ea typeface="Calibri" panose="020F0502020204030204" pitchFamily="34" charset="0"/>
                <a:cs typeface="Times New Roman" panose="02020603050405020304" pitchFamily="18" charset="0"/>
              </a:rPr>
              <a:t>For Main condition/principal diagnosis/problem manged – ICD10</a:t>
            </a:r>
          </a:p>
          <a:p>
            <a:pPr marL="0" indent="0">
              <a:lnSpc>
                <a:spcPct val="107000"/>
              </a:lnSpc>
              <a:spcAft>
                <a:spcPts val="800"/>
              </a:spcAft>
              <a:buNone/>
            </a:pPr>
            <a:r>
              <a:rPr lang="en-GB" sz="2600" dirty="0">
                <a:effectLst/>
                <a:ea typeface="Calibri" panose="020F0502020204030204" pitchFamily="34" charset="0"/>
                <a:cs typeface="Times New Roman" panose="02020603050405020304" pitchFamily="18" charset="0"/>
              </a:rPr>
              <a:t>Other Condition/Co-morbidity and Complication ICD10 (2 - 6)</a:t>
            </a:r>
          </a:p>
          <a:p>
            <a:pPr marL="0" indent="0">
              <a:lnSpc>
                <a:spcPct val="107000"/>
              </a:lnSpc>
              <a:spcAft>
                <a:spcPts val="800"/>
              </a:spcAft>
              <a:buNone/>
            </a:pPr>
            <a:r>
              <a:rPr lang="en-GB" sz="2600" dirty="0">
                <a:effectLst/>
                <a:ea typeface="Calibri" panose="020F0502020204030204" pitchFamily="34" charset="0"/>
                <a:cs typeface="Times New Roman" panose="02020603050405020304" pitchFamily="18" charset="0"/>
              </a:rPr>
              <a:t>National Services Scotland give a breakdown of ICD10 here</a:t>
            </a:r>
          </a:p>
          <a:p>
            <a:pPr marL="0" indent="0">
              <a:lnSpc>
                <a:spcPct val="107000"/>
              </a:lnSpc>
              <a:spcAft>
                <a:spcPts val="800"/>
              </a:spcAft>
              <a:buNone/>
            </a:pPr>
            <a:r>
              <a:rPr lang="en-GB" sz="2600" u="sng" dirty="0">
                <a:solidFill>
                  <a:srgbClr val="0563C1"/>
                </a:solidFill>
                <a:effectLst/>
                <a:ea typeface="Calibri" panose="020F0502020204030204" pitchFamily="34" charset="0"/>
                <a:cs typeface="Times New Roman" panose="02020603050405020304" pitchFamily="18" charset="0"/>
                <a:hlinkClick r:id="rId2"/>
              </a:rPr>
              <a:t>🖱 </a:t>
            </a:r>
            <a:r>
              <a:rPr lang="en-GB" sz="2600" u="sng" dirty="0">
                <a:solidFill>
                  <a:srgbClr val="003366"/>
                </a:solidFill>
                <a:effectLst/>
                <a:ea typeface="Calibri" panose="020F0502020204030204" pitchFamily="34" charset="0"/>
                <a:cs typeface="Times New Roman" panose="02020603050405020304" pitchFamily="18" charset="0"/>
                <a:hlinkClick r:id="rId3"/>
              </a:rPr>
              <a:t>General Information on ICD-10</a:t>
            </a:r>
            <a:br>
              <a:rPr lang="en-GB" sz="2600" dirty="0">
                <a:solidFill>
                  <a:srgbClr val="000000"/>
                </a:solidFill>
                <a:effectLst/>
                <a:ea typeface="Calibri" panose="020F0502020204030204" pitchFamily="34" charset="0"/>
                <a:cs typeface="Times New Roman" panose="02020603050405020304" pitchFamily="18" charset="0"/>
              </a:rPr>
            </a:br>
            <a:r>
              <a:rPr lang="en-GB" sz="2600" u="sng" dirty="0">
                <a:solidFill>
                  <a:srgbClr val="0563C1"/>
                </a:solidFill>
                <a:effectLst/>
                <a:ea typeface="Calibri" panose="020F0502020204030204" pitchFamily="34" charset="0"/>
                <a:cs typeface="Times New Roman" panose="02020603050405020304" pitchFamily="18" charset="0"/>
                <a:hlinkClick r:id="rId2"/>
              </a:rPr>
              <a:t>🖱 </a:t>
            </a:r>
            <a:r>
              <a:rPr lang="en-GB" sz="2600" u="sng" dirty="0">
                <a:solidFill>
                  <a:srgbClr val="003366"/>
                </a:solidFill>
                <a:effectLst/>
                <a:ea typeface="Calibri" panose="020F0502020204030204" pitchFamily="34" charset="0"/>
                <a:cs typeface="Times New Roman" panose="02020603050405020304" pitchFamily="18" charset="0"/>
                <a:hlinkClick r:id="rId4"/>
              </a:rPr>
              <a:t>Code Formats for ICD-10</a:t>
            </a:r>
            <a:br>
              <a:rPr lang="en-GB" sz="2600" dirty="0">
                <a:solidFill>
                  <a:srgbClr val="000000"/>
                </a:solidFill>
                <a:effectLst/>
                <a:ea typeface="Calibri" panose="020F0502020204030204" pitchFamily="34" charset="0"/>
                <a:cs typeface="Times New Roman" panose="02020603050405020304" pitchFamily="18" charset="0"/>
              </a:rPr>
            </a:br>
            <a:r>
              <a:rPr lang="en-GB" sz="2600" u="sng" dirty="0">
                <a:solidFill>
                  <a:srgbClr val="0563C1"/>
                </a:solidFill>
                <a:effectLst/>
                <a:ea typeface="Calibri" panose="020F0502020204030204" pitchFamily="34" charset="0"/>
                <a:cs typeface="Times New Roman" panose="02020603050405020304" pitchFamily="18" charset="0"/>
                <a:hlinkClick r:id="rId2"/>
              </a:rPr>
              <a:t>🖱 </a:t>
            </a:r>
            <a:r>
              <a:rPr lang="en-GB" sz="2600" u="sng" dirty="0">
                <a:solidFill>
                  <a:srgbClr val="003366"/>
                </a:solidFill>
                <a:effectLst/>
                <a:ea typeface="Calibri" panose="020F0502020204030204" pitchFamily="34" charset="0"/>
                <a:cs typeface="Times New Roman" panose="02020603050405020304" pitchFamily="18" charset="0"/>
                <a:hlinkClick r:id="rId5"/>
              </a:rPr>
              <a:t>Other Points to Note</a:t>
            </a:r>
            <a:br>
              <a:rPr lang="en-GB" sz="2600" dirty="0">
                <a:solidFill>
                  <a:srgbClr val="000000"/>
                </a:solidFill>
                <a:effectLst/>
                <a:ea typeface="Calibri" panose="020F0502020204030204" pitchFamily="34" charset="0"/>
                <a:cs typeface="Times New Roman" panose="02020603050405020304" pitchFamily="18" charset="0"/>
              </a:rPr>
            </a:br>
            <a:r>
              <a:rPr lang="en-GB" sz="2600" u="sng" dirty="0">
                <a:solidFill>
                  <a:srgbClr val="0563C1"/>
                </a:solidFill>
                <a:effectLst/>
                <a:ea typeface="Calibri" panose="020F0502020204030204" pitchFamily="34" charset="0"/>
                <a:cs typeface="Times New Roman" panose="02020603050405020304" pitchFamily="18" charset="0"/>
                <a:hlinkClick r:id="rId2"/>
              </a:rPr>
              <a:t>🖱 </a:t>
            </a:r>
            <a:r>
              <a:rPr lang="en-GB" sz="2600" u="sng" dirty="0">
                <a:solidFill>
                  <a:srgbClr val="003366"/>
                </a:solidFill>
                <a:effectLst/>
                <a:ea typeface="Calibri" panose="020F0502020204030204" pitchFamily="34" charset="0"/>
                <a:cs typeface="Times New Roman" panose="02020603050405020304" pitchFamily="18" charset="0"/>
                <a:hlinkClick r:id="rId6"/>
              </a:rPr>
              <a:t>Dagger and Asterisk Pairs</a:t>
            </a:r>
            <a:br>
              <a:rPr lang="en-GB" sz="2600" dirty="0">
                <a:solidFill>
                  <a:srgbClr val="000000"/>
                </a:solidFill>
                <a:effectLst/>
                <a:ea typeface="Calibri" panose="020F0502020204030204" pitchFamily="34" charset="0"/>
                <a:cs typeface="Times New Roman" panose="02020603050405020304" pitchFamily="18" charset="0"/>
              </a:rPr>
            </a:br>
            <a:r>
              <a:rPr lang="en-GB" sz="2600" u="sng" dirty="0">
                <a:solidFill>
                  <a:srgbClr val="0563C1"/>
                </a:solidFill>
                <a:effectLst/>
                <a:ea typeface="Calibri" panose="020F0502020204030204" pitchFamily="34" charset="0"/>
                <a:cs typeface="Times New Roman" panose="02020603050405020304" pitchFamily="18" charset="0"/>
                <a:hlinkClick r:id="rId2"/>
              </a:rPr>
              <a:t>🖱 </a:t>
            </a:r>
            <a:r>
              <a:rPr lang="en-GB" sz="2600" u="sng" dirty="0">
                <a:solidFill>
                  <a:srgbClr val="003366"/>
                </a:solidFill>
                <a:effectLst/>
                <a:ea typeface="Calibri" panose="020F0502020204030204" pitchFamily="34" charset="0"/>
                <a:cs typeface="Times New Roman" panose="02020603050405020304" pitchFamily="18" charset="0"/>
                <a:hlinkClick r:id="rId7"/>
              </a:rPr>
              <a:t>Other Dual Classification</a:t>
            </a:r>
            <a:endParaRPr lang="en-GB" sz="2600" dirty="0">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90694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7BF9-2057-48C9-8A35-0D2444F7B937}"/>
              </a:ext>
            </a:extLst>
          </p:cNvPr>
          <p:cNvSpPr>
            <a:spLocks noGrp="1"/>
          </p:cNvSpPr>
          <p:nvPr>
            <p:ph type="title"/>
          </p:nvPr>
        </p:nvSpPr>
        <p:spPr/>
        <p:txBody>
          <a:bodyPr>
            <a:normAutofit/>
          </a:bodyPr>
          <a:lstStyle/>
          <a:p>
            <a:r>
              <a:rPr lang="en-GB" sz="2400" dirty="0">
                <a:effectLst/>
                <a:ea typeface="Calibri" panose="020F0502020204030204" pitchFamily="34" charset="0"/>
                <a:cs typeface="Times New Roman" panose="02020603050405020304" pitchFamily="18" charset="0"/>
              </a:rPr>
              <a:t>Office of Population Censuses and Surveys, Fourth Revision (</a:t>
            </a:r>
            <a:r>
              <a:rPr lang="en-GB" sz="2400"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OPCS-4</a:t>
            </a:r>
            <a:r>
              <a:rPr lang="en-GB" sz="2400" dirty="0">
                <a:effectLst/>
                <a:ea typeface="Calibri" panose="020F0502020204030204" pitchFamily="34" charset="0"/>
                <a:cs typeface="Times New Roman" panose="02020603050405020304" pitchFamily="18" charset="0"/>
              </a:rPr>
              <a:t>)</a:t>
            </a:r>
            <a:endParaRPr lang="en-GB" sz="2400" dirty="0"/>
          </a:p>
        </p:txBody>
      </p:sp>
      <p:sp>
        <p:nvSpPr>
          <p:cNvPr id="3" name="Content Placeholder 2">
            <a:extLst>
              <a:ext uri="{FF2B5EF4-FFF2-40B4-BE49-F238E27FC236}">
                <a16:creationId xmlns:a16="http://schemas.microsoft.com/office/drawing/2014/main" id="{B1BE072B-3AE0-4330-84DB-02878B569BF3}"/>
              </a:ext>
            </a:extLst>
          </p:cNvPr>
          <p:cNvSpPr>
            <a:spLocks noGrp="1"/>
          </p:cNvSpPr>
          <p:nvPr>
            <p:ph idx="1"/>
          </p:nvPr>
        </p:nvSpPr>
        <p:spPr/>
        <p:txBody>
          <a:bodyPr/>
          <a:lstStyle/>
          <a:p>
            <a:r>
              <a:rPr lang="en-GB" dirty="0"/>
              <a:t>For procedures and interventions</a:t>
            </a:r>
          </a:p>
          <a:p>
            <a:r>
              <a:rPr lang="en-GB" dirty="0"/>
              <a:t>UK manged system by </a:t>
            </a:r>
            <a:r>
              <a:rPr lang="en-GB" b="0" i="0" dirty="0">
                <a:effectLst/>
                <a:hlinkClick r:id="rId3">
                  <a:extLst>
                    <a:ext uri="{A12FA001-AC4F-418D-AE19-62706E023703}">
                      <ahyp:hlinkClr xmlns:ahyp="http://schemas.microsoft.com/office/drawing/2018/hyperlinkcolor" val="tx"/>
                    </a:ext>
                  </a:extLst>
                </a:hlinkClick>
              </a:rPr>
              <a:t>NHS Digital Clinical Classifications Services</a:t>
            </a:r>
            <a:r>
              <a:rPr lang="en-GB" b="0" i="0" dirty="0">
                <a:effectLst/>
              </a:rPr>
              <a:t> maintain and develop OPCS on behalf of the UK. </a:t>
            </a:r>
          </a:p>
          <a:p>
            <a:r>
              <a:rPr lang="en-GB" b="0" i="0" dirty="0">
                <a:effectLst/>
              </a:rPr>
              <a:t>OPCS-4.9 is the current standard (on and after April 1st 2020).</a:t>
            </a:r>
          </a:p>
          <a:p>
            <a:r>
              <a:rPr lang="en-GB" sz="2800" u="sng" dirty="0">
                <a:solidFill>
                  <a:srgbClr val="0563C1"/>
                </a:solidFill>
                <a:effectLst/>
                <a:ea typeface="Calibri" panose="020F0502020204030204" pitchFamily="34" charset="0"/>
                <a:cs typeface="Times New Roman" panose="02020603050405020304" pitchFamily="18" charset="0"/>
                <a:hlinkClick r:id="rId4"/>
              </a:rPr>
              <a:t>🖱 </a:t>
            </a:r>
            <a:r>
              <a:rPr lang="en-GB" dirty="0"/>
              <a:t>https://biobank.ctsu.ox.ac.uk/crystal/coding.cgi?id=240&amp;nl=1</a:t>
            </a:r>
          </a:p>
        </p:txBody>
      </p:sp>
    </p:spTree>
    <p:extLst>
      <p:ext uri="{BB962C8B-B14F-4D97-AF65-F5344CB8AC3E}">
        <p14:creationId xmlns:p14="http://schemas.microsoft.com/office/powerpoint/2010/main" val="187876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7F9D-91F2-409C-90EF-FED7555C4735}"/>
              </a:ext>
            </a:extLst>
          </p:cNvPr>
          <p:cNvSpPr>
            <a:spLocks noGrp="1"/>
          </p:cNvSpPr>
          <p:nvPr>
            <p:ph type="title"/>
          </p:nvPr>
        </p:nvSpPr>
        <p:spPr/>
        <p:txBody>
          <a:bodyPr>
            <a:normAutofit fontScale="90000"/>
          </a:bodyPr>
          <a:lstStyle/>
          <a:p>
            <a:r>
              <a:rPr lang="en-GB" sz="32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Read</a:t>
            </a:r>
            <a:r>
              <a:rPr lang="en-GB" sz="3200" dirty="0">
                <a:effectLst/>
                <a:ea typeface="Calibri" panose="020F0502020204030204" pitchFamily="34" charset="0"/>
                <a:cs typeface="Times New Roman" panose="02020603050405020304" pitchFamily="18" charset="0"/>
              </a:rPr>
              <a:t> codes</a:t>
            </a:r>
            <a:endParaRPr lang="en-GB" dirty="0"/>
          </a:p>
        </p:txBody>
      </p:sp>
      <p:sp>
        <p:nvSpPr>
          <p:cNvPr id="3" name="Content Placeholder 2">
            <a:extLst>
              <a:ext uri="{FF2B5EF4-FFF2-40B4-BE49-F238E27FC236}">
                <a16:creationId xmlns:a16="http://schemas.microsoft.com/office/drawing/2014/main" id="{867DB295-8D79-49FB-A9D4-39FAA7ABA3CA}"/>
              </a:ext>
            </a:extLst>
          </p:cNvPr>
          <p:cNvSpPr>
            <a:spLocks noGrp="1"/>
          </p:cNvSpPr>
          <p:nvPr>
            <p:ph idx="1"/>
          </p:nvPr>
        </p:nvSpPr>
        <p:spPr/>
        <p:txBody>
          <a:bodyPr/>
          <a:lstStyle/>
          <a:p>
            <a:r>
              <a:rPr lang="en-GB" sz="2800" dirty="0">
                <a:effectLst/>
                <a:ea typeface="Calibri" panose="020F0502020204030204" pitchFamily="34" charset="0"/>
                <a:cs typeface="Times New Roman" panose="02020603050405020304" pitchFamily="18" charset="0"/>
              </a:rPr>
              <a:t>For primary care (No longer updated!)</a:t>
            </a:r>
          </a:p>
          <a:p>
            <a:r>
              <a:rPr lang="en-GB" dirty="0">
                <a:ea typeface="Calibri" panose="020F0502020204030204" pitchFamily="34" charset="0"/>
                <a:cs typeface="Times New Roman" panose="02020603050405020304" pitchFamily="18" charset="0"/>
              </a:rPr>
              <a:t>Will be replaced by </a:t>
            </a:r>
            <a:r>
              <a:rPr lang="en-GB" sz="2800" u="sng" dirty="0">
                <a:solidFill>
                  <a:srgbClr val="0563C1"/>
                </a:solidFill>
                <a:effectLst/>
                <a:ea typeface="Calibri" panose="020F0502020204030204" pitchFamily="34" charset="0"/>
                <a:cs typeface="Times New Roman" panose="02020603050405020304" pitchFamily="18" charset="0"/>
                <a:hlinkClick r:id="rId3"/>
              </a:rPr>
              <a:t>🖱 </a:t>
            </a:r>
            <a:r>
              <a:rPr lang="en-GB" sz="2800" u="sng" dirty="0">
                <a:solidFill>
                  <a:srgbClr val="003366"/>
                </a:solidFill>
                <a:effectLst/>
                <a:ea typeface="Calibri" panose="020F0502020204030204" pitchFamily="34" charset="0"/>
                <a:cs typeface="Times New Roman" panose="02020603050405020304" pitchFamily="18" charset="0"/>
                <a:hlinkClick r:id="rId4"/>
              </a:rPr>
              <a:t>SNOMED-CT</a:t>
            </a:r>
            <a:r>
              <a:rPr lang="en-GB" sz="2800" dirty="0">
                <a:solidFill>
                  <a:srgbClr val="000000"/>
                </a:solidFill>
                <a:effectLst/>
                <a:ea typeface="Calibri" panose="020F0502020204030204" pitchFamily="34" charset="0"/>
              </a:rPr>
              <a:t> </a:t>
            </a:r>
            <a:endParaRPr lang="en-GB" sz="2800" u="sng" dirty="0">
              <a:solidFill>
                <a:srgbClr val="003366"/>
              </a:solidFill>
              <a:effectLst/>
              <a:ea typeface="Calibri" panose="020F0502020204030204" pitchFamily="34" charset="0"/>
              <a:cs typeface="Times New Roman" panose="02020603050405020304" pitchFamily="18" charset="0"/>
            </a:endParaRPr>
          </a:p>
          <a:p>
            <a:pPr marL="0" indent="0">
              <a:buNone/>
            </a:pPr>
            <a:endParaRPr lang="en-GB" sz="2800" dirty="0">
              <a:solidFill>
                <a:srgbClr val="000000"/>
              </a:solidFill>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88615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E846-2DE3-492A-8F40-E5881C39CF99}"/>
              </a:ext>
            </a:extLst>
          </p:cNvPr>
          <p:cNvSpPr>
            <a:spLocks noGrp="1"/>
          </p:cNvSpPr>
          <p:nvPr>
            <p:ph type="title"/>
          </p:nvPr>
        </p:nvSpPr>
        <p:spPr/>
        <p:txBody>
          <a:bodyPr>
            <a:normAutofit fontScale="90000"/>
          </a:bodyPr>
          <a:lstStyle/>
          <a:p>
            <a:r>
              <a:rPr lang="en-GB" dirty="0"/>
              <a:t>British National Formulary (BNF)</a:t>
            </a:r>
          </a:p>
        </p:txBody>
      </p:sp>
      <p:sp>
        <p:nvSpPr>
          <p:cNvPr id="3" name="Content Placeholder 2">
            <a:extLst>
              <a:ext uri="{FF2B5EF4-FFF2-40B4-BE49-F238E27FC236}">
                <a16:creationId xmlns:a16="http://schemas.microsoft.com/office/drawing/2014/main" id="{38DDA989-B744-4337-8085-3C0252C6ECC5}"/>
              </a:ext>
            </a:extLst>
          </p:cNvPr>
          <p:cNvSpPr>
            <a:spLocks noGrp="1"/>
          </p:cNvSpPr>
          <p:nvPr>
            <p:ph idx="1"/>
          </p:nvPr>
        </p:nvSpPr>
        <p:spPr/>
        <p:txBody>
          <a:bodyPr/>
          <a:lstStyle/>
          <a:p>
            <a:pPr>
              <a:lnSpc>
                <a:spcPct val="107000"/>
              </a:lnSpc>
              <a:spcAft>
                <a:spcPts val="800"/>
              </a:spcAft>
            </a:pPr>
            <a:r>
              <a:rPr lang="en-GB" sz="2600" dirty="0">
                <a:ea typeface="Calibri" panose="020F0502020204030204" pitchFamily="34" charset="0"/>
                <a:cs typeface="Times New Roman" panose="02020603050405020304" pitchFamily="18" charset="0"/>
              </a:rPr>
              <a:t>Used in Prescribing, a </a:t>
            </a:r>
            <a:r>
              <a:rPr lang="en-GB" sz="2600" b="0" i="0" dirty="0">
                <a:effectLst/>
              </a:rPr>
              <a:t>reference book containing the standard list of medicines used in UK prescribing. It gives information on the indications, dosages and side effects for over 70,000 medicines </a:t>
            </a:r>
          </a:p>
          <a:p>
            <a:pPr>
              <a:lnSpc>
                <a:spcPct val="107000"/>
              </a:lnSpc>
              <a:spcAft>
                <a:spcPts val="800"/>
              </a:spcAft>
            </a:pPr>
            <a:r>
              <a:rPr lang="en-GB" sz="2600" dirty="0">
                <a:ea typeface="Calibri" panose="020F0502020204030204" pitchFamily="34" charset="0"/>
                <a:cs typeface="Times New Roman" panose="02020603050405020304" pitchFamily="18" charset="0"/>
              </a:rPr>
              <a:t>Current version 82 (October 2021)</a:t>
            </a:r>
            <a:endParaRPr lang="en-GB" sz="2600"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nSpc>
                <a:spcPct val="107000"/>
              </a:lnSpc>
              <a:spcAft>
                <a:spcPts val="800"/>
              </a:spcAft>
            </a:pPr>
            <a:r>
              <a:rPr lang="en-GB" sz="2600" u="sng" dirty="0">
                <a:solidFill>
                  <a:srgbClr val="0563C1"/>
                </a:solidFill>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2600" dirty="0">
                <a:solidFill>
                  <a:srgbClr val="000000"/>
                </a:solidFill>
                <a:effectLst/>
                <a:ea typeface="Calibri" panose="020F0502020204030204" pitchFamily="34" charset="0"/>
                <a:cs typeface="Times New Roman" panose="02020603050405020304" pitchFamily="18" charset="0"/>
                <a:hlinkClick r:id="rId3"/>
              </a:rPr>
              <a:t>https://www.thedatalab.org/blog/161/prescribing-data-bnf-codes/</a:t>
            </a:r>
            <a:endParaRPr lang="en-GB" sz="2600" dirty="0">
              <a:solidFill>
                <a:srgbClr val="000000"/>
              </a:solidFill>
              <a:effectLst/>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3872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02ED-DE30-419D-A0D9-867DE8B9A7DF}"/>
              </a:ext>
            </a:extLst>
          </p:cNvPr>
          <p:cNvSpPr>
            <a:spLocks noGrp="1"/>
          </p:cNvSpPr>
          <p:nvPr>
            <p:ph type="title"/>
          </p:nvPr>
        </p:nvSpPr>
        <p:spPr/>
        <p:txBody>
          <a:bodyPr>
            <a:normAutofit fontScale="90000"/>
          </a:bodyPr>
          <a:lstStyle/>
          <a:p>
            <a:r>
              <a:rPr lang="en-GB">
                <a:cs typeface="Times New Roman" panose="02020603050405020304" pitchFamily="18" charset="0"/>
              </a:rPr>
              <a:t>Challenges</a:t>
            </a:r>
            <a:endParaRPr lang="en-GB" dirty="0"/>
          </a:p>
        </p:txBody>
      </p:sp>
      <p:graphicFrame>
        <p:nvGraphicFramePr>
          <p:cNvPr id="4" name="Content Placeholder 3">
            <a:extLst>
              <a:ext uri="{FF2B5EF4-FFF2-40B4-BE49-F238E27FC236}">
                <a16:creationId xmlns:a16="http://schemas.microsoft.com/office/drawing/2014/main" id="{6D5DF7D9-090B-4F7C-AD5A-097E4AB1BFDB}"/>
              </a:ext>
            </a:extLst>
          </p:cNvPr>
          <p:cNvGraphicFramePr>
            <a:graphicFrameLocks noGrp="1"/>
          </p:cNvGraphicFramePr>
          <p:nvPr>
            <p:ph idx="1"/>
            <p:extLst>
              <p:ext uri="{D42A27DB-BD31-4B8C-83A1-F6EECF244321}">
                <p14:modId xmlns:p14="http://schemas.microsoft.com/office/powerpoint/2010/main" val="3612101938"/>
              </p:ext>
            </p:extLst>
          </p:nvPr>
        </p:nvGraphicFramePr>
        <p:xfrm>
          <a:off x="188204" y="1013552"/>
          <a:ext cx="11776114" cy="5034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93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3534-25AC-499D-9FD6-597099EC85FF}"/>
              </a:ext>
            </a:extLst>
          </p:cNvPr>
          <p:cNvSpPr>
            <a:spLocks noGrp="1"/>
          </p:cNvSpPr>
          <p:nvPr>
            <p:ph type="title"/>
          </p:nvPr>
        </p:nvSpPr>
        <p:spPr/>
        <p:txBody>
          <a:bodyPr>
            <a:normAutofit fontScale="90000"/>
          </a:bodyPr>
          <a:lstStyle/>
          <a:p>
            <a:r>
              <a:rPr lang="en-GB" dirty="0"/>
              <a:t>Different Systems</a:t>
            </a:r>
          </a:p>
        </p:txBody>
      </p:sp>
      <p:sp>
        <p:nvSpPr>
          <p:cNvPr id="3" name="Content Placeholder 2">
            <a:extLst>
              <a:ext uri="{FF2B5EF4-FFF2-40B4-BE49-F238E27FC236}">
                <a16:creationId xmlns:a16="http://schemas.microsoft.com/office/drawing/2014/main" id="{EBDB5F76-10EF-4A18-9D59-24EB4E7CB222}"/>
              </a:ext>
            </a:extLst>
          </p:cNvPr>
          <p:cNvSpPr>
            <a:spLocks noGrp="1"/>
          </p:cNvSpPr>
          <p:nvPr>
            <p:ph idx="1"/>
          </p:nvPr>
        </p:nvSpPr>
        <p:spPr/>
        <p:txBody>
          <a:bodyPr/>
          <a:lstStyle/>
          <a:p>
            <a:r>
              <a:rPr lang="en-GB" dirty="0"/>
              <a:t>International/ British/Scotland/Health Board/Database</a:t>
            </a:r>
          </a:p>
          <a:p>
            <a:endParaRPr lang="en-GB" dirty="0"/>
          </a:p>
          <a:p>
            <a:r>
              <a:rPr lang="en-GB" dirty="0"/>
              <a:t>Different versions (ICD9 and ICD10)</a:t>
            </a:r>
          </a:p>
          <a:p>
            <a:endParaRPr lang="en-GB" dirty="0"/>
          </a:p>
          <a:p>
            <a:r>
              <a:rPr lang="en-GB" dirty="0"/>
              <a:t>Same format but different</a:t>
            </a:r>
          </a:p>
          <a:p>
            <a:pPr lvl="1"/>
            <a:r>
              <a:rPr lang="en-GB" dirty="0"/>
              <a:t>E11.</a:t>
            </a:r>
          </a:p>
          <a:p>
            <a:pPr lvl="1"/>
            <a:r>
              <a:rPr lang="en-GB" dirty="0"/>
              <a:t>ICD10 – Diabetes Type 2</a:t>
            </a:r>
          </a:p>
          <a:p>
            <a:pPr lvl="1"/>
            <a:r>
              <a:rPr lang="en-GB" dirty="0"/>
              <a:t>OPCS - Operations on fixtures for nasal prosthesis</a:t>
            </a:r>
          </a:p>
        </p:txBody>
      </p:sp>
    </p:spTree>
    <p:extLst>
      <p:ext uri="{BB962C8B-B14F-4D97-AF65-F5344CB8AC3E}">
        <p14:creationId xmlns:p14="http://schemas.microsoft.com/office/powerpoint/2010/main" val="2079719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HS PGT Slides Template" id="{BC005395-9AD3-4EB3-A6B6-0B5CDC78158A}" vid="{AA15A082-6F57-44E9-8FD7-906CD6D671F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hecked xmlns="6dae328c-4a3d-4f26-aefe-3df96ec3d2d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C6275EFB190942B641829264790484" ma:contentTypeVersion="12" ma:contentTypeDescription="Create a new document." ma:contentTypeScope="" ma:versionID="280ada5e5cd963bd716ac3ef01dc3150">
  <xsd:schema xmlns:xsd="http://www.w3.org/2001/XMLSchema" xmlns:xs="http://www.w3.org/2001/XMLSchema" xmlns:p="http://schemas.microsoft.com/office/2006/metadata/properties" xmlns:ns2="f067575d-1066-4061-b427-8909d2904771" xmlns:ns3="6dae328c-4a3d-4f26-aefe-3df96ec3d2d8" targetNamespace="http://schemas.microsoft.com/office/2006/metadata/properties" ma:root="true" ma:fieldsID="d9692b7170b0965b16063c050caf70e3" ns2:_="" ns3:_="">
    <xsd:import namespace="f067575d-1066-4061-b427-8909d2904771"/>
    <xsd:import namespace="6dae328c-4a3d-4f26-aefe-3df96ec3d2d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Checked"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67575d-1066-4061-b427-8909d290477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ae328c-4a3d-4f26-aefe-3df96ec3d2d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Checked" ma:index="14" nillable="true" ma:displayName="Checked" ma:format="Dropdown" ma:internalName="Checked">
      <xsd:simpleType>
        <xsd:restriction base="dms:Choice">
          <xsd:enumeration value="Yes"/>
          <xsd:enumeration value="No"/>
        </xsd:restriction>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4557-60DC-46B5-85F4-1E8474A55C38}">
  <ds:schemaRefs>
    <ds:schemaRef ds:uri="http://purl.org/dc/dcmitype/"/>
    <ds:schemaRef ds:uri="http://www.w3.org/XML/1998/namespace"/>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6dae328c-4a3d-4f26-aefe-3df96ec3d2d8"/>
    <ds:schemaRef ds:uri="f067575d-1066-4061-b427-8909d2904771"/>
  </ds:schemaRefs>
</ds:datastoreItem>
</file>

<file path=customXml/itemProps2.xml><?xml version="1.0" encoding="utf-8"?>
<ds:datastoreItem xmlns:ds="http://schemas.openxmlformats.org/officeDocument/2006/customXml" ds:itemID="{443DADDA-465B-4ADF-A258-ECA122E8A59E}">
  <ds:schemaRefs>
    <ds:schemaRef ds:uri="http://schemas.microsoft.com/sharepoint/v3/contenttype/forms"/>
  </ds:schemaRefs>
</ds:datastoreItem>
</file>

<file path=customXml/itemProps3.xml><?xml version="1.0" encoding="utf-8"?>
<ds:datastoreItem xmlns:ds="http://schemas.openxmlformats.org/officeDocument/2006/customXml" ds:itemID="{8773C2C5-46FE-484D-A13C-037619D5B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67575d-1066-4061-b427-8909d2904771"/>
    <ds:schemaRef ds:uri="6dae328c-4a3d-4f26-aefe-3df96ec3d2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IAHS PGT Slides Template</Template>
  <TotalTime>149</TotalTime>
  <Words>664</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Symbol</vt:lpstr>
      <vt:lpstr>Calibri Light</vt:lpstr>
      <vt:lpstr>Verdana</vt:lpstr>
      <vt:lpstr>Calibri</vt:lpstr>
      <vt:lpstr>Office Theme</vt:lpstr>
      <vt:lpstr>How is Healthcare Data Standardised?</vt:lpstr>
      <vt:lpstr>How is Healthcare Data Standardised?</vt:lpstr>
      <vt:lpstr>How is Healthcare Data Standardised…in Scotland</vt:lpstr>
      <vt:lpstr>International Classification of Diseases ICD-10</vt:lpstr>
      <vt:lpstr>Office of Population Censuses and Surveys, Fourth Revision (OPCS-4)</vt:lpstr>
      <vt:lpstr>Read codes</vt:lpstr>
      <vt:lpstr>British National Formulary (BNF)</vt:lpstr>
      <vt:lpstr>Challenges</vt:lpstr>
      <vt:lpstr>Different Systems</vt:lpstr>
      <vt:lpstr>Local Systems/Ways</vt:lpstr>
      <vt:lpstr>Changes/Errors</vt:lpstr>
      <vt:lpstr>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 Healthcare Data Standardised?</dc:title>
  <dc:creator>Wilde, Katie</dc:creator>
  <cp:lastModifiedBy>Blana, Dimitra</cp:lastModifiedBy>
  <cp:revision>10</cp:revision>
  <dcterms:created xsi:type="dcterms:W3CDTF">2021-10-13T10:20:58Z</dcterms:created>
  <dcterms:modified xsi:type="dcterms:W3CDTF">2021-10-18T15:49:00Z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0x01010002C6275EFB190942B641829264790484</vt:lpwstr>
  </property>
</Properties>
</file>