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249641f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72249641f8_0_143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249641f8_1_167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2249641f8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72249641f8_1_16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2249641f8_1_17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2249641f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72249641f8_1_179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249641f8_1_188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2249641f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72249641f8_1_18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249641f8_1_197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2249641f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72249641f8_1_19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249641f8_1_68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72249641f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72249641f8_1_6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249641f8_1_148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2249641f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2249641f8_1_14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249641f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249641f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249641f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249641f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249641f8_1_14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2249641f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72249641f8_1_14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249641f8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249641f8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249641f8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249641f8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249641f8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249641f8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">
  <p:cSld name="Slide de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85800" y="3948025"/>
            <a:ext cx="770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53292" y="1967865"/>
            <a:ext cx="861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53292" y="3357880"/>
            <a:ext cx="8610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353292" y="4630341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533169" y="4637152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85" y="267426"/>
            <a:ext cx="6870019" cy="114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0" y="4956976"/>
            <a:ext cx="8979300" cy="0"/>
          </a:xfrm>
          <a:prstGeom prst="straightConnector1">
            <a:avLst/>
          </a:prstGeom>
          <a:noFill/>
          <a:ln cap="flat" cmpd="sng" w="127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/>
              <a:buNone/>
              <a:defRPr b="1" sz="3200">
                <a:solidFill>
                  <a:srgbClr val="76151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3292" y="975032"/>
            <a:ext cx="86175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353292" y="4630341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533169" y="4637152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0" y="5033173"/>
            <a:ext cx="8979300" cy="0"/>
          </a:xfrm>
          <a:prstGeom prst="straightConnector1">
            <a:avLst/>
          </a:prstGeom>
          <a:noFill/>
          <a:ln cap="flat" cmpd="sng" w="127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 1">
  <p:cSld name="Slide de títul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685800" y="3948025"/>
            <a:ext cx="770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353292" y="1967865"/>
            <a:ext cx="861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353292" y="3357880"/>
            <a:ext cx="8610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353292" y="4630341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1533169" y="4637152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85" y="267426"/>
            <a:ext cx="6870019" cy="114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0" y="4956976"/>
            <a:ext cx="8979300" cy="0"/>
          </a:xfrm>
          <a:prstGeom prst="straightConnector1">
            <a:avLst/>
          </a:prstGeom>
          <a:noFill/>
          <a:ln cap="flat" cmpd="sng" w="127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/>
              <a:buNone/>
              <a:defRPr b="1" sz="3200">
                <a:solidFill>
                  <a:srgbClr val="76151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53292" y="975032"/>
            <a:ext cx="86175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353292" y="4630341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533169" y="4637152"/>
            <a:ext cx="107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8"/>
          <p:cNvCxnSpPr/>
          <p:nvPr/>
        </p:nvCxnSpPr>
        <p:spPr>
          <a:xfrm>
            <a:off x="0" y="5033173"/>
            <a:ext cx="8979300" cy="0"/>
          </a:xfrm>
          <a:prstGeom prst="straightConnector1">
            <a:avLst/>
          </a:prstGeom>
          <a:noFill/>
          <a:ln cap="flat" cmpd="sng" w="1270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ctrTitle"/>
          </p:nvPr>
        </p:nvSpPr>
        <p:spPr>
          <a:xfrm>
            <a:off x="266692" y="1858665"/>
            <a:ext cx="86106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Relatório - semana 24/3/2020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/>
              <a:buNone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equipe de modelagem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353300" y="3357872"/>
            <a:ext cx="86106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lang="pt-BR" sz="167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 Amad, Aureliano, Caio, Claudio (rio), Cadu, Diego, Juliane F Oliveira, Luciana, Maíra Lima, Maurício Barreto, Moreno Rodrigues, Matheus Torquato, Marcos Barreto, Medronho (rio), Nívea Bispo, Pablo Ramos, Rafael Veiga, Roberto Andrade, Rosemeire Fiaccone, R</a:t>
            </a:r>
            <a:endParaRPr sz="167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Projeções para o COVID-19 na Bahia</a:t>
            </a:r>
            <a:endParaRPr/>
          </a:p>
        </p:txBody>
      </p:sp>
      <p:sp>
        <p:nvSpPr>
          <p:cNvPr id="198" name="Google Shape;198;p38"/>
          <p:cNvSpPr txBox="1"/>
          <p:nvPr/>
        </p:nvSpPr>
        <p:spPr>
          <a:xfrm>
            <a:off x="438600" y="1226875"/>
            <a:ext cx="81303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pt-BR" sz="1900">
                <a:latin typeface="Times New Roman"/>
                <a:ea typeface="Times New Roman"/>
                <a:cs typeface="Times New Roman"/>
                <a:sym typeface="Times New Roman"/>
              </a:rPr>
              <a:t>Até o momento o estado da Bahia é um dos estados que apresenta o menor valor para o número  reprodutivo (R0 = 2), estando atrás somente dos estados de Alagoas e </a:t>
            </a:r>
            <a:r>
              <a:rPr lang="pt-BR" sz="1900">
                <a:latin typeface="Times New Roman"/>
                <a:ea typeface="Times New Roman"/>
                <a:cs typeface="Times New Roman"/>
                <a:sym typeface="Times New Roman"/>
              </a:rPr>
              <a:t>Piauí;</a:t>
            </a:r>
            <a:r>
              <a:rPr lang="pt-BR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pt-BR" sz="1900">
                <a:latin typeface="Times New Roman"/>
                <a:ea typeface="Times New Roman"/>
                <a:cs typeface="Times New Roman"/>
                <a:sym typeface="Times New Roman"/>
              </a:rPr>
              <a:t>Três cenários da dinâmica da epidemia para o estado da Bahia, previstos pelo modelo SIR, são ilustrados a seguir.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Projeções para o COVID-19 na Bahia</a:t>
            </a: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438600" y="1076550"/>
            <a:ext cx="7722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γ= 1/5 (ou 5 dias de contato entre pessoas infectadas com suscetíveis).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0" y="1621425"/>
            <a:ext cx="8189651" cy="33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Projeções para o COVID-19 na Bahia</a:t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38600" y="1076550"/>
            <a:ext cx="7722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γ=1/14 ( ou 14 dias de contato entre pessoas infectadas com suscetíveis)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0" y="1670425"/>
            <a:ext cx="8107676" cy="33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Projeções para o COVID-19 na Bahia</a:t>
            </a:r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438600" y="1076550"/>
            <a:ext cx="77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γ=1/21 (ou 21 dias de contato entre pessoas infectadas com suscetíveis).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00" y="1706700"/>
            <a:ext cx="7635326" cy="33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Em quê a matemática pode nos ajudar?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149275" y="1157150"/>
            <a:ext cx="87354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849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projetar cenários que modelam o comportamento de disseminação de uma doença;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Oferecer ferramentas de atuação mais precisa na mitigação do impacto de epidemias;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Através dos resultados obtidos pelo modelo, pode se antecipar e avaliar, por exemplo, quantos leitos serão necessários, os tipos de leitos, bem como os materiais necessários e recursos humanos a serem recrutados no preparo dos sistemas e assistência à saúd</a:t>
            </a:r>
            <a:r>
              <a:rPr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Em quê a matemática pode nos ajudar?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53300" y="1178625"/>
            <a:ext cx="8261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importante ressaltar, no entanto, que a modelagem não contribui apenas para a avaliação de recursos físicos/humanos. 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possível também: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pt-BR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 projeções (com uma margem de erro associada) sobre o efeito de medidas sociais</a:t>
            </a: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como:  restrições de circulação de pessoas, transporte e outros, passíveis de serem implantadas na realidade de cada município e as consequências destas medidas na disseminação da doença.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A matemática no COVID-19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53300" y="975024"/>
            <a:ext cx="8617500" cy="379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 contexto atual, modelos matemáticos vêm sendo adaptados para a dinâmica de disseminação da Síndrome Respiratória Aguda Grave causada por Coronavírus 2 (SARS-CoV-2), agente causal da COVID-19;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Diversos modelos matemáticos estão sendo aplicados para compreender a atual pandemia de COVID-19. (Inicialmente SIR);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Posteriormente, modelos mais complexos que possam incorporar medidas de contenção e restrição  à circulação de pessoas, por exemplo;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modelos são construídos usando parâmetros, comparações com experiências anteriores e observações de padrões de comportamento humano.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matemática no COVID-19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263242" y="1243482"/>
            <a:ext cx="8617500" cy="35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importante destacar que o número de casos projetados na modelagem irá depender da qualidade dos dados utilizados para a parametrização dos modelos;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o número de casos seja muito aquém do real (devido à subnotificação, por exemplo), a projeção do modelo também irá subestimar esta previsão;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pt-BR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que tenhamos modelos mais próximos da realidade da epidemia no país, é fundamental que o aumento na capacidade diagnóstica dos casos de COVID-19 seja considerada uma prioridade neste momento.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matemática do COVID-19 - Modelo SIR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53300" y="979450"/>
            <a:ext cx="8261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0" y="1371625"/>
            <a:ext cx="47720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/>
        </p:nvSpPr>
        <p:spPr>
          <a:xfrm>
            <a:off x="5808600" y="872075"/>
            <a:ext cx="30000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As siglas deste modelo significam: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 </a:t>
            </a: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Suscetíveis: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aqueles indivíduos ainda não expostos à doença;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=Infectados: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 indivíduos doentes e que podem transmitir para outras pessoas;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R= Recuperados/Removidos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indivíduos que adoeceram e posteriormente se recuperaram da doença, adquirindo imunidade a novas infecções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192175" y="3299900"/>
            <a:ext cx="5211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Parâmetros Importantes do modelo: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axa de transmissão (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indivíduo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infectado pode transmitir a doença);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Taxa de recuperação (mortalidade, remoção e cura).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53300" y="109894"/>
            <a:ext cx="86175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rgbClr val="980000"/>
                </a:solidFill>
              </a:rPr>
              <a:t>Estimativas de infectados e mortos pelo COVID-19 no FINAL da pandemia pelo Imperial College of London:</a:t>
            </a:r>
            <a:endParaRPr sz="26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128850" y="1650425"/>
            <a:ext cx="4158000" cy="28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Brasil sem medidas de mitigação:</a:t>
            </a:r>
            <a:endParaRPr b="1" sz="1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79999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População infectada: 187.799.806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Mortes: 1.152.283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Indivíduos necessitando hospitalização:  6.206.514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Indivíduos necessitando UTI: 1.527.536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347825" y="1650425"/>
            <a:ext cx="4542300" cy="28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pt-BR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rasil com distanciamento social e REFORÇO do distanciamento dos idosos:</a:t>
            </a:r>
            <a:endParaRPr b="1" sz="1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69999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População infectada: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120.836.850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Mortes: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529.779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Indivíduos necessitando hospitalização: 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3.222.096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Indivíduos necessitando UTI: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702.497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Projeções para o COVID-19 no Brasil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5927375" y="1056200"/>
            <a:ext cx="2995800" cy="32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8901" lvl="0" marL="36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R</a:t>
            </a:r>
            <a:r>
              <a:rPr baseline="-25000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quantifica a quantidade esperada de infecções secundárias produzidas por um único indivíduo infectado em uma população completamente suscetível;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0001" lvl="0" marL="36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8901" lvl="0" marL="36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 é um indicador de que há uma transmissão sustentada do patógeno, quando seu valor é &gt;1.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750"/>
            <a:ext cx="5774975" cy="412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Projeções para o COVID-19 no Brasil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6679025" y="839775"/>
            <a:ext cx="2405400" cy="376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17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figura apresenta simultaneamente o número de casos confirmados (curva azul) e a previsão do crescimento destes até o dia 02/04 (curva vermelha), para estados com mais de  5 casos confirmados e com dados em pelo menos dez dias;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17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Prevê-se: </a:t>
            </a:r>
            <a:r>
              <a:rPr b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Paulo</a:t>
            </a: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(&gt;4.000 casos); </a:t>
            </a:r>
            <a:r>
              <a:rPr b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Ceará </a:t>
            </a: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(&gt;2.000 casos); e </a:t>
            </a:r>
            <a:r>
              <a:rPr b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Rio de Janeiro</a:t>
            </a: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(&gt;4.000 casos).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0" y="839775"/>
            <a:ext cx="6238000" cy="41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