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5" r:id="rId4"/>
    <p:sldId id="263" r:id="rId5"/>
    <p:sldId id="262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ddhi\Desktop\Ciddhi\Results\Q%20Learning\AXIS\Run%204\Force%20Finished%20Results\performance%20monthly_a_0_7_g_0_8_f_8_r_0_001_l_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ddhi\Desktop\Ciddhi\Results\Q%20Learning\BHEL\Run%204\Force%20Finished%20Results\performance%20monthly_a_0_7_g_0_8_f_8_r_0_001_l_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ddhi\Desktop\Ciddhi\Results\Q%20Learning\CIPLA\Run%204\Force%20Finished%20Results\performance%20monthly_a_0_7_g_0_8_f_8_r_0_001_l_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ddhi\Desktop\Ciddhi\Results\Q%20Learning\DLF\Run%204\Force%20Finished%20Results\performance%20monthly_a_0_7_g_0_8_f_8_r_0_001_l_5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ddhi\Desktop\Ciddhi\Results\Q%20Learning\HCLTECH\Run%204\Force%20Finished%20Results\performance%20monthly_a_0_7_g_0_8_f_8_r_0_001_l_5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'performance monthly_a_0_7_g_0_8'!$A$1</c:f>
              <c:strCache>
                <c:ptCount val="1"/>
                <c:pt idx="0">
                  <c:v>original performance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'performance monthly_a_0_7_g_0_8'!$A$2:$A$9</c:f>
              <c:numCache>
                <c:formatCode>General</c:formatCode>
                <c:ptCount val="8"/>
                <c:pt idx="0">
                  <c:v>-10.9054348030252</c:v>
                </c:pt>
                <c:pt idx="1">
                  <c:v>-8.9473206415394007</c:v>
                </c:pt>
                <c:pt idx="2">
                  <c:v>7.4419910913997196</c:v>
                </c:pt>
                <c:pt idx="3">
                  <c:v>2.7244527415216302</c:v>
                </c:pt>
                <c:pt idx="4">
                  <c:v>5.4915968932993504</c:v>
                </c:pt>
                <c:pt idx="5">
                  <c:v>-3.36431803452798</c:v>
                </c:pt>
                <c:pt idx="6">
                  <c:v>8.0297730038743201E-2</c:v>
                </c:pt>
                <c:pt idx="7">
                  <c:v>-9.2509826881159398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'performance monthly_a_0_7_g_0_8'!$C$1</c:f>
              <c:strCache>
                <c:ptCount val="1"/>
                <c:pt idx="0">
                  <c:v>q learning performance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'performance monthly_a_0_7_g_0_8'!$C$2:$C$9</c:f>
              <c:numCache>
                <c:formatCode>General</c:formatCode>
                <c:ptCount val="8"/>
                <c:pt idx="0">
                  <c:v>28.834211534556701</c:v>
                </c:pt>
                <c:pt idx="1">
                  <c:v>-83.346814271979895</c:v>
                </c:pt>
                <c:pt idx="2">
                  <c:v>-74.275229299841897</c:v>
                </c:pt>
                <c:pt idx="3">
                  <c:v>56.168863166815903</c:v>
                </c:pt>
                <c:pt idx="4">
                  <c:v>-32.070354096412103</c:v>
                </c:pt>
                <c:pt idx="5">
                  <c:v>-85.383174898259597</c:v>
                </c:pt>
                <c:pt idx="6">
                  <c:v>154.62570700388099</c:v>
                </c:pt>
                <c:pt idx="7">
                  <c:v>21.831588364788399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'performance monthly_a_0_7_g_0_8'!$E$1</c:f>
              <c:strCache>
                <c:ptCount val="1"/>
                <c:pt idx="0">
                  <c:v>q learning training performance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'performance monthly_a_0_7_g_0_8'!$E$2:$E$9</c:f>
              <c:numCache>
                <c:formatCode>General</c:formatCode>
                <c:ptCount val="8"/>
                <c:pt idx="0">
                  <c:v>-78.306511003946497</c:v>
                </c:pt>
                <c:pt idx="1">
                  <c:v>-69.525860343103304</c:v>
                </c:pt>
                <c:pt idx="2">
                  <c:v>20.225772368510299</c:v>
                </c:pt>
                <c:pt idx="3">
                  <c:v>-147.27188010438999</c:v>
                </c:pt>
                <c:pt idx="4">
                  <c:v>-19.357826142471598</c:v>
                </c:pt>
                <c:pt idx="5">
                  <c:v>0.443098388042105</c:v>
                </c:pt>
                <c:pt idx="6">
                  <c:v>-59.946724421651297</c:v>
                </c:pt>
                <c:pt idx="7">
                  <c:v>48.1479411184051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545536"/>
        <c:axId val="174546096"/>
      </c:lineChart>
      <c:catAx>
        <c:axId val="1745455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46096"/>
        <c:crosses val="autoZero"/>
        <c:auto val="1"/>
        <c:lblAlgn val="ctr"/>
        <c:lblOffset val="100"/>
        <c:noMultiLvlLbl val="0"/>
      </c:catAx>
      <c:valAx>
        <c:axId val="17454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45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'[performance monthly_a_0_7_g_0_8_f_8_r_0_001_l_5.xlsx]performance monthly_a_0_7_g_0_8'!$A$1</c:f>
              <c:strCache>
                <c:ptCount val="1"/>
                <c:pt idx="0">
                  <c:v>original performance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'[performance monthly_a_0_7_g_0_8_f_8_r_0_001_l_5.xlsx]performance monthly_a_0_7_g_0_8'!$A$2:$A$9</c:f>
              <c:numCache>
                <c:formatCode>General</c:formatCode>
                <c:ptCount val="8"/>
                <c:pt idx="0">
                  <c:v>-8.9171615453684208</c:v>
                </c:pt>
                <c:pt idx="1">
                  <c:v>-4.9859296647354396</c:v>
                </c:pt>
                <c:pt idx="2">
                  <c:v>3.1229606772084502</c:v>
                </c:pt>
                <c:pt idx="3">
                  <c:v>-2.72916047076966</c:v>
                </c:pt>
                <c:pt idx="4">
                  <c:v>-4.0391642664153098</c:v>
                </c:pt>
                <c:pt idx="5">
                  <c:v>-1.5568240332060399</c:v>
                </c:pt>
                <c:pt idx="6">
                  <c:v>2.9917854362367402</c:v>
                </c:pt>
                <c:pt idx="7">
                  <c:v>-6.3731307246188704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'[performance monthly_a_0_7_g_0_8_f_8_r_0_001_l_5.xlsx]performance monthly_a_0_7_g_0_8'!$C$1</c:f>
              <c:strCache>
                <c:ptCount val="1"/>
                <c:pt idx="0">
                  <c:v>q learning performance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'[performance monthly_a_0_7_g_0_8_f_8_r_0_001_l_5.xlsx]performance monthly_a_0_7_g_0_8'!$C$2:$C$9</c:f>
              <c:numCache>
                <c:formatCode>General</c:formatCode>
                <c:ptCount val="8"/>
                <c:pt idx="0">
                  <c:v>-66.918287296884998</c:v>
                </c:pt>
                <c:pt idx="1">
                  <c:v>63.2057584554207</c:v>
                </c:pt>
                <c:pt idx="2">
                  <c:v>10.0719516472129</c:v>
                </c:pt>
                <c:pt idx="3">
                  <c:v>31.406331199047401</c:v>
                </c:pt>
                <c:pt idx="4">
                  <c:v>25.089505654382201</c:v>
                </c:pt>
                <c:pt idx="5">
                  <c:v>0.92323648815191595</c:v>
                </c:pt>
                <c:pt idx="6">
                  <c:v>-27.9620252904263</c:v>
                </c:pt>
                <c:pt idx="7">
                  <c:v>43.235986199912404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'[performance monthly_a_0_7_g_0_8_f_8_r_0_001_l_5.xlsx]performance monthly_a_0_7_g_0_8'!$E$1</c:f>
              <c:strCache>
                <c:ptCount val="1"/>
                <c:pt idx="0">
                  <c:v>q learning training performance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'[performance monthly_a_0_7_g_0_8_f_8_r_0_001_l_5.xlsx]performance monthly_a_0_7_g_0_8'!$E$2:$E$9</c:f>
              <c:numCache>
                <c:formatCode>General</c:formatCode>
                <c:ptCount val="8"/>
                <c:pt idx="0">
                  <c:v>-16.262793100008398</c:v>
                </c:pt>
                <c:pt idx="1">
                  <c:v>67.403252385123295</c:v>
                </c:pt>
                <c:pt idx="2">
                  <c:v>-29.046832256790999</c:v>
                </c:pt>
                <c:pt idx="3">
                  <c:v>20.266795046842901</c:v>
                </c:pt>
                <c:pt idx="4">
                  <c:v>-84.918420223952097</c:v>
                </c:pt>
                <c:pt idx="5">
                  <c:v>-83.721132813027907</c:v>
                </c:pt>
                <c:pt idx="6">
                  <c:v>-56.121478258484302</c:v>
                </c:pt>
                <c:pt idx="7">
                  <c:v>-18.358878199259401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251504"/>
        <c:axId val="195252064"/>
      </c:lineChart>
      <c:catAx>
        <c:axId val="1952515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52064"/>
        <c:crosses val="autoZero"/>
        <c:auto val="1"/>
        <c:lblAlgn val="ctr"/>
        <c:lblOffset val="100"/>
        <c:noMultiLvlLbl val="0"/>
      </c:catAx>
      <c:valAx>
        <c:axId val="19525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51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'performance monthly_a_0_7_g_0_8'!$A$1</c:f>
              <c:strCache>
                <c:ptCount val="1"/>
                <c:pt idx="0">
                  <c:v>original performance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'performance monthly_a_0_7_g_0_8'!$A$2:$A$8</c:f>
              <c:numCache>
                <c:formatCode>General</c:formatCode>
                <c:ptCount val="7"/>
                <c:pt idx="0">
                  <c:v>7.0017555599441197</c:v>
                </c:pt>
                <c:pt idx="1">
                  <c:v>1.46856700619449</c:v>
                </c:pt>
                <c:pt idx="2">
                  <c:v>1.2213623822714601</c:v>
                </c:pt>
                <c:pt idx="3">
                  <c:v>-4.3031745380927102</c:v>
                </c:pt>
                <c:pt idx="4">
                  <c:v>-6.47540083540592</c:v>
                </c:pt>
                <c:pt idx="5">
                  <c:v>-5.6500369043268996</c:v>
                </c:pt>
                <c:pt idx="6">
                  <c:v>-8.3253248368396697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'performance monthly_a_0_7_g_0_8'!$C$1</c:f>
              <c:strCache>
                <c:ptCount val="1"/>
                <c:pt idx="0">
                  <c:v>q learning performance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'performance monthly_a_0_7_g_0_8'!$C$2:$C$8</c:f>
              <c:numCache>
                <c:formatCode>General</c:formatCode>
                <c:ptCount val="7"/>
                <c:pt idx="0">
                  <c:v>108.724906397884</c:v>
                </c:pt>
                <c:pt idx="1">
                  <c:v>-14.2147900368603</c:v>
                </c:pt>
                <c:pt idx="2">
                  <c:v>-48.5479210568582</c:v>
                </c:pt>
                <c:pt idx="3">
                  <c:v>-18.08345217534</c:v>
                </c:pt>
                <c:pt idx="4">
                  <c:v>60.326714198541602</c:v>
                </c:pt>
                <c:pt idx="5">
                  <c:v>-34.769126003027601</c:v>
                </c:pt>
                <c:pt idx="6">
                  <c:v>-45.276007027157398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'performance monthly_a_0_7_g_0_8'!$E$1</c:f>
              <c:strCache>
                <c:ptCount val="1"/>
                <c:pt idx="0">
                  <c:v>q learning training performance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'performance monthly_a_0_7_g_0_8'!$E$2:$E$8</c:f>
              <c:numCache>
                <c:formatCode>General</c:formatCode>
                <c:ptCount val="7"/>
                <c:pt idx="0">
                  <c:v>-97.636100648469395</c:v>
                </c:pt>
                <c:pt idx="1">
                  <c:v>-63.9709829338492</c:v>
                </c:pt>
                <c:pt idx="2">
                  <c:v>1.4240604747425401</c:v>
                </c:pt>
                <c:pt idx="3">
                  <c:v>-63.7776146400019</c:v>
                </c:pt>
                <c:pt idx="4">
                  <c:v>-14.111294014275099</c:v>
                </c:pt>
                <c:pt idx="5">
                  <c:v>-3.0330522341016701</c:v>
                </c:pt>
                <c:pt idx="6">
                  <c:v>-285.16743409566999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255424"/>
        <c:axId val="195255984"/>
      </c:lineChart>
      <c:catAx>
        <c:axId val="1952554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55984"/>
        <c:crosses val="autoZero"/>
        <c:auto val="1"/>
        <c:lblAlgn val="ctr"/>
        <c:lblOffset val="100"/>
        <c:noMultiLvlLbl val="0"/>
      </c:catAx>
      <c:valAx>
        <c:axId val="19525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5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'performance monthly_a_0_7_g_0_8'!$A$1</c:f>
              <c:strCache>
                <c:ptCount val="1"/>
                <c:pt idx="0">
                  <c:v>original performance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'performance monthly_a_0_7_g_0_8'!$A$2:$A$9</c:f>
              <c:numCache>
                <c:formatCode>General</c:formatCode>
                <c:ptCount val="8"/>
                <c:pt idx="0">
                  <c:v>-7.0891953077369001</c:v>
                </c:pt>
                <c:pt idx="1">
                  <c:v>-1.5021707120985099</c:v>
                </c:pt>
                <c:pt idx="2">
                  <c:v>-2.8016256447110699</c:v>
                </c:pt>
                <c:pt idx="3">
                  <c:v>6.4951950173106399</c:v>
                </c:pt>
                <c:pt idx="4">
                  <c:v>-4.4406831352768501</c:v>
                </c:pt>
                <c:pt idx="5">
                  <c:v>-11.4173661223852</c:v>
                </c:pt>
                <c:pt idx="6">
                  <c:v>-3.24221124332017</c:v>
                </c:pt>
                <c:pt idx="7">
                  <c:v>-6.1066341282156698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'performance monthly_a_0_7_g_0_8'!$C$1</c:f>
              <c:strCache>
                <c:ptCount val="1"/>
                <c:pt idx="0">
                  <c:v>q learning performance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'performance monthly_a_0_7_g_0_8'!$C$2:$C$9</c:f>
              <c:numCache>
                <c:formatCode>General</c:formatCode>
                <c:ptCount val="8"/>
                <c:pt idx="0">
                  <c:v>1.23072035802824</c:v>
                </c:pt>
                <c:pt idx="1">
                  <c:v>-1.5917727981483001</c:v>
                </c:pt>
                <c:pt idx="2">
                  <c:v>164.41899851748801</c:v>
                </c:pt>
                <c:pt idx="3">
                  <c:v>75.273405661372294</c:v>
                </c:pt>
                <c:pt idx="4">
                  <c:v>11.5914403324108</c:v>
                </c:pt>
                <c:pt idx="5">
                  <c:v>-97.801696853295894</c:v>
                </c:pt>
                <c:pt idx="6">
                  <c:v>-107.67268938593</c:v>
                </c:pt>
                <c:pt idx="7">
                  <c:v>-22.960262724988699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'performance monthly_a_0_7_g_0_8'!$E$1</c:f>
              <c:strCache>
                <c:ptCount val="1"/>
                <c:pt idx="0">
                  <c:v>q learning training performance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'performance monthly_a_0_7_g_0_8'!$E$2:$E$9</c:f>
              <c:numCache>
                <c:formatCode>General</c:formatCode>
                <c:ptCount val="8"/>
                <c:pt idx="0">
                  <c:v>78.172676043604099</c:v>
                </c:pt>
                <c:pt idx="1">
                  <c:v>33.116540349463499</c:v>
                </c:pt>
                <c:pt idx="2">
                  <c:v>82.243585292837395</c:v>
                </c:pt>
                <c:pt idx="3">
                  <c:v>-56.385125578540197</c:v>
                </c:pt>
                <c:pt idx="4">
                  <c:v>-6.5849796139174597</c:v>
                </c:pt>
                <c:pt idx="5">
                  <c:v>-164.58966489829399</c:v>
                </c:pt>
                <c:pt idx="6">
                  <c:v>-34.756754773728296</c:v>
                </c:pt>
                <c:pt idx="7">
                  <c:v>-331.54601112549301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259344"/>
        <c:axId val="195259904"/>
      </c:lineChart>
      <c:catAx>
        <c:axId val="1952593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59904"/>
        <c:crosses val="autoZero"/>
        <c:auto val="1"/>
        <c:lblAlgn val="ctr"/>
        <c:lblOffset val="100"/>
        <c:noMultiLvlLbl val="0"/>
      </c:catAx>
      <c:valAx>
        <c:axId val="19525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59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'[performance monthly_a_0_7_g_0_8_f_8_r_0_001_l_5.xlsx]performance monthly_a_0_7_g_0_8'!$A$1</c:f>
              <c:strCache>
                <c:ptCount val="1"/>
                <c:pt idx="0">
                  <c:v>original performance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'[performance monthly_a_0_7_g_0_8_f_8_r_0_001_l_5.xlsx]performance monthly_a_0_7_g_0_8'!$A$2:$A$8</c:f>
              <c:numCache>
                <c:formatCode>General</c:formatCode>
                <c:ptCount val="7"/>
                <c:pt idx="0">
                  <c:v>6.62072817733769</c:v>
                </c:pt>
                <c:pt idx="1">
                  <c:v>-1.13555026654102</c:v>
                </c:pt>
                <c:pt idx="2">
                  <c:v>9.6994481309887206</c:v>
                </c:pt>
                <c:pt idx="3">
                  <c:v>1.3243062127840199</c:v>
                </c:pt>
                <c:pt idx="4">
                  <c:v>-3.9300129669655202E-2</c:v>
                </c:pt>
                <c:pt idx="5">
                  <c:v>0.47740541660854202</c:v>
                </c:pt>
                <c:pt idx="6">
                  <c:v>0.61179174516239199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'[performance monthly_a_0_7_g_0_8_f_8_r_0_001_l_5.xlsx]performance monthly_a_0_7_g_0_8'!$C$1</c:f>
              <c:strCache>
                <c:ptCount val="1"/>
                <c:pt idx="0">
                  <c:v>q learning performance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'[performance monthly_a_0_7_g_0_8_f_8_r_0_001_l_5.xlsx]performance monthly_a_0_7_g_0_8'!$C$2:$C$8</c:f>
              <c:numCache>
                <c:formatCode>General</c:formatCode>
                <c:ptCount val="7"/>
                <c:pt idx="0">
                  <c:v>89.809343076395095</c:v>
                </c:pt>
                <c:pt idx="1">
                  <c:v>-110.141057675821</c:v>
                </c:pt>
                <c:pt idx="2">
                  <c:v>-64.405129552277501</c:v>
                </c:pt>
                <c:pt idx="3">
                  <c:v>38.490141869536401</c:v>
                </c:pt>
                <c:pt idx="4">
                  <c:v>-35.001526160862099</c:v>
                </c:pt>
                <c:pt idx="5">
                  <c:v>50.240777727613697</c:v>
                </c:pt>
                <c:pt idx="6">
                  <c:v>-58.581712018914999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'[performance monthly_a_0_7_g_0_8_f_8_r_0_001_l_5.xlsx]performance monthly_a_0_7_g_0_8'!$E$1</c:f>
              <c:strCache>
                <c:ptCount val="1"/>
                <c:pt idx="0">
                  <c:v>q learning training performance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'[performance monthly_a_0_7_g_0_8_f_8_r_0_001_l_5.xlsx]performance monthly_a_0_7_g_0_8'!$E$2:$E$8</c:f>
              <c:numCache>
                <c:formatCode>General</c:formatCode>
                <c:ptCount val="7"/>
                <c:pt idx="0">
                  <c:v>69.727716909339506</c:v>
                </c:pt>
                <c:pt idx="1">
                  <c:v>32.793747557968302</c:v>
                </c:pt>
                <c:pt idx="2">
                  <c:v>46.020669415499803</c:v>
                </c:pt>
                <c:pt idx="3">
                  <c:v>134.55968050859701</c:v>
                </c:pt>
                <c:pt idx="4">
                  <c:v>-14.220950060043601</c:v>
                </c:pt>
                <c:pt idx="5">
                  <c:v>50.026522803852501</c:v>
                </c:pt>
                <c:pt idx="6">
                  <c:v>-54.913666248321498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263264"/>
        <c:axId val="195263824"/>
      </c:lineChart>
      <c:catAx>
        <c:axId val="1952632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63824"/>
        <c:crosses val="autoZero"/>
        <c:auto val="1"/>
        <c:lblAlgn val="ctr"/>
        <c:lblOffset val="100"/>
        <c:noMultiLvlLbl val="0"/>
      </c:catAx>
      <c:valAx>
        <c:axId val="19526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63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Learning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5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– Run </a:t>
            </a:r>
            <a:r>
              <a:rPr lang="en-US" dirty="0" smtClean="0"/>
              <a:t>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66162"/>
              </p:ext>
            </p:extLst>
          </p:nvPr>
        </p:nvGraphicFramePr>
        <p:xfrm>
          <a:off x="1598136" y="2942968"/>
          <a:ext cx="10017214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26564"/>
                <a:gridCol w="626564"/>
                <a:gridCol w="629764"/>
                <a:gridCol w="399038"/>
                <a:gridCol w="503025"/>
                <a:gridCol w="463221"/>
                <a:gridCol w="491806"/>
                <a:gridCol w="543697"/>
                <a:gridCol w="638597"/>
                <a:gridCol w="498225"/>
                <a:gridCol w="477794"/>
                <a:gridCol w="840260"/>
                <a:gridCol w="477794"/>
                <a:gridCol w="815546"/>
                <a:gridCol w="543697"/>
                <a:gridCol w="881449"/>
                <a:gridCol w="560173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stock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start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end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alpha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gamma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greedy level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unit qty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total asset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individual factor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training factor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+mn-lt"/>
                        </a:rPr>
                        <a:t>zero range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Live performance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  <a:latin typeface="+mn-lt"/>
                        </a:rPr>
                        <a:t>num</a:t>
                      </a:r>
                      <a:r>
                        <a:rPr lang="en-US" sz="900" u="none" strike="noStrike" dirty="0">
                          <a:effectLst/>
                          <a:latin typeface="+mn-lt"/>
                        </a:rPr>
                        <a:t> trades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+mn-lt"/>
                        </a:rPr>
                        <a:t>Training</a:t>
                      </a:r>
                      <a:r>
                        <a:rPr lang="en-US" sz="900" baseline="0" dirty="0" smtClean="0">
                          <a:latin typeface="+mn-lt"/>
                        </a:rPr>
                        <a:t> Performance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 err="1" smtClean="0">
                          <a:effectLst/>
                          <a:latin typeface="+mn-lt"/>
                        </a:rPr>
                        <a:t>num</a:t>
                      </a:r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 trades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base performance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base trades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AXIS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2012-01-02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2012-12-31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250000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10000000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-0.406297723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15896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-36.88698021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17154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-0.746256612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4527879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BHEL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2012-01-02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2012-12-31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250000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10000000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7.657425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16454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-25.2836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16045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-2.44778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4528627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CIPLA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2012-01-02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2012-12-31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250000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10000000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0.410557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-42.627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11785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-2.96441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4512863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DLF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2012-01-02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2012-12-31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250000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10000000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4.374638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16182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-37.7038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16513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-2.6085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4529105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HCLTECH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2012-01-02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2012-12-31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250000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10000000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-8.83687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14513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44.03406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13837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1.749216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4510481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92925" y="1519928"/>
            <a:ext cx="5371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Ranking Days = 15</a:t>
            </a:r>
          </a:p>
          <a:p>
            <a:r>
              <a:rPr lang="en-US" dirty="0" smtClean="0"/>
              <a:t>Number of Initialization Days = 15</a:t>
            </a:r>
          </a:p>
          <a:p>
            <a:r>
              <a:rPr lang="en-US" dirty="0" smtClean="0"/>
              <a:t>Number of Live Days = 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8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64949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715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BHEL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932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CIPLA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0738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522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DLF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16805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908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HCLTECH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90770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</TotalTime>
  <Words>156</Words>
  <Application>Microsoft Office PowerPoint</Application>
  <PresentationFormat>Widescreen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Wisp</vt:lpstr>
      <vt:lpstr>Q Learning Results</vt:lpstr>
      <vt:lpstr>Performance – Run 4</vt:lpstr>
      <vt:lpstr>AXIS</vt:lpstr>
      <vt:lpstr>BHEL</vt:lpstr>
      <vt:lpstr>CIPLA</vt:lpstr>
      <vt:lpstr>DLF</vt:lpstr>
      <vt:lpstr>HCLTECH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 Learning Results</dc:title>
  <dc:creator>Ciddhi</dc:creator>
  <cp:lastModifiedBy>Ciddhi</cp:lastModifiedBy>
  <cp:revision>47</cp:revision>
  <dcterms:created xsi:type="dcterms:W3CDTF">2015-06-10T18:08:28Z</dcterms:created>
  <dcterms:modified xsi:type="dcterms:W3CDTF">2015-06-18T17:48:43Z</dcterms:modified>
</cp:coreProperties>
</file>