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4"/>
  </p:sldMasterIdLst>
  <p:notesMasterIdLst>
    <p:notesMasterId r:id="rId34"/>
  </p:notesMasterIdLst>
  <p:sldIdLst>
    <p:sldId id="3825" r:id="rId5"/>
    <p:sldId id="3837" r:id="rId6"/>
    <p:sldId id="308" r:id="rId7"/>
    <p:sldId id="3838" r:id="rId8"/>
    <p:sldId id="3839" r:id="rId9"/>
    <p:sldId id="3840" r:id="rId10"/>
    <p:sldId id="3856" r:id="rId11"/>
    <p:sldId id="3857" r:id="rId12"/>
    <p:sldId id="3841" r:id="rId13"/>
    <p:sldId id="3842" r:id="rId14"/>
    <p:sldId id="3843" r:id="rId15"/>
    <p:sldId id="3844" r:id="rId16"/>
    <p:sldId id="3845" r:id="rId17"/>
    <p:sldId id="3846" r:id="rId18"/>
    <p:sldId id="3847" r:id="rId19"/>
    <p:sldId id="3848" r:id="rId20"/>
    <p:sldId id="3849" r:id="rId21"/>
    <p:sldId id="3850" r:id="rId22"/>
    <p:sldId id="3851" r:id="rId23"/>
    <p:sldId id="3852" r:id="rId24"/>
    <p:sldId id="3853" r:id="rId25"/>
    <p:sldId id="3854" r:id="rId26"/>
    <p:sldId id="3855" r:id="rId27"/>
    <p:sldId id="3858" r:id="rId28"/>
    <p:sldId id="3859" r:id="rId29"/>
    <p:sldId id="3860" r:id="rId30"/>
    <p:sldId id="3861" r:id="rId31"/>
    <p:sldId id="3862" r:id="rId32"/>
    <p:sldId id="38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48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53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9/3/20XX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Application Program Development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Segment : Crafting Your Own Dialog Boxes</a:t>
            </a:r>
          </a:p>
          <a:p>
            <a:r>
              <a:rPr lang="en-US" dirty="0">
                <a:solidFill>
                  <a:srgbClr val="FFFFFF"/>
                </a:solidFill>
              </a:rPr>
              <a:t>Mahboob Ali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845389"/>
            <a:ext cx="11757154" cy="4149306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Notice that there is a </a:t>
            </a:r>
            <a:r>
              <a:rPr lang="en-US" sz="2000" b="1" i="0" u="none" strike="noStrike" baseline="0" dirty="0" err="1">
                <a:solidFill>
                  <a:srgbClr val="000000"/>
                </a:solidFill>
              </a:rPr>
              <a:t>getSize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()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method that is a simple "get" method and there is also a </a:t>
            </a:r>
            <a:r>
              <a:rPr lang="en-US" sz="2000" b="1" i="0" u="none" strike="noStrike" baseline="0" dirty="0" err="1">
                <a:solidFill>
                  <a:srgbClr val="000000"/>
                </a:solidFill>
              </a:rPr>
              <a:t>getHotListSize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()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method that returns the number of buddies on the hot list.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Notice as well that there are methods to get a buddy at a given index in the array.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The method </a:t>
            </a:r>
            <a:r>
              <a:rPr lang="en-US" sz="2000" b="1" i="0" u="none" strike="noStrike" baseline="0" dirty="0" err="1">
                <a:solidFill>
                  <a:srgbClr val="000000"/>
                </a:solidFill>
              </a:rPr>
              <a:t>getHotListBuddy</a:t>
            </a:r>
            <a:r>
              <a:rPr lang="en-US" sz="2000" b="1" i="0" u="none" strike="noStrike" baseline="0" dirty="0">
                <a:solidFill>
                  <a:srgbClr val="000000"/>
                </a:solidFill>
              </a:rPr>
              <a:t>() 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will find the </a:t>
            </a:r>
            <a:r>
              <a:rPr lang="en-US" sz="2000" b="1" i="0" u="none" strike="noStrike" baseline="0" dirty="0" err="1">
                <a:solidFill>
                  <a:srgbClr val="000000"/>
                </a:solidFill>
              </a:rPr>
              <a:t>i</a:t>
            </a:r>
            <a:r>
              <a:rPr lang="en-US" sz="2000" b="0" i="0" u="none" strike="noStrike" baseline="0" dirty="0" err="1">
                <a:solidFill>
                  <a:srgbClr val="000000"/>
                </a:solidFill>
              </a:rPr>
              <a:t>th</a:t>
            </a:r>
            <a:r>
              <a:rPr lang="en-US" sz="2000" b="0" i="0" u="none" strike="noStrike" baseline="0" dirty="0">
                <a:solidFill>
                  <a:srgbClr val="000000"/>
                </a:solidFill>
              </a:rPr>
              <a:t> buddy that is on the hot list. You will see soon why these methods will be useful.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The task now is to design a nice interface for the main application. </a:t>
            </a:r>
          </a:p>
          <a:p>
            <a:r>
              <a:rPr lang="en-US" sz="2000" b="0" i="0" u="none" strike="noStrike" baseline="0" dirty="0">
                <a:solidFill>
                  <a:srgbClr val="000000"/>
                </a:solidFill>
              </a:rPr>
              <a:t>To start, we must decide what the interface should do. Here is a possible interface: </a:t>
            </a:r>
          </a:p>
          <a:p>
            <a:pPr lvl="1"/>
            <a:r>
              <a:rPr lang="en-US" sz="1800" b="0" i="0" u="none" strike="noStrike" baseline="0" dirty="0">
                <a:solidFill>
                  <a:srgbClr val="000000"/>
                </a:solidFill>
              </a:rPr>
              <a:t>A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list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of all buddies is shown (names only) </a:t>
            </a:r>
          </a:p>
          <a:p>
            <a:pPr lvl="2"/>
            <a:r>
              <a:rPr lang="en-US" sz="1600" b="0" i="0" u="none" strike="noStrike" baseline="0" dirty="0">
                <a:solidFill>
                  <a:srgbClr val="000000"/>
                </a:solidFill>
              </a:rPr>
              <a:t>We should be able to: o 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Add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and 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Remove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buddies from the list </a:t>
            </a:r>
          </a:p>
          <a:p>
            <a:pPr lvl="2"/>
            <a:r>
              <a:rPr lang="en-US" sz="1600" b="1" i="0" u="none" strike="noStrike" baseline="0" dirty="0">
                <a:solidFill>
                  <a:srgbClr val="000000"/>
                </a:solidFill>
              </a:rPr>
              <a:t>Edit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buddies when their name or email changes </a:t>
            </a:r>
          </a:p>
          <a:p>
            <a:pPr lvl="2"/>
            <a:r>
              <a:rPr lang="en-US" sz="1600" b="0" i="0" u="none" strike="noStrike" baseline="0" dirty="0">
                <a:solidFill>
                  <a:srgbClr val="000000"/>
                </a:solidFill>
              </a:rPr>
              <a:t>Show only those buddies that are 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"hot"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or perhaps show all of them </a:t>
            </a:r>
          </a:p>
          <a:p>
            <a:endParaRPr lang="en-CA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8F9AA3-D3DD-4D08-2B81-A7712E72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17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2" y="1328468"/>
            <a:ext cx="6041780" cy="4848495"/>
          </a:xfrm>
        </p:spPr>
        <p:txBody>
          <a:bodyPr>
            <a:normAutofit/>
          </a:bodyPr>
          <a:lstStyle/>
          <a:p>
            <a:r>
              <a:rPr lang="en-US" sz="2000" b="0" i="0" u="none" strike="noStrike" baseline="0" dirty="0"/>
              <a:t>Assume that we have decided upon the following view for the interface: </a:t>
            </a:r>
          </a:p>
          <a:p>
            <a:r>
              <a:rPr lang="en-US" sz="2000" b="0" i="0" u="none" strike="noStrike" baseline="0" dirty="0"/>
              <a:t>Notice that the interface does not show the e-mail addresses in the list. </a:t>
            </a:r>
          </a:p>
          <a:p>
            <a:r>
              <a:rPr lang="en-US" sz="2000" b="0" i="0" u="none" strike="noStrike" baseline="0" dirty="0"/>
              <a:t>It may look cluttered, but we could certainly have done this. </a:t>
            </a:r>
          </a:p>
          <a:p>
            <a:r>
              <a:rPr lang="en-US" sz="2000" b="0" i="0" u="none" strike="noStrike" baseline="0" dirty="0"/>
              <a:t>Perhaps we could have made a second list box or something that would show the e-mail addresses. </a:t>
            </a:r>
          </a:p>
          <a:p>
            <a:r>
              <a:rPr lang="en-US" sz="2000" b="0" i="0" u="none" strike="noStrike" baseline="0" dirty="0"/>
              <a:t>Here is a practice exercise: </a:t>
            </a:r>
          </a:p>
          <a:p>
            <a:pPr lvl="1"/>
            <a:r>
              <a:rPr lang="en-US" sz="1600" b="0" i="0" u="none" strike="noStrike" baseline="0" dirty="0"/>
              <a:t>make a </a:t>
            </a:r>
            <a:r>
              <a:rPr lang="en-US" sz="1600" b="1" i="0" u="none" strike="noStrike" baseline="0" dirty="0" err="1"/>
              <a:t>TextField</a:t>
            </a:r>
            <a:r>
              <a:rPr lang="en-US" sz="1600" b="1" i="0" u="none" strike="noStrike" baseline="0" dirty="0"/>
              <a:t> </a:t>
            </a:r>
            <a:r>
              <a:rPr lang="en-US" sz="1600" b="0" i="0" u="none" strike="noStrike" baseline="0" dirty="0"/>
              <a:t>just beneath the list that will show the e-mail address of the currently selected </a:t>
            </a:r>
            <a:r>
              <a:rPr lang="en-US" sz="1600" b="1" i="0" u="none" strike="noStrike" baseline="0" dirty="0" err="1"/>
              <a:t>EmailBuddy</a:t>
            </a:r>
            <a:r>
              <a:rPr lang="en-US" sz="1600" b="1" i="0" u="none" strike="noStrike" baseline="0" dirty="0"/>
              <a:t> </a:t>
            </a:r>
            <a:r>
              <a:rPr lang="en-US" sz="1600" b="0" i="0" u="none" strike="noStrike" baseline="0" dirty="0"/>
              <a:t>in the list. This is not hard to do.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80E4F1-CD30-F15A-B8E1-835ED59E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1602307"/>
            <a:ext cx="3781051" cy="3009407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49037B-EC19-D948-D66F-0962E248A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8668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142264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How can we build the view for this interface ? We will start by making a special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GridPane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and place various components on it: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EmailBuddyPanel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extends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GridPane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private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This is the list of buddies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The components on the window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private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ListView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private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Button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addButton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private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Button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removeButton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private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CheckBox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hotListButton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ListView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Button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getAddButton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addButton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Button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getRemoveButton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removeButton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CheckBox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getHotListButton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hotListButton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EmailBuddyPanel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m)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model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m; 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Store the model so that the update() method can access it 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setPadding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Insets(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ListView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  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.setItems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FXCollections.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observableArrayList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m.getEmailBuddies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())); 		add(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3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spans 1 column, 3 rows 			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.setPrefHeight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en-CA" sz="1800" b="1" i="1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MAX_VALUE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.setMinWidth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200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.setPrefWidth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en-CA" sz="1800" b="1" i="1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MAX_VALUE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CA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485E2B-A9BA-3B68-FC9D-FB87C2AA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1422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addButton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Button(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"Add"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add(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addButton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setMargin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addButton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Insets(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setValignment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addButton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VPos.</a:t>
            </a:r>
            <a:r>
              <a:rPr lang="en-CA" sz="1800" b="1" i="1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TOP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setHalignment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addButton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HPos.</a:t>
            </a:r>
            <a:r>
              <a:rPr lang="en-CA" sz="1800" b="1" i="1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CENTER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addButton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.setMinHeight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25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addButton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.setMinWidth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removeButton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Button(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"Remove"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add(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removeButton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setMargin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removeButton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Insets(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setValignment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removeButton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VPos.</a:t>
            </a:r>
            <a:r>
              <a:rPr lang="en-CA" sz="1800" b="1" i="1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TOP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setHalignment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removeButton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HPos.</a:t>
            </a:r>
            <a:r>
              <a:rPr lang="en-CA" sz="1800" b="1" i="1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CENTER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removeButton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.setMinHeight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25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removeButton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.setMinWidth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hotListButton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CheckBox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"Show Hot List"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add(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hotListButton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setMargin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hotListButton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Insets(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 	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setValignment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hotListButton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VPos.</a:t>
            </a:r>
            <a:r>
              <a:rPr lang="en-CA" sz="1800" b="1" i="1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TOP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setHalignment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hotListButton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HPos.</a:t>
            </a:r>
            <a:r>
              <a:rPr lang="en-CA" sz="1800" b="1" i="1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CENTER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hotListButton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.setMinHeight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25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hotListButton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.setMinWidth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Now update the components by filling them in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update();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Update the components so that they reflect the contents of the model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void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update() { 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//... coming soon ...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DA428-50EB-7BD9-0BCC-F1FDA7B4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2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142264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Notice that we are making our class a subclass of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GridPane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That allow us to directly add the components by using </a:t>
            </a:r>
            <a:r>
              <a:rPr lang="en-US" sz="1800" b="1" i="0" u="none" strike="noStrike" baseline="0" dirty="0">
                <a:solidFill>
                  <a:srgbClr val="C00000"/>
                </a:solidFill>
              </a:rPr>
              <a:t>add()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within the constructor.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Also notice that the constructor takes an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EmailBuddyList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as a parameter.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We will fill in the list with the data from this parameter.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list is of type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ListView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which allows us to populate it with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objects.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At the end of the constructor, we call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update()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method. 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Recall that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update()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method should read from the model and then refresh the "look" of the components.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only components that need their appearance updated is the list and the remove button.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remove button is easily updated as we simply disable it when there is nothing selected in the list: </a:t>
            </a:r>
          </a:p>
          <a:p>
            <a:pPr marL="0" indent="0">
              <a:buNone/>
            </a:pPr>
            <a:endParaRPr lang="en-CA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removeButton.setDisable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.getSelectionModel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getSelectedIndex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&lt;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endParaRPr lang="en-C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list is more complicated. First of all, we need to populate the list with the most recent data.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Recall that we did something similar in the grocery list example.</a:t>
            </a:r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8F2B9-4E69-E793-45AF-DA3BDDC1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44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142264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We need to create an appropriate-sized array and then fill it up with email buddies and then set the list data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.getSize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()];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for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.getSize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.setItems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FXCollections.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observableArrayList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However, things are a little more difficult now. If we have the hot list button selected, then we do not want all the buddies ... instead we want only those on the hot list: </a:t>
            </a:r>
          </a:p>
          <a:p>
            <a:endParaRPr lang="en-CA" sz="1800" b="0" i="0" u="none" strike="noStrike" baseline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.getHotListSize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()];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for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.getHotListSize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.setItems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FXCollections.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observableArrayList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66A5D6-E18D-FE17-4573-B22F7D537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62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142264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We can use an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statement to select the appropriate code: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hotListButton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.isSelected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 {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.getHotListSize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()];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for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.getHotListSize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else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.getSize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()];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for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.getSize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.setItems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FXCollections.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observableArrayList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  <a:endParaRPr lang="en-C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One last point ... as we will see later when editing a buddy, sometimes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ListView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does not refresh properly. To fix this, we simply first need to set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ListView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contents to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null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first before setting it to the value that we want.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.setItems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null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/// Seems to be required for a proper update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.setItems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FXCollections.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observableArrayList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7A77E-A10A-B10E-7175-70BC9DF1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97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142264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We will also need to ensure that we select the selected item each time we make an update.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That is, if we were to select an item from the list and then update ... we want to make sure that the item remains selected.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At this point, when we refresh the list contents, the selected item does not remain selected.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So, we will need to remember which item was selected and then reselect it again after the list is re-populated.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Here is the final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update()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method that must be added to the view code: </a:t>
            </a:r>
          </a:p>
          <a:p>
            <a:pPr marL="0" indent="0">
              <a:buNone/>
            </a:pP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// Update the components so that they reflect the contents of the model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update()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Remember what was selected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selectedItem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.getSelectionModel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</a:rPr>
              <a:t>getSelectedIndex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Now re-populate the list by creating and returning a new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array with the exact size of the number of items in it.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hotListButton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.isSelected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()];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&lt; </a:t>
            </a:r>
            <a:r>
              <a:rPr lang="en-US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.getHotListBuddy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}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6B7970-BC35-1FE6-DA75-B1DEAF37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80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142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else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.getSize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()];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for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.getSize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.setItems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null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/// Seems to be required for a proper update 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.setItems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FXCollections.</a:t>
            </a:r>
            <a:r>
              <a:rPr lang="en-CA" sz="1800" b="0" i="1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observableArrayList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exactList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</a:p>
          <a:p>
            <a:pPr marL="0" indent="0">
              <a:buNone/>
            </a:pPr>
            <a:endParaRPr lang="en-CA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CA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Reselect the selected item 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.getSelectionModel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select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selectedItem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Enable/disable the Remove button accordingly 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removeButton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.setDisable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buddyList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.getSelectionModel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getSelectedIndex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&lt;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AB770-E9D3-DA6D-8510-2CAC4CF29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566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142264"/>
          </a:xfrm>
        </p:spPr>
        <p:txBody>
          <a:bodyPr>
            <a:normAutofit fontScale="85000"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controller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will keep track of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view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as well as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model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We will be handling events for the pressing of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addButton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removeButton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hotListButton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as well as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buddyList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selection.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Here is the basic framework for the controller: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EmailBuddyApp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extends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Application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private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The model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private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EmailBuddyPanel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The view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void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start(Stage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primaryStage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Initially, no buddies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model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Make a new viewing panel and add it to the pane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view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EmailBuddyPanel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	//Handle the Add button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.getAddButton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setOnAction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EventHandler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&gt;()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		// This is the single event handler for all of the buttons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void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handle(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			// Add buddy (code will be shown later)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	// Handle the Remove button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.getRemoveButton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setOnAction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EventHandler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&gt;()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This is the single event handler for all of the buttons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void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handle(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Remove buddy (code will be shown later)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});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2A66-CD95-34F1-2925-9127E0E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6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3E70-628B-C88F-8710-1C184DC5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  <a:endParaRPr lang="en-CA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DE874-AEA4-5131-3742-88CD75DE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how to</a:t>
            </a:r>
          </a:p>
          <a:p>
            <a:endParaRPr lang="en-US" dirty="0"/>
          </a:p>
          <a:p>
            <a:pPr lvl="1"/>
            <a:r>
              <a:rPr lang="en-US" dirty="0"/>
              <a:t>Create your own dialog boxes</a:t>
            </a:r>
          </a:p>
          <a:p>
            <a:pPr lvl="1"/>
            <a:r>
              <a:rPr lang="en-US" dirty="0"/>
              <a:t>Manage your own dialog boxes</a:t>
            </a:r>
          </a:p>
          <a:p>
            <a:pPr lvl="1"/>
            <a:r>
              <a:rPr lang="en-US" dirty="0"/>
              <a:t>Making and using different option with dialog boxes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FC24F-404E-4823-97DC-783A4BE9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834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0C3D8-8783-1114-BCCC-577AFFF4D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89" y="589175"/>
            <a:ext cx="10965611" cy="55877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// Handle the Hot List Button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setOnAction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EventHandler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&gt;() {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This is the single event handler for all of the buttons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void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handle(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.update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} 	});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// Handle a double-click in the list 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setOnMousePressed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EventHandler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MouseEvent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&gt;() { 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void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handle(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MouseEvent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mouseEvent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mouseEvent.getClickCount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==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Edit buddy (code will be shown later) 			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.update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primaryStage.setTitle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"Email Buddy App"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primaryStage.setScene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Scene(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400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300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primaryStage.show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static void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main(String[]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r>
              <a:rPr lang="en-CA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launch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} }</a:t>
            </a:r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3E29D5-42D0-797B-7748-3E551E34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060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7" y="625028"/>
            <a:ext cx="6097527" cy="5827529"/>
          </a:xfrm>
        </p:spPr>
        <p:txBody>
          <a:bodyPr>
            <a:normAutofit/>
          </a:bodyPr>
          <a:lstStyle/>
          <a:p>
            <a:r>
              <a:rPr lang="en-US" sz="1400" b="0" i="0" u="none" strike="noStrike" baseline="0" dirty="0"/>
              <a:t>Notice that the code is straight forward. </a:t>
            </a:r>
          </a:p>
          <a:p>
            <a:r>
              <a:rPr lang="en-US" sz="1400" b="0" i="0" u="none" strike="noStrike" baseline="0" dirty="0"/>
              <a:t>The hot list button event handler only requires a refreshing of the list, so the view's </a:t>
            </a:r>
            <a:r>
              <a:rPr lang="en-US" sz="1400" b="1" i="0" u="none" strike="noStrike" baseline="0" dirty="0"/>
              <a:t>update() </a:t>
            </a:r>
            <a:r>
              <a:rPr lang="en-US" sz="1400" b="0" i="0" u="none" strike="noStrike" baseline="0" dirty="0"/>
              <a:t>method is called. </a:t>
            </a:r>
          </a:p>
          <a:p>
            <a:r>
              <a:rPr lang="en-US" sz="1400" b="0" i="0" u="none" strike="noStrike" baseline="0" dirty="0"/>
              <a:t>We now need to decide what to do when the user clicks the </a:t>
            </a:r>
            <a:r>
              <a:rPr lang="en-US" sz="1400" b="1" i="0" u="none" strike="noStrike" baseline="0" dirty="0"/>
              <a:t>Add </a:t>
            </a:r>
            <a:r>
              <a:rPr lang="en-US" sz="1400" b="0" i="0" u="none" strike="noStrike" baseline="0" dirty="0"/>
              <a:t>button, </a:t>
            </a:r>
            <a:r>
              <a:rPr lang="en-US" sz="1400" b="1" i="0" u="none" strike="noStrike" baseline="0" dirty="0"/>
              <a:t>Remove </a:t>
            </a:r>
            <a:r>
              <a:rPr lang="en-US" sz="1400" b="0" i="0" u="none" strike="noStrike" baseline="0" dirty="0"/>
              <a:t>button and </a:t>
            </a:r>
            <a:r>
              <a:rPr lang="en-US" sz="1400" b="1" i="0" u="none" strike="noStrike" baseline="0" dirty="0" err="1"/>
              <a:t>OnHotList</a:t>
            </a:r>
            <a:r>
              <a:rPr lang="en-US" sz="1400" b="1" i="0" u="none" strike="noStrike" baseline="0" dirty="0"/>
              <a:t> </a:t>
            </a:r>
            <a:r>
              <a:rPr lang="en-US" sz="1400" b="0" i="0" u="none" strike="noStrike" baseline="0" dirty="0"/>
              <a:t>button as well as when the user selects an item from the list. </a:t>
            </a:r>
          </a:p>
          <a:p>
            <a:r>
              <a:rPr lang="en-US" sz="1400" b="0" i="0" u="none" strike="noStrike" baseline="0" dirty="0"/>
              <a:t>The </a:t>
            </a:r>
            <a:r>
              <a:rPr lang="en-US" sz="1400" b="1" i="0" u="none" strike="noStrike" baseline="0" dirty="0"/>
              <a:t>Add </a:t>
            </a:r>
            <a:r>
              <a:rPr lang="en-US" sz="1400" b="0" i="0" u="none" strike="noStrike" baseline="0" dirty="0"/>
              <a:t>button should bring up a dialog box to allow us to add a new buddy. </a:t>
            </a:r>
          </a:p>
          <a:p>
            <a:r>
              <a:rPr lang="en-US" sz="1400" b="0" i="0" u="none" strike="noStrike" baseline="0" dirty="0"/>
              <a:t>We have not created this dialog box, but we will do so soon. </a:t>
            </a:r>
          </a:p>
          <a:p>
            <a:r>
              <a:rPr lang="en-US" sz="1400" b="0" i="0" u="none" strike="noStrike" baseline="0" dirty="0"/>
              <a:t>The adding of the new email buddy should only occur if the user presses the </a:t>
            </a:r>
            <a:r>
              <a:rPr lang="en-US" sz="1400" b="1" i="0" u="none" strike="noStrike" baseline="0" dirty="0"/>
              <a:t>OK </a:t>
            </a:r>
            <a:r>
              <a:rPr lang="en-US" sz="1400" b="0" i="0" u="none" strike="noStrike" baseline="0" dirty="0"/>
              <a:t>button. </a:t>
            </a:r>
          </a:p>
          <a:p>
            <a:r>
              <a:rPr lang="en-US" sz="1400" b="0" i="0" u="none" strike="noStrike" baseline="0" dirty="0"/>
              <a:t>If the </a:t>
            </a:r>
            <a:r>
              <a:rPr lang="en-US" sz="1400" b="1" i="0" u="none" strike="noStrike" baseline="0" dirty="0"/>
              <a:t>CANCEL </a:t>
            </a:r>
            <a:r>
              <a:rPr lang="en-US" sz="1400" b="0" i="0" u="none" strike="noStrike" baseline="0" dirty="0"/>
              <a:t>button is pressed, or the dialog box is closed down, then no email buddy should be added. </a:t>
            </a:r>
          </a:p>
          <a:p>
            <a:r>
              <a:rPr lang="en-US" sz="1400" b="0" i="0" u="none" strike="noStrike" baseline="0" dirty="0"/>
              <a:t>To make the code simpler, it is a good idea to create the new email buddy when the </a:t>
            </a:r>
            <a:r>
              <a:rPr lang="en-US" sz="1400" b="1" i="0" u="none" strike="noStrike" baseline="0" dirty="0"/>
              <a:t>Add </a:t>
            </a:r>
            <a:r>
              <a:rPr lang="en-US" sz="1400" b="0" i="0" u="none" strike="noStrike" baseline="0" dirty="0"/>
              <a:t>button is pressed so that we can pass this buddy into the dialog box so that its contents can be set. </a:t>
            </a:r>
          </a:p>
          <a:p>
            <a:r>
              <a:rPr lang="en-US" sz="1400" b="0" i="0" u="none" strike="noStrike" baseline="0" dirty="0"/>
              <a:t>If the user presses </a:t>
            </a:r>
            <a:r>
              <a:rPr lang="en-US" sz="1400" b="1" i="0" u="none" strike="noStrike" baseline="0" dirty="0"/>
              <a:t>OK </a:t>
            </a:r>
            <a:r>
              <a:rPr lang="en-US" sz="1400" b="0" i="0" u="none" strike="noStrike" baseline="0" dirty="0"/>
              <a:t>afterwards, we can add this new buddy to the model. </a:t>
            </a:r>
          </a:p>
          <a:p>
            <a:r>
              <a:rPr lang="en-US" sz="1400" b="0" i="0" u="none" strike="noStrike" baseline="0" dirty="0"/>
              <a:t>The dialog box should allow the user to set the name, address and hot list status for the buddy that it is working on (i.e., either a newly added buddy or one being edited). Here is what the dialog box will look like:</a:t>
            </a:r>
            <a:endParaRPr lang="en-CA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3EF45-1A98-7E0D-226D-D2C9595A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184" y="2215904"/>
            <a:ext cx="3781051" cy="178221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2A66-CD95-34F1-2925-9127E0E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2057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34383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We can create this dialog in a class called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BuddyDetailsDialog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It will be a subclass of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Dialog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class.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The constructor will take three parameters: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the owner, which is a stage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a title for the window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600" b="0" i="0" u="none" strike="noStrike" baseline="0" dirty="0">
                <a:solidFill>
                  <a:srgbClr val="000000"/>
                </a:solidFill>
              </a:rPr>
              <a:t>an </a:t>
            </a:r>
            <a:r>
              <a:rPr lang="en-US" sz="16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to be edited.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Here is the basic code that will bring up the window with the two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Labels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TextFields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and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Checkbox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BuddyDetailsDialog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extends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Dialog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BuddyDetailsDialog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(Stage owner, String title,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1" i="0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bud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	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setTitle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(title);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Set the button types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ButtonType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okButtonType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ButtonType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"OK"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ButtonBar.ButtonData.</a:t>
            </a:r>
            <a:r>
              <a:rPr lang="en-CA" sz="1800" b="1" i="1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OK_DONE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					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getDialogPane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getButtonTypes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addAll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okButtonType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									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ButtonType.</a:t>
            </a:r>
            <a:r>
              <a:rPr lang="en-CA" sz="1800" b="1" i="1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CANCEL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Create the and </a:t>
            </a:r>
            <a:r>
              <a:rPr lang="en-CA" sz="1800" b="0" i="1" u="none" strike="noStrike" baseline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and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 address labels and fields.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GridPane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grid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GridPane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grid.setHgap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grid.setVgap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grid.setPadding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Insets(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nameField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</a:rPr>
              <a:t>bud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.getName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()); 			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nameField.setPromptText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"Person's name to be shown in the list"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nameField.setMinWidth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300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2A66-CD95-34F1-2925-9127E0E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657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343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addressField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TextField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</a:rPr>
              <a:t>bud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.getAddress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()); 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addressField.setPromptText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"Enter a valid email address"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addressField.setMinWidth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300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CheckBox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onHotList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CheckBox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"On Hot List"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onHotList.setSelected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C00000"/>
                </a:solidFill>
                <a:latin typeface="Courier New" panose="02070309020205020404" pitchFamily="49" charset="0"/>
              </a:rPr>
              <a:t>bud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.onHotList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grid.add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Label(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"Name:"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grid.add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nameField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grid.add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Label(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"Address:"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grid.add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addressField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grid.add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onHotList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	 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getDialogPane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setContent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(grid); 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Puts the stuff on the window </a:t>
            </a:r>
          </a:p>
          <a:p>
            <a:pPr marL="0" indent="0"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code is straight forward. However, there are some interesting points.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Notice how the incoming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0" u="none" strike="noStrike" baseline="0" dirty="0">
                <a:solidFill>
                  <a:srgbClr val="C00000"/>
                </a:solidFill>
              </a:rPr>
              <a:t>bud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is used to populate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TextFields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and set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HotList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value.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This allows the dialog box to come up with information already in the fields.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Also notice how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GridPane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is set for the dialog box in the last line.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When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OK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button is pressed, we need to update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that was passed in as a parameter to have the name, address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</a:rPr>
              <a:t>hotList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status as specified in the dialog box data.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2A66-CD95-34F1-2925-9127E0E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892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343830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We write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setResultConverter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()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method which allows us to specify what to return to the main program that brought up this dialog box.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In our case, we would like to return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whose information was just added or edited.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However, if the user pressed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CANCEL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or closed the window, then we do not want to return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but will return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null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instead ... to indicate that nothing is to be changed.</a:t>
            </a:r>
          </a:p>
          <a:p>
            <a:pPr marL="0" indent="0">
              <a:buNone/>
            </a:pP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// Convert the result to an </a:t>
            </a:r>
            <a:r>
              <a:rPr lang="en-CA" sz="1800" b="0" i="1" u="none" strike="noStrike" baseline="0" dirty="0" err="1">
                <a:solidFill>
                  <a:srgbClr val="80808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 containing the info 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setResultConverter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Callback&lt;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ButtonType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&gt;() {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call(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ButtonType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b) {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(b == </a:t>
            </a:r>
            <a:r>
              <a:rPr lang="en-CA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okButtonType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.setName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nameField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.getText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()); 							</a:t>
            </a:r>
            <a:r>
              <a:rPr lang="en-CA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.setAddress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addressField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.getText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bud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.onHotList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onHotList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.isSelected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CA" sz="1800" b="0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null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});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2A66-CD95-34F1-2925-9127E0E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0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343830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Notice that it checks the button type to see if it is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okButtonType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that was created earlier.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If so, it then extracts all the data from the dialog box and sets it for the buddy and returns the buddy. Otherwise, it returns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null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final addition that we will make is to disable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OK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button unless the user has typed in both a name and an address ... or if the user selects/deselects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onHotList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checkbox.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idea is to disable the button until something valid has been entered.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To do this, we need event handlers to be called when the user types into a text field or checks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Checkbox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To start, we assume that the button should be disabled: </a:t>
            </a:r>
          </a:p>
          <a:p>
            <a:pPr marL="0" indent="0">
              <a:buNone/>
            </a:pP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// Enable/Disable OK button depending on whether a username was entered.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Node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okButton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getDialogPane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lookupButton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okButtonType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okButton.setDisable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true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Disable upon start </a:t>
            </a:r>
            <a:endParaRPr lang="en-C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Then, the idea is to simply check to see whether or not both text fields have something in them.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If they both have something, then we can enable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OK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button, otherwise disable it. Here is the code to check that: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okButton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.setDisable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nameField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.getText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().trim().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||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addressField.getText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().trim().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CA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2A66-CD95-34F1-2925-9127E0E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783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343830"/>
          </a:xfrm>
        </p:spPr>
        <p:txBody>
          <a:bodyPr>
            <a:normAutofit lnSpcReduction="1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Now we are ready to go back to the main application and handle the pressing of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Add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button.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In this case, we need to create a new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and then bring up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BuddyDetailsDialog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in order to allow the user to enter the data for that buddy.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Here is the code for adding a buddy. It needs to be inserted in the code above as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Add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button event handler: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void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handle(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Now bring up the dialog box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Dialog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dialog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BuddyDetailsDialog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primaryStage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endParaRPr lang="en-C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							"New Buddy Details"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Optional&lt;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 result =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dialog.showAndWait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result.isPresent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 { </a:t>
            </a:r>
            <a:endParaRPr lang="en-C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aBuddy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Add the buddy to the model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.update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code is easy to follow.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Notice how we decide what to do depending on the result coming back from the showing of the dialog box.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If the result was present (i.e., OK was pressed), then we simply add the newly created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and update the view to reflect the changes.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Otherwise, if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CANCEL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was pressed, then there is nothing to do.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2A66-CD95-34F1-2925-9127E0E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660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757154" cy="6343830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For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Remove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button, we simply need to look at what is selected from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ListView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and remove it from the model: </a:t>
            </a:r>
          </a:p>
          <a:p>
            <a:pPr marL="0" indent="0"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void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handle(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actionEvent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index =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getSelectionModel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getSelectedIndex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(index &gt;=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.remove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(index);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.update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en-C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Notice how the code simply determines the index of the selected item in the list and then calls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remove()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method in the model in order to remove the item from the list.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call to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update()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simply refreshes the window.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2A66-CD95-34F1-2925-9127E0E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790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867306" cy="6343830"/>
          </a:xfrm>
        </p:spPr>
        <p:txBody>
          <a:bodyPr>
            <a:normAutofit fontScale="85000" lnSpcReduction="20000"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Finally, in order to be able to edit an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we need to create an event handler for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ListView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If a single-click was done on the list, there is not much to do except call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update()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so that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Remove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button could be enabled, allowing us to remove the selected item.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Notice how we can ask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MouseEvent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for the click count. Now, to perform the editing, we will need to determine the selected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and then open up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BuddyDetailsDialog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with that buddy so that it can be edited. Here is the code: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void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handle(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MouseEvent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mouseEvent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mouseEvent.getClickCount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==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2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selectedIndex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getSelectionModel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 										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getSelectedIndex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selectedIndex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&gt;=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.getHotListButton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isSelected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							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.getHotListBuddy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selectedIndex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else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model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selectedIndex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			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null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Now bring up the dialog box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		Dialog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dialog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BuddyDetailsDialog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primaryStage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"Edit Buddy 									     Details"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selectedBuddy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		Optional&lt;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 result =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dialog.showAndWait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result.isPresent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.update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	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else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view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.update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Allows Remove button to be enabled on single click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2A66-CD95-34F1-2925-9127E0E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68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0" y="238125"/>
            <a:ext cx="11867306" cy="6343830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Notice a couple of things.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</a:rPr>
              <a:t>First, we need to ensure that there is a selected item in the list, otherwise we do nothing. We just check to make sure that it is not -1.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</a:rPr>
              <a:t>Then, we need to determine which </a:t>
            </a:r>
            <a:r>
              <a:rPr lang="en-US" sz="16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was selected.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</a:rPr>
              <a:t>This will depend on whether or not the Hot List is being shown.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</a:rPr>
              <a:t>We have two model methods that we can call: </a:t>
            </a:r>
            <a:r>
              <a:rPr lang="en-US" sz="1600" b="1" i="0" u="none" strike="noStrike" baseline="0" dirty="0" err="1">
                <a:solidFill>
                  <a:srgbClr val="000000"/>
                </a:solidFill>
              </a:rPr>
              <a:t>getBuddy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()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and </a:t>
            </a:r>
            <a:r>
              <a:rPr lang="en-US" sz="1600" b="1" i="0" u="none" strike="noStrike" baseline="0" dirty="0" err="1">
                <a:solidFill>
                  <a:srgbClr val="000000"/>
                </a:solidFill>
              </a:rPr>
              <a:t>getHotListBuddy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()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Each takes an integer indicating the number of the item in the list that we want.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So, we just call the appropriate method and it will return the selected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object accordingly.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If the result is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null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then there is nothing to do. Otherwise, we need to edit.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To edit, we simply open up the dialog box as before, but now with a different title and with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selectedBuddy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instead of a newly created one.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If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OK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button was pressed, we simply update the list, otherwise there is nothing to do.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How does the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get edited ? </a:t>
            </a:r>
          </a:p>
          <a:p>
            <a:pPr lvl="1"/>
            <a:r>
              <a:rPr lang="en-US" sz="1600" b="0" i="0" u="none" strike="noStrike" baseline="0" dirty="0">
                <a:solidFill>
                  <a:srgbClr val="000000"/>
                </a:solidFill>
              </a:rPr>
              <a:t>Well, the code in the </a:t>
            </a:r>
            <a:r>
              <a:rPr lang="en-US" sz="1600" b="1" i="0" u="none" strike="noStrike" baseline="0" dirty="0" err="1">
                <a:solidFill>
                  <a:srgbClr val="000000"/>
                </a:solidFill>
              </a:rPr>
              <a:t>setResultConverter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()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of the </a:t>
            </a:r>
            <a:r>
              <a:rPr lang="en-US" sz="1600" b="1" i="0" u="none" strike="noStrike" baseline="0" dirty="0" err="1">
                <a:solidFill>
                  <a:srgbClr val="000000"/>
                </a:solidFill>
              </a:rPr>
              <a:t>BuddyDetailsDialog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will ensure that if </a:t>
            </a:r>
            <a:r>
              <a:rPr lang="en-US" sz="1600" b="1" i="0" u="none" strike="noStrike" baseline="0" dirty="0">
                <a:solidFill>
                  <a:srgbClr val="000000"/>
                </a:solidFill>
              </a:rPr>
              <a:t>OK 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was pressed, then this </a:t>
            </a:r>
            <a:r>
              <a:rPr lang="en-US" sz="1600" b="1" i="0" u="none" strike="noStrike" baseline="0" dirty="0" err="1">
                <a:solidFill>
                  <a:srgbClr val="000000"/>
                </a:solidFill>
              </a:rPr>
              <a:t>selectedBuddy</a:t>
            </a:r>
            <a:r>
              <a:rPr lang="en-US" sz="1600" b="0" i="0" u="none" strike="noStrike" baseline="0" dirty="0" err="1">
                <a:solidFill>
                  <a:srgbClr val="000000"/>
                </a:solidFill>
              </a:rPr>
              <a:t>'s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 contents will be changed to that which is in the </a:t>
            </a:r>
            <a:r>
              <a:rPr lang="en-US" sz="1600" b="1" i="0" u="none" strike="noStrike" baseline="0" dirty="0" err="1">
                <a:solidFill>
                  <a:srgbClr val="000000"/>
                </a:solidFill>
              </a:rPr>
              <a:t>TextFields</a:t>
            </a:r>
            <a:r>
              <a:rPr lang="en-US" sz="16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It all works out rather smoothly.</a:t>
            </a:r>
            <a:endParaRPr lang="en-CA" dirty="0"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B2A66-CD95-34F1-2925-9127E0E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88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74DA-F158-5AE7-60E3-4A62B39C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686360"/>
            <a:ext cx="11658600" cy="6172200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dialog box itself is easy to make. It is simply another window. To create your own, simply make it a subclass of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Dialog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</a:t>
            </a:r>
          </a:p>
          <a:p>
            <a:pPr marL="0" indent="0">
              <a:buNone/>
            </a:pPr>
            <a:r>
              <a:rPr lang="en-CA" sz="1800" b="1" i="0" u="none" strike="noStrike" baseline="0" dirty="0">
                <a:solidFill>
                  <a:srgbClr val="003299"/>
                </a:solidFill>
                <a:latin typeface="Courier New" panose="02070309020205020404" pitchFamily="49" charset="0"/>
              </a:rPr>
              <a:t>	public class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MyDialogBox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1" i="0" u="none" strike="noStrike" baseline="0" dirty="0">
                <a:solidFill>
                  <a:srgbClr val="003299"/>
                </a:solidFill>
                <a:latin typeface="Courier New" panose="02070309020205020404" pitchFamily="49" charset="0"/>
              </a:rPr>
              <a:t>extends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Dialog { </a:t>
            </a:r>
            <a:endParaRPr lang="en-C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...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Then, you can add components and event handlers to this dialog box as if it were a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Pane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Typically, you will ensure that there is some combination of ok/apply and cancel/close buttons which are usually located at the bottom right or bottom center of a dialog box.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There are various constructors in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Dialog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class. We will use the following format for our constructors: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3299"/>
                </a:solidFill>
                <a:latin typeface="Courier New" panose="02070309020205020404" pitchFamily="49" charset="0"/>
              </a:rPr>
              <a:t>	public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MyDialog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(Stage owner, String title, ...) {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Arial" panose="020B0604020202020204" pitchFamily="34" charset="0"/>
              </a:rPr>
              <a:t>setTitle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(title); </a:t>
            </a:r>
          </a:p>
          <a:p>
            <a:pPr marL="0" indent="0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owner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parameter is usually the main application's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Stage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object.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title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parameter is what will appear on the dialog box title bar.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We may also want to supply additional model-related parameters to pass information into the dialog box</a:t>
            </a:r>
            <a:r>
              <a:rPr lang="en-US" sz="1800" b="0" i="0" u="none" strike="noStrike" baseline="0" dirty="0" smtClean="0">
                <a:solidFill>
                  <a:srgbClr val="000000"/>
                </a:solidFill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2FF84F-46F9-207E-38C8-17201634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A2955E-0B0B-FA82-FA1C-DFD81F12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6226"/>
            <a:ext cx="10725912" cy="701040"/>
          </a:xfrm>
        </p:spPr>
        <p:txBody>
          <a:bodyPr/>
          <a:lstStyle/>
          <a:p>
            <a:r>
              <a:rPr lang="en-US" dirty="0"/>
              <a:t>Making My Own Dialog Boxes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395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323850"/>
            <a:ext cx="11601450" cy="610494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 smtClean="0">
                <a:solidFill>
                  <a:srgbClr val="000000"/>
                </a:solidFill>
              </a:rPr>
              <a:t>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Dialog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class has a method called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setResultConverter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()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which allows us to provide a function to be called which will define what is to be returned from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Dialog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box when it is closed.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We can return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null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to indicate that it was cancelled, and something else otherwise. Here is the basic format: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setResultConverter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Callback&lt;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ButtonType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RETURN_TYPE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&gt;()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RETURN_TYPE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call(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ButtonType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b) {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(b == </a:t>
            </a:r>
            <a:r>
              <a:rPr lang="en-US" sz="1800" b="0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okButtonType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RETURN_TYPE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1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result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1" i="1" u="none" strike="noStrike" baseline="0" dirty="0">
                <a:solidFill>
                  <a:srgbClr val="003299"/>
                </a:solidFill>
                <a:latin typeface="Courier New" panose="02070309020205020404" pitchFamily="49" charset="0"/>
              </a:rPr>
              <a:t>new </a:t>
            </a:r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RETURN_TYPE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... Extract data from the Dialog box to fill in result ... 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US" sz="1800" b="1" i="1" u="none" strike="noStrike" baseline="0" dirty="0">
                <a:solidFill>
                  <a:srgbClr val="C00000"/>
                </a:solidFill>
                <a:latin typeface="Courier New" panose="02070309020205020404" pitchFamily="49" charset="0"/>
              </a:rPr>
              <a:t>result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	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null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});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Here, </a:t>
            </a:r>
            <a:r>
              <a:rPr lang="en-US" sz="1800" b="0" i="1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</a:rPr>
              <a:t>RETURN_TYPE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could be any type of object that we want returned from the dialog box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72F3D2-A229-F24A-DB5D-AEFB0B52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22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184" y="2711141"/>
            <a:ext cx="9071261" cy="1988522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When bringing up the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Dialog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box, we use this code: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Optional&lt;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RETURN_TYPE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&gt; result =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myDialog.showAndWait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();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	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result.isPresent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 { </a:t>
            </a:r>
            <a:r>
              <a:rPr lang="en-US" sz="1800" b="0" i="0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Do something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en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	else {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// Do something else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The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RETURN_TYPE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should match what was set in the dialog box. </a:t>
            </a:r>
            <a:endParaRPr lang="en-CA" sz="2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851A4F-218B-FE38-C505-B2C621D5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3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82FA1-C4AB-4B8C-656A-6A7519EB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4" y="1101934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EmailBuddy</a:t>
            </a:r>
            <a:r>
              <a:rPr lang="en-US" sz="3600" dirty="0"/>
              <a:t> Example (Custom Dialog Box)</a:t>
            </a:r>
            <a:endParaRPr lang="en-CA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0C5756-B2A0-6C24-0D60-7D1039DF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4" y="2225615"/>
            <a:ext cx="11670102" cy="2406769"/>
          </a:xfrm>
        </p:spPr>
        <p:txBody>
          <a:bodyPr>
            <a:norm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Consider having many "buddies" (i.e., friends) that you send e-mails to regularly.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Consider making a nice little “electronic” address book that you can store the buddy's names along with his/her e-mail addresses.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Perhaps you even want to categorize the buddies as being "hot" (i.e., you talk to them often), or "not-so-hot". What exactly is an e-mail buddy ?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Well, we can easily develop a simple model of an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as follows </a:t>
            </a:r>
            <a:endParaRPr lang="en-CA" sz="18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2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82FA1-C4AB-4B8C-656A-6A7519EB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4" y="136525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Model Class for </a:t>
            </a:r>
            <a:r>
              <a:rPr lang="en-US" sz="3600" dirty="0" err="1"/>
              <a:t>EmailBuddy</a:t>
            </a:r>
            <a:endParaRPr lang="en-CA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0C5756-B2A0-6C24-0D60-7D1039DF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4" y="659921"/>
            <a:ext cx="11670102" cy="55856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private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name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address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private boolean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onHotList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Here are some constructors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name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address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1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""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onHotList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false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aName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String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anAddress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name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aName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address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anAddress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onHotList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false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Here are the get methods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getName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name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getAddress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address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boolean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onHotList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onHotList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Here are the set methods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void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setName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newName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name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newName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void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setAddress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(String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newAddress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address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newAddress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void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onHotList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boolean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r>
              <a:rPr lang="en-CA" sz="1800" b="1" i="0" u="none" strike="noStrike" baseline="0" dirty="0" err="1">
                <a:solidFill>
                  <a:srgbClr val="650D79"/>
                </a:solidFill>
                <a:latin typeface="Courier New" panose="02070309020205020404" pitchFamily="49" charset="0"/>
              </a:rPr>
              <a:t>onHotList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The appearance of the buddy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name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en-CA" sz="18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00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82FA1-C4AB-4B8C-656A-6A7519EB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4" y="136525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Model Class for </a:t>
            </a:r>
            <a:r>
              <a:rPr lang="en-US" sz="3600" dirty="0" err="1"/>
              <a:t>EmailBuddyList</a:t>
            </a:r>
            <a:endParaRPr lang="en-CA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0C5756-B2A0-6C24-0D60-7D1039DF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24" y="659920"/>
            <a:ext cx="11670102" cy="569642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As you may have noticed, there is nothing difficult here ... just your standard "run-of-the-mill" model class.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However, this class alone does not represent the whole model for our GUI since we will have many of these </a:t>
            </a:r>
            <a:r>
              <a:rPr lang="en-US" sz="1800" b="1" i="0" u="none" strike="noStrike" baseline="0" dirty="0" err="1">
                <a:solidFill>
                  <a:srgbClr val="000000"/>
                </a:solidFill>
              </a:rPr>
              <a:t>EmailBuddy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objects.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So, we will need a class to represent the list.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class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{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final int 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MAXIMUM_SIZE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100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private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buddies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private int 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buddies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new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MAXIMUM_SIZE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size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Return the number of buddies in the whole list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Return all the buddies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getEmailBuddies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buddies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// Get a particular buddy from the list, given the index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getBuddy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return 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buddies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 }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// Add an email buddy to the list unless it has reached its capacity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add(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buddy) {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Make sure that we do not go past the limit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size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 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MAXIMUM_SIZE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buddies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++] = buddy;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} </a:t>
            </a:r>
            <a:endParaRPr lang="en-CA" sz="1800" b="0" i="0" u="none" strike="noStrike" baseline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57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488AB-C7BE-8BA6-BF4F-D42DCD1D8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77" y="204648"/>
            <a:ext cx="11658111" cy="615170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// Remove the buddy with the given index from the list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void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remove(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index)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Make sure that the given index is valid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((index &gt;=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&amp;&amp; (index &lt; 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Move every item after the deleted one up in the list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=index;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buddies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buddies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[i+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1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--; </a:t>
            </a: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// Reduce the list size by 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	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// Return the number of buddies on the hot list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i="1" dirty="0">
                <a:solidFill>
                  <a:srgbClr val="808080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public 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getHotListSize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	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 =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		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buddies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].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onHotList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 count++;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		return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1" u="none" strike="noStrike" baseline="0" dirty="0">
                <a:solidFill>
                  <a:srgbClr val="808080"/>
                </a:solidFill>
                <a:latin typeface="Courier New" panose="02070309020205020404" pitchFamily="49" charset="0"/>
              </a:rPr>
              <a:t>	// Get a particular "hot" buddy from the list, given the hot list index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public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EmailBuddy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getHotListBuddy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	int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 = 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	for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int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j=</a:t>
            </a:r>
            <a:r>
              <a:rPr lang="en-CA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0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j&lt;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size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j++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buddies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[j].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onHotList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())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if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(count == </a:t>
            </a:r>
            <a:r>
              <a:rPr lang="en-CA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				return </a:t>
            </a:r>
            <a:r>
              <a:rPr lang="en-CA" sz="1800" b="1" i="0" u="none" strike="noStrike" baseline="0" dirty="0">
                <a:solidFill>
                  <a:srgbClr val="650D79"/>
                </a:solidFill>
                <a:latin typeface="Courier New" panose="02070309020205020404" pitchFamily="49" charset="0"/>
              </a:rPr>
              <a:t>buddies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[j];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count++;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		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1" i="0" u="none" strike="noStrike" baseline="0" dirty="0">
                <a:solidFill>
                  <a:srgbClr val="000080"/>
                </a:solidFill>
                <a:latin typeface="Courier New" panose="02070309020205020404" pitchFamily="49" charset="0"/>
              </a:rPr>
              <a:t>		return null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  <a:endParaRPr lang="en-CA" sz="1900" b="0" i="0" u="none" strike="noStrike" baseline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D535C-E3A5-22B4-DF2D-1565F6F7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996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DEF148-1770-458F-8F5B-C3D0A278AA97}">
  <ds:schemaRefs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71af3243-3dd4-4a8d-8c0d-dd76da1f02a5"/>
    <ds:schemaRef ds:uri="http://schemas.microsoft.com/office/2006/documentManagement/typ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{FD775881-ABB9-4633-9247-E573524AE220}tf78504181_win32</Template>
  <TotalTime>3558</TotalTime>
  <Words>1927</Words>
  <Application>Microsoft Office PowerPoint</Application>
  <PresentationFormat>Widescreen</PresentationFormat>
  <Paragraphs>423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Avenir Next LT Pro</vt:lpstr>
      <vt:lpstr>Calibri</vt:lpstr>
      <vt:lpstr>Courier New</vt:lpstr>
      <vt:lpstr>Tw Cen MT</vt:lpstr>
      <vt:lpstr>ShapesVTI</vt:lpstr>
      <vt:lpstr>Application Program Development</vt:lpstr>
      <vt:lpstr>Outcomes</vt:lpstr>
      <vt:lpstr>Making My Own Dialog Boxes</vt:lpstr>
      <vt:lpstr>PowerPoint Presentation</vt:lpstr>
      <vt:lpstr>PowerPoint Presentation</vt:lpstr>
      <vt:lpstr>EmailBuddy Example (Custom Dialog Box)</vt:lpstr>
      <vt:lpstr>Model Class for EmailBuddy</vt:lpstr>
      <vt:lpstr>Model Class for EmailBuddyList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Program Development</dc:title>
  <dc:creator>Mahboob Ali</dc:creator>
  <cp:lastModifiedBy>Mohammad Reza</cp:lastModifiedBy>
  <cp:revision>285</cp:revision>
  <dcterms:created xsi:type="dcterms:W3CDTF">2022-11-03T15:03:28Z</dcterms:created>
  <dcterms:modified xsi:type="dcterms:W3CDTF">2025-03-05T05:38:50Z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