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8" r:id="rId5"/>
    <p:sldId id="284" r:id="rId6"/>
    <p:sldId id="461" r:id="rId7"/>
    <p:sldId id="480" r:id="rId8"/>
    <p:sldId id="485" r:id="rId9"/>
    <p:sldId id="487" r:id="rId10"/>
    <p:sldId id="488" r:id="rId11"/>
    <p:sldId id="489" r:id="rId12"/>
    <p:sldId id="484" r:id="rId13"/>
    <p:sldId id="481" r:id="rId14"/>
    <p:sldId id="482" r:id="rId15"/>
    <p:sldId id="483" r:id="rId16"/>
    <p:sldId id="490" r:id="rId17"/>
    <p:sldId id="492" r:id="rId18"/>
    <p:sldId id="493" r:id="rId19"/>
    <p:sldId id="494" r:id="rId20"/>
    <p:sldId id="303" r:id="rId21"/>
    <p:sldId id="4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91C"/>
    <a:srgbClr val="0B8261"/>
    <a:srgbClr val="3E2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360" autoAdjust="0"/>
  </p:normalViewPr>
  <p:slideViewPr>
    <p:cSldViewPr snapToGrid="0" snapToObjects="1">
      <p:cViewPr varScale="1">
        <p:scale>
          <a:sx n="94" d="100"/>
          <a:sy n="94" d="100"/>
        </p:scale>
        <p:origin x="1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Forbes" userId="f1c04fa5-2f02-4bda-b641-2fca2f23e1da" providerId="ADAL" clId="{F158F493-BCEF-4AEC-9980-8501DC3F4731}"/>
    <pc:docChg chg="undo custSel addSld delSld modSld">
      <pc:chgData name="Stephen Forbes" userId="f1c04fa5-2f02-4bda-b641-2fca2f23e1da" providerId="ADAL" clId="{F158F493-BCEF-4AEC-9980-8501DC3F4731}" dt="2020-11-05T18:57:09.684" v="25" actId="20577"/>
      <pc:docMkLst>
        <pc:docMk/>
      </pc:docMkLst>
      <pc:sldChg chg="modSp mod">
        <pc:chgData name="Stephen Forbes" userId="f1c04fa5-2f02-4bda-b641-2fca2f23e1da" providerId="ADAL" clId="{F158F493-BCEF-4AEC-9980-8501DC3F4731}" dt="2020-11-05T18:57:04.041" v="16" actId="20577"/>
        <pc:sldMkLst>
          <pc:docMk/>
          <pc:sldMk cId="101303342" sldId="256"/>
        </pc:sldMkLst>
        <pc:spChg chg="mod">
          <ac:chgData name="Stephen Forbes" userId="f1c04fa5-2f02-4bda-b641-2fca2f23e1da" providerId="ADAL" clId="{F158F493-BCEF-4AEC-9980-8501DC3F4731}" dt="2020-11-05T18:57:04.041" v="16" actId="20577"/>
          <ac:spMkLst>
            <pc:docMk/>
            <pc:sldMk cId="101303342" sldId="256"/>
            <ac:spMk id="8" creationId="{A05D997B-14DA-5041-8DBC-8A14004F4762}"/>
          </ac:spMkLst>
        </pc:spChg>
      </pc:sldChg>
      <pc:sldChg chg="modSp mod">
        <pc:chgData name="Stephen Forbes" userId="f1c04fa5-2f02-4bda-b641-2fca2f23e1da" providerId="ADAL" clId="{F158F493-BCEF-4AEC-9980-8501DC3F4731}" dt="2020-11-05T18:57:09.684" v="25" actId="20577"/>
        <pc:sldMkLst>
          <pc:docMk/>
          <pc:sldMk cId="3234920996" sldId="258"/>
        </pc:sldMkLst>
        <pc:spChg chg="mod">
          <ac:chgData name="Stephen Forbes" userId="f1c04fa5-2f02-4bda-b641-2fca2f23e1da" providerId="ADAL" clId="{F158F493-BCEF-4AEC-9980-8501DC3F4731}" dt="2020-11-05T18:57:09.684" v="25" actId="20577"/>
          <ac:spMkLst>
            <pc:docMk/>
            <pc:sldMk cId="3234920996" sldId="258"/>
            <ac:spMk id="6" creationId="{00000000-0000-0000-0000-000000000000}"/>
          </ac:spMkLst>
        </pc:spChg>
      </pc:sldChg>
      <pc:sldChg chg="modSp add mod">
        <pc:chgData name="Stephen Forbes" userId="f1c04fa5-2f02-4bda-b641-2fca2f23e1da" providerId="ADAL" clId="{F158F493-BCEF-4AEC-9980-8501DC3F4731}" dt="2020-11-05T18:35:03.660" v="8" actId="403"/>
        <pc:sldMkLst>
          <pc:docMk/>
          <pc:sldMk cId="549214201" sldId="259"/>
        </pc:sldMkLst>
        <pc:spChg chg="mod">
          <ac:chgData name="Stephen Forbes" userId="f1c04fa5-2f02-4bda-b641-2fca2f23e1da" providerId="ADAL" clId="{F158F493-BCEF-4AEC-9980-8501DC3F4731}" dt="2020-11-05T18:35:03.660" v="8" actId="403"/>
          <ac:spMkLst>
            <pc:docMk/>
            <pc:sldMk cId="549214201" sldId="259"/>
            <ac:spMk id="8" creationId="{A05D997B-14DA-5041-8DBC-8A14004F4762}"/>
          </ac:spMkLst>
        </pc:spChg>
      </pc:sldChg>
      <pc:sldChg chg="new del">
        <pc:chgData name="Stephen Forbes" userId="f1c04fa5-2f02-4bda-b641-2fca2f23e1da" providerId="ADAL" clId="{F158F493-BCEF-4AEC-9980-8501DC3F4731}" dt="2020-11-05T18:34:29.508" v="1" actId="47"/>
        <pc:sldMkLst>
          <pc:docMk/>
          <pc:sldMk cId="2264905306" sldId="259"/>
        </pc:sldMkLst>
      </pc:sldChg>
    </pc:docChg>
  </pc:docChgLst>
  <pc:docChgLst>
    <pc:chgData name="Stephen Forbes" userId="f1c04fa5-2f02-4bda-b641-2fca2f23e1da" providerId="ADAL" clId="{DED15F3D-8358-4E8A-86C1-F15CE5E3BCB1}"/>
    <pc:docChg chg="modSld">
      <pc:chgData name="Stephen Forbes" userId="f1c04fa5-2f02-4bda-b641-2fca2f23e1da" providerId="ADAL" clId="{DED15F3D-8358-4E8A-86C1-F15CE5E3BCB1}" dt="2021-08-25T16:51:14.838" v="28" actId="20577"/>
      <pc:docMkLst>
        <pc:docMk/>
      </pc:docMkLst>
      <pc:sldChg chg="modSp mod">
        <pc:chgData name="Stephen Forbes" userId="f1c04fa5-2f02-4bda-b641-2fca2f23e1da" providerId="ADAL" clId="{DED15F3D-8358-4E8A-86C1-F15CE5E3BCB1}" dt="2021-08-25T16:51:14.838" v="28" actId="20577"/>
        <pc:sldMkLst>
          <pc:docMk/>
          <pc:sldMk cId="3234920996" sldId="258"/>
        </pc:sldMkLst>
        <pc:spChg chg="mod">
          <ac:chgData name="Stephen Forbes" userId="f1c04fa5-2f02-4bda-b641-2fca2f23e1da" providerId="ADAL" clId="{DED15F3D-8358-4E8A-86C1-F15CE5E3BCB1}" dt="2021-08-25T16:51:14.838" v="28" actId="20577"/>
          <ac:spMkLst>
            <pc:docMk/>
            <pc:sldMk cId="3234920996" sldId="258"/>
            <ac:spMk id="2" creationId="{00000000-0000-0000-0000-000000000000}"/>
          </ac:spMkLst>
        </pc:spChg>
        <pc:spChg chg="mod">
          <ac:chgData name="Stephen Forbes" userId="f1c04fa5-2f02-4bda-b641-2fca2f23e1da" providerId="ADAL" clId="{DED15F3D-8358-4E8A-86C1-F15CE5E3BCB1}" dt="2021-08-25T16:51:08.173" v="3" actId="20577"/>
          <ac:spMkLst>
            <pc:docMk/>
            <pc:sldMk cId="3234920996" sldId="258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1C60C-07C5-4755-8268-4A2A823D13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E996E-A848-47D7-BACC-810DD3A3EFBD}">
      <dgm:prSet custT="1"/>
      <dgm:spPr>
        <a:solidFill>
          <a:srgbClr val="92D050"/>
        </a:solidFill>
      </dgm:spPr>
      <dgm:t>
        <a:bodyPr/>
        <a:lstStyle/>
        <a:p>
          <a:r>
            <a:rPr lang="en-US" sz="2800" dirty="0"/>
            <a:t>Introduction to Normalization: 2NF, 3NF</a:t>
          </a:r>
        </a:p>
      </dgm:t>
    </dgm:pt>
    <dgm:pt modelId="{88915F55-8EC0-4A48-A28B-E89D1D7980FE}" type="parTrans" cxnId="{3EA34DD5-E3B4-40F0-9BFE-E0B8B423104A}">
      <dgm:prSet/>
      <dgm:spPr/>
      <dgm:t>
        <a:bodyPr/>
        <a:lstStyle/>
        <a:p>
          <a:endParaRPr lang="en-US"/>
        </a:p>
      </dgm:t>
    </dgm:pt>
    <dgm:pt modelId="{DBD47FC1-E5C4-4DF0-9D19-31FE79D9CB75}" type="sibTrans" cxnId="{3EA34DD5-E3B4-40F0-9BFE-E0B8B423104A}">
      <dgm:prSet/>
      <dgm:spPr/>
      <dgm:t>
        <a:bodyPr/>
        <a:lstStyle/>
        <a:p>
          <a:endParaRPr lang="en-US"/>
        </a:p>
      </dgm:t>
    </dgm:pt>
    <dgm:pt modelId="{D44E4759-2992-4423-8BBB-871B86FD5EAD}">
      <dgm:prSet custT="1"/>
      <dgm:spPr>
        <a:solidFill>
          <a:schemeClr val="accent5"/>
        </a:solidFill>
      </dgm:spPr>
      <dgm:t>
        <a:bodyPr/>
        <a:lstStyle/>
        <a:p>
          <a:r>
            <a:rPr lang="en-US" sz="2800" dirty="0"/>
            <a:t>Lab 7 due Monday July 15th @ 11:59pm</a:t>
          </a:r>
        </a:p>
      </dgm:t>
    </dgm:pt>
    <dgm:pt modelId="{DCFBCD76-1B41-4326-BCB2-4F89A26745F6}" type="parTrans" cxnId="{FAD4326F-6096-4F8B-93FB-E3DED9EEA039}">
      <dgm:prSet/>
      <dgm:spPr/>
      <dgm:t>
        <a:bodyPr/>
        <a:lstStyle/>
        <a:p>
          <a:endParaRPr lang="en-US"/>
        </a:p>
      </dgm:t>
    </dgm:pt>
    <dgm:pt modelId="{F0BB5774-BEF9-4A72-8DD3-571E11E0874E}" type="sibTrans" cxnId="{FAD4326F-6096-4F8B-93FB-E3DED9EEA039}">
      <dgm:prSet/>
      <dgm:spPr/>
      <dgm:t>
        <a:bodyPr/>
        <a:lstStyle/>
        <a:p>
          <a:endParaRPr lang="en-US"/>
        </a:p>
      </dgm:t>
    </dgm:pt>
    <dgm:pt modelId="{25D8FC89-550F-408E-832F-6BE9FC582FA7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Quiz 8 will take place in Tuesday’s class. Topic: Normalization</a:t>
          </a:r>
        </a:p>
      </dgm:t>
    </dgm:pt>
    <dgm:pt modelId="{5A167B41-C703-4F64-AA30-672AF5A8C3A0}" type="parTrans" cxnId="{6D6AC45D-778A-43E5-B405-0E146C9E4C35}">
      <dgm:prSet/>
      <dgm:spPr/>
      <dgm:t>
        <a:bodyPr/>
        <a:lstStyle/>
        <a:p>
          <a:endParaRPr lang="en-US"/>
        </a:p>
      </dgm:t>
    </dgm:pt>
    <dgm:pt modelId="{E7428977-9008-46B4-80D7-3DF51D1FA342}" type="sibTrans" cxnId="{6D6AC45D-778A-43E5-B405-0E146C9E4C35}">
      <dgm:prSet/>
      <dgm:spPr/>
      <dgm:t>
        <a:bodyPr/>
        <a:lstStyle/>
        <a:p>
          <a:endParaRPr lang="en-US"/>
        </a:p>
      </dgm:t>
    </dgm:pt>
    <dgm:pt modelId="{1E724ED2-6DFA-4241-81F2-E1DF27C045B2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Project Milestone 1 due tonight @ 11:59p</a:t>
          </a:r>
        </a:p>
      </dgm:t>
    </dgm:pt>
    <dgm:pt modelId="{ADA0DD3B-9677-4508-BB9A-A02455DF9D28}" type="parTrans" cxnId="{D2F60A06-EC80-462D-AC82-59B1B4B029B5}">
      <dgm:prSet/>
      <dgm:spPr/>
      <dgm:t>
        <a:bodyPr/>
        <a:lstStyle/>
        <a:p>
          <a:endParaRPr lang="en-CA"/>
        </a:p>
      </dgm:t>
    </dgm:pt>
    <dgm:pt modelId="{D4E94826-4F0F-49FF-8C0B-CFBFA6164A69}" type="sibTrans" cxnId="{D2F60A06-EC80-462D-AC82-59B1B4B029B5}">
      <dgm:prSet/>
      <dgm:spPr/>
      <dgm:t>
        <a:bodyPr/>
        <a:lstStyle/>
        <a:p>
          <a:endParaRPr lang="en-CA"/>
        </a:p>
      </dgm:t>
    </dgm:pt>
    <dgm:pt modelId="{6E4ACD38-5B9C-4065-B129-FDC37C5BAEAE}" type="pres">
      <dgm:prSet presAssocID="{E911C60C-07C5-4755-8268-4A2A823D1398}" presName="linear" presStyleCnt="0">
        <dgm:presLayoutVars>
          <dgm:animLvl val="lvl"/>
          <dgm:resizeHandles val="exact"/>
        </dgm:presLayoutVars>
      </dgm:prSet>
      <dgm:spPr/>
    </dgm:pt>
    <dgm:pt modelId="{A4C2C884-EC2B-4F03-9DA2-BFBE58C97B92}" type="pres">
      <dgm:prSet presAssocID="{4CDE996E-A848-47D7-BACC-810DD3A3EFBD}" presName="parentText" presStyleLbl="node1" presStyleIdx="0" presStyleCnt="4" custLinFactNeighborY="57426">
        <dgm:presLayoutVars>
          <dgm:chMax val="0"/>
          <dgm:bulletEnabled val="1"/>
        </dgm:presLayoutVars>
      </dgm:prSet>
      <dgm:spPr/>
    </dgm:pt>
    <dgm:pt modelId="{FE805B57-4A8F-44BE-BBEC-2AB1E7FE4BC3}" type="pres">
      <dgm:prSet presAssocID="{DBD47FC1-E5C4-4DF0-9D19-31FE79D9CB75}" presName="spacer" presStyleCnt="0"/>
      <dgm:spPr/>
    </dgm:pt>
    <dgm:pt modelId="{3B82A946-3868-469D-BA73-728DEBF188CD}" type="pres">
      <dgm:prSet presAssocID="{1E724ED2-6DFA-4241-81F2-E1DF27C045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3B02A6-2905-4063-8478-8F69EC868003}" type="pres">
      <dgm:prSet presAssocID="{D4E94826-4F0F-49FF-8C0B-CFBFA6164A69}" presName="spacer" presStyleCnt="0"/>
      <dgm:spPr/>
    </dgm:pt>
    <dgm:pt modelId="{62F5BC9E-8C6E-4E2D-8A30-5038960CC246}" type="pres">
      <dgm:prSet presAssocID="{D44E4759-2992-4423-8BBB-871B86FD5EAD}" presName="parentText" presStyleLbl="node1" presStyleIdx="2" presStyleCnt="4" custLinFactNeighborY="-72756">
        <dgm:presLayoutVars>
          <dgm:chMax val="0"/>
          <dgm:bulletEnabled val="1"/>
        </dgm:presLayoutVars>
      </dgm:prSet>
      <dgm:spPr/>
    </dgm:pt>
    <dgm:pt modelId="{7A75FD47-6556-4943-B650-AE9C43F70550}" type="pres">
      <dgm:prSet presAssocID="{F0BB5774-BEF9-4A72-8DD3-571E11E0874E}" presName="spacer" presStyleCnt="0"/>
      <dgm:spPr/>
    </dgm:pt>
    <dgm:pt modelId="{6AA8A7DE-AC03-4000-B323-4E16E32483F7}" type="pres">
      <dgm:prSet presAssocID="{25D8FC89-550F-408E-832F-6BE9FC582FA7}" presName="parentText" presStyleLbl="node1" presStyleIdx="3" presStyleCnt="4" custLinFactY="-5527" custLinFactNeighborY="-100000">
        <dgm:presLayoutVars>
          <dgm:chMax val="0"/>
          <dgm:bulletEnabled val="1"/>
        </dgm:presLayoutVars>
      </dgm:prSet>
      <dgm:spPr/>
    </dgm:pt>
  </dgm:ptLst>
  <dgm:cxnLst>
    <dgm:cxn modelId="{D2F60A06-EC80-462D-AC82-59B1B4B029B5}" srcId="{E911C60C-07C5-4755-8268-4A2A823D1398}" destId="{1E724ED2-6DFA-4241-81F2-E1DF27C045B2}" srcOrd="1" destOrd="0" parTransId="{ADA0DD3B-9677-4508-BB9A-A02455DF9D28}" sibTransId="{D4E94826-4F0F-49FF-8C0B-CFBFA6164A69}"/>
    <dgm:cxn modelId="{6D6AC45D-778A-43E5-B405-0E146C9E4C35}" srcId="{E911C60C-07C5-4755-8268-4A2A823D1398}" destId="{25D8FC89-550F-408E-832F-6BE9FC582FA7}" srcOrd="3" destOrd="0" parTransId="{5A167B41-C703-4F64-AA30-672AF5A8C3A0}" sibTransId="{E7428977-9008-46B4-80D7-3DF51D1FA342}"/>
    <dgm:cxn modelId="{FAD4326F-6096-4F8B-93FB-E3DED9EEA039}" srcId="{E911C60C-07C5-4755-8268-4A2A823D1398}" destId="{D44E4759-2992-4423-8BBB-871B86FD5EAD}" srcOrd="2" destOrd="0" parTransId="{DCFBCD76-1B41-4326-BCB2-4F89A26745F6}" sibTransId="{F0BB5774-BEF9-4A72-8DD3-571E11E0874E}"/>
    <dgm:cxn modelId="{6193157C-F065-432F-BF45-978EDDA7FAA2}" type="presOf" srcId="{1E724ED2-6DFA-4241-81F2-E1DF27C045B2}" destId="{3B82A946-3868-469D-BA73-728DEBF188CD}" srcOrd="0" destOrd="0" presId="urn:microsoft.com/office/officeart/2005/8/layout/vList2"/>
    <dgm:cxn modelId="{81D55991-B64E-4B38-BEEC-141A25E35072}" type="presOf" srcId="{D44E4759-2992-4423-8BBB-871B86FD5EAD}" destId="{62F5BC9E-8C6E-4E2D-8A30-5038960CC246}" srcOrd="0" destOrd="0" presId="urn:microsoft.com/office/officeart/2005/8/layout/vList2"/>
    <dgm:cxn modelId="{ADEA6E94-B25B-41C4-9433-A78DC386CAD4}" type="presOf" srcId="{25D8FC89-550F-408E-832F-6BE9FC582FA7}" destId="{6AA8A7DE-AC03-4000-B323-4E16E32483F7}" srcOrd="0" destOrd="0" presId="urn:microsoft.com/office/officeart/2005/8/layout/vList2"/>
    <dgm:cxn modelId="{E1CBB7B5-27E6-4A4C-B3F0-B3F38D0C5E74}" type="presOf" srcId="{4CDE996E-A848-47D7-BACC-810DD3A3EFBD}" destId="{A4C2C884-EC2B-4F03-9DA2-BFBE58C97B92}" srcOrd="0" destOrd="0" presId="urn:microsoft.com/office/officeart/2005/8/layout/vList2"/>
    <dgm:cxn modelId="{E67E1DB6-04D8-4448-9053-DDEEC51E4D6E}" type="presOf" srcId="{E911C60C-07C5-4755-8268-4A2A823D1398}" destId="{6E4ACD38-5B9C-4065-B129-FDC37C5BAEAE}" srcOrd="0" destOrd="0" presId="urn:microsoft.com/office/officeart/2005/8/layout/vList2"/>
    <dgm:cxn modelId="{3EA34DD5-E3B4-40F0-9BFE-E0B8B423104A}" srcId="{E911C60C-07C5-4755-8268-4A2A823D1398}" destId="{4CDE996E-A848-47D7-BACC-810DD3A3EFBD}" srcOrd="0" destOrd="0" parTransId="{88915F55-8EC0-4A48-A28B-E89D1D7980FE}" sibTransId="{DBD47FC1-E5C4-4DF0-9D19-31FE79D9CB75}"/>
    <dgm:cxn modelId="{85C04DE9-B7B3-4090-8A54-63FD62AB38D2}" type="presParOf" srcId="{6E4ACD38-5B9C-4065-B129-FDC37C5BAEAE}" destId="{A4C2C884-EC2B-4F03-9DA2-BFBE58C97B92}" srcOrd="0" destOrd="0" presId="urn:microsoft.com/office/officeart/2005/8/layout/vList2"/>
    <dgm:cxn modelId="{99F77D96-A398-4B37-A3D3-9BB7F4A96B0B}" type="presParOf" srcId="{6E4ACD38-5B9C-4065-B129-FDC37C5BAEAE}" destId="{FE805B57-4A8F-44BE-BBEC-2AB1E7FE4BC3}" srcOrd="1" destOrd="0" presId="urn:microsoft.com/office/officeart/2005/8/layout/vList2"/>
    <dgm:cxn modelId="{8D9E95A9-5D3A-4BF3-861D-F2DE9EAE4C27}" type="presParOf" srcId="{6E4ACD38-5B9C-4065-B129-FDC37C5BAEAE}" destId="{3B82A946-3868-469D-BA73-728DEBF188CD}" srcOrd="2" destOrd="0" presId="urn:microsoft.com/office/officeart/2005/8/layout/vList2"/>
    <dgm:cxn modelId="{37F56C6D-EA03-48F8-AAD4-23E05093C4C5}" type="presParOf" srcId="{6E4ACD38-5B9C-4065-B129-FDC37C5BAEAE}" destId="{FE3B02A6-2905-4063-8478-8F69EC868003}" srcOrd="3" destOrd="0" presId="urn:microsoft.com/office/officeart/2005/8/layout/vList2"/>
    <dgm:cxn modelId="{67BDE39F-1199-4E39-AAD0-8217AEB99FAD}" type="presParOf" srcId="{6E4ACD38-5B9C-4065-B129-FDC37C5BAEAE}" destId="{62F5BC9E-8C6E-4E2D-8A30-5038960CC246}" srcOrd="4" destOrd="0" presId="urn:microsoft.com/office/officeart/2005/8/layout/vList2"/>
    <dgm:cxn modelId="{9E57C448-5C20-46F6-B1B5-4C01017BF82E}" type="presParOf" srcId="{6E4ACD38-5B9C-4065-B129-FDC37C5BAEAE}" destId="{7A75FD47-6556-4943-B650-AE9C43F70550}" srcOrd="5" destOrd="0" presId="urn:microsoft.com/office/officeart/2005/8/layout/vList2"/>
    <dgm:cxn modelId="{1B589D71-B0F1-4F9A-8F03-8DEF2F13663B}" type="presParOf" srcId="{6E4ACD38-5B9C-4065-B129-FDC37C5BAEAE}" destId="{6AA8A7DE-AC03-4000-B323-4E16E32483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1C60C-07C5-4755-8268-4A2A823D13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E996E-A848-47D7-BACC-810DD3A3EFBD}">
      <dgm:prSet custT="1"/>
      <dgm:spPr>
        <a:solidFill>
          <a:srgbClr val="92D050"/>
        </a:solidFill>
      </dgm:spPr>
      <dgm:t>
        <a:bodyPr/>
        <a:lstStyle/>
        <a:p>
          <a:r>
            <a:rPr lang="en-US" sz="2800" dirty="0"/>
            <a:t>Introduction to Normalization: 2NF, 3NF</a:t>
          </a:r>
        </a:p>
      </dgm:t>
    </dgm:pt>
    <dgm:pt modelId="{88915F55-8EC0-4A48-A28B-E89D1D7980FE}" type="parTrans" cxnId="{3EA34DD5-E3B4-40F0-9BFE-E0B8B423104A}">
      <dgm:prSet/>
      <dgm:spPr/>
      <dgm:t>
        <a:bodyPr/>
        <a:lstStyle/>
        <a:p>
          <a:endParaRPr lang="en-US"/>
        </a:p>
      </dgm:t>
    </dgm:pt>
    <dgm:pt modelId="{DBD47FC1-E5C4-4DF0-9D19-31FE79D9CB75}" type="sibTrans" cxnId="{3EA34DD5-E3B4-40F0-9BFE-E0B8B423104A}">
      <dgm:prSet/>
      <dgm:spPr/>
      <dgm:t>
        <a:bodyPr/>
        <a:lstStyle/>
        <a:p>
          <a:endParaRPr lang="en-US"/>
        </a:p>
      </dgm:t>
    </dgm:pt>
    <dgm:pt modelId="{D44E4759-2992-4423-8BBB-871B86FD5EAD}">
      <dgm:prSet custT="1"/>
      <dgm:spPr>
        <a:solidFill>
          <a:schemeClr val="accent5"/>
        </a:solidFill>
      </dgm:spPr>
      <dgm:t>
        <a:bodyPr/>
        <a:lstStyle/>
        <a:p>
          <a:r>
            <a:rPr lang="en-US" sz="2800" dirty="0"/>
            <a:t>Lab 7 due Monday July 15th @ 11:59pm</a:t>
          </a:r>
        </a:p>
      </dgm:t>
    </dgm:pt>
    <dgm:pt modelId="{DCFBCD76-1B41-4326-BCB2-4F89A26745F6}" type="parTrans" cxnId="{FAD4326F-6096-4F8B-93FB-E3DED9EEA039}">
      <dgm:prSet/>
      <dgm:spPr/>
      <dgm:t>
        <a:bodyPr/>
        <a:lstStyle/>
        <a:p>
          <a:endParaRPr lang="en-US"/>
        </a:p>
      </dgm:t>
    </dgm:pt>
    <dgm:pt modelId="{F0BB5774-BEF9-4A72-8DD3-571E11E0874E}" type="sibTrans" cxnId="{FAD4326F-6096-4F8B-93FB-E3DED9EEA039}">
      <dgm:prSet/>
      <dgm:spPr/>
      <dgm:t>
        <a:bodyPr/>
        <a:lstStyle/>
        <a:p>
          <a:endParaRPr lang="en-US"/>
        </a:p>
      </dgm:t>
    </dgm:pt>
    <dgm:pt modelId="{25D8FC89-550F-408E-832F-6BE9FC582FA7}">
      <dgm:prSet custT="1"/>
      <dgm:spPr>
        <a:solidFill>
          <a:srgbClr val="00B0F0"/>
        </a:solidFill>
      </dgm:spPr>
      <dgm:t>
        <a:bodyPr/>
        <a:lstStyle/>
        <a:p>
          <a:r>
            <a:rPr lang="en-US" sz="2800" dirty="0"/>
            <a:t>Quiz 8 will take place in Tuesday’s class. Topic: Normalization</a:t>
          </a:r>
        </a:p>
      </dgm:t>
    </dgm:pt>
    <dgm:pt modelId="{5A167B41-C703-4F64-AA30-672AF5A8C3A0}" type="parTrans" cxnId="{6D6AC45D-778A-43E5-B405-0E146C9E4C35}">
      <dgm:prSet/>
      <dgm:spPr/>
      <dgm:t>
        <a:bodyPr/>
        <a:lstStyle/>
        <a:p>
          <a:endParaRPr lang="en-US"/>
        </a:p>
      </dgm:t>
    </dgm:pt>
    <dgm:pt modelId="{E7428977-9008-46B4-80D7-3DF51D1FA342}" type="sibTrans" cxnId="{6D6AC45D-778A-43E5-B405-0E146C9E4C35}">
      <dgm:prSet/>
      <dgm:spPr/>
      <dgm:t>
        <a:bodyPr/>
        <a:lstStyle/>
        <a:p>
          <a:endParaRPr lang="en-US"/>
        </a:p>
      </dgm:t>
    </dgm:pt>
    <dgm:pt modelId="{1E724ED2-6DFA-4241-81F2-E1DF27C045B2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Project Milestone 1 due tonight @ 11:59p</a:t>
          </a:r>
        </a:p>
      </dgm:t>
    </dgm:pt>
    <dgm:pt modelId="{ADA0DD3B-9677-4508-BB9A-A02455DF9D28}" type="parTrans" cxnId="{D2F60A06-EC80-462D-AC82-59B1B4B029B5}">
      <dgm:prSet/>
      <dgm:spPr/>
      <dgm:t>
        <a:bodyPr/>
        <a:lstStyle/>
        <a:p>
          <a:endParaRPr lang="en-CA"/>
        </a:p>
      </dgm:t>
    </dgm:pt>
    <dgm:pt modelId="{D4E94826-4F0F-49FF-8C0B-CFBFA6164A69}" type="sibTrans" cxnId="{D2F60A06-EC80-462D-AC82-59B1B4B029B5}">
      <dgm:prSet/>
      <dgm:spPr/>
      <dgm:t>
        <a:bodyPr/>
        <a:lstStyle/>
        <a:p>
          <a:endParaRPr lang="en-CA"/>
        </a:p>
      </dgm:t>
    </dgm:pt>
    <dgm:pt modelId="{6E4ACD38-5B9C-4065-B129-FDC37C5BAEAE}" type="pres">
      <dgm:prSet presAssocID="{E911C60C-07C5-4755-8268-4A2A823D1398}" presName="linear" presStyleCnt="0">
        <dgm:presLayoutVars>
          <dgm:animLvl val="lvl"/>
          <dgm:resizeHandles val="exact"/>
        </dgm:presLayoutVars>
      </dgm:prSet>
      <dgm:spPr/>
    </dgm:pt>
    <dgm:pt modelId="{A4C2C884-EC2B-4F03-9DA2-BFBE58C97B92}" type="pres">
      <dgm:prSet presAssocID="{4CDE996E-A848-47D7-BACC-810DD3A3EFBD}" presName="parentText" presStyleLbl="node1" presStyleIdx="0" presStyleCnt="4" custLinFactNeighborY="57426">
        <dgm:presLayoutVars>
          <dgm:chMax val="0"/>
          <dgm:bulletEnabled val="1"/>
        </dgm:presLayoutVars>
      </dgm:prSet>
      <dgm:spPr/>
    </dgm:pt>
    <dgm:pt modelId="{FE805B57-4A8F-44BE-BBEC-2AB1E7FE4BC3}" type="pres">
      <dgm:prSet presAssocID="{DBD47FC1-E5C4-4DF0-9D19-31FE79D9CB75}" presName="spacer" presStyleCnt="0"/>
      <dgm:spPr/>
    </dgm:pt>
    <dgm:pt modelId="{3B82A946-3868-469D-BA73-728DEBF188CD}" type="pres">
      <dgm:prSet presAssocID="{1E724ED2-6DFA-4241-81F2-E1DF27C045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3B02A6-2905-4063-8478-8F69EC868003}" type="pres">
      <dgm:prSet presAssocID="{D4E94826-4F0F-49FF-8C0B-CFBFA6164A69}" presName="spacer" presStyleCnt="0"/>
      <dgm:spPr/>
    </dgm:pt>
    <dgm:pt modelId="{62F5BC9E-8C6E-4E2D-8A30-5038960CC246}" type="pres">
      <dgm:prSet presAssocID="{D44E4759-2992-4423-8BBB-871B86FD5EAD}" presName="parentText" presStyleLbl="node1" presStyleIdx="2" presStyleCnt="4" custLinFactNeighborY="-72756">
        <dgm:presLayoutVars>
          <dgm:chMax val="0"/>
          <dgm:bulletEnabled val="1"/>
        </dgm:presLayoutVars>
      </dgm:prSet>
      <dgm:spPr/>
    </dgm:pt>
    <dgm:pt modelId="{7A75FD47-6556-4943-B650-AE9C43F70550}" type="pres">
      <dgm:prSet presAssocID="{F0BB5774-BEF9-4A72-8DD3-571E11E0874E}" presName="spacer" presStyleCnt="0"/>
      <dgm:spPr/>
    </dgm:pt>
    <dgm:pt modelId="{6AA8A7DE-AC03-4000-B323-4E16E32483F7}" type="pres">
      <dgm:prSet presAssocID="{25D8FC89-550F-408E-832F-6BE9FC582FA7}" presName="parentText" presStyleLbl="node1" presStyleIdx="3" presStyleCnt="4" custLinFactY="-5527" custLinFactNeighborY="-100000">
        <dgm:presLayoutVars>
          <dgm:chMax val="0"/>
          <dgm:bulletEnabled val="1"/>
        </dgm:presLayoutVars>
      </dgm:prSet>
      <dgm:spPr/>
    </dgm:pt>
  </dgm:ptLst>
  <dgm:cxnLst>
    <dgm:cxn modelId="{D2F60A06-EC80-462D-AC82-59B1B4B029B5}" srcId="{E911C60C-07C5-4755-8268-4A2A823D1398}" destId="{1E724ED2-6DFA-4241-81F2-E1DF27C045B2}" srcOrd="1" destOrd="0" parTransId="{ADA0DD3B-9677-4508-BB9A-A02455DF9D28}" sibTransId="{D4E94826-4F0F-49FF-8C0B-CFBFA6164A69}"/>
    <dgm:cxn modelId="{6D6AC45D-778A-43E5-B405-0E146C9E4C35}" srcId="{E911C60C-07C5-4755-8268-4A2A823D1398}" destId="{25D8FC89-550F-408E-832F-6BE9FC582FA7}" srcOrd="3" destOrd="0" parTransId="{5A167B41-C703-4F64-AA30-672AF5A8C3A0}" sibTransId="{E7428977-9008-46B4-80D7-3DF51D1FA342}"/>
    <dgm:cxn modelId="{FAD4326F-6096-4F8B-93FB-E3DED9EEA039}" srcId="{E911C60C-07C5-4755-8268-4A2A823D1398}" destId="{D44E4759-2992-4423-8BBB-871B86FD5EAD}" srcOrd="2" destOrd="0" parTransId="{DCFBCD76-1B41-4326-BCB2-4F89A26745F6}" sibTransId="{F0BB5774-BEF9-4A72-8DD3-571E11E0874E}"/>
    <dgm:cxn modelId="{6193157C-F065-432F-BF45-978EDDA7FAA2}" type="presOf" srcId="{1E724ED2-6DFA-4241-81F2-E1DF27C045B2}" destId="{3B82A946-3868-469D-BA73-728DEBF188CD}" srcOrd="0" destOrd="0" presId="urn:microsoft.com/office/officeart/2005/8/layout/vList2"/>
    <dgm:cxn modelId="{81D55991-B64E-4B38-BEEC-141A25E35072}" type="presOf" srcId="{D44E4759-2992-4423-8BBB-871B86FD5EAD}" destId="{62F5BC9E-8C6E-4E2D-8A30-5038960CC246}" srcOrd="0" destOrd="0" presId="urn:microsoft.com/office/officeart/2005/8/layout/vList2"/>
    <dgm:cxn modelId="{ADEA6E94-B25B-41C4-9433-A78DC386CAD4}" type="presOf" srcId="{25D8FC89-550F-408E-832F-6BE9FC582FA7}" destId="{6AA8A7DE-AC03-4000-B323-4E16E32483F7}" srcOrd="0" destOrd="0" presId="urn:microsoft.com/office/officeart/2005/8/layout/vList2"/>
    <dgm:cxn modelId="{E1CBB7B5-27E6-4A4C-B3F0-B3F38D0C5E74}" type="presOf" srcId="{4CDE996E-A848-47D7-BACC-810DD3A3EFBD}" destId="{A4C2C884-EC2B-4F03-9DA2-BFBE58C97B92}" srcOrd="0" destOrd="0" presId="urn:microsoft.com/office/officeart/2005/8/layout/vList2"/>
    <dgm:cxn modelId="{E67E1DB6-04D8-4448-9053-DDEEC51E4D6E}" type="presOf" srcId="{E911C60C-07C5-4755-8268-4A2A823D1398}" destId="{6E4ACD38-5B9C-4065-B129-FDC37C5BAEAE}" srcOrd="0" destOrd="0" presId="urn:microsoft.com/office/officeart/2005/8/layout/vList2"/>
    <dgm:cxn modelId="{3EA34DD5-E3B4-40F0-9BFE-E0B8B423104A}" srcId="{E911C60C-07C5-4755-8268-4A2A823D1398}" destId="{4CDE996E-A848-47D7-BACC-810DD3A3EFBD}" srcOrd="0" destOrd="0" parTransId="{88915F55-8EC0-4A48-A28B-E89D1D7980FE}" sibTransId="{DBD47FC1-E5C4-4DF0-9D19-31FE79D9CB75}"/>
    <dgm:cxn modelId="{85C04DE9-B7B3-4090-8A54-63FD62AB38D2}" type="presParOf" srcId="{6E4ACD38-5B9C-4065-B129-FDC37C5BAEAE}" destId="{A4C2C884-EC2B-4F03-9DA2-BFBE58C97B92}" srcOrd="0" destOrd="0" presId="urn:microsoft.com/office/officeart/2005/8/layout/vList2"/>
    <dgm:cxn modelId="{99F77D96-A398-4B37-A3D3-9BB7F4A96B0B}" type="presParOf" srcId="{6E4ACD38-5B9C-4065-B129-FDC37C5BAEAE}" destId="{FE805B57-4A8F-44BE-BBEC-2AB1E7FE4BC3}" srcOrd="1" destOrd="0" presId="urn:microsoft.com/office/officeart/2005/8/layout/vList2"/>
    <dgm:cxn modelId="{8D9E95A9-5D3A-4BF3-861D-F2DE9EAE4C27}" type="presParOf" srcId="{6E4ACD38-5B9C-4065-B129-FDC37C5BAEAE}" destId="{3B82A946-3868-469D-BA73-728DEBF188CD}" srcOrd="2" destOrd="0" presId="urn:microsoft.com/office/officeart/2005/8/layout/vList2"/>
    <dgm:cxn modelId="{37F56C6D-EA03-48F8-AAD4-23E05093C4C5}" type="presParOf" srcId="{6E4ACD38-5B9C-4065-B129-FDC37C5BAEAE}" destId="{FE3B02A6-2905-4063-8478-8F69EC868003}" srcOrd="3" destOrd="0" presId="urn:microsoft.com/office/officeart/2005/8/layout/vList2"/>
    <dgm:cxn modelId="{67BDE39F-1199-4E39-AAD0-8217AEB99FAD}" type="presParOf" srcId="{6E4ACD38-5B9C-4065-B129-FDC37C5BAEAE}" destId="{62F5BC9E-8C6E-4E2D-8A30-5038960CC246}" srcOrd="4" destOrd="0" presId="urn:microsoft.com/office/officeart/2005/8/layout/vList2"/>
    <dgm:cxn modelId="{9E57C448-5C20-46F6-B1B5-4C01017BF82E}" type="presParOf" srcId="{6E4ACD38-5B9C-4065-B129-FDC37C5BAEAE}" destId="{7A75FD47-6556-4943-B650-AE9C43F70550}" srcOrd="5" destOrd="0" presId="urn:microsoft.com/office/officeart/2005/8/layout/vList2"/>
    <dgm:cxn modelId="{1B589D71-B0F1-4F9A-8F03-8DEF2F13663B}" type="presParOf" srcId="{6E4ACD38-5B9C-4065-B129-FDC37C5BAEAE}" destId="{6AA8A7DE-AC03-4000-B323-4E16E32483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2C884-EC2B-4F03-9DA2-BFBE58C97B92}">
      <dsp:nvSpPr>
        <dsp:cNvPr id="0" name=""/>
        <dsp:cNvSpPr/>
      </dsp:nvSpPr>
      <dsp:spPr>
        <a:xfrm>
          <a:off x="0" y="187774"/>
          <a:ext cx="6245265" cy="121680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 to Normalization: 2NF, 3NF</a:t>
          </a:r>
        </a:p>
      </dsp:txBody>
      <dsp:txXfrm>
        <a:off x="59399" y="247173"/>
        <a:ext cx="6126467" cy="1098002"/>
      </dsp:txXfrm>
    </dsp:sp>
    <dsp:sp modelId="{3B82A946-3868-469D-BA73-728DEBF188CD}">
      <dsp:nvSpPr>
        <dsp:cNvPr id="0" name=""/>
        <dsp:cNvSpPr/>
      </dsp:nvSpPr>
      <dsp:spPr>
        <a:xfrm>
          <a:off x="0" y="1484273"/>
          <a:ext cx="6245265" cy="12168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Project Milestone 1 due tonight @ 11:59p</a:t>
          </a:r>
        </a:p>
      </dsp:txBody>
      <dsp:txXfrm>
        <a:off x="59399" y="1543672"/>
        <a:ext cx="6126467" cy="1098002"/>
      </dsp:txXfrm>
    </dsp:sp>
    <dsp:sp modelId="{62F5BC9E-8C6E-4E2D-8A30-5038960CC246}">
      <dsp:nvSpPr>
        <dsp:cNvPr id="0" name=""/>
        <dsp:cNvSpPr/>
      </dsp:nvSpPr>
      <dsp:spPr>
        <a:xfrm>
          <a:off x="0" y="2752074"/>
          <a:ext cx="6245265" cy="121680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 7 due Monday July 15th @ 11:59pm</a:t>
          </a:r>
        </a:p>
      </dsp:txBody>
      <dsp:txXfrm>
        <a:off x="59399" y="2811473"/>
        <a:ext cx="6126467" cy="1098002"/>
      </dsp:txXfrm>
    </dsp:sp>
    <dsp:sp modelId="{6AA8A7DE-AC03-4000-B323-4E16E32483F7}">
      <dsp:nvSpPr>
        <dsp:cNvPr id="0" name=""/>
        <dsp:cNvSpPr/>
      </dsp:nvSpPr>
      <dsp:spPr>
        <a:xfrm>
          <a:off x="0" y="4037820"/>
          <a:ext cx="6245265" cy="121680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Quiz 8 will take place in Tuesday’s class. Topic: Normalization</a:t>
          </a:r>
        </a:p>
      </dsp:txBody>
      <dsp:txXfrm>
        <a:off x="59399" y="4097219"/>
        <a:ext cx="612646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2C884-EC2B-4F03-9DA2-BFBE58C97B92}">
      <dsp:nvSpPr>
        <dsp:cNvPr id="0" name=""/>
        <dsp:cNvSpPr/>
      </dsp:nvSpPr>
      <dsp:spPr>
        <a:xfrm>
          <a:off x="0" y="187774"/>
          <a:ext cx="6245265" cy="121680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 to Normalization: 2NF, 3NF</a:t>
          </a:r>
        </a:p>
      </dsp:txBody>
      <dsp:txXfrm>
        <a:off x="59399" y="247173"/>
        <a:ext cx="6126467" cy="1098002"/>
      </dsp:txXfrm>
    </dsp:sp>
    <dsp:sp modelId="{3B82A946-3868-469D-BA73-728DEBF188CD}">
      <dsp:nvSpPr>
        <dsp:cNvPr id="0" name=""/>
        <dsp:cNvSpPr/>
      </dsp:nvSpPr>
      <dsp:spPr>
        <a:xfrm>
          <a:off x="0" y="1484273"/>
          <a:ext cx="6245265" cy="12168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Project Milestone 1 due tonight @ 11:59p</a:t>
          </a:r>
        </a:p>
      </dsp:txBody>
      <dsp:txXfrm>
        <a:off x="59399" y="1543672"/>
        <a:ext cx="6126467" cy="1098002"/>
      </dsp:txXfrm>
    </dsp:sp>
    <dsp:sp modelId="{62F5BC9E-8C6E-4E2D-8A30-5038960CC246}">
      <dsp:nvSpPr>
        <dsp:cNvPr id="0" name=""/>
        <dsp:cNvSpPr/>
      </dsp:nvSpPr>
      <dsp:spPr>
        <a:xfrm>
          <a:off x="0" y="2752074"/>
          <a:ext cx="6245265" cy="121680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 7 due Monday July 15th @ 11:59pm</a:t>
          </a:r>
        </a:p>
      </dsp:txBody>
      <dsp:txXfrm>
        <a:off x="59399" y="2811473"/>
        <a:ext cx="6126467" cy="1098002"/>
      </dsp:txXfrm>
    </dsp:sp>
    <dsp:sp modelId="{6AA8A7DE-AC03-4000-B323-4E16E32483F7}">
      <dsp:nvSpPr>
        <dsp:cNvPr id="0" name=""/>
        <dsp:cNvSpPr/>
      </dsp:nvSpPr>
      <dsp:spPr>
        <a:xfrm>
          <a:off x="0" y="4037820"/>
          <a:ext cx="6245265" cy="121680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Quiz 8 will take place in Tuesday’s class. Topic: Normalization</a:t>
          </a:r>
        </a:p>
      </dsp:txBody>
      <dsp:txXfrm>
        <a:off x="59399" y="4097219"/>
        <a:ext cx="6126467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45AAF-82E4-459A-878D-A91AC05BE3EB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5D3F-3334-47C0-B695-F03CC3BB6F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48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53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77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79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67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092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3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13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51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506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1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59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3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7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22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51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40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5D3F-3334-47C0-B695-F03CC3BB6F8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24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EE5-70DD-DE4C-8879-BE9B0D41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03C2-C53C-0047-AFDD-1BE4BB88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C4C1-1112-D744-AD37-A619DF8C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E45C-7591-554A-BB5F-E1685C0D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637A-1AB8-7044-BAF2-D307D6B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467-9560-5847-8F1F-4FB42DED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5972-EE05-5749-BF79-65CCB01D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0A25-EE12-6D49-AF18-2CD69D3F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7204-295B-0944-92FA-7C31A83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E49F-0D65-3E4F-954A-26314BA3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9E78B-96A3-B043-8F41-6720E50A4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49621-D6D9-D543-AAF1-906E634D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20B5-E246-0D44-AD22-13311A27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BAC9-9AF8-3349-8454-5AFCFA7D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37D4-E054-2442-9018-A6B9CD8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1332-084C-E143-8BCE-0ADF59E3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4EF9-F288-CE42-BE59-1C94D844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FDA9-6CC7-864D-8A08-9D340E5A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FF1F-7FB9-D443-85B4-CAA66C22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44FD-BF5B-264A-8C66-4B34B98F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8898-139B-A24E-A2F2-4714DDD3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747B-7FCF-1841-9866-75032890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E5EA-6FE8-9C4A-95FC-C3F0753C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80F1-CC53-E543-8319-46DC3DD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38C2-5E86-2A4E-B0A4-96398B7B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18E6-4FD5-9B49-A692-37DE7C6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84A9-756C-AA42-AA52-AD8391597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98A2A-ABAE-2645-9EAF-A183FCCC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6CF7-1518-E840-A6D9-4A81476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10AE-A1A0-B74A-B952-1842D92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1EDB-314C-6D4E-B39B-0021BD4E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41E-28B3-794E-8A62-0BEDE23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F413-FE31-CC4B-85BA-71C37480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876B-D215-704D-9E0D-D095927B2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39818-9DD9-9642-829C-EC45818E7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30D90-B605-8741-8E2E-03E43365E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8784F-95A7-B048-94CE-58805EE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B29C-B22E-1C46-8FFF-D6899247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C4C7-96FA-D744-A568-C0D06F4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2188-C684-0942-A418-20CEA188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829B4-7DF6-5349-B636-917C50B6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DAAB-CD47-2C4E-89B8-12E5FF03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DF2AF-90ED-BD47-A840-BB3F804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99210-A7E5-064C-A921-4F38A82F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88243-30AC-F64B-8A62-A12B2D0F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F1323-3E2B-AB42-BF1E-F9BABFC3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23D8-E836-AE49-93BA-380045FD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D4F0-9BBD-6E4B-A6FF-07212A98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EB8B-98A5-C747-B217-5BD83C21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BE82-5E3A-1841-8E4F-8ED49182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FC9D-80BB-7F4A-92F2-1477A10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B897-9859-2040-A960-CC345890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F89E-12E5-2B4E-B138-ADCC25E3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64F83-FDF8-D742-98BB-1A97ACD0F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E2DC7-532F-0545-8BA9-DB5806CF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E9FB-AD87-EC46-8766-182DD34C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C85C-20D3-5D4F-AA08-A7B6350D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803C-6DBB-C44F-93F3-9EC84305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125B8-D190-D246-AC7E-02E2E1AC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071A-7584-B84C-9612-C8839AFB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8FE8-78D8-AF4D-BD1B-1C439FB92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8328-5A41-7647-B041-10DE08505A8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C39C-C62E-C344-949A-1E743FEA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0526-40C5-2C48-B36E-26C8C2BD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D054-BA05-AF43-9C31-1F260529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3307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+mn-lt"/>
              </a:rPr>
              <a:t>Introduction to Database Systems</a:t>
            </a:r>
            <a:endParaRPr lang="en-CA" sz="48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Normalization (2NF and 3NF)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850" y="988034"/>
            <a:ext cx="10515600" cy="283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A291C"/>
                </a:solidFill>
                <a:latin typeface="+mn-lt"/>
              </a:rPr>
              <a:t>DBS211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D760A-56B7-8B10-2DC7-43F6448A12DE}"/>
              </a:ext>
            </a:extLst>
          </p:cNvPr>
          <p:cNvSpPr/>
          <p:nvPr/>
        </p:nvSpPr>
        <p:spPr>
          <a:xfrm>
            <a:off x="831850" y="4259376"/>
            <a:ext cx="1657033" cy="11013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 descr="A red and white logo&#10;&#10;Description automatically generated">
            <a:extLst>
              <a:ext uri="{FF2B5EF4-FFF2-40B4-BE49-F238E27FC236}">
                <a16:creationId xmlns:a16="http://schemas.microsoft.com/office/drawing/2014/main" id="{6EAE369D-FF10-187F-3A14-EC7CB296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76" y="5916930"/>
            <a:ext cx="1902224" cy="7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1NF Rules: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Must be in UNF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A single cell must not hold more than one value (atomicity)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must be a primary key for identification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No duplicate rows or columns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column must have only one value for each row in the table</a:t>
            </a:r>
          </a:p>
          <a:p>
            <a:pPr marL="114300"/>
            <a:endParaRPr lang="en-US" sz="2800" dirty="0"/>
          </a:p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 [</a:t>
            </a:r>
            <a:r>
              <a:rPr lang="en-US" sz="2800" b="1" u="sng" dirty="0" err="1">
                <a:latin typeface="Consolas" panose="020B0609020204030204" pitchFamily="49" charset="0"/>
              </a:rPr>
              <a:t>ReceiptID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CompanyName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PurchaseDate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EmployeeID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ServerName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TaxRate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PaymentMethod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CCardNum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CCardName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ApprovalCode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IsSigned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pPr marL="114300"/>
            <a:endParaRPr lang="en-US" sz="2800" b="1" dirty="0">
              <a:latin typeface="Consolas" panose="020B0609020204030204" pitchFamily="49" charset="0"/>
            </a:endParaRPr>
          </a:p>
          <a:p>
            <a:pPr marL="114300"/>
            <a:r>
              <a:rPr lang="en-US" sz="2800" b="1" dirty="0">
                <a:latin typeface="Consolas" panose="020B0609020204030204" pitchFamily="49" charset="0"/>
              </a:rPr>
              <a:t>RECEIPT_PRODUCT [</a:t>
            </a:r>
            <a:r>
              <a:rPr lang="en-US" sz="2800" b="1" dirty="0" err="1">
                <a:latin typeface="Consolas" panose="020B0609020204030204" pitchFamily="49" charset="0"/>
              </a:rPr>
              <a:t>P</a:t>
            </a:r>
            <a:r>
              <a:rPr lang="en-US" sz="2800" b="1" u="sng" dirty="0" err="1">
                <a:latin typeface="Consolas" panose="020B0609020204030204" pitchFamily="49" charset="0"/>
              </a:rPr>
              <a:t>roductID</a:t>
            </a:r>
            <a:r>
              <a:rPr lang="en-US" sz="2800" b="1" dirty="0">
                <a:latin typeface="Consolas" panose="020B0609020204030204" pitchFamily="49" charset="0"/>
              </a:rPr>
              <a:t>, FK </a:t>
            </a:r>
            <a:r>
              <a:rPr lang="en-US" sz="2800" b="1" dirty="0" err="1">
                <a:latin typeface="Consolas" panose="020B0609020204030204" pitchFamily="49" charset="0"/>
              </a:rPr>
              <a:t>ReceiptID</a:t>
            </a:r>
            <a:r>
              <a:rPr lang="en-US" sz="2800" b="1" dirty="0">
                <a:latin typeface="Consolas" panose="020B0609020204030204" pitchFamily="49" charset="0"/>
              </a:rPr>
              <a:t>, ProductName, Quantity, </a:t>
            </a:r>
            <a:r>
              <a:rPr lang="en-US" sz="2800" b="1" dirty="0" err="1">
                <a:latin typeface="Consolas" panose="020B0609020204030204" pitchFamily="49" charset="0"/>
              </a:rPr>
              <a:t>UnitPrice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Normalization: Rules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2NF Rules: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Must be in 1NF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Has no partial dependencies. (All non-key attributes are fully dependent on a primary key)</a:t>
            </a:r>
          </a:p>
          <a:p>
            <a:pPr marL="114300"/>
            <a:endParaRPr lang="en-US" sz="2800" dirty="0"/>
          </a:p>
          <a:p>
            <a:pPr marL="114300"/>
            <a:r>
              <a:rPr lang="en-US" sz="2800" dirty="0" err="1"/>
              <a:t>CourseName</a:t>
            </a:r>
            <a:r>
              <a:rPr lang="en-US" sz="2800" dirty="0"/>
              <a:t> → </a:t>
            </a:r>
            <a:r>
              <a:rPr lang="en-US" sz="2800" dirty="0" err="1"/>
              <a:t>StudentID</a:t>
            </a:r>
            <a:r>
              <a:rPr lang="en-US" sz="2800" dirty="0"/>
              <a:t> (since </a:t>
            </a:r>
            <a:r>
              <a:rPr lang="en-US" sz="2800" dirty="0" err="1"/>
              <a:t>CourseName</a:t>
            </a:r>
            <a:r>
              <a:rPr lang="en-US" sz="2800" dirty="0"/>
              <a:t> depends on part of the primary key, which is </a:t>
            </a:r>
            <a:r>
              <a:rPr lang="en-US" sz="2800" dirty="0" err="1"/>
              <a:t>StudentID</a:t>
            </a:r>
            <a:r>
              <a:rPr lang="en-US" sz="2800" dirty="0"/>
              <a:t>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14300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Normalization: Rules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8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3NF Rules: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Must be in 2NF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Has no transitive partial dependencies.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14300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Normalization: Rules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9101E2FB-19D6-7D64-0573-A91C012C7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16" b="21577"/>
          <a:stretch/>
        </p:blipFill>
        <p:spPr>
          <a:xfrm>
            <a:off x="3160440" y="3209696"/>
            <a:ext cx="5871119" cy="31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7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Rules: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Begins already in 1NF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It needs to identify and address partial dependencies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Partial dependencies occur when an attribute is dependent on only part of a composite primary key or on more than the primary key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To do this, each attribute in a table must be fully dependent on the entire primary key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2 variations: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 attribute partially dependent on a composite primary key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 attribute dependent on more than one field, but only a single field PK exists</a:t>
            </a:r>
          </a:p>
          <a:p>
            <a:pPr marL="114300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2NF – Partial Dependencies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8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447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UNF: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TEAMS       [</a:t>
            </a:r>
            <a:r>
              <a:rPr lang="en-US" sz="2000" u="sng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0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CA" sz="2000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CA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eamName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ShirtColour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(</a:t>
            </a:r>
            <a:r>
              <a:rPr lang="en-CA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PlayerName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PlayerDOB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ShirtNumber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)]</a:t>
            </a:r>
            <a:endParaRPr lang="en-US" sz="32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CA" sz="20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1NF: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TEAMS       [</a:t>
            </a:r>
            <a:r>
              <a:rPr lang="en-US" sz="2000" u="sng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0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CA" sz="2000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CA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eamName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ShirtColour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TEAM_PLAYERS[FK </a:t>
            </a:r>
            <a:r>
              <a:rPr lang="en-US" sz="2000" u="sng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0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CA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PlayerName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PlayerDOB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ShirtNumber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CA" sz="20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Aptos" panose="020B0004020202020204" pitchFamily="34" charset="0"/>
              </a:rPr>
              <a:t>An attribute partially dependent on a composite primary key:</a:t>
            </a:r>
            <a:endParaRPr lang="en-CA" sz="2000" b="1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2NF: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TEAMS       [</a:t>
            </a:r>
            <a:r>
              <a:rPr lang="en-US" sz="2000" u="sng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0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CA" sz="2000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CA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eamName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ShirtColour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TEAM_PLAYERS[FK </a:t>
            </a:r>
            <a:r>
              <a:rPr lang="en-CA" sz="2000" u="sng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CA" sz="20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FK </a:t>
            </a:r>
            <a:r>
              <a:rPr lang="en-CA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ShirtNumber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PLAYERS     [</a:t>
            </a:r>
            <a:r>
              <a:rPr lang="en-CA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PlayerID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PlayerName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PlayerDOB</a:t>
            </a:r>
            <a:r>
              <a:rPr lang="en-CA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  <a:endParaRPr lang="en-CA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2NF – Partial Dependencies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9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17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Calibri" panose="020F0502020204030204" pitchFamily="34" charset="0"/>
                <a:ea typeface="Aptos" panose="020B0004020202020204" pitchFamily="34" charset="0"/>
              </a:rPr>
              <a:t>An attribute dependent on more than one field, but only a single field PK exists:</a:t>
            </a:r>
            <a:endParaRPr lang="en-CA" sz="2400" b="1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TEAMS       [</a:t>
            </a:r>
            <a:r>
              <a:rPr lang="en-US" sz="2400" u="sng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4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eamName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ShirtColour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TEAM_PLAYERS[FK </a:t>
            </a:r>
            <a:r>
              <a:rPr lang="en-US" sz="2400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FK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PLAYERS     [</a:t>
            </a:r>
            <a:r>
              <a:rPr lang="en-US" sz="24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PlayerName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PlayerDOB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ShirtNumber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24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2NF: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TEAMS       [</a:t>
            </a:r>
            <a:r>
              <a:rPr lang="en-US" sz="2400" u="sng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4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eamName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ShirtColour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TEAM_PLAYERS[FK </a:t>
            </a:r>
            <a:r>
              <a:rPr lang="en-US" sz="2400" u="sng" kern="100" dirty="0" err="1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US" sz="24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eamID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FK </a:t>
            </a:r>
            <a:r>
              <a:rPr lang="en-US" sz="24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ShirtNumber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PLAYERS     [</a:t>
            </a:r>
            <a:r>
              <a:rPr lang="en-US" sz="24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PlayerName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PlayerDOB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2NF – Partial Dependencies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6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Rules: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Begins already in 2NF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It needs to identify and address transitive dependencies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Transitive dependencies are dependencies where an attribute depends on another non-pk attribute in the same entity</a:t>
            </a:r>
          </a:p>
          <a:p>
            <a:pPr marL="114300"/>
            <a:endParaRPr lang="en-US" sz="2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114300"/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CUSTOMERS [</a:t>
            </a:r>
            <a:r>
              <a:rPr lang="en-US" sz="28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CustomerID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CustFName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CustLName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CustPhone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SalesRepID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SaleRepName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 marL="114300"/>
            <a:endParaRPr lang="en-US" sz="28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114300"/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3NF:</a:t>
            </a:r>
          </a:p>
          <a:p>
            <a:pPr marL="114300"/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CUSTOMERS  [</a:t>
            </a:r>
            <a:r>
              <a:rPr lang="en-US" sz="28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CustomerID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CustFName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CustLName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CustPhone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FK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SalesRepID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  <a:p>
            <a:pPr marL="114300"/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SALESREPS [</a:t>
            </a:r>
            <a:r>
              <a:rPr lang="en-US" sz="2800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SalesRepID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SalesRepName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3NF – Transitive Dependencies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0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876692" y="818730"/>
            <a:ext cx="3455821" cy="996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876693" y="1859154"/>
            <a:ext cx="4185164" cy="4122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Normalization reminder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Functional Dependency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Transitive Dependency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Multivalued Dependency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Partial Dependency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2NF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3NF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dog wearing goggles&#10;&#10;Description automatically generated">
            <a:extLst>
              <a:ext uri="{FF2B5EF4-FFF2-40B4-BE49-F238E27FC236}">
                <a16:creationId xmlns:a16="http://schemas.microsoft.com/office/drawing/2014/main" id="{8247AECD-B16E-4AF8-939C-4C930EFC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23" y="563708"/>
            <a:ext cx="5730584" cy="57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</a:t>
            </a:r>
            <a:r>
              <a:rPr lang="en-US" sz="7200" b="1" dirty="0">
                <a:latin typeface="+mj-lt"/>
                <a:ea typeface="+mj-ea"/>
                <a:cs typeface="+mj-cs"/>
              </a:rPr>
              <a:t>10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3C44696-81C5-B165-4F4E-21FF8E8932EB}"/>
              </a:ext>
            </a:extLst>
          </p:cNvPr>
          <p:cNvGraphicFramePr/>
          <p:nvPr/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3C3C69-E7E6-0285-F574-34FE9CF7EB7B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44512A75-CCEF-1754-F87F-AB50AF323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</a:t>
            </a:r>
            <a:r>
              <a:rPr lang="en-US" sz="7200" b="1" dirty="0">
                <a:latin typeface="+mj-lt"/>
                <a:ea typeface="+mj-ea"/>
                <a:cs typeface="+mj-cs"/>
              </a:rPr>
              <a:t>10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3C44696-81C5-B165-4F4E-21FF8E893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21194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3C3C69-E7E6-0285-F574-34FE9CF7EB7B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44512A75-CCEF-1754-F87F-AB50AF323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7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Normalization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6" name="Picture 5" descr="A blue rectangular box with white text&#10;&#10;Description automatically generated">
            <a:extLst>
              <a:ext uri="{FF2B5EF4-FFF2-40B4-BE49-F238E27FC236}">
                <a16:creationId xmlns:a16="http://schemas.microsoft.com/office/drawing/2014/main" id="{FB47DA94-BCCE-54BF-244E-EDD2106C4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3" t="2004" r="1582" b="1790"/>
          <a:stretch/>
        </p:blipFill>
        <p:spPr>
          <a:xfrm>
            <a:off x="1045029" y="1251858"/>
            <a:ext cx="10047219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Dependencies in DBMS is a relation between two or more attributes. </a:t>
            </a:r>
          </a:p>
          <a:p>
            <a:pPr marL="114300"/>
            <a:r>
              <a:rPr lang="en-US" sz="2800" dirty="0"/>
              <a:t>It has the following types in DBMS: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Functional Dependency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Transitive Dependency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Multivalued Dependency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Partial Dependency</a:t>
            </a:r>
          </a:p>
          <a:p>
            <a:pPr marL="114300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Types of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b="1" dirty="0"/>
              <a:t>Functional Dependency </a:t>
            </a:r>
            <a:r>
              <a:rPr lang="en-US" sz="2800" dirty="0"/>
              <a:t>- a relationship between two sets of attributes in a database, where one set (the determinant) determines the values of the other set (the dependent). </a:t>
            </a:r>
          </a:p>
          <a:p>
            <a:pPr marL="114300"/>
            <a:r>
              <a:rPr lang="en-US" sz="2800" dirty="0"/>
              <a:t>Example: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In an employee database, </a:t>
            </a:r>
            <a:r>
              <a:rPr lang="en-US" sz="2800" dirty="0" err="1"/>
              <a:t>employeeid</a:t>
            </a:r>
            <a:r>
              <a:rPr lang="en-US" sz="2800" dirty="0"/>
              <a:t> (determinant) would determine the employee’s name, address, etc.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Meaning, given the </a:t>
            </a:r>
            <a:r>
              <a:rPr lang="en-US" sz="2800" dirty="0" err="1"/>
              <a:t>employeeid</a:t>
            </a:r>
            <a:r>
              <a:rPr lang="en-US" sz="2800" dirty="0"/>
              <a:t>, we can determine the rest of the employee information, but not vice versa.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We use mathematical notation for this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ID -&gt; Employee Name, Address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</a:p>
          <a:p>
            <a:pPr marL="114300"/>
            <a:endParaRPr lang="en-US" sz="2800" dirty="0"/>
          </a:p>
          <a:p>
            <a:pPr marL="114300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Types of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1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b="1" dirty="0"/>
              <a:t>Transitive Dependency </a:t>
            </a:r>
            <a:r>
              <a:rPr lang="en-US" sz="2800" dirty="0"/>
              <a:t>- is an indirect dependency relationship between software components. This kind of dependency is held by virtue of a transitive relation from a component that the software depends on directly</a:t>
            </a:r>
          </a:p>
          <a:p>
            <a:pPr marL="114300"/>
            <a:r>
              <a:rPr lang="en-US" sz="2800" dirty="0"/>
              <a:t>Example: A depends on B that depends on C. So A to C has a transitive dependency</a:t>
            </a:r>
          </a:p>
          <a:p>
            <a:pPr marL="114300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Types of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3A289524-4FD5-2F46-04F2-BEA24C892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20" b="26699"/>
          <a:stretch/>
        </p:blipFill>
        <p:spPr>
          <a:xfrm>
            <a:off x="3160440" y="4019568"/>
            <a:ext cx="5871119" cy="24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0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b="1" dirty="0"/>
              <a:t>Multivalued Dependency </a:t>
            </a:r>
            <a:r>
              <a:rPr lang="en-US" sz="2800" dirty="0"/>
              <a:t>- occurs when two attributes in a table are independent of each other but, both depend on a third attribute.</a:t>
            </a:r>
          </a:p>
          <a:p>
            <a:pPr marL="114300"/>
            <a:r>
              <a:rPr lang="en-US" sz="2800" dirty="0"/>
              <a:t>A multivalued dependency consists of at least two attributes that are dependent on a third attribute that's why it always requires at least three attributes.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Its main features include: 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Ensuring efficient data storage by limiting data redundancy.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Facilitating effective querying by making database structure easier to understand</a:t>
            </a:r>
          </a:p>
          <a:p>
            <a:pPr marL="10287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Helping in maintaining data consistency and integrity</a:t>
            </a:r>
          </a:p>
          <a:p>
            <a:pPr marL="114300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Multivalued Dependencies (repeating groups)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5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b="1" dirty="0"/>
              <a:t>Partial Dependency - </a:t>
            </a:r>
            <a:r>
              <a:rPr lang="en-US" sz="2800" dirty="0"/>
              <a:t>occurs when a nonprime attribute is functionally dependent on part of a candidate key. It is a situation in database normalization where a non-prime attribute is functionally dependent on only a part of a candidate key. 2NF eliminates partial dependencies.</a:t>
            </a:r>
          </a:p>
          <a:p>
            <a:pPr marL="114300"/>
            <a:r>
              <a:rPr lang="en-US" sz="2800" dirty="0"/>
              <a:t>Example: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In an Orders table, if the combination of </a:t>
            </a:r>
            <a:r>
              <a:rPr lang="en-US" sz="2800" dirty="0" err="1"/>
              <a:t>OrderID</a:t>
            </a:r>
            <a:r>
              <a:rPr lang="en-US" sz="2800" dirty="0"/>
              <a:t> and </a:t>
            </a:r>
            <a:r>
              <a:rPr lang="en-US" sz="2800" dirty="0" err="1"/>
              <a:t>ProductID</a:t>
            </a:r>
            <a:r>
              <a:rPr lang="en-US" sz="2800" dirty="0"/>
              <a:t> determines the value of </a:t>
            </a:r>
            <a:r>
              <a:rPr lang="en-US" sz="2800" dirty="0" err="1"/>
              <a:t>CustomerID</a:t>
            </a:r>
            <a:r>
              <a:rPr lang="en-US" sz="2800" dirty="0"/>
              <a:t>, then </a:t>
            </a:r>
            <a:r>
              <a:rPr lang="en-US" sz="2800" dirty="0" err="1"/>
              <a:t>CustomerID</a:t>
            </a:r>
            <a:r>
              <a:rPr lang="en-US" sz="2800" dirty="0"/>
              <a:t> is fully dependent on the primary key. However, if only </a:t>
            </a:r>
            <a:r>
              <a:rPr lang="en-US" sz="2800" dirty="0" err="1"/>
              <a:t>OrderID</a:t>
            </a:r>
            <a:r>
              <a:rPr lang="en-US" sz="2800" dirty="0"/>
              <a:t> decides the value of </a:t>
            </a:r>
            <a:r>
              <a:rPr lang="en-US" sz="2800" dirty="0" err="1"/>
              <a:t>CustomerID</a:t>
            </a:r>
            <a:r>
              <a:rPr lang="en-US" sz="2800" dirty="0"/>
              <a:t>, then </a:t>
            </a:r>
            <a:r>
              <a:rPr lang="en-US" sz="2800" dirty="0" err="1"/>
              <a:t>CustomerID</a:t>
            </a:r>
            <a:r>
              <a:rPr lang="en-US" sz="2800" dirty="0"/>
              <a:t> has a partial dependency on the primary key.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Partial Dependencies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D997B-14DA-5041-8DBC-8A14004F4762}"/>
              </a:ext>
            </a:extLst>
          </p:cNvPr>
          <p:cNvSpPr txBox="1"/>
          <p:nvPr/>
        </p:nvSpPr>
        <p:spPr>
          <a:xfrm>
            <a:off x="568412" y="1023773"/>
            <a:ext cx="109007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800" dirty="0"/>
              <a:t>UNF Rules: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List the attributes (fields)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Indicate multi-value attributes (repeating groups)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a candidate primary key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14300"/>
            <a:r>
              <a:rPr lang="en-US" sz="2400" b="1" dirty="0">
                <a:latin typeface="Consolas" panose="020B0609020204030204" pitchFamily="49" charset="0"/>
              </a:rPr>
              <a:t>RECEIPT [</a:t>
            </a:r>
            <a:r>
              <a:rPr lang="en-US" sz="2400" b="1" u="sng" dirty="0" err="1">
                <a:latin typeface="Consolas" panose="020B0609020204030204" pitchFamily="49" charset="0"/>
              </a:rPr>
              <a:t>ReceiptID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CompanyName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PurchaseDate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EmployeeID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ServerName</a:t>
            </a:r>
            <a:r>
              <a:rPr lang="en-US" sz="2400" b="1" dirty="0">
                <a:latin typeface="Consolas" panose="020B0609020204030204" pitchFamily="49" charset="0"/>
              </a:rPr>
              <a:t>, ( </a:t>
            </a:r>
            <a:r>
              <a:rPr lang="en-US" sz="2400" b="1" dirty="0" err="1">
                <a:latin typeface="Consolas" panose="020B0609020204030204" pitchFamily="49" charset="0"/>
              </a:rPr>
              <a:t>TaxRate</a:t>
            </a:r>
            <a:r>
              <a:rPr lang="en-US" sz="2400" b="1" dirty="0">
                <a:latin typeface="Consolas" panose="020B0609020204030204" pitchFamily="49" charset="0"/>
              </a:rPr>
              <a:t>, ProductName, Quantity, </a:t>
            </a:r>
            <a:r>
              <a:rPr lang="en-US" sz="2400" b="1" dirty="0" err="1">
                <a:latin typeface="Consolas" panose="020B0609020204030204" pitchFamily="49" charset="0"/>
              </a:rPr>
              <a:t>UnitPrice</a:t>
            </a:r>
            <a:r>
              <a:rPr lang="en-US" sz="2400" b="1" dirty="0">
                <a:latin typeface="Consolas" panose="020B0609020204030204" pitchFamily="49" charset="0"/>
              </a:rPr>
              <a:t>, ) </a:t>
            </a:r>
            <a:r>
              <a:rPr lang="en-US" sz="2400" b="1" dirty="0" err="1">
                <a:latin typeface="Consolas" panose="020B0609020204030204" pitchFamily="49" charset="0"/>
              </a:rPr>
              <a:t>PaymentMethod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CCardNum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CCardName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ApprovalCode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IsSigned</a:t>
            </a:r>
            <a:r>
              <a:rPr lang="en-US" sz="2400" b="1" dirty="0">
                <a:latin typeface="Consolas" panose="020B0609020204030204" pitchFamily="49" charset="0"/>
              </a:rPr>
              <a:t>]</a:t>
            </a:r>
            <a:endParaRPr lang="en-US" sz="2400" dirty="0"/>
          </a:p>
          <a:p>
            <a:pPr marL="114300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A8124-24D2-471F-A48F-12AE2D3BCBA3}"/>
              </a:ext>
            </a:extLst>
          </p:cNvPr>
          <p:cNvSpPr txBox="1"/>
          <p:nvPr/>
        </p:nvSpPr>
        <p:spPr>
          <a:xfrm>
            <a:off x="1504583" y="360703"/>
            <a:ext cx="109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1" dirty="0">
                <a:latin typeface="Calibri" panose="020F0502020204030204" pitchFamily="34" charset="0"/>
              </a:rPr>
              <a:t>Normalization: Rules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31C92-E951-F1F8-E040-AA2433AA9D91}"/>
              </a:ext>
            </a:extLst>
          </p:cNvPr>
          <p:cNvSpPr/>
          <p:nvPr/>
        </p:nvSpPr>
        <p:spPr>
          <a:xfrm>
            <a:off x="0" y="734000"/>
            <a:ext cx="1136823" cy="7626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8630494-4010-491D-06FC-39D85803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" y="284481"/>
            <a:ext cx="898276" cy="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1624DC958C248A44260B9EBEF1417" ma:contentTypeVersion="4" ma:contentTypeDescription="Create a new document." ma:contentTypeScope="" ma:versionID="f90e604a8d17f0fead97cac959935194">
  <xsd:schema xmlns:xsd="http://www.w3.org/2001/XMLSchema" xmlns:xs="http://www.w3.org/2001/XMLSchema" xmlns:p="http://schemas.microsoft.com/office/2006/metadata/properties" xmlns:ns2="5e0e28c6-023f-43e8-b40a-1a9fafccdbf9" targetNamespace="http://schemas.microsoft.com/office/2006/metadata/properties" ma:root="true" ma:fieldsID="218cf6c428c5c58ec2f8a38272c34529" ns2:_="">
    <xsd:import namespace="5e0e28c6-023f-43e8-b40a-1a9fafccdb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e28c6-023f-43e8-b40a-1a9fafccdb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173A63-4C7A-426C-91AC-5380833E718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5e0e28c6-023f-43e8-b40a-1a9fafccdbf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79FBCB-6AC4-4FF7-A544-71731BBCCE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A4438D-2140-432D-A88A-E0A2A658F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0e28c6-023f-43e8-b40a-1a9fafccdb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29144</TotalTime>
  <Words>1009</Words>
  <Application>Microsoft Office PowerPoint</Application>
  <PresentationFormat>Widescreen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Introduction to Database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Chapleau</dc:creator>
  <cp:lastModifiedBy>J Short</cp:lastModifiedBy>
  <cp:revision>693</cp:revision>
  <dcterms:created xsi:type="dcterms:W3CDTF">2020-05-27T12:36:24Z</dcterms:created>
  <dcterms:modified xsi:type="dcterms:W3CDTF">2024-07-12T13:51:50Z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0x0101005471624DC958C248A44260B9EBEF1417</vt:lpwstr>
  </property>
</Properties>
</file>