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1"/>
  </p:notesMasterIdLst>
  <p:sldIdLst>
    <p:sldId id="258" r:id="rId5"/>
    <p:sldId id="459" r:id="rId6"/>
    <p:sldId id="393" r:id="rId7"/>
    <p:sldId id="440" r:id="rId8"/>
    <p:sldId id="441" r:id="rId9"/>
    <p:sldId id="442" r:id="rId10"/>
    <p:sldId id="445" r:id="rId11"/>
    <p:sldId id="443" r:id="rId12"/>
    <p:sldId id="444" r:id="rId13"/>
    <p:sldId id="446" r:id="rId14"/>
    <p:sldId id="447" r:id="rId15"/>
    <p:sldId id="448" r:id="rId16"/>
    <p:sldId id="449" r:id="rId17"/>
    <p:sldId id="451" r:id="rId18"/>
    <p:sldId id="452" r:id="rId19"/>
    <p:sldId id="453" r:id="rId20"/>
    <p:sldId id="454" r:id="rId21"/>
    <p:sldId id="455" r:id="rId22"/>
    <p:sldId id="456" r:id="rId23"/>
    <p:sldId id="439" r:id="rId24"/>
    <p:sldId id="438" r:id="rId25"/>
    <p:sldId id="437" r:id="rId26"/>
    <p:sldId id="457" r:id="rId27"/>
    <p:sldId id="458" r:id="rId28"/>
    <p:sldId id="303" r:id="rId29"/>
    <p:sldId id="46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291C"/>
    <a:srgbClr val="0B8261"/>
    <a:srgbClr val="3E2B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5360" autoAdjust="0"/>
  </p:normalViewPr>
  <p:slideViewPr>
    <p:cSldViewPr snapToGrid="0" snapToObjects="1">
      <p:cViewPr varScale="1">
        <p:scale>
          <a:sx n="87" d="100"/>
          <a:sy n="87" d="100"/>
        </p:scale>
        <p:origin x="3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en Forbes" userId="f1c04fa5-2f02-4bda-b641-2fca2f23e1da" providerId="ADAL" clId="{F158F493-BCEF-4AEC-9980-8501DC3F4731}"/>
    <pc:docChg chg="undo custSel addSld delSld modSld">
      <pc:chgData name="Stephen Forbes" userId="f1c04fa5-2f02-4bda-b641-2fca2f23e1da" providerId="ADAL" clId="{F158F493-BCEF-4AEC-9980-8501DC3F4731}" dt="2020-11-05T18:57:09.684" v="25" actId="20577"/>
      <pc:docMkLst>
        <pc:docMk/>
      </pc:docMkLst>
      <pc:sldChg chg="modSp mod">
        <pc:chgData name="Stephen Forbes" userId="f1c04fa5-2f02-4bda-b641-2fca2f23e1da" providerId="ADAL" clId="{F158F493-BCEF-4AEC-9980-8501DC3F4731}" dt="2020-11-05T18:57:04.041" v="16" actId="20577"/>
        <pc:sldMkLst>
          <pc:docMk/>
          <pc:sldMk cId="101303342" sldId="256"/>
        </pc:sldMkLst>
        <pc:spChg chg="mod">
          <ac:chgData name="Stephen Forbes" userId="f1c04fa5-2f02-4bda-b641-2fca2f23e1da" providerId="ADAL" clId="{F158F493-BCEF-4AEC-9980-8501DC3F4731}" dt="2020-11-05T18:57:04.041" v="16" actId="20577"/>
          <ac:spMkLst>
            <pc:docMk/>
            <pc:sldMk cId="101303342" sldId="256"/>
            <ac:spMk id="8" creationId="{A05D997B-14DA-5041-8DBC-8A14004F4762}"/>
          </ac:spMkLst>
        </pc:spChg>
      </pc:sldChg>
      <pc:sldChg chg="modSp mod">
        <pc:chgData name="Stephen Forbes" userId="f1c04fa5-2f02-4bda-b641-2fca2f23e1da" providerId="ADAL" clId="{F158F493-BCEF-4AEC-9980-8501DC3F4731}" dt="2020-11-05T18:57:09.684" v="25" actId="20577"/>
        <pc:sldMkLst>
          <pc:docMk/>
          <pc:sldMk cId="3234920996" sldId="258"/>
        </pc:sldMkLst>
        <pc:spChg chg="mod">
          <ac:chgData name="Stephen Forbes" userId="f1c04fa5-2f02-4bda-b641-2fca2f23e1da" providerId="ADAL" clId="{F158F493-BCEF-4AEC-9980-8501DC3F4731}" dt="2020-11-05T18:57:09.684" v="25" actId="20577"/>
          <ac:spMkLst>
            <pc:docMk/>
            <pc:sldMk cId="3234920996" sldId="258"/>
            <ac:spMk id="6" creationId="{00000000-0000-0000-0000-000000000000}"/>
          </ac:spMkLst>
        </pc:spChg>
      </pc:sldChg>
      <pc:sldChg chg="modSp add mod">
        <pc:chgData name="Stephen Forbes" userId="f1c04fa5-2f02-4bda-b641-2fca2f23e1da" providerId="ADAL" clId="{F158F493-BCEF-4AEC-9980-8501DC3F4731}" dt="2020-11-05T18:35:03.660" v="8" actId="403"/>
        <pc:sldMkLst>
          <pc:docMk/>
          <pc:sldMk cId="549214201" sldId="259"/>
        </pc:sldMkLst>
        <pc:spChg chg="mod">
          <ac:chgData name="Stephen Forbes" userId="f1c04fa5-2f02-4bda-b641-2fca2f23e1da" providerId="ADAL" clId="{F158F493-BCEF-4AEC-9980-8501DC3F4731}" dt="2020-11-05T18:35:03.660" v="8" actId="403"/>
          <ac:spMkLst>
            <pc:docMk/>
            <pc:sldMk cId="549214201" sldId="259"/>
            <ac:spMk id="8" creationId="{A05D997B-14DA-5041-8DBC-8A14004F4762}"/>
          </ac:spMkLst>
        </pc:spChg>
      </pc:sldChg>
      <pc:sldChg chg="new del">
        <pc:chgData name="Stephen Forbes" userId="f1c04fa5-2f02-4bda-b641-2fca2f23e1da" providerId="ADAL" clId="{F158F493-BCEF-4AEC-9980-8501DC3F4731}" dt="2020-11-05T18:34:29.508" v="1" actId="47"/>
        <pc:sldMkLst>
          <pc:docMk/>
          <pc:sldMk cId="2264905306" sldId="259"/>
        </pc:sldMkLst>
      </pc:sldChg>
    </pc:docChg>
  </pc:docChgLst>
  <pc:docChgLst>
    <pc:chgData name="Stephen Forbes" userId="f1c04fa5-2f02-4bda-b641-2fca2f23e1da" providerId="ADAL" clId="{DED15F3D-8358-4E8A-86C1-F15CE5E3BCB1}"/>
    <pc:docChg chg="modSld">
      <pc:chgData name="Stephen Forbes" userId="f1c04fa5-2f02-4bda-b641-2fca2f23e1da" providerId="ADAL" clId="{DED15F3D-8358-4E8A-86C1-F15CE5E3BCB1}" dt="2021-08-25T16:51:14.838" v="28" actId="20577"/>
      <pc:docMkLst>
        <pc:docMk/>
      </pc:docMkLst>
      <pc:sldChg chg="modSp mod">
        <pc:chgData name="Stephen Forbes" userId="f1c04fa5-2f02-4bda-b641-2fca2f23e1da" providerId="ADAL" clId="{DED15F3D-8358-4E8A-86C1-F15CE5E3BCB1}" dt="2021-08-25T16:51:14.838" v="28" actId="20577"/>
        <pc:sldMkLst>
          <pc:docMk/>
          <pc:sldMk cId="3234920996" sldId="258"/>
        </pc:sldMkLst>
        <pc:spChg chg="mod">
          <ac:chgData name="Stephen Forbes" userId="f1c04fa5-2f02-4bda-b641-2fca2f23e1da" providerId="ADAL" clId="{DED15F3D-8358-4E8A-86C1-F15CE5E3BCB1}" dt="2021-08-25T16:51:14.838" v="28" actId="20577"/>
          <ac:spMkLst>
            <pc:docMk/>
            <pc:sldMk cId="3234920996" sldId="258"/>
            <ac:spMk id="2" creationId="{00000000-0000-0000-0000-000000000000}"/>
          </ac:spMkLst>
        </pc:spChg>
        <pc:spChg chg="mod">
          <ac:chgData name="Stephen Forbes" userId="f1c04fa5-2f02-4bda-b641-2fca2f23e1da" providerId="ADAL" clId="{DED15F3D-8358-4E8A-86C1-F15CE5E3BCB1}" dt="2021-08-25T16:51:08.173" v="3" actId="20577"/>
          <ac:spMkLst>
            <pc:docMk/>
            <pc:sldMk cId="3234920996" sldId="258"/>
            <ac:spMk id="6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11C60C-07C5-4755-8268-4A2A823D139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CDE996E-A848-47D7-BACC-810DD3A3EFBD}">
      <dgm:prSet custT="1"/>
      <dgm:spPr>
        <a:solidFill>
          <a:srgbClr val="92D050"/>
        </a:solidFill>
      </dgm:spPr>
      <dgm:t>
        <a:bodyPr/>
        <a:lstStyle/>
        <a:p>
          <a:r>
            <a:rPr lang="en-US" sz="2800" dirty="0"/>
            <a:t>Application Modeling &amp; Design, ERDs</a:t>
          </a:r>
        </a:p>
      </dgm:t>
    </dgm:pt>
    <dgm:pt modelId="{88915F55-8EC0-4A48-A28B-E89D1D7980FE}" type="parTrans" cxnId="{3EA34DD5-E3B4-40F0-9BFE-E0B8B423104A}">
      <dgm:prSet/>
      <dgm:spPr/>
      <dgm:t>
        <a:bodyPr/>
        <a:lstStyle/>
        <a:p>
          <a:endParaRPr lang="en-US"/>
        </a:p>
      </dgm:t>
    </dgm:pt>
    <dgm:pt modelId="{DBD47FC1-E5C4-4DF0-9D19-31FE79D9CB75}" type="sibTrans" cxnId="{3EA34DD5-E3B4-40F0-9BFE-E0B8B423104A}">
      <dgm:prSet/>
      <dgm:spPr/>
      <dgm:t>
        <a:bodyPr/>
        <a:lstStyle/>
        <a:p>
          <a:endParaRPr lang="en-US"/>
        </a:p>
      </dgm:t>
    </dgm:pt>
    <dgm:pt modelId="{D44E4759-2992-4423-8BBB-871B86FD5EAD}">
      <dgm:prSet custT="1"/>
      <dgm:spPr>
        <a:solidFill>
          <a:srgbClr val="00B050"/>
        </a:solidFill>
      </dgm:spPr>
      <dgm:t>
        <a:bodyPr/>
        <a:lstStyle/>
        <a:p>
          <a:r>
            <a:rPr lang="en-US" sz="2800" dirty="0"/>
            <a:t>Lab 6 due Monday July 8</a:t>
          </a:r>
          <a:r>
            <a:rPr lang="en-US" sz="2800" baseline="30000" dirty="0"/>
            <a:t>th</a:t>
          </a:r>
          <a:r>
            <a:rPr lang="en-US" sz="2800" dirty="0"/>
            <a:t> @ 11:59pm</a:t>
          </a:r>
        </a:p>
      </dgm:t>
    </dgm:pt>
    <dgm:pt modelId="{DCFBCD76-1B41-4326-BCB2-4F89A26745F6}" type="parTrans" cxnId="{FAD4326F-6096-4F8B-93FB-E3DED9EEA039}">
      <dgm:prSet/>
      <dgm:spPr/>
      <dgm:t>
        <a:bodyPr/>
        <a:lstStyle/>
        <a:p>
          <a:endParaRPr lang="en-US"/>
        </a:p>
      </dgm:t>
    </dgm:pt>
    <dgm:pt modelId="{F0BB5774-BEF9-4A72-8DD3-571E11E0874E}" type="sibTrans" cxnId="{FAD4326F-6096-4F8B-93FB-E3DED9EEA039}">
      <dgm:prSet/>
      <dgm:spPr/>
      <dgm:t>
        <a:bodyPr/>
        <a:lstStyle/>
        <a:p>
          <a:endParaRPr lang="en-US"/>
        </a:p>
      </dgm:t>
    </dgm:pt>
    <dgm:pt modelId="{25D8FC89-550F-408E-832F-6BE9FC582FA7}">
      <dgm:prSet custT="1"/>
      <dgm:spPr>
        <a:solidFill>
          <a:srgbClr val="00B0F0"/>
        </a:solidFill>
      </dgm:spPr>
      <dgm:t>
        <a:bodyPr/>
        <a:lstStyle/>
        <a:p>
          <a:r>
            <a:rPr lang="en-US" sz="2800" dirty="0"/>
            <a:t>Quiz 6 (Transactions) opens Saturday July 6</a:t>
          </a:r>
          <a:r>
            <a:rPr lang="en-US" sz="2800" baseline="30000" dirty="0"/>
            <a:t>th</a:t>
          </a:r>
          <a:r>
            <a:rPr lang="en-US" sz="2800" dirty="0"/>
            <a:t> at 8am, closes Monday July 8</a:t>
          </a:r>
          <a:r>
            <a:rPr lang="en-US" sz="2800" baseline="30000" dirty="0"/>
            <a:t>th</a:t>
          </a:r>
          <a:r>
            <a:rPr lang="en-US" sz="2800" dirty="0"/>
            <a:t> at 11:59pm</a:t>
          </a:r>
        </a:p>
      </dgm:t>
    </dgm:pt>
    <dgm:pt modelId="{5A167B41-C703-4F64-AA30-672AF5A8C3A0}" type="parTrans" cxnId="{6D6AC45D-778A-43E5-B405-0E146C9E4C35}">
      <dgm:prSet/>
      <dgm:spPr/>
      <dgm:t>
        <a:bodyPr/>
        <a:lstStyle/>
        <a:p>
          <a:endParaRPr lang="en-US"/>
        </a:p>
      </dgm:t>
    </dgm:pt>
    <dgm:pt modelId="{E7428977-9008-46B4-80D7-3DF51D1FA342}" type="sibTrans" cxnId="{6D6AC45D-778A-43E5-B405-0E146C9E4C35}">
      <dgm:prSet/>
      <dgm:spPr/>
      <dgm:t>
        <a:bodyPr/>
        <a:lstStyle/>
        <a:p>
          <a:endParaRPr lang="en-US"/>
        </a:p>
      </dgm:t>
    </dgm:pt>
    <dgm:pt modelId="{8719B110-E5A6-4F86-B880-8A6F91966627}">
      <dgm:prSet custT="1"/>
      <dgm:spPr>
        <a:solidFill>
          <a:srgbClr val="00B050"/>
        </a:solidFill>
      </dgm:spPr>
      <dgm:t>
        <a:bodyPr/>
        <a:lstStyle/>
        <a:p>
          <a:r>
            <a:rPr lang="en-US" sz="2800" dirty="0"/>
            <a:t>Lab 7 is due Monday July 15</a:t>
          </a:r>
          <a:r>
            <a:rPr lang="en-US" sz="2800" baseline="30000" dirty="0"/>
            <a:t>th</a:t>
          </a:r>
          <a:r>
            <a:rPr lang="en-US" sz="2800" dirty="0"/>
            <a:t> @ 11:59pm</a:t>
          </a:r>
        </a:p>
      </dgm:t>
    </dgm:pt>
    <dgm:pt modelId="{D1BA8026-B857-47B0-9E59-47FB7BA241AF}" type="parTrans" cxnId="{5A2EF323-B155-4D36-BBA8-FDED4BB835A6}">
      <dgm:prSet/>
      <dgm:spPr/>
      <dgm:t>
        <a:bodyPr/>
        <a:lstStyle/>
        <a:p>
          <a:endParaRPr lang="en-CA"/>
        </a:p>
      </dgm:t>
    </dgm:pt>
    <dgm:pt modelId="{2F2B1545-A638-4C7E-8FA4-19D636F8B440}" type="sibTrans" cxnId="{5A2EF323-B155-4D36-BBA8-FDED4BB835A6}">
      <dgm:prSet/>
      <dgm:spPr/>
      <dgm:t>
        <a:bodyPr/>
        <a:lstStyle/>
        <a:p>
          <a:endParaRPr lang="en-CA"/>
        </a:p>
      </dgm:t>
    </dgm:pt>
    <dgm:pt modelId="{F8589C86-4C9E-46B5-A2FC-09E9F009C2E1}">
      <dgm:prSet custT="1"/>
      <dgm:spPr>
        <a:solidFill>
          <a:srgbClr val="00B0F0"/>
        </a:solidFill>
      </dgm:spPr>
      <dgm:t>
        <a:bodyPr/>
        <a:lstStyle/>
        <a:p>
          <a:r>
            <a:rPr lang="en-US" sz="2800" dirty="0"/>
            <a:t>Quiz 7 (Data Modeling &amp; ERDs) will take place in Tuesday’s class.</a:t>
          </a:r>
        </a:p>
      </dgm:t>
    </dgm:pt>
    <dgm:pt modelId="{3EE19F72-0A0A-4AC8-AB72-810991EF13FF}" type="parTrans" cxnId="{7EEF9734-E4DE-4432-B666-8CC132446586}">
      <dgm:prSet/>
      <dgm:spPr/>
      <dgm:t>
        <a:bodyPr/>
        <a:lstStyle/>
        <a:p>
          <a:endParaRPr lang="en-CA"/>
        </a:p>
      </dgm:t>
    </dgm:pt>
    <dgm:pt modelId="{E0C9677A-F799-4CD2-8D52-F316BD2D75DF}" type="sibTrans" cxnId="{7EEF9734-E4DE-4432-B666-8CC132446586}">
      <dgm:prSet/>
      <dgm:spPr/>
      <dgm:t>
        <a:bodyPr/>
        <a:lstStyle/>
        <a:p>
          <a:endParaRPr lang="en-CA"/>
        </a:p>
      </dgm:t>
    </dgm:pt>
    <dgm:pt modelId="{6E4ACD38-5B9C-4065-B129-FDC37C5BAEAE}" type="pres">
      <dgm:prSet presAssocID="{E911C60C-07C5-4755-8268-4A2A823D1398}" presName="linear" presStyleCnt="0">
        <dgm:presLayoutVars>
          <dgm:animLvl val="lvl"/>
          <dgm:resizeHandles val="exact"/>
        </dgm:presLayoutVars>
      </dgm:prSet>
      <dgm:spPr/>
    </dgm:pt>
    <dgm:pt modelId="{A4C2C884-EC2B-4F03-9DA2-BFBE58C97B92}" type="pres">
      <dgm:prSet presAssocID="{4CDE996E-A848-47D7-BACC-810DD3A3EFBD}" presName="parentText" presStyleLbl="node1" presStyleIdx="0" presStyleCnt="5" custLinFactNeighborY="-88906">
        <dgm:presLayoutVars>
          <dgm:chMax val="0"/>
          <dgm:bulletEnabled val="1"/>
        </dgm:presLayoutVars>
      </dgm:prSet>
      <dgm:spPr/>
    </dgm:pt>
    <dgm:pt modelId="{FE805B57-4A8F-44BE-BBEC-2AB1E7FE4BC3}" type="pres">
      <dgm:prSet presAssocID="{DBD47FC1-E5C4-4DF0-9D19-31FE79D9CB75}" presName="spacer" presStyleCnt="0"/>
      <dgm:spPr/>
    </dgm:pt>
    <dgm:pt modelId="{62F5BC9E-8C6E-4E2D-8A30-5038960CC246}" type="pres">
      <dgm:prSet presAssocID="{D44E4759-2992-4423-8BBB-871B86FD5EAD}" presName="parentText" presStyleLbl="node1" presStyleIdx="1" presStyleCnt="5" custLinFactNeighborY="-72756">
        <dgm:presLayoutVars>
          <dgm:chMax val="0"/>
          <dgm:bulletEnabled val="1"/>
        </dgm:presLayoutVars>
      </dgm:prSet>
      <dgm:spPr/>
    </dgm:pt>
    <dgm:pt modelId="{7A75FD47-6556-4943-B650-AE9C43F70550}" type="pres">
      <dgm:prSet presAssocID="{F0BB5774-BEF9-4A72-8DD3-571E11E0874E}" presName="spacer" presStyleCnt="0"/>
      <dgm:spPr/>
    </dgm:pt>
    <dgm:pt modelId="{8C6EDD7D-CAC5-4477-881F-6E8D0949C557}" type="pres">
      <dgm:prSet presAssocID="{8719B110-E5A6-4F86-B880-8A6F9196662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3D3AE24-1B49-495E-9A46-EDB5C8916FAD}" type="pres">
      <dgm:prSet presAssocID="{2F2B1545-A638-4C7E-8FA4-19D636F8B440}" presName="spacer" presStyleCnt="0"/>
      <dgm:spPr/>
    </dgm:pt>
    <dgm:pt modelId="{6AA8A7DE-AC03-4000-B323-4E16E32483F7}" type="pres">
      <dgm:prSet presAssocID="{25D8FC89-550F-408E-832F-6BE9FC582FA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04C6B8B-8E03-4371-A57E-E101288E71E7}" type="pres">
      <dgm:prSet presAssocID="{E7428977-9008-46B4-80D7-3DF51D1FA342}" presName="spacer" presStyleCnt="0"/>
      <dgm:spPr/>
    </dgm:pt>
    <dgm:pt modelId="{E336494E-EF7B-437C-B423-40F19E8F25BF}" type="pres">
      <dgm:prSet presAssocID="{F8589C86-4C9E-46B5-A2FC-09E9F009C2E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7B4E60E-ECFE-4B96-B8D2-9A4D702E3E0A}" type="presOf" srcId="{8719B110-E5A6-4F86-B880-8A6F91966627}" destId="{8C6EDD7D-CAC5-4477-881F-6E8D0949C557}" srcOrd="0" destOrd="0" presId="urn:microsoft.com/office/officeart/2005/8/layout/vList2"/>
    <dgm:cxn modelId="{EB876718-5268-45B4-9C1E-51D63AABED87}" type="presOf" srcId="{F8589C86-4C9E-46B5-A2FC-09E9F009C2E1}" destId="{E336494E-EF7B-437C-B423-40F19E8F25BF}" srcOrd="0" destOrd="0" presId="urn:microsoft.com/office/officeart/2005/8/layout/vList2"/>
    <dgm:cxn modelId="{5A2EF323-B155-4D36-BBA8-FDED4BB835A6}" srcId="{E911C60C-07C5-4755-8268-4A2A823D1398}" destId="{8719B110-E5A6-4F86-B880-8A6F91966627}" srcOrd="2" destOrd="0" parTransId="{D1BA8026-B857-47B0-9E59-47FB7BA241AF}" sibTransId="{2F2B1545-A638-4C7E-8FA4-19D636F8B440}"/>
    <dgm:cxn modelId="{7EEF9734-E4DE-4432-B666-8CC132446586}" srcId="{E911C60C-07C5-4755-8268-4A2A823D1398}" destId="{F8589C86-4C9E-46B5-A2FC-09E9F009C2E1}" srcOrd="4" destOrd="0" parTransId="{3EE19F72-0A0A-4AC8-AB72-810991EF13FF}" sibTransId="{E0C9677A-F799-4CD2-8D52-F316BD2D75DF}"/>
    <dgm:cxn modelId="{6D6AC45D-778A-43E5-B405-0E146C9E4C35}" srcId="{E911C60C-07C5-4755-8268-4A2A823D1398}" destId="{25D8FC89-550F-408E-832F-6BE9FC582FA7}" srcOrd="3" destOrd="0" parTransId="{5A167B41-C703-4F64-AA30-672AF5A8C3A0}" sibTransId="{E7428977-9008-46B4-80D7-3DF51D1FA342}"/>
    <dgm:cxn modelId="{FAD4326F-6096-4F8B-93FB-E3DED9EEA039}" srcId="{E911C60C-07C5-4755-8268-4A2A823D1398}" destId="{D44E4759-2992-4423-8BBB-871B86FD5EAD}" srcOrd="1" destOrd="0" parTransId="{DCFBCD76-1B41-4326-BCB2-4F89A26745F6}" sibTransId="{F0BB5774-BEF9-4A72-8DD3-571E11E0874E}"/>
    <dgm:cxn modelId="{81D55991-B64E-4B38-BEEC-141A25E35072}" type="presOf" srcId="{D44E4759-2992-4423-8BBB-871B86FD5EAD}" destId="{62F5BC9E-8C6E-4E2D-8A30-5038960CC246}" srcOrd="0" destOrd="0" presId="urn:microsoft.com/office/officeart/2005/8/layout/vList2"/>
    <dgm:cxn modelId="{ADEA6E94-B25B-41C4-9433-A78DC386CAD4}" type="presOf" srcId="{25D8FC89-550F-408E-832F-6BE9FC582FA7}" destId="{6AA8A7DE-AC03-4000-B323-4E16E32483F7}" srcOrd="0" destOrd="0" presId="urn:microsoft.com/office/officeart/2005/8/layout/vList2"/>
    <dgm:cxn modelId="{E1CBB7B5-27E6-4A4C-B3F0-B3F38D0C5E74}" type="presOf" srcId="{4CDE996E-A848-47D7-BACC-810DD3A3EFBD}" destId="{A4C2C884-EC2B-4F03-9DA2-BFBE58C97B92}" srcOrd="0" destOrd="0" presId="urn:microsoft.com/office/officeart/2005/8/layout/vList2"/>
    <dgm:cxn modelId="{E67E1DB6-04D8-4448-9053-DDEEC51E4D6E}" type="presOf" srcId="{E911C60C-07C5-4755-8268-4A2A823D1398}" destId="{6E4ACD38-5B9C-4065-B129-FDC37C5BAEAE}" srcOrd="0" destOrd="0" presId="urn:microsoft.com/office/officeart/2005/8/layout/vList2"/>
    <dgm:cxn modelId="{3EA34DD5-E3B4-40F0-9BFE-E0B8B423104A}" srcId="{E911C60C-07C5-4755-8268-4A2A823D1398}" destId="{4CDE996E-A848-47D7-BACC-810DD3A3EFBD}" srcOrd="0" destOrd="0" parTransId="{88915F55-8EC0-4A48-A28B-E89D1D7980FE}" sibTransId="{DBD47FC1-E5C4-4DF0-9D19-31FE79D9CB75}"/>
    <dgm:cxn modelId="{85C04DE9-B7B3-4090-8A54-63FD62AB38D2}" type="presParOf" srcId="{6E4ACD38-5B9C-4065-B129-FDC37C5BAEAE}" destId="{A4C2C884-EC2B-4F03-9DA2-BFBE58C97B92}" srcOrd="0" destOrd="0" presId="urn:microsoft.com/office/officeart/2005/8/layout/vList2"/>
    <dgm:cxn modelId="{99F77D96-A398-4B37-A3D3-9BB7F4A96B0B}" type="presParOf" srcId="{6E4ACD38-5B9C-4065-B129-FDC37C5BAEAE}" destId="{FE805B57-4A8F-44BE-BBEC-2AB1E7FE4BC3}" srcOrd="1" destOrd="0" presId="urn:microsoft.com/office/officeart/2005/8/layout/vList2"/>
    <dgm:cxn modelId="{67BDE39F-1199-4E39-AAD0-8217AEB99FAD}" type="presParOf" srcId="{6E4ACD38-5B9C-4065-B129-FDC37C5BAEAE}" destId="{62F5BC9E-8C6E-4E2D-8A30-5038960CC246}" srcOrd="2" destOrd="0" presId="urn:microsoft.com/office/officeart/2005/8/layout/vList2"/>
    <dgm:cxn modelId="{9E57C448-5C20-46F6-B1B5-4C01017BF82E}" type="presParOf" srcId="{6E4ACD38-5B9C-4065-B129-FDC37C5BAEAE}" destId="{7A75FD47-6556-4943-B650-AE9C43F70550}" srcOrd="3" destOrd="0" presId="urn:microsoft.com/office/officeart/2005/8/layout/vList2"/>
    <dgm:cxn modelId="{6F45B85F-8401-4777-8BB8-DF64F8A6C19F}" type="presParOf" srcId="{6E4ACD38-5B9C-4065-B129-FDC37C5BAEAE}" destId="{8C6EDD7D-CAC5-4477-881F-6E8D0949C557}" srcOrd="4" destOrd="0" presId="urn:microsoft.com/office/officeart/2005/8/layout/vList2"/>
    <dgm:cxn modelId="{AA4F698D-9168-44C3-8517-8EE361E6FF05}" type="presParOf" srcId="{6E4ACD38-5B9C-4065-B129-FDC37C5BAEAE}" destId="{63D3AE24-1B49-495E-9A46-EDB5C8916FAD}" srcOrd="5" destOrd="0" presId="urn:microsoft.com/office/officeart/2005/8/layout/vList2"/>
    <dgm:cxn modelId="{1B589D71-B0F1-4F9A-8F03-8DEF2F13663B}" type="presParOf" srcId="{6E4ACD38-5B9C-4065-B129-FDC37C5BAEAE}" destId="{6AA8A7DE-AC03-4000-B323-4E16E32483F7}" srcOrd="6" destOrd="0" presId="urn:microsoft.com/office/officeart/2005/8/layout/vList2"/>
    <dgm:cxn modelId="{E9CDDEE6-4796-4134-B4A0-CAE457E1D0FE}" type="presParOf" srcId="{6E4ACD38-5B9C-4065-B129-FDC37C5BAEAE}" destId="{E04C6B8B-8E03-4371-A57E-E101288E71E7}" srcOrd="7" destOrd="0" presId="urn:microsoft.com/office/officeart/2005/8/layout/vList2"/>
    <dgm:cxn modelId="{B7F7A36D-2536-4B74-9387-9E99D59BE60B}" type="presParOf" srcId="{6E4ACD38-5B9C-4065-B129-FDC37C5BAEAE}" destId="{E336494E-EF7B-437C-B423-40F19E8F25B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11C60C-07C5-4755-8268-4A2A823D139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CDE996E-A848-47D7-BACC-810DD3A3EFBD}">
      <dgm:prSet custT="1"/>
      <dgm:spPr>
        <a:solidFill>
          <a:srgbClr val="92D050"/>
        </a:solidFill>
      </dgm:spPr>
      <dgm:t>
        <a:bodyPr/>
        <a:lstStyle/>
        <a:p>
          <a:r>
            <a:rPr lang="en-US" sz="2800" dirty="0"/>
            <a:t>Application Modeling &amp; Design, ERDs</a:t>
          </a:r>
        </a:p>
      </dgm:t>
    </dgm:pt>
    <dgm:pt modelId="{88915F55-8EC0-4A48-A28B-E89D1D7980FE}" type="parTrans" cxnId="{3EA34DD5-E3B4-40F0-9BFE-E0B8B423104A}">
      <dgm:prSet/>
      <dgm:spPr/>
      <dgm:t>
        <a:bodyPr/>
        <a:lstStyle/>
        <a:p>
          <a:endParaRPr lang="en-US"/>
        </a:p>
      </dgm:t>
    </dgm:pt>
    <dgm:pt modelId="{DBD47FC1-E5C4-4DF0-9D19-31FE79D9CB75}" type="sibTrans" cxnId="{3EA34DD5-E3B4-40F0-9BFE-E0B8B423104A}">
      <dgm:prSet/>
      <dgm:spPr/>
      <dgm:t>
        <a:bodyPr/>
        <a:lstStyle/>
        <a:p>
          <a:endParaRPr lang="en-US"/>
        </a:p>
      </dgm:t>
    </dgm:pt>
    <dgm:pt modelId="{D44E4759-2992-4423-8BBB-871B86FD5EAD}">
      <dgm:prSet custT="1"/>
      <dgm:spPr>
        <a:solidFill>
          <a:srgbClr val="00B050"/>
        </a:solidFill>
      </dgm:spPr>
      <dgm:t>
        <a:bodyPr/>
        <a:lstStyle/>
        <a:p>
          <a:r>
            <a:rPr lang="en-US" sz="2800" dirty="0"/>
            <a:t>Lab 6 due Monday July 8</a:t>
          </a:r>
          <a:r>
            <a:rPr lang="en-US" sz="2800" baseline="30000" dirty="0"/>
            <a:t>th</a:t>
          </a:r>
          <a:r>
            <a:rPr lang="en-US" sz="2800" dirty="0"/>
            <a:t> @ 11:59pm</a:t>
          </a:r>
        </a:p>
      </dgm:t>
    </dgm:pt>
    <dgm:pt modelId="{DCFBCD76-1B41-4326-BCB2-4F89A26745F6}" type="parTrans" cxnId="{FAD4326F-6096-4F8B-93FB-E3DED9EEA039}">
      <dgm:prSet/>
      <dgm:spPr/>
      <dgm:t>
        <a:bodyPr/>
        <a:lstStyle/>
        <a:p>
          <a:endParaRPr lang="en-US"/>
        </a:p>
      </dgm:t>
    </dgm:pt>
    <dgm:pt modelId="{F0BB5774-BEF9-4A72-8DD3-571E11E0874E}" type="sibTrans" cxnId="{FAD4326F-6096-4F8B-93FB-E3DED9EEA039}">
      <dgm:prSet/>
      <dgm:spPr/>
      <dgm:t>
        <a:bodyPr/>
        <a:lstStyle/>
        <a:p>
          <a:endParaRPr lang="en-US"/>
        </a:p>
      </dgm:t>
    </dgm:pt>
    <dgm:pt modelId="{25D8FC89-550F-408E-832F-6BE9FC582FA7}">
      <dgm:prSet custT="1"/>
      <dgm:spPr>
        <a:solidFill>
          <a:srgbClr val="00B0F0"/>
        </a:solidFill>
      </dgm:spPr>
      <dgm:t>
        <a:bodyPr/>
        <a:lstStyle/>
        <a:p>
          <a:r>
            <a:rPr lang="en-US" sz="2800" dirty="0"/>
            <a:t>Quiz 6 (Transactions) opens Saturday July 6</a:t>
          </a:r>
          <a:r>
            <a:rPr lang="en-US" sz="2800" baseline="30000" dirty="0"/>
            <a:t>th</a:t>
          </a:r>
          <a:r>
            <a:rPr lang="en-US" sz="2800" dirty="0"/>
            <a:t> at 8am, closes Monday July 8</a:t>
          </a:r>
          <a:r>
            <a:rPr lang="en-US" sz="2800" baseline="30000" dirty="0"/>
            <a:t>th</a:t>
          </a:r>
          <a:r>
            <a:rPr lang="en-US" sz="2800" dirty="0"/>
            <a:t> at 11:59pm</a:t>
          </a:r>
        </a:p>
      </dgm:t>
    </dgm:pt>
    <dgm:pt modelId="{5A167B41-C703-4F64-AA30-672AF5A8C3A0}" type="parTrans" cxnId="{6D6AC45D-778A-43E5-B405-0E146C9E4C35}">
      <dgm:prSet/>
      <dgm:spPr/>
      <dgm:t>
        <a:bodyPr/>
        <a:lstStyle/>
        <a:p>
          <a:endParaRPr lang="en-US"/>
        </a:p>
      </dgm:t>
    </dgm:pt>
    <dgm:pt modelId="{E7428977-9008-46B4-80D7-3DF51D1FA342}" type="sibTrans" cxnId="{6D6AC45D-778A-43E5-B405-0E146C9E4C35}">
      <dgm:prSet/>
      <dgm:spPr/>
      <dgm:t>
        <a:bodyPr/>
        <a:lstStyle/>
        <a:p>
          <a:endParaRPr lang="en-US"/>
        </a:p>
      </dgm:t>
    </dgm:pt>
    <dgm:pt modelId="{8719B110-E5A6-4F86-B880-8A6F91966627}">
      <dgm:prSet custT="1"/>
      <dgm:spPr>
        <a:solidFill>
          <a:srgbClr val="00B050"/>
        </a:solidFill>
      </dgm:spPr>
      <dgm:t>
        <a:bodyPr/>
        <a:lstStyle/>
        <a:p>
          <a:r>
            <a:rPr lang="en-US" sz="2800" dirty="0"/>
            <a:t>Lab 7 is due Monday July 15</a:t>
          </a:r>
          <a:r>
            <a:rPr lang="en-US" sz="2800" baseline="30000" dirty="0"/>
            <a:t>th</a:t>
          </a:r>
          <a:r>
            <a:rPr lang="en-US" sz="2800" dirty="0"/>
            <a:t> @ 11:59pm</a:t>
          </a:r>
        </a:p>
      </dgm:t>
    </dgm:pt>
    <dgm:pt modelId="{D1BA8026-B857-47B0-9E59-47FB7BA241AF}" type="parTrans" cxnId="{5A2EF323-B155-4D36-BBA8-FDED4BB835A6}">
      <dgm:prSet/>
      <dgm:spPr/>
      <dgm:t>
        <a:bodyPr/>
        <a:lstStyle/>
        <a:p>
          <a:endParaRPr lang="en-CA"/>
        </a:p>
      </dgm:t>
    </dgm:pt>
    <dgm:pt modelId="{2F2B1545-A638-4C7E-8FA4-19D636F8B440}" type="sibTrans" cxnId="{5A2EF323-B155-4D36-BBA8-FDED4BB835A6}">
      <dgm:prSet/>
      <dgm:spPr/>
      <dgm:t>
        <a:bodyPr/>
        <a:lstStyle/>
        <a:p>
          <a:endParaRPr lang="en-CA"/>
        </a:p>
      </dgm:t>
    </dgm:pt>
    <dgm:pt modelId="{F8589C86-4C9E-46B5-A2FC-09E9F009C2E1}">
      <dgm:prSet custT="1"/>
      <dgm:spPr>
        <a:solidFill>
          <a:srgbClr val="00B0F0"/>
        </a:solidFill>
      </dgm:spPr>
      <dgm:t>
        <a:bodyPr/>
        <a:lstStyle/>
        <a:p>
          <a:r>
            <a:rPr lang="en-US" sz="2800" dirty="0"/>
            <a:t>Quiz 7 (Data Modeling &amp; ERDs) will take place in Tuesday’s class.</a:t>
          </a:r>
        </a:p>
      </dgm:t>
    </dgm:pt>
    <dgm:pt modelId="{3EE19F72-0A0A-4AC8-AB72-810991EF13FF}" type="parTrans" cxnId="{7EEF9734-E4DE-4432-B666-8CC132446586}">
      <dgm:prSet/>
      <dgm:spPr/>
      <dgm:t>
        <a:bodyPr/>
        <a:lstStyle/>
        <a:p>
          <a:endParaRPr lang="en-CA"/>
        </a:p>
      </dgm:t>
    </dgm:pt>
    <dgm:pt modelId="{E0C9677A-F799-4CD2-8D52-F316BD2D75DF}" type="sibTrans" cxnId="{7EEF9734-E4DE-4432-B666-8CC132446586}">
      <dgm:prSet/>
      <dgm:spPr/>
      <dgm:t>
        <a:bodyPr/>
        <a:lstStyle/>
        <a:p>
          <a:endParaRPr lang="en-CA"/>
        </a:p>
      </dgm:t>
    </dgm:pt>
    <dgm:pt modelId="{6E4ACD38-5B9C-4065-B129-FDC37C5BAEAE}" type="pres">
      <dgm:prSet presAssocID="{E911C60C-07C5-4755-8268-4A2A823D1398}" presName="linear" presStyleCnt="0">
        <dgm:presLayoutVars>
          <dgm:animLvl val="lvl"/>
          <dgm:resizeHandles val="exact"/>
        </dgm:presLayoutVars>
      </dgm:prSet>
      <dgm:spPr/>
    </dgm:pt>
    <dgm:pt modelId="{A4C2C884-EC2B-4F03-9DA2-BFBE58C97B92}" type="pres">
      <dgm:prSet presAssocID="{4CDE996E-A848-47D7-BACC-810DD3A3EFBD}" presName="parentText" presStyleLbl="node1" presStyleIdx="0" presStyleCnt="5" custLinFactNeighborY="-88906">
        <dgm:presLayoutVars>
          <dgm:chMax val="0"/>
          <dgm:bulletEnabled val="1"/>
        </dgm:presLayoutVars>
      </dgm:prSet>
      <dgm:spPr/>
    </dgm:pt>
    <dgm:pt modelId="{FE805B57-4A8F-44BE-BBEC-2AB1E7FE4BC3}" type="pres">
      <dgm:prSet presAssocID="{DBD47FC1-E5C4-4DF0-9D19-31FE79D9CB75}" presName="spacer" presStyleCnt="0"/>
      <dgm:spPr/>
    </dgm:pt>
    <dgm:pt modelId="{62F5BC9E-8C6E-4E2D-8A30-5038960CC246}" type="pres">
      <dgm:prSet presAssocID="{D44E4759-2992-4423-8BBB-871B86FD5EAD}" presName="parentText" presStyleLbl="node1" presStyleIdx="1" presStyleCnt="5" custLinFactNeighborY="-72756">
        <dgm:presLayoutVars>
          <dgm:chMax val="0"/>
          <dgm:bulletEnabled val="1"/>
        </dgm:presLayoutVars>
      </dgm:prSet>
      <dgm:spPr/>
    </dgm:pt>
    <dgm:pt modelId="{7A75FD47-6556-4943-B650-AE9C43F70550}" type="pres">
      <dgm:prSet presAssocID="{F0BB5774-BEF9-4A72-8DD3-571E11E0874E}" presName="spacer" presStyleCnt="0"/>
      <dgm:spPr/>
    </dgm:pt>
    <dgm:pt modelId="{8C6EDD7D-CAC5-4477-881F-6E8D0949C557}" type="pres">
      <dgm:prSet presAssocID="{8719B110-E5A6-4F86-B880-8A6F9196662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3D3AE24-1B49-495E-9A46-EDB5C8916FAD}" type="pres">
      <dgm:prSet presAssocID="{2F2B1545-A638-4C7E-8FA4-19D636F8B440}" presName="spacer" presStyleCnt="0"/>
      <dgm:spPr/>
    </dgm:pt>
    <dgm:pt modelId="{6AA8A7DE-AC03-4000-B323-4E16E32483F7}" type="pres">
      <dgm:prSet presAssocID="{25D8FC89-550F-408E-832F-6BE9FC582FA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04C6B8B-8E03-4371-A57E-E101288E71E7}" type="pres">
      <dgm:prSet presAssocID="{E7428977-9008-46B4-80D7-3DF51D1FA342}" presName="spacer" presStyleCnt="0"/>
      <dgm:spPr/>
    </dgm:pt>
    <dgm:pt modelId="{E336494E-EF7B-437C-B423-40F19E8F25BF}" type="pres">
      <dgm:prSet presAssocID="{F8589C86-4C9E-46B5-A2FC-09E9F009C2E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7B4E60E-ECFE-4B96-B8D2-9A4D702E3E0A}" type="presOf" srcId="{8719B110-E5A6-4F86-B880-8A6F91966627}" destId="{8C6EDD7D-CAC5-4477-881F-6E8D0949C557}" srcOrd="0" destOrd="0" presId="urn:microsoft.com/office/officeart/2005/8/layout/vList2"/>
    <dgm:cxn modelId="{EB876718-5268-45B4-9C1E-51D63AABED87}" type="presOf" srcId="{F8589C86-4C9E-46B5-A2FC-09E9F009C2E1}" destId="{E336494E-EF7B-437C-B423-40F19E8F25BF}" srcOrd="0" destOrd="0" presId="urn:microsoft.com/office/officeart/2005/8/layout/vList2"/>
    <dgm:cxn modelId="{5A2EF323-B155-4D36-BBA8-FDED4BB835A6}" srcId="{E911C60C-07C5-4755-8268-4A2A823D1398}" destId="{8719B110-E5A6-4F86-B880-8A6F91966627}" srcOrd="2" destOrd="0" parTransId="{D1BA8026-B857-47B0-9E59-47FB7BA241AF}" sibTransId="{2F2B1545-A638-4C7E-8FA4-19D636F8B440}"/>
    <dgm:cxn modelId="{7EEF9734-E4DE-4432-B666-8CC132446586}" srcId="{E911C60C-07C5-4755-8268-4A2A823D1398}" destId="{F8589C86-4C9E-46B5-A2FC-09E9F009C2E1}" srcOrd="4" destOrd="0" parTransId="{3EE19F72-0A0A-4AC8-AB72-810991EF13FF}" sibTransId="{E0C9677A-F799-4CD2-8D52-F316BD2D75DF}"/>
    <dgm:cxn modelId="{6D6AC45D-778A-43E5-B405-0E146C9E4C35}" srcId="{E911C60C-07C5-4755-8268-4A2A823D1398}" destId="{25D8FC89-550F-408E-832F-6BE9FC582FA7}" srcOrd="3" destOrd="0" parTransId="{5A167B41-C703-4F64-AA30-672AF5A8C3A0}" sibTransId="{E7428977-9008-46B4-80D7-3DF51D1FA342}"/>
    <dgm:cxn modelId="{FAD4326F-6096-4F8B-93FB-E3DED9EEA039}" srcId="{E911C60C-07C5-4755-8268-4A2A823D1398}" destId="{D44E4759-2992-4423-8BBB-871B86FD5EAD}" srcOrd="1" destOrd="0" parTransId="{DCFBCD76-1B41-4326-BCB2-4F89A26745F6}" sibTransId="{F0BB5774-BEF9-4A72-8DD3-571E11E0874E}"/>
    <dgm:cxn modelId="{81D55991-B64E-4B38-BEEC-141A25E35072}" type="presOf" srcId="{D44E4759-2992-4423-8BBB-871B86FD5EAD}" destId="{62F5BC9E-8C6E-4E2D-8A30-5038960CC246}" srcOrd="0" destOrd="0" presId="urn:microsoft.com/office/officeart/2005/8/layout/vList2"/>
    <dgm:cxn modelId="{ADEA6E94-B25B-41C4-9433-A78DC386CAD4}" type="presOf" srcId="{25D8FC89-550F-408E-832F-6BE9FC582FA7}" destId="{6AA8A7DE-AC03-4000-B323-4E16E32483F7}" srcOrd="0" destOrd="0" presId="urn:microsoft.com/office/officeart/2005/8/layout/vList2"/>
    <dgm:cxn modelId="{E1CBB7B5-27E6-4A4C-B3F0-B3F38D0C5E74}" type="presOf" srcId="{4CDE996E-A848-47D7-BACC-810DD3A3EFBD}" destId="{A4C2C884-EC2B-4F03-9DA2-BFBE58C97B92}" srcOrd="0" destOrd="0" presId="urn:microsoft.com/office/officeart/2005/8/layout/vList2"/>
    <dgm:cxn modelId="{E67E1DB6-04D8-4448-9053-DDEEC51E4D6E}" type="presOf" srcId="{E911C60C-07C5-4755-8268-4A2A823D1398}" destId="{6E4ACD38-5B9C-4065-B129-FDC37C5BAEAE}" srcOrd="0" destOrd="0" presId="urn:microsoft.com/office/officeart/2005/8/layout/vList2"/>
    <dgm:cxn modelId="{3EA34DD5-E3B4-40F0-9BFE-E0B8B423104A}" srcId="{E911C60C-07C5-4755-8268-4A2A823D1398}" destId="{4CDE996E-A848-47D7-BACC-810DD3A3EFBD}" srcOrd="0" destOrd="0" parTransId="{88915F55-8EC0-4A48-A28B-E89D1D7980FE}" sibTransId="{DBD47FC1-E5C4-4DF0-9D19-31FE79D9CB75}"/>
    <dgm:cxn modelId="{85C04DE9-B7B3-4090-8A54-63FD62AB38D2}" type="presParOf" srcId="{6E4ACD38-5B9C-4065-B129-FDC37C5BAEAE}" destId="{A4C2C884-EC2B-4F03-9DA2-BFBE58C97B92}" srcOrd="0" destOrd="0" presId="urn:microsoft.com/office/officeart/2005/8/layout/vList2"/>
    <dgm:cxn modelId="{99F77D96-A398-4B37-A3D3-9BB7F4A96B0B}" type="presParOf" srcId="{6E4ACD38-5B9C-4065-B129-FDC37C5BAEAE}" destId="{FE805B57-4A8F-44BE-BBEC-2AB1E7FE4BC3}" srcOrd="1" destOrd="0" presId="urn:microsoft.com/office/officeart/2005/8/layout/vList2"/>
    <dgm:cxn modelId="{67BDE39F-1199-4E39-AAD0-8217AEB99FAD}" type="presParOf" srcId="{6E4ACD38-5B9C-4065-B129-FDC37C5BAEAE}" destId="{62F5BC9E-8C6E-4E2D-8A30-5038960CC246}" srcOrd="2" destOrd="0" presId="urn:microsoft.com/office/officeart/2005/8/layout/vList2"/>
    <dgm:cxn modelId="{9E57C448-5C20-46F6-B1B5-4C01017BF82E}" type="presParOf" srcId="{6E4ACD38-5B9C-4065-B129-FDC37C5BAEAE}" destId="{7A75FD47-6556-4943-B650-AE9C43F70550}" srcOrd="3" destOrd="0" presId="urn:microsoft.com/office/officeart/2005/8/layout/vList2"/>
    <dgm:cxn modelId="{6F45B85F-8401-4777-8BB8-DF64F8A6C19F}" type="presParOf" srcId="{6E4ACD38-5B9C-4065-B129-FDC37C5BAEAE}" destId="{8C6EDD7D-CAC5-4477-881F-6E8D0949C557}" srcOrd="4" destOrd="0" presId="urn:microsoft.com/office/officeart/2005/8/layout/vList2"/>
    <dgm:cxn modelId="{AA4F698D-9168-44C3-8517-8EE361E6FF05}" type="presParOf" srcId="{6E4ACD38-5B9C-4065-B129-FDC37C5BAEAE}" destId="{63D3AE24-1B49-495E-9A46-EDB5C8916FAD}" srcOrd="5" destOrd="0" presId="urn:microsoft.com/office/officeart/2005/8/layout/vList2"/>
    <dgm:cxn modelId="{1B589D71-B0F1-4F9A-8F03-8DEF2F13663B}" type="presParOf" srcId="{6E4ACD38-5B9C-4065-B129-FDC37C5BAEAE}" destId="{6AA8A7DE-AC03-4000-B323-4E16E32483F7}" srcOrd="6" destOrd="0" presId="urn:microsoft.com/office/officeart/2005/8/layout/vList2"/>
    <dgm:cxn modelId="{E9CDDEE6-4796-4134-B4A0-CAE457E1D0FE}" type="presParOf" srcId="{6E4ACD38-5B9C-4065-B129-FDC37C5BAEAE}" destId="{E04C6B8B-8E03-4371-A57E-E101288E71E7}" srcOrd="7" destOrd="0" presId="urn:microsoft.com/office/officeart/2005/8/layout/vList2"/>
    <dgm:cxn modelId="{B7F7A36D-2536-4B74-9387-9E99D59BE60B}" type="presParOf" srcId="{6E4ACD38-5B9C-4065-B129-FDC37C5BAEAE}" destId="{E336494E-EF7B-437C-B423-40F19E8F25B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C2C884-EC2B-4F03-9DA2-BFBE58C97B92}">
      <dsp:nvSpPr>
        <dsp:cNvPr id="0" name=""/>
        <dsp:cNvSpPr/>
      </dsp:nvSpPr>
      <dsp:spPr>
        <a:xfrm>
          <a:off x="0" y="0"/>
          <a:ext cx="6245265" cy="1106090"/>
        </a:xfrm>
        <a:prstGeom prst="round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Application Modeling &amp; Design, ERDs</a:t>
          </a:r>
        </a:p>
      </dsp:txBody>
      <dsp:txXfrm>
        <a:off x="53995" y="53995"/>
        <a:ext cx="6137275" cy="998100"/>
      </dsp:txXfrm>
    </dsp:sp>
    <dsp:sp modelId="{62F5BC9E-8C6E-4E2D-8A30-5038960CC246}">
      <dsp:nvSpPr>
        <dsp:cNvPr id="0" name=""/>
        <dsp:cNvSpPr/>
      </dsp:nvSpPr>
      <dsp:spPr>
        <a:xfrm>
          <a:off x="0" y="1111341"/>
          <a:ext cx="6245265" cy="1106090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Lab 6 due Monday July 8</a:t>
          </a:r>
          <a:r>
            <a:rPr lang="en-US" sz="2800" kern="1200" baseline="30000" dirty="0"/>
            <a:t>th</a:t>
          </a:r>
          <a:r>
            <a:rPr lang="en-US" sz="2800" kern="1200" dirty="0"/>
            <a:t> @ 11:59pm</a:t>
          </a:r>
        </a:p>
      </dsp:txBody>
      <dsp:txXfrm>
        <a:off x="53995" y="1165336"/>
        <a:ext cx="6137275" cy="998100"/>
      </dsp:txXfrm>
    </dsp:sp>
    <dsp:sp modelId="{8C6EDD7D-CAC5-4477-881F-6E8D0949C557}">
      <dsp:nvSpPr>
        <dsp:cNvPr id="0" name=""/>
        <dsp:cNvSpPr/>
      </dsp:nvSpPr>
      <dsp:spPr>
        <a:xfrm>
          <a:off x="0" y="2241628"/>
          <a:ext cx="6245265" cy="1106090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Lab 7 is due Monday July 15</a:t>
          </a:r>
          <a:r>
            <a:rPr lang="en-US" sz="2800" kern="1200" baseline="30000" dirty="0"/>
            <a:t>th</a:t>
          </a:r>
          <a:r>
            <a:rPr lang="en-US" sz="2800" kern="1200" dirty="0"/>
            <a:t> @ 11:59pm</a:t>
          </a:r>
        </a:p>
      </dsp:txBody>
      <dsp:txXfrm>
        <a:off x="53995" y="2295623"/>
        <a:ext cx="6137275" cy="998100"/>
      </dsp:txXfrm>
    </dsp:sp>
    <dsp:sp modelId="{6AA8A7DE-AC03-4000-B323-4E16E32483F7}">
      <dsp:nvSpPr>
        <dsp:cNvPr id="0" name=""/>
        <dsp:cNvSpPr/>
      </dsp:nvSpPr>
      <dsp:spPr>
        <a:xfrm>
          <a:off x="0" y="3361724"/>
          <a:ext cx="6245265" cy="1106090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Quiz 6 (Transactions) opens Saturday July 6</a:t>
          </a:r>
          <a:r>
            <a:rPr lang="en-US" sz="2800" kern="1200" baseline="30000" dirty="0"/>
            <a:t>th</a:t>
          </a:r>
          <a:r>
            <a:rPr lang="en-US" sz="2800" kern="1200" dirty="0"/>
            <a:t> at 8am, closes Monday July 8</a:t>
          </a:r>
          <a:r>
            <a:rPr lang="en-US" sz="2800" kern="1200" baseline="30000" dirty="0"/>
            <a:t>th</a:t>
          </a:r>
          <a:r>
            <a:rPr lang="en-US" sz="2800" kern="1200" dirty="0"/>
            <a:t> at 11:59pm</a:t>
          </a:r>
        </a:p>
      </dsp:txBody>
      <dsp:txXfrm>
        <a:off x="53995" y="3415719"/>
        <a:ext cx="6137275" cy="998100"/>
      </dsp:txXfrm>
    </dsp:sp>
    <dsp:sp modelId="{E336494E-EF7B-437C-B423-40F19E8F25BF}">
      <dsp:nvSpPr>
        <dsp:cNvPr id="0" name=""/>
        <dsp:cNvSpPr/>
      </dsp:nvSpPr>
      <dsp:spPr>
        <a:xfrm>
          <a:off x="0" y="4481821"/>
          <a:ext cx="6245265" cy="1106090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Quiz 7 (Data Modeling &amp; ERDs) will take place in Tuesday’s class.</a:t>
          </a:r>
        </a:p>
      </dsp:txBody>
      <dsp:txXfrm>
        <a:off x="53995" y="4535816"/>
        <a:ext cx="6137275" cy="9981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C2C884-EC2B-4F03-9DA2-BFBE58C97B92}">
      <dsp:nvSpPr>
        <dsp:cNvPr id="0" name=""/>
        <dsp:cNvSpPr/>
      </dsp:nvSpPr>
      <dsp:spPr>
        <a:xfrm>
          <a:off x="0" y="0"/>
          <a:ext cx="6245265" cy="1108513"/>
        </a:xfrm>
        <a:prstGeom prst="round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Application Modeling &amp; Design, ERDs</a:t>
          </a:r>
        </a:p>
      </dsp:txBody>
      <dsp:txXfrm>
        <a:off x="54113" y="54113"/>
        <a:ext cx="6137039" cy="1000287"/>
      </dsp:txXfrm>
    </dsp:sp>
    <dsp:sp modelId="{62F5BC9E-8C6E-4E2D-8A30-5038960CC246}">
      <dsp:nvSpPr>
        <dsp:cNvPr id="0" name=""/>
        <dsp:cNvSpPr/>
      </dsp:nvSpPr>
      <dsp:spPr>
        <a:xfrm>
          <a:off x="0" y="1114120"/>
          <a:ext cx="6245265" cy="1108513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Lab 6 due Monday July 8</a:t>
          </a:r>
          <a:r>
            <a:rPr lang="en-US" sz="2800" kern="1200" baseline="30000" dirty="0"/>
            <a:t>th</a:t>
          </a:r>
          <a:r>
            <a:rPr lang="en-US" sz="2800" kern="1200" dirty="0"/>
            <a:t> @ 11:59pm</a:t>
          </a:r>
        </a:p>
      </dsp:txBody>
      <dsp:txXfrm>
        <a:off x="54113" y="1168233"/>
        <a:ext cx="6137039" cy="1000287"/>
      </dsp:txXfrm>
    </dsp:sp>
    <dsp:sp modelId="{8C6EDD7D-CAC5-4477-881F-6E8D0949C557}">
      <dsp:nvSpPr>
        <dsp:cNvPr id="0" name=""/>
        <dsp:cNvSpPr/>
      </dsp:nvSpPr>
      <dsp:spPr>
        <a:xfrm>
          <a:off x="0" y="2240416"/>
          <a:ext cx="6245265" cy="1108513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Lab 7 is due Monday July 15</a:t>
          </a:r>
          <a:r>
            <a:rPr lang="en-US" sz="2800" kern="1200" baseline="30000" dirty="0"/>
            <a:t>th</a:t>
          </a:r>
          <a:r>
            <a:rPr lang="en-US" sz="2800" kern="1200" dirty="0"/>
            <a:t> @ 11:59pm</a:t>
          </a:r>
        </a:p>
      </dsp:txBody>
      <dsp:txXfrm>
        <a:off x="54113" y="2294529"/>
        <a:ext cx="6137039" cy="1000287"/>
      </dsp:txXfrm>
    </dsp:sp>
    <dsp:sp modelId="{6AA8A7DE-AC03-4000-B323-4E16E32483F7}">
      <dsp:nvSpPr>
        <dsp:cNvPr id="0" name=""/>
        <dsp:cNvSpPr/>
      </dsp:nvSpPr>
      <dsp:spPr>
        <a:xfrm>
          <a:off x="0" y="3359223"/>
          <a:ext cx="6245265" cy="1108513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Quiz 6 (Transactions) opens Saturday July 6</a:t>
          </a:r>
          <a:r>
            <a:rPr lang="en-US" sz="2800" kern="1200" baseline="30000" dirty="0"/>
            <a:t>th</a:t>
          </a:r>
          <a:r>
            <a:rPr lang="en-US" sz="2800" kern="1200" dirty="0"/>
            <a:t> at 8am, closes Monday July 8</a:t>
          </a:r>
          <a:r>
            <a:rPr lang="en-US" sz="2800" kern="1200" baseline="30000" dirty="0"/>
            <a:t>th</a:t>
          </a:r>
          <a:r>
            <a:rPr lang="en-US" sz="2800" kern="1200" dirty="0"/>
            <a:t> at 11:59pm</a:t>
          </a:r>
        </a:p>
      </dsp:txBody>
      <dsp:txXfrm>
        <a:off x="54113" y="3413336"/>
        <a:ext cx="6137039" cy="1000287"/>
      </dsp:txXfrm>
    </dsp:sp>
    <dsp:sp modelId="{E336494E-EF7B-437C-B423-40F19E8F25BF}">
      <dsp:nvSpPr>
        <dsp:cNvPr id="0" name=""/>
        <dsp:cNvSpPr/>
      </dsp:nvSpPr>
      <dsp:spPr>
        <a:xfrm>
          <a:off x="0" y="4478030"/>
          <a:ext cx="6245265" cy="1108513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Quiz 7 (Data Modeling &amp; ERDs) will take place in Tuesday’s class.</a:t>
          </a:r>
        </a:p>
      </dsp:txBody>
      <dsp:txXfrm>
        <a:off x="54113" y="4532143"/>
        <a:ext cx="6137039" cy="10002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45AAF-82E4-459A-878D-A91AC05BE3EB}" type="datetimeFigureOut">
              <a:rPr lang="en-CA" smtClean="0"/>
              <a:t>2024-07-05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D5D3F-3334-47C0-B695-F03CC3BB6F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4485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D5D3F-3334-47C0-B695-F03CC3BB6F80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65380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D5D3F-3334-47C0-B695-F03CC3BB6F80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7760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D5D3F-3334-47C0-B695-F03CC3BB6F80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79701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D5D3F-3334-47C0-B695-F03CC3BB6F80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0479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D5D3F-3334-47C0-B695-F03CC3BB6F80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4827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D5D3F-3334-47C0-B695-F03CC3BB6F80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67301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D5D3F-3334-47C0-B695-F03CC3BB6F80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2641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D5D3F-3334-47C0-B695-F03CC3BB6F80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39863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D5D3F-3334-47C0-B695-F03CC3BB6F80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3708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D5D3F-3334-47C0-B695-F03CC3BB6F80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61424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D5D3F-3334-47C0-B695-F03CC3BB6F80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1356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D5D3F-3334-47C0-B695-F03CC3BB6F80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58265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D5D3F-3334-47C0-B695-F03CC3BB6F80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11957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D5D3F-3334-47C0-B695-F03CC3BB6F80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94576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D5D3F-3334-47C0-B695-F03CC3BB6F80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77788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D5D3F-3334-47C0-B695-F03CC3BB6F80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54983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D5D3F-3334-47C0-B695-F03CC3BB6F80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54434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D5D3F-3334-47C0-B695-F03CC3BB6F80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65063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D5D3F-3334-47C0-B695-F03CC3BB6F80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7677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D5D3F-3334-47C0-B695-F03CC3BB6F80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3373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D5D3F-3334-47C0-B695-F03CC3BB6F80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9520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D5D3F-3334-47C0-B695-F03CC3BB6F80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7296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D5D3F-3334-47C0-B695-F03CC3BB6F80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6064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D5D3F-3334-47C0-B695-F03CC3BB6F80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9045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D5D3F-3334-47C0-B695-F03CC3BB6F80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8346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D5D3F-3334-47C0-B695-F03CC3BB6F80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1678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5DEE5-70DD-DE4C-8879-BE9B0D413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9F03C2-C53C-0047-AFDD-1BE4BB886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5C4C1-1112-D744-AD37-A619DF8C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8328-5A41-7647-B041-10DE08505A83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9E45C-7591-554A-BB5F-E1685C0D0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5637A-1AB8-7044-BAF2-D307D6B4C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D054-BA05-AF43-9C31-1F2605292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12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AF467-9560-5847-8F1F-4FB42DEDC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3D5972-EE05-5749-BF79-65CCB01DE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20A25-EE12-6D49-AF18-2CD69D3FE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8328-5A41-7647-B041-10DE08505A83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17204-295B-0944-92FA-7C31A839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FE49F-0D65-3E4F-954A-26314BA36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D054-BA05-AF43-9C31-1F2605292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71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39E78B-96A3-B043-8F41-6720E50A4E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49621-D6D9-D543-AAF1-906E634D9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720B5-E246-0D44-AD22-13311A276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8328-5A41-7647-B041-10DE08505A83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7BAC9-9AF8-3349-8454-5AFCFA7D0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E37D4-E054-2442-9018-A6B9CD8A4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D054-BA05-AF43-9C31-1F2605292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50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1332-084C-E143-8BCE-0ADF59E31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64EF9-F288-CE42-BE59-1C94D8440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BFDA9-6CC7-864D-8A08-9D340E5AF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8328-5A41-7647-B041-10DE08505A83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DFF1F-7FB9-D443-85B4-CAA66C22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A44FD-BF5B-264A-8C66-4B34B98F9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D054-BA05-AF43-9C31-1F2605292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97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C8898-139B-A24E-A2F2-4714DDD3E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0747B-7FCF-1841-9866-75032890F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5E5EA-6FE8-9C4A-95FC-C3F0753C2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8328-5A41-7647-B041-10DE08505A83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880F1-CC53-E543-8319-46DC3DD02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238C2-5E86-2A4E-B0A4-96398B7BC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D054-BA05-AF43-9C31-1F2605292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5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518E6-4FD5-9B49-A692-37DE7C689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C84A9-756C-AA42-AA52-AD8391597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598A2A-ABAE-2645-9EAF-A183FCCC0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66CF7-1518-E840-A6D9-4A8147600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8328-5A41-7647-B041-10DE08505A83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D10AE-A1A0-B74A-B952-1842D92E4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01EDB-314C-6D4E-B39B-0021BD4E3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D054-BA05-AF43-9C31-1F2605292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1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CD41E-28B3-794E-8A62-0BEDE23B6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9F413-FE31-CC4B-85BA-71C374804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C2876B-D215-704D-9E0D-D095927B2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039818-9DD9-9642-829C-EC45818E76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430D90-B605-8741-8E2E-03E43365E7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98784F-95A7-B048-94CE-58805EEAF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8328-5A41-7647-B041-10DE08505A83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B29C-B22E-1C46-8FFF-D6899247A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5EC4C7-96FA-D744-A568-C0D06F42D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D054-BA05-AF43-9C31-1F2605292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8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D2188-C684-0942-A418-20CEA1881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829B4-7DF6-5349-B636-917C50B6B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8328-5A41-7647-B041-10DE08505A83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1ADAAB-CD47-2C4E-89B8-12E5FF03B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DDF2AF-90ED-BD47-A840-BB3F804E1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D054-BA05-AF43-9C31-1F2605292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63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099210-A7E5-064C-A921-4F38A82F2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8328-5A41-7647-B041-10DE08505A83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B88243-30AC-F64B-8A62-A12B2D0F6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F1323-3E2B-AB42-BF1E-F9BABFC3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D054-BA05-AF43-9C31-1F2605292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78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C23D8-E836-AE49-93BA-380045FDF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8D4F0-9BBD-6E4B-A6FF-07212A98C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8EB8B-98A5-C747-B217-5BD83C21A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3BE82-5E3A-1841-8E4F-8ED491823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8328-5A41-7647-B041-10DE08505A83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95FC9D-80BB-7F4A-92F2-1477A1054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9B897-9859-2040-A960-CC3458902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D054-BA05-AF43-9C31-1F2605292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58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1F89E-12E5-2B4E-B138-ADCC25E3F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A64F83-FDF8-D742-98BB-1A97ACD0F8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E2DC7-532F-0545-8BA9-DB5806CFB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0E9FB-AD87-EC46-8766-182DD34CB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8328-5A41-7647-B041-10DE08505A83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9C85C-20D3-5D4F-AA08-A7B6350D9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E803C-6DBB-C44F-93F3-9EC843050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D054-BA05-AF43-9C31-1F2605292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7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8125B8-D190-D246-AC7E-02E2E1AC0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3071A-7584-B84C-9612-C8839AFB4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C8FE8-78D8-AF4D-BD1B-1C439FB92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F8328-5A41-7647-B041-10DE08505A83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CC39C-C62E-C344-949A-1E743FEAD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E0526-40C5-2C48-B36E-26C8C2BD7A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CD054-BA05-AF43-9C31-1F2605292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37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6uwuNRUUimY?feature=oembed" TargetMode="External"/><Relationship Id="rId5" Type="http://schemas.openxmlformats.org/officeDocument/2006/relationships/image" Target="../media/image6.jpe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33079"/>
          </a:xfrm>
        </p:spPr>
        <p:txBody>
          <a:bodyPr anchor="t">
            <a:normAutofit/>
          </a:bodyPr>
          <a:lstStyle/>
          <a:p>
            <a:r>
              <a:rPr lang="en-US" sz="4800" dirty="0">
                <a:latin typeface="+mn-lt"/>
              </a:rPr>
              <a:t>Introduction to Database Systems</a:t>
            </a:r>
            <a:endParaRPr lang="en-CA" sz="4800" dirty="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sz="3200" dirty="0">
                <a:solidFill>
                  <a:schemeClr val="tx1"/>
                </a:solidFill>
              </a:rPr>
              <a:t>Application Architecture &amp; Design, ERDs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1850" y="988034"/>
            <a:ext cx="10515600" cy="28330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DA291C"/>
                </a:solidFill>
                <a:latin typeface="+mn-lt"/>
              </a:rPr>
              <a:t>DBS211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ED760A-56B7-8B10-2DC7-43F6448A12DE}"/>
              </a:ext>
            </a:extLst>
          </p:cNvPr>
          <p:cNvSpPr/>
          <p:nvPr/>
        </p:nvSpPr>
        <p:spPr>
          <a:xfrm>
            <a:off x="831850" y="4259376"/>
            <a:ext cx="1657033" cy="110135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9" name="Picture 8" descr="A red and white logo&#10;&#10;Description automatically generated">
            <a:extLst>
              <a:ext uri="{FF2B5EF4-FFF2-40B4-BE49-F238E27FC236}">
                <a16:creationId xmlns:a16="http://schemas.microsoft.com/office/drawing/2014/main" id="{6EAE369D-FF10-187F-3A14-EC7CB2966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6576" y="5916930"/>
            <a:ext cx="1902224" cy="7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20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05D997B-14DA-5041-8DBC-8A14004F4762}"/>
              </a:ext>
            </a:extLst>
          </p:cNvPr>
          <p:cNvSpPr txBox="1"/>
          <p:nvPr/>
        </p:nvSpPr>
        <p:spPr>
          <a:xfrm>
            <a:off x="568412" y="1023773"/>
            <a:ext cx="1090077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800" dirty="0"/>
              <a:t>The Database is typically stored on a separate database server or a database management system (DBMS). 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800" dirty="0"/>
              <a:t>In a software application, the database stores or exports data based on the Persistence Layer’s requests.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800" dirty="0"/>
              <a:t>Role:</a:t>
            </a:r>
          </a:p>
          <a:p>
            <a:pPr marL="10287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Store, manage, and maintain the application’s data</a:t>
            </a:r>
          </a:p>
          <a:p>
            <a:pPr marL="10287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Provide mechanisms for storing, retrieving, updating, and deleting data.</a:t>
            </a:r>
          </a:p>
          <a:p>
            <a:pPr marL="10287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Manage and control access to the database.</a:t>
            </a:r>
          </a:p>
          <a:p>
            <a:pPr marL="10287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Ensure data readiness, consistency, integrity, and security.</a:t>
            </a:r>
          </a:p>
          <a:p>
            <a:pPr marL="10287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Provides features to back up and recover data in case of data loss or corruption.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2A8124-24D2-471F-A48F-12AE2D3BCBA3}"/>
              </a:ext>
            </a:extLst>
          </p:cNvPr>
          <p:cNvSpPr txBox="1"/>
          <p:nvPr/>
        </p:nvSpPr>
        <p:spPr>
          <a:xfrm>
            <a:off x="1504583" y="360703"/>
            <a:ext cx="1090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en-US" sz="2800" b="1" dirty="0">
                <a:latin typeface="Calibri" panose="020F0502020204030204" pitchFamily="34" charset="0"/>
              </a:rPr>
              <a:t>Data Layer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331C92-E951-F1F8-E040-AA2433AA9D91}"/>
              </a:ext>
            </a:extLst>
          </p:cNvPr>
          <p:cNvSpPr/>
          <p:nvPr/>
        </p:nvSpPr>
        <p:spPr>
          <a:xfrm>
            <a:off x="0" y="734000"/>
            <a:ext cx="1136823" cy="76263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 descr="A red and white logo&#10;&#10;Description automatically generated">
            <a:extLst>
              <a:ext uri="{FF2B5EF4-FFF2-40B4-BE49-F238E27FC236}">
                <a16:creationId xmlns:a16="http://schemas.microsoft.com/office/drawing/2014/main" id="{48630494-4010-491D-06FC-39D858030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" y="284481"/>
            <a:ext cx="898276" cy="33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366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05D997B-14DA-5041-8DBC-8A14004F4762}"/>
              </a:ext>
            </a:extLst>
          </p:cNvPr>
          <p:cNvSpPr txBox="1"/>
          <p:nvPr/>
        </p:nvSpPr>
        <p:spPr>
          <a:xfrm>
            <a:off x="568412" y="1111323"/>
            <a:ext cx="1090077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514350">
              <a:buFont typeface="+mj-lt"/>
              <a:buAutoNum type="arabicPeriod"/>
            </a:pPr>
            <a:r>
              <a:rPr lang="en-US" sz="2800" dirty="0"/>
              <a:t>The system-specific requirements determine how the layered architecture pattern should be implemented. The following are some best practices for layered architecture implementation:</a:t>
            </a:r>
          </a:p>
          <a:p>
            <a:pPr marL="628650" indent="-514350">
              <a:buFont typeface="+mj-lt"/>
              <a:buAutoNum type="arabicPeriod"/>
            </a:pPr>
            <a:r>
              <a:rPr lang="en-US" sz="2800" dirty="0"/>
              <a:t>Establish distinct roles for each tier. Each layer ought to oversee a certain task and only communicate with layers that are directly above and below it.</a:t>
            </a:r>
          </a:p>
          <a:p>
            <a:pPr marL="628650" indent="-514350">
              <a:buFont typeface="+mj-lt"/>
              <a:buAutoNum type="arabicPeriod"/>
            </a:pPr>
            <a:r>
              <a:rPr lang="en-US" sz="2800" dirty="0"/>
              <a:t>Interact between levels using interfaces: It is simpler to build and test each layer independently when there is a clear contract between the layers thanks to interfaces.</a:t>
            </a:r>
          </a:p>
          <a:p>
            <a:pPr marL="628650" indent="-514350">
              <a:buFont typeface="+mj-lt"/>
              <a:buAutoNum type="arabicPeriod"/>
            </a:pPr>
            <a:r>
              <a:rPr lang="en-US" sz="2800" dirty="0"/>
              <a:t>Manage dependencies with dependency injection: Separating concerns is possible thanks to dependency injection, which also makes system testing and maintenance simpler.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2A8124-24D2-471F-A48F-12AE2D3BCBA3}"/>
              </a:ext>
            </a:extLst>
          </p:cNvPr>
          <p:cNvSpPr txBox="1"/>
          <p:nvPr/>
        </p:nvSpPr>
        <p:spPr>
          <a:xfrm>
            <a:off x="1504583" y="360703"/>
            <a:ext cx="1090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en-US" sz="2800" b="1" dirty="0">
                <a:latin typeface="Calibri" panose="020F0502020204030204" pitchFamily="34" charset="0"/>
              </a:rPr>
              <a:t>Implementation of Layered Architecture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331C92-E951-F1F8-E040-AA2433AA9D91}"/>
              </a:ext>
            </a:extLst>
          </p:cNvPr>
          <p:cNvSpPr/>
          <p:nvPr/>
        </p:nvSpPr>
        <p:spPr>
          <a:xfrm>
            <a:off x="0" y="734000"/>
            <a:ext cx="1136823" cy="76263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 descr="A red and white logo&#10;&#10;Description automatically generated">
            <a:extLst>
              <a:ext uri="{FF2B5EF4-FFF2-40B4-BE49-F238E27FC236}">
                <a16:creationId xmlns:a16="http://schemas.microsoft.com/office/drawing/2014/main" id="{48630494-4010-491D-06FC-39D858030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" y="284481"/>
            <a:ext cx="898276" cy="33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87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05D997B-14DA-5041-8DBC-8A14004F4762}"/>
              </a:ext>
            </a:extLst>
          </p:cNvPr>
          <p:cNvSpPr txBox="1"/>
          <p:nvPr/>
        </p:nvSpPr>
        <p:spPr>
          <a:xfrm>
            <a:off x="568412" y="1111323"/>
            <a:ext cx="1090077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800" dirty="0"/>
              <a:t>The system is simpler to test and maintain because to its modular design and separation of concerns.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800" dirty="0"/>
              <a:t>It is possible to build and test each layer separately from the others.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800" dirty="0"/>
              <a:t>The infrastructure layer may be easily scaled horizontally by adding additional instances.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800" dirty="0"/>
              <a:t>Component reuse across layers and applications is made possible by the tiered design.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800" dirty="0"/>
              <a:t>Because of the layered architecture, developers may concentrate on their area of expertise, which increases productivity and improves code quality.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2A8124-24D2-471F-A48F-12AE2D3BCBA3}"/>
              </a:ext>
            </a:extLst>
          </p:cNvPr>
          <p:cNvSpPr txBox="1"/>
          <p:nvPr/>
        </p:nvSpPr>
        <p:spPr>
          <a:xfrm>
            <a:off x="1504583" y="360703"/>
            <a:ext cx="1090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en-US" sz="2800" b="1" dirty="0">
                <a:latin typeface="Calibri" panose="020F0502020204030204" pitchFamily="34" charset="0"/>
              </a:rPr>
              <a:t>Advantages of Layered Architecture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331C92-E951-F1F8-E040-AA2433AA9D91}"/>
              </a:ext>
            </a:extLst>
          </p:cNvPr>
          <p:cNvSpPr/>
          <p:nvPr/>
        </p:nvSpPr>
        <p:spPr>
          <a:xfrm>
            <a:off x="0" y="734000"/>
            <a:ext cx="1136823" cy="76263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 descr="A red and white logo&#10;&#10;Description automatically generated">
            <a:extLst>
              <a:ext uri="{FF2B5EF4-FFF2-40B4-BE49-F238E27FC236}">
                <a16:creationId xmlns:a16="http://schemas.microsoft.com/office/drawing/2014/main" id="{48630494-4010-491D-06FC-39D858030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" y="284481"/>
            <a:ext cx="898276" cy="33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61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05D997B-14DA-5041-8DBC-8A14004F4762}"/>
              </a:ext>
            </a:extLst>
          </p:cNvPr>
          <p:cNvSpPr txBox="1"/>
          <p:nvPr/>
        </p:nvSpPr>
        <p:spPr>
          <a:xfrm>
            <a:off x="568412" y="1111323"/>
            <a:ext cx="1090077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Performance Overhead</a:t>
            </a:r>
            <a:r>
              <a:rPr lang="en-US" sz="2800" dirty="0"/>
              <a:t>: Additional layers can increase latency and reduce performance.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Tight Coupling</a:t>
            </a:r>
            <a:r>
              <a:rPr lang="en-US" sz="2800" dirty="0"/>
              <a:t>: Difficult to change/remove layers without affecting the entire system.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Scalability Challenges</a:t>
            </a:r>
            <a:r>
              <a:rPr lang="en-US" sz="2800" dirty="0"/>
              <a:t>: Layers must be designed to handle high traffic; more layers can exacerbate issues.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Complexity</a:t>
            </a:r>
            <a:r>
              <a:rPr lang="en-US" sz="2800" dirty="0"/>
              <a:t>: More layers can make the system complex and harder to understand, extend, and maintain.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Communication Overhead</a:t>
            </a:r>
            <a:r>
              <a:rPr lang="en-US" sz="2800" dirty="0"/>
              <a:t>: Increased complexity can lead to higher maintenance costs and reduced flexibility.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2A8124-24D2-471F-A48F-12AE2D3BCBA3}"/>
              </a:ext>
            </a:extLst>
          </p:cNvPr>
          <p:cNvSpPr txBox="1"/>
          <p:nvPr/>
        </p:nvSpPr>
        <p:spPr>
          <a:xfrm>
            <a:off x="1504583" y="360703"/>
            <a:ext cx="1090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en-US" sz="2800" b="1" dirty="0">
                <a:latin typeface="Calibri" panose="020F0502020204030204" pitchFamily="34" charset="0"/>
              </a:rPr>
              <a:t>Disadvantages of Layered Architecture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331C92-E951-F1F8-E040-AA2433AA9D91}"/>
              </a:ext>
            </a:extLst>
          </p:cNvPr>
          <p:cNvSpPr/>
          <p:nvPr/>
        </p:nvSpPr>
        <p:spPr>
          <a:xfrm>
            <a:off x="0" y="734000"/>
            <a:ext cx="1136823" cy="76263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 descr="A red and white logo&#10;&#10;Description automatically generated">
            <a:extLst>
              <a:ext uri="{FF2B5EF4-FFF2-40B4-BE49-F238E27FC236}">
                <a16:creationId xmlns:a16="http://schemas.microsoft.com/office/drawing/2014/main" id="{48630494-4010-491D-06FC-39D858030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" y="284481"/>
            <a:ext cx="898276" cy="33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433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05D997B-14DA-5041-8DBC-8A14004F4762}"/>
              </a:ext>
            </a:extLst>
          </p:cNvPr>
          <p:cNvSpPr txBox="1"/>
          <p:nvPr/>
        </p:nvSpPr>
        <p:spPr>
          <a:xfrm>
            <a:off x="568412" y="1111323"/>
            <a:ext cx="1090077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800" dirty="0"/>
              <a:t>The functionality of the system is defined from the client’s point of view.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800" dirty="0"/>
              <a:t>It determines how clients interact with the system.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800" dirty="0"/>
              <a:t>It focuses on high-level requirements.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Advantages</a:t>
            </a:r>
            <a:r>
              <a:rPr lang="en-US" sz="2800" dirty="0"/>
              <a:t>:</a:t>
            </a:r>
          </a:p>
          <a:p>
            <a:pPr marL="10287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It focuses on final goals.</a:t>
            </a:r>
          </a:p>
          <a:p>
            <a:pPr marL="10287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It addresses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Functional issues </a:t>
            </a:r>
            <a:r>
              <a:rPr lang="en-US" sz="2800" dirty="0"/>
              <a:t>– the operations that are supported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Non-functional issues </a:t>
            </a:r>
            <a:r>
              <a:rPr lang="en-US" sz="2800" dirty="0"/>
              <a:t>– the performance and availability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Disadvantages</a:t>
            </a:r>
          </a:p>
          <a:p>
            <a:pPr marL="10287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The system has to be entirely developed from scratch.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2A8124-24D2-471F-A48F-12AE2D3BCBA3}"/>
              </a:ext>
            </a:extLst>
          </p:cNvPr>
          <p:cNvSpPr txBox="1"/>
          <p:nvPr/>
        </p:nvSpPr>
        <p:spPr>
          <a:xfrm>
            <a:off x="1504583" y="360703"/>
            <a:ext cx="1090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en-US" sz="2800" b="1" dirty="0">
                <a:latin typeface="Calibri" panose="020F0502020204030204" pitchFamily="34" charset="0"/>
              </a:rPr>
              <a:t>Top-Down Design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331C92-E951-F1F8-E040-AA2433AA9D91}"/>
              </a:ext>
            </a:extLst>
          </p:cNvPr>
          <p:cNvSpPr/>
          <p:nvPr/>
        </p:nvSpPr>
        <p:spPr>
          <a:xfrm>
            <a:off x="0" y="734000"/>
            <a:ext cx="1136823" cy="76263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 descr="A red and white logo&#10;&#10;Description automatically generated">
            <a:extLst>
              <a:ext uri="{FF2B5EF4-FFF2-40B4-BE49-F238E27FC236}">
                <a16:creationId xmlns:a16="http://schemas.microsoft.com/office/drawing/2014/main" id="{48630494-4010-491D-06FC-39D858030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" y="284481"/>
            <a:ext cx="898276" cy="33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167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2A8124-24D2-471F-A48F-12AE2D3BCBA3}"/>
              </a:ext>
            </a:extLst>
          </p:cNvPr>
          <p:cNvSpPr txBox="1"/>
          <p:nvPr/>
        </p:nvSpPr>
        <p:spPr>
          <a:xfrm>
            <a:off x="1504583" y="360703"/>
            <a:ext cx="1090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en-US" sz="2800" b="1" dirty="0">
                <a:latin typeface="Calibri" panose="020F0502020204030204" pitchFamily="34" charset="0"/>
              </a:rPr>
              <a:t>Top-Down Design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331C92-E951-F1F8-E040-AA2433AA9D91}"/>
              </a:ext>
            </a:extLst>
          </p:cNvPr>
          <p:cNvSpPr/>
          <p:nvPr/>
        </p:nvSpPr>
        <p:spPr>
          <a:xfrm>
            <a:off x="0" y="734000"/>
            <a:ext cx="1136823" cy="76263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 descr="A red and white logo&#10;&#10;Description automatically generated">
            <a:extLst>
              <a:ext uri="{FF2B5EF4-FFF2-40B4-BE49-F238E27FC236}">
                <a16:creationId xmlns:a16="http://schemas.microsoft.com/office/drawing/2014/main" id="{48630494-4010-491D-06FC-39D858030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" y="284481"/>
            <a:ext cx="898276" cy="3386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C86E69-BB12-074A-47FC-6CDDA0222E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891" y="1152395"/>
            <a:ext cx="8076218" cy="534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131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05D997B-14DA-5041-8DBC-8A14004F4762}"/>
              </a:ext>
            </a:extLst>
          </p:cNvPr>
          <p:cNvSpPr txBox="1"/>
          <p:nvPr/>
        </p:nvSpPr>
        <p:spPr>
          <a:xfrm>
            <a:off x="568412" y="1111323"/>
            <a:ext cx="1090077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800" dirty="0"/>
              <a:t>The system components and parts are designed.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800" dirty="0"/>
              <a:t>The smaller parts and components of the system are then combined to achieve a higher goal. 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800" dirty="0"/>
              <a:t>New systems can be created by integrating existing systems.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800" dirty="0"/>
              <a:t>The bottom-up approach includes:</a:t>
            </a:r>
          </a:p>
          <a:p>
            <a:pPr marL="10287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Investigating existing applications and processes</a:t>
            </a:r>
          </a:p>
          <a:p>
            <a:pPr marL="10287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Analyzing the problem domains </a:t>
            </a:r>
          </a:p>
          <a:p>
            <a:pPr marL="10287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Redefining and reconstructing the problems </a:t>
            </a:r>
          </a:p>
          <a:p>
            <a:pPr marL="10287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Determining the high-level objectives achieved by integrating these applications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2A8124-24D2-471F-A48F-12AE2D3BCBA3}"/>
              </a:ext>
            </a:extLst>
          </p:cNvPr>
          <p:cNvSpPr txBox="1"/>
          <p:nvPr/>
        </p:nvSpPr>
        <p:spPr>
          <a:xfrm>
            <a:off x="1504583" y="360703"/>
            <a:ext cx="1090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en-US" sz="2800" b="1" dirty="0">
                <a:latin typeface="Calibri" panose="020F0502020204030204" pitchFamily="34" charset="0"/>
              </a:rPr>
              <a:t>Bottom-Up Design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331C92-E951-F1F8-E040-AA2433AA9D91}"/>
              </a:ext>
            </a:extLst>
          </p:cNvPr>
          <p:cNvSpPr/>
          <p:nvPr/>
        </p:nvSpPr>
        <p:spPr>
          <a:xfrm>
            <a:off x="0" y="734000"/>
            <a:ext cx="1136823" cy="76263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 descr="A red and white logo&#10;&#10;Description automatically generated">
            <a:extLst>
              <a:ext uri="{FF2B5EF4-FFF2-40B4-BE49-F238E27FC236}">
                <a16:creationId xmlns:a16="http://schemas.microsoft.com/office/drawing/2014/main" id="{48630494-4010-491D-06FC-39D858030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" y="284481"/>
            <a:ext cx="898276" cy="33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395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2A8124-24D2-471F-A48F-12AE2D3BCBA3}"/>
              </a:ext>
            </a:extLst>
          </p:cNvPr>
          <p:cNvSpPr txBox="1"/>
          <p:nvPr/>
        </p:nvSpPr>
        <p:spPr>
          <a:xfrm>
            <a:off x="1504583" y="360703"/>
            <a:ext cx="1090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en-US" sz="2800" b="1" dirty="0">
                <a:latin typeface="Calibri" panose="020F0502020204030204" pitchFamily="34" charset="0"/>
              </a:rPr>
              <a:t>Bottom-Up Design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331C92-E951-F1F8-E040-AA2433AA9D91}"/>
              </a:ext>
            </a:extLst>
          </p:cNvPr>
          <p:cNvSpPr/>
          <p:nvPr/>
        </p:nvSpPr>
        <p:spPr>
          <a:xfrm>
            <a:off x="0" y="734000"/>
            <a:ext cx="1136823" cy="76263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 descr="A red and white logo&#10;&#10;Description automatically generated">
            <a:extLst>
              <a:ext uri="{FF2B5EF4-FFF2-40B4-BE49-F238E27FC236}">
                <a16:creationId xmlns:a16="http://schemas.microsoft.com/office/drawing/2014/main" id="{48630494-4010-491D-06FC-39D858030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" y="284481"/>
            <a:ext cx="898276" cy="338694"/>
          </a:xfrm>
          <a:prstGeom prst="rect">
            <a:avLst/>
          </a:prstGeom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9A205421-2B8E-C471-3073-FBBC01673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9248" y="1138020"/>
            <a:ext cx="7933504" cy="535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046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05D997B-14DA-5041-8DBC-8A14004F4762}"/>
              </a:ext>
            </a:extLst>
          </p:cNvPr>
          <p:cNvSpPr txBox="1"/>
          <p:nvPr/>
        </p:nvSpPr>
        <p:spPr>
          <a:xfrm>
            <a:off x="568412" y="1111323"/>
            <a:ext cx="1090077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400" dirty="0"/>
              <a:t>The two-tier application is based on the client-server approach. 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400" dirty="0"/>
              <a:t>There is direct communication between the client and the server. 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400" dirty="0"/>
              <a:t>Client requests data from the server. Further data processing can be done on the client side.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400" dirty="0"/>
              <a:t>The two-tier architecture has two main parts:</a:t>
            </a:r>
          </a:p>
          <a:p>
            <a:pPr marL="10287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Database</a:t>
            </a:r>
          </a:p>
          <a:p>
            <a:pPr marL="10287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Client application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Advantages</a:t>
            </a:r>
            <a:r>
              <a:rPr lang="en-US" sz="2400" dirty="0"/>
              <a:t>:</a:t>
            </a:r>
          </a:p>
          <a:p>
            <a:pPr marL="10287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Since there is not any intermediate layer between the client and server, the two-tier application runs faster. Business and data management are in one layer.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Disadvantages</a:t>
            </a:r>
            <a:r>
              <a:rPr lang="en-US" sz="2400" dirty="0"/>
              <a:t>:</a:t>
            </a:r>
          </a:p>
          <a:p>
            <a:pPr marL="10287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It supports a limited number of clients.</a:t>
            </a:r>
          </a:p>
          <a:p>
            <a:pPr marL="10287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The server cannot respond to multiple request the same time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2A8124-24D2-471F-A48F-12AE2D3BCBA3}"/>
              </a:ext>
            </a:extLst>
          </p:cNvPr>
          <p:cNvSpPr txBox="1"/>
          <p:nvPr/>
        </p:nvSpPr>
        <p:spPr>
          <a:xfrm>
            <a:off x="1504583" y="360703"/>
            <a:ext cx="1090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en-US" sz="2800" b="1" dirty="0">
                <a:latin typeface="Calibri" panose="020F0502020204030204" pitchFamily="34" charset="0"/>
              </a:rPr>
              <a:t>2-Tiered Architecture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331C92-E951-F1F8-E040-AA2433AA9D91}"/>
              </a:ext>
            </a:extLst>
          </p:cNvPr>
          <p:cNvSpPr/>
          <p:nvPr/>
        </p:nvSpPr>
        <p:spPr>
          <a:xfrm>
            <a:off x="0" y="734000"/>
            <a:ext cx="1136823" cy="76263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 descr="A red and white logo&#10;&#10;Description automatically generated">
            <a:extLst>
              <a:ext uri="{FF2B5EF4-FFF2-40B4-BE49-F238E27FC236}">
                <a16:creationId xmlns:a16="http://schemas.microsoft.com/office/drawing/2014/main" id="{48630494-4010-491D-06FC-39D858030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" y="284481"/>
            <a:ext cx="898276" cy="33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12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05D997B-14DA-5041-8DBC-8A14004F4762}"/>
              </a:ext>
            </a:extLst>
          </p:cNvPr>
          <p:cNvSpPr txBox="1"/>
          <p:nvPr/>
        </p:nvSpPr>
        <p:spPr>
          <a:xfrm>
            <a:off x="568412" y="1111323"/>
            <a:ext cx="1090077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400" dirty="0"/>
              <a:t>In this architecture, there is an intermediate layer between presentation (user interface) and data layers.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400" dirty="0"/>
              <a:t>Three separate layers:</a:t>
            </a:r>
          </a:p>
          <a:p>
            <a:pPr marL="10287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Presentation</a:t>
            </a:r>
          </a:p>
          <a:p>
            <a:pPr marL="14859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In this layer, the users send requests and receive data.</a:t>
            </a:r>
          </a:p>
          <a:p>
            <a:pPr marL="10287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Business/application logic</a:t>
            </a:r>
          </a:p>
          <a:p>
            <a:pPr marL="14859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In this layer, business rules are applied on </a:t>
            </a:r>
          </a:p>
          <a:p>
            <a:pPr marL="14859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data calculation </a:t>
            </a:r>
          </a:p>
          <a:p>
            <a:pPr marL="14859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data validation</a:t>
            </a:r>
          </a:p>
          <a:p>
            <a:pPr marL="14859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data input  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400" dirty="0"/>
              <a:t>Data </a:t>
            </a:r>
          </a:p>
          <a:p>
            <a:pPr marL="10287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This layer includes methods to </a:t>
            </a:r>
          </a:p>
          <a:p>
            <a:pPr marL="10287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connect to the data resource (database)</a:t>
            </a:r>
          </a:p>
          <a:p>
            <a:pPr marL="10287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manipulate data such as insertion, deletion, and modification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2A8124-24D2-471F-A48F-12AE2D3BCBA3}"/>
              </a:ext>
            </a:extLst>
          </p:cNvPr>
          <p:cNvSpPr txBox="1"/>
          <p:nvPr/>
        </p:nvSpPr>
        <p:spPr>
          <a:xfrm>
            <a:off x="1504583" y="360703"/>
            <a:ext cx="1090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en-US" sz="2800" b="1" dirty="0">
                <a:latin typeface="Calibri" panose="020F0502020204030204" pitchFamily="34" charset="0"/>
              </a:rPr>
              <a:t>3-Tiered Architecture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331C92-E951-F1F8-E040-AA2433AA9D91}"/>
              </a:ext>
            </a:extLst>
          </p:cNvPr>
          <p:cNvSpPr/>
          <p:nvPr/>
        </p:nvSpPr>
        <p:spPr>
          <a:xfrm>
            <a:off x="0" y="734000"/>
            <a:ext cx="1136823" cy="76263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 descr="A red and white logo&#10;&#10;Description automatically generated">
            <a:extLst>
              <a:ext uri="{FF2B5EF4-FFF2-40B4-BE49-F238E27FC236}">
                <a16:creationId xmlns:a16="http://schemas.microsoft.com/office/drawing/2014/main" id="{48630494-4010-491D-06FC-39D858030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" y="284481"/>
            <a:ext cx="898276" cy="33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41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2A8124-24D2-471F-A48F-12AE2D3BCBA3}"/>
              </a:ext>
            </a:extLst>
          </p:cNvPr>
          <p:cNvSpPr txBox="1"/>
          <p:nvPr/>
        </p:nvSpPr>
        <p:spPr>
          <a:xfrm>
            <a:off x="479394" y="1070800"/>
            <a:ext cx="3939688" cy="5583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Week </a:t>
            </a:r>
            <a:r>
              <a:rPr lang="en-US" sz="7200" b="1" dirty="0">
                <a:latin typeface="+mj-lt"/>
                <a:ea typeface="+mj-ea"/>
                <a:cs typeface="+mj-cs"/>
              </a:rPr>
              <a:t>8</a:t>
            </a:r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extBox 7">
            <a:extLst>
              <a:ext uri="{FF2B5EF4-FFF2-40B4-BE49-F238E27FC236}">
                <a16:creationId xmlns:a16="http://schemas.microsoft.com/office/drawing/2014/main" id="{D3C44696-81C5-B165-4F4E-21FF8E8932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8394844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E3C3C69-E7E6-0285-F574-34FE9CF7EB7B}"/>
              </a:ext>
            </a:extLst>
          </p:cNvPr>
          <p:cNvSpPr/>
          <p:nvPr/>
        </p:nvSpPr>
        <p:spPr>
          <a:xfrm>
            <a:off x="0" y="734000"/>
            <a:ext cx="1136823" cy="76263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 descr="A red and white logo&#10;&#10;Description automatically generated">
            <a:extLst>
              <a:ext uri="{FF2B5EF4-FFF2-40B4-BE49-F238E27FC236}">
                <a16:creationId xmlns:a16="http://schemas.microsoft.com/office/drawing/2014/main" id="{44512A75-CCEF-1754-F87F-AB50AF3230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8548" y="284481"/>
            <a:ext cx="898276" cy="33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6927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2A8124-24D2-471F-A48F-12AE2D3BCBA3}"/>
              </a:ext>
            </a:extLst>
          </p:cNvPr>
          <p:cNvSpPr txBox="1"/>
          <p:nvPr/>
        </p:nvSpPr>
        <p:spPr>
          <a:xfrm>
            <a:off x="1504583" y="360703"/>
            <a:ext cx="1090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en-US" sz="2800" b="1" dirty="0">
                <a:latin typeface="Calibri" panose="020F0502020204030204" pitchFamily="34" charset="0"/>
              </a:rPr>
              <a:t>Entity Relationship Diagrams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331C92-E951-F1F8-E040-AA2433AA9D91}"/>
              </a:ext>
            </a:extLst>
          </p:cNvPr>
          <p:cNvSpPr/>
          <p:nvPr/>
        </p:nvSpPr>
        <p:spPr>
          <a:xfrm>
            <a:off x="0" y="734000"/>
            <a:ext cx="1136823" cy="76263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 descr="A red and white logo&#10;&#10;Description automatically generated">
            <a:extLst>
              <a:ext uri="{FF2B5EF4-FFF2-40B4-BE49-F238E27FC236}">
                <a16:creationId xmlns:a16="http://schemas.microsoft.com/office/drawing/2014/main" id="{48630494-4010-491D-06FC-39D8580305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548" y="284481"/>
            <a:ext cx="898276" cy="338694"/>
          </a:xfrm>
          <a:prstGeom prst="rect">
            <a:avLst/>
          </a:prstGeom>
        </p:spPr>
      </p:pic>
      <p:pic>
        <p:nvPicPr>
          <p:cNvPr id="3" name="Online Media 2" title="Introduction to Entity Relationship Diagrams (ERDs)">
            <a:hlinkClick r:id="" action="ppaction://media"/>
            <a:extLst>
              <a:ext uri="{FF2B5EF4-FFF2-40B4-BE49-F238E27FC236}">
                <a16:creationId xmlns:a16="http://schemas.microsoft.com/office/drawing/2014/main" id="{1F460F36-0093-BAE3-ABEA-7C25E2884B7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22225" y="0"/>
            <a:ext cx="12147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04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2A8124-24D2-471F-A48F-12AE2D3BCBA3}"/>
              </a:ext>
            </a:extLst>
          </p:cNvPr>
          <p:cNvSpPr txBox="1"/>
          <p:nvPr/>
        </p:nvSpPr>
        <p:spPr>
          <a:xfrm>
            <a:off x="1504583" y="360703"/>
            <a:ext cx="1090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en-US" sz="2800" b="1" dirty="0">
                <a:latin typeface="Calibri" panose="020F0502020204030204" pitchFamily="34" charset="0"/>
              </a:rPr>
              <a:t>ERD Cardinality (Crow’s Foot Notation)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331C92-E951-F1F8-E040-AA2433AA9D91}"/>
              </a:ext>
            </a:extLst>
          </p:cNvPr>
          <p:cNvSpPr/>
          <p:nvPr/>
        </p:nvSpPr>
        <p:spPr>
          <a:xfrm>
            <a:off x="0" y="734000"/>
            <a:ext cx="1136823" cy="76263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 descr="A red and white logo&#10;&#10;Description automatically generated">
            <a:extLst>
              <a:ext uri="{FF2B5EF4-FFF2-40B4-BE49-F238E27FC236}">
                <a16:creationId xmlns:a16="http://schemas.microsoft.com/office/drawing/2014/main" id="{48630494-4010-491D-06FC-39D858030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" y="284481"/>
            <a:ext cx="898276" cy="3386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F1C3644-AAD4-9187-89EE-56DDBB4218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5841" y="1077408"/>
            <a:ext cx="7680317" cy="541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230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2A8124-24D2-471F-A48F-12AE2D3BCBA3}"/>
              </a:ext>
            </a:extLst>
          </p:cNvPr>
          <p:cNvSpPr txBox="1"/>
          <p:nvPr/>
        </p:nvSpPr>
        <p:spPr>
          <a:xfrm>
            <a:off x="1504583" y="360703"/>
            <a:ext cx="1090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en-US" sz="2800" b="1" dirty="0">
                <a:latin typeface="Calibri" panose="020F0502020204030204" pitchFamily="34" charset="0"/>
              </a:rPr>
              <a:t>ERD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331C92-E951-F1F8-E040-AA2433AA9D91}"/>
              </a:ext>
            </a:extLst>
          </p:cNvPr>
          <p:cNvSpPr/>
          <p:nvPr/>
        </p:nvSpPr>
        <p:spPr>
          <a:xfrm>
            <a:off x="0" y="734000"/>
            <a:ext cx="1136823" cy="76263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 descr="A red and white logo&#10;&#10;Description automatically generated">
            <a:extLst>
              <a:ext uri="{FF2B5EF4-FFF2-40B4-BE49-F238E27FC236}">
                <a16:creationId xmlns:a16="http://schemas.microsoft.com/office/drawing/2014/main" id="{48630494-4010-491D-06FC-39D858030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" y="284481"/>
            <a:ext cx="898276" cy="3386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330923-4102-8FB9-6F47-718654F43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3827" y="1129681"/>
            <a:ext cx="9084346" cy="491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299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05D997B-14DA-5041-8DBC-8A14004F4762}"/>
              </a:ext>
            </a:extLst>
          </p:cNvPr>
          <p:cNvSpPr txBox="1"/>
          <p:nvPr/>
        </p:nvSpPr>
        <p:spPr>
          <a:xfrm>
            <a:off x="568412" y="1111323"/>
            <a:ext cx="1090077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400" dirty="0"/>
              <a:t>Database Design:</a:t>
            </a:r>
          </a:p>
          <a:p>
            <a:pPr marL="10287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Model and design relational databases (logical and physical data models).</a:t>
            </a:r>
          </a:p>
          <a:p>
            <a:pPr marL="10287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Initial step in software engineering for determining requirements.</a:t>
            </a:r>
          </a:p>
          <a:p>
            <a:pPr marL="10287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Used to model specific databases.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400" dirty="0"/>
              <a:t>Database Troubleshooting:</a:t>
            </a:r>
          </a:p>
          <a:p>
            <a:pPr marL="10287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Analyze existing databases to identify and resolve logic or deployment issues.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400" dirty="0"/>
              <a:t>Business Information Systems:</a:t>
            </a:r>
          </a:p>
          <a:p>
            <a:pPr marL="10287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Design or analyze relational databases in business processes.</a:t>
            </a:r>
          </a:p>
          <a:p>
            <a:pPr marL="10287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Streamline processes, improve information retrieval, and enhance results.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400" dirty="0"/>
              <a:t>Business Process Re-engineering (BPR):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400" dirty="0"/>
              <a:t>Analyze and model new database setups for re-engineering business processes.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400" dirty="0"/>
              <a:t>Education- Plan data structures for storing and retrieving educational information.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400" dirty="0"/>
              <a:t>Research - Set up databases for analyzing structured data in research projects.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2A8124-24D2-471F-A48F-12AE2D3BCBA3}"/>
              </a:ext>
            </a:extLst>
          </p:cNvPr>
          <p:cNvSpPr txBox="1"/>
          <p:nvPr/>
        </p:nvSpPr>
        <p:spPr>
          <a:xfrm>
            <a:off x="1504583" y="360703"/>
            <a:ext cx="1090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en-US" sz="2800" b="1" dirty="0">
                <a:latin typeface="Calibri" panose="020F0502020204030204" pitchFamily="34" charset="0"/>
              </a:rPr>
              <a:t>Use of ERDs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331C92-E951-F1F8-E040-AA2433AA9D91}"/>
              </a:ext>
            </a:extLst>
          </p:cNvPr>
          <p:cNvSpPr/>
          <p:nvPr/>
        </p:nvSpPr>
        <p:spPr>
          <a:xfrm>
            <a:off x="0" y="734000"/>
            <a:ext cx="1136823" cy="76263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 descr="A red and white logo&#10;&#10;Description automatically generated">
            <a:extLst>
              <a:ext uri="{FF2B5EF4-FFF2-40B4-BE49-F238E27FC236}">
                <a16:creationId xmlns:a16="http://schemas.microsoft.com/office/drawing/2014/main" id="{48630494-4010-491D-06FC-39D858030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" y="284481"/>
            <a:ext cx="898276" cy="33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40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05D997B-14DA-5041-8DBC-8A14004F4762}"/>
              </a:ext>
            </a:extLst>
          </p:cNvPr>
          <p:cNvSpPr txBox="1"/>
          <p:nvPr/>
        </p:nvSpPr>
        <p:spPr>
          <a:xfrm>
            <a:off x="568412" y="1111323"/>
            <a:ext cx="1090077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800" dirty="0"/>
              <a:t>Entity-Relationship (ER) Components:</a:t>
            </a:r>
          </a:p>
          <a:p>
            <a:pPr marL="10287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Common Noun: Entity Type (e.g., student)</a:t>
            </a:r>
          </a:p>
          <a:p>
            <a:pPr marL="10287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Proper Noun: Entity (e.g., Sally Smith)</a:t>
            </a:r>
          </a:p>
          <a:p>
            <a:pPr marL="10287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Verb: Relationship Type (e.g., Enrolls)</a:t>
            </a:r>
          </a:p>
          <a:p>
            <a:pPr marL="10287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Adjective: Entity Attribute (e.g., sophomore)</a:t>
            </a:r>
          </a:p>
          <a:p>
            <a:pPr marL="10287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Adverb: Relationship Attribute (e.g., digitally)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800" dirty="0"/>
              <a:t>ERROL Query Language:</a:t>
            </a:r>
          </a:p>
          <a:p>
            <a:pPr marL="10287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Mimics natural language constructs.</a:t>
            </a:r>
          </a:p>
          <a:p>
            <a:pPr marL="10287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Based on Reshaped Relational Algebra (RRA).</a:t>
            </a:r>
          </a:p>
          <a:p>
            <a:pPr marL="10287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Captures linguistic aspects of ER models.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2A8124-24D2-471F-A48F-12AE2D3BCBA3}"/>
              </a:ext>
            </a:extLst>
          </p:cNvPr>
          <p:cNvSpPr txBox="1"/>
          <p:nvPr/>
        </p:nvSpPr>
        <p:spPr>
          <a:xfrm>
            <a:off x="1504583" y="360703"/>
            <a:ext cx="1090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en-US" sz="2800" b="1" dirty="0">
                <a:latin typeface="Calibri" panose="020F0502020204030204" pitchFamily="34" charset="0"/>
              </a:rPr>
              <a:t>Mapping Natural Language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331C92-E951-F1F8-E040-AA2433AA9D91}"/>
              </a:ext>
            </a:extLst>
          </p:cNvPr>
          <p:cNvSpPr/>
          <p:nvPr/>
        </p:nvSpPr>
        <p:spPr>
          <a:xfrm>
            <a:off x="0" y="734000"/>
            <a:ext cx="1136823" cy="76263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 descr="A red and white logo&#10;&#10;Description automatically generated">
            <a:extLst>
              <a:ext uri="{FF2B5EF4-FFF2-40B4-BE49-F238E27FC236}">
                <a16:creationId xmlns:a16="http://schemas.microsoft.com/office/drawing/2014/main" id="{48630494-4010-491D-06FC-39D858030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" y="284481"/>
            <a:ext cx="898276" cy="33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268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2A8124-24D2-471F-A48F-12AE2D3BCBA3}"/>
              </a:ext>
            </a:extLst>
          </p:cNvPr>
          <p:cNvSpPr txBox="1"/>
          <p:nvPr/>
        </p:nvSpPr>
        <p:spPr>
          <a:xfrm>
            <a:off x="876692" y="818730"/>
            <a:ext cx="3455821" cy="996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5D997B-14DA-5041-8DBC-8A14004F4762}"/>
              </a:ext>
            </a:extLst>
          </p:cNvPr>
          <p:cNvSpPr txBox="1"/>
          <p:nvPr/>
        </p:nvSpPr>
        <p:spPr>
          <a:xfrm>
            <a:off x="876693" y="1859154"/>
            <a:ext cx="3455821" cy="41221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Application Layers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Implementation of layered architecture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Advantages / Disadvantages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Top-</a:t>
            </a:r>
            <a:r>
              <a:rPr lang="en-US" sz="2000" dirty="0" err="1"/>
              <a:t>Ddown</a:t>
            </a:r>
            <a:r>
              <a:rPr lang="en-US" sz="2000" dirty="0"/>
              <a:t> Architecture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Bottom-Up Architecture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2-Tire Architecture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3-Tire Architecture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ERDs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 descr="A dog sleeping with stuffed animals&#10;&#10;Description automatically generated">
            <a:extLst>
              <a:ext uri="{FF2B5EF4-FFF2-40B4-BE49-F238E27FC236}">
                <a16:creationId xmlns:a16="http://schemas.microsoft.com/office/drawing/2014/main" id="{131413BA-1084-4397-B04D-98170B937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771" y="692603"/>
            <a:ext cx="5472793" cy="547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404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2A8124-24D2-471F-A48F-12AE2D3BCBA3}"/>
              </a:ext>
            </a:extLst>
          </p:cNvPr>
          <p:cNvSpPr txBox="1"/>
          <p:nvPr/>
        </p:nvSpPr>
        <p:spPr>
          <a:xfrm>
            <a:off x="479394" y="1070800"/>
            <a:ext cx="3939688" cy="5583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Week </a:t>
            </a:r>
            <a:r>
              <a:rPr lang="en-US" sz="7200" b="1" dirty="0">
                <a:latin typeface="+mj-lt"/>
                <a:ea typeface="+mj-ea"/>
                <a:cs typeface="+mj-cs"/>
              </a:rPr>
              <a:t>8</a:t>
            </a:r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extBox 7">
            <a:extLst>
              <a:ext uri="{FF2B5EF4-FFF2-40B4-BE49-F238E27FC236}">
                <a16:creationId xmlns:a16="http://schemas.microsoft.com/office/drawing/2014/main" id="{D3C44696-81C5-B165-4F4E-21FF8E8932EB}"/>
              </a:ext>
            </a:extLst>
          </p:cNvPr>
          <p:cNvGraphicFramePr/>
          <p:nvPr/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E3C3C69-E7E6-0285-F574-34FE9CF7EB7B}"/>
              </a:ext>
            </a:extLst>
          </p:cNvPr>
          <p:cNvSpPr/>
          <p:nvPr/>
        </p:nvSpPr>
        <p:spPr>
          <a:xfrm>
            <a:off x="0" y="734000"/>
            <a:ext cx="1136823" cy="76263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 descr="A red and white logo&#10;&#10;Description automatically generated">
            <a:extLst>
              <a:ext uri="{FF2B5EF4-FFF2-40B4-BE49-F238E27FC236}">
                <a16:creationId xmlns:a16="http://schemas.microsoft.com/office/drawing/2014/main" id="{44512A75-CCEF-1754-F87F-AB50AF3230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8548" y="284481"/>
            <a:ext cx="898276" cy="33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234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05D997B-14DA-5041-8DBC-8A14004F4762}"/>
              </a:ext>
            </a:extLst>
          </p:cNvPr>
          <p:cNvSpPr txBox="1"/>
          <p:nvPr/>
        </p:nvSpPr>
        <p:spPr>
          <a:xfrm>
            <a:off x="568412" y="1023773"/>
            <a:ext cx="1090077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Data Modeling </a:t>
            </a:r>
            <a:r>
              <a:rPr lang="en-US" sz="2800" dirty="0"/>
              <a:t>– the process of following a series of steps to conceptually design a database schema and developing a graphical representation of the database design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800" dirty="0"/>
              <a:t>Data modelling is a first step in the process of database design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800" dirty="0"/>
              <a:t>The aim is to describe:</a:t>
            </a:r>
          </a:p>
          <a:p>
            <a:pPr marL="10287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The data in the database</a:t>
            </a:r>
          </a:p>
          <a:p>
            <a:pPr marL="10287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The relationships between the data</a:t>
            </a:r>
          </a:p>
          <a:p>
            <a:pPr marL="10287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The constraints on the data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800" dirty="0"/>
              <a:t>In the second step, the data items, relationships, and constraints are all expressed using concepts provided in the high-level model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800" dirty="0"/>
              <a:t>Designing the database is the third step is database implementation and operators/user interface build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2A8124-24D2-471F-A48F-12AE2D3BCBA3}"/>
              </a:ext>
            </a:extLst>
          </p:cNvPr>
          <p:cNvSpPr txBox="1"/>
          <p:nvPr/>
        </p:nvSpPr>
        <p:spPr>
          <a:xfrm>
            <a:off x="1504583" y="360703"/>
            <a:ext cx="1090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en-US" sz="2800" b="1" dirty="0">
                <a:latin typeface="Calibri" panose="020F0502020204030204" pitchFamily="34" charset="0"/>
              </a:rPr>
              <a:t>Conceptual Database Modeling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331C92-E951-F1F8-E040-AA2433AA9D91}"/>
              </a:ext>
            </a:extLst>
          </p:cNvPr>
          <p:cNvSpPr/>
          <p:nvPr/>
        </p:nvSpPr>
        <p:spPr>
          <a:xfrm>
            <a:off x="0" y="734000"/>
            <a:ext cx="1136823" cy="76263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 descr="A red and white logo&#10;&#10;Description automatically generated">
            <a:extLst>
              <a:ext uri="{FF2B5EF4-FFF2-40B4-BE49-F238E27FC236}">
                <a16:creationId xmlns:a16="http://schemas.microsoft.com/office/drawing/2014/main" id="{48630494-4010-491D-06FC-39D858030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" y="284481"/>
            <a:ext cx="898276" cy="33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84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05D997B-14DA-5041-8DBC-8A14004F4762}"/>
              </a:ext>
            </a:extLst>
          </p:cNvPr>
          <p:cNvSpPr txBox="1"/>
          <p:nvPr/>
        </p:nvSpPr>
        <p:spPr>
          <a:xfrm>
            <a:off x="568412" y="1023773"/>
            <a:ext cx="7510876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Layered Architecture </a:t>
            </a:r>
            <a:r>
              <a:rPr lang="en-US" sz="2800" dirty="0"/>
              <a:t>– a structural layout separating the system into different levels that are in charge of carrying out particular tasks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800" dirty="0"/>
              <a:t>There are 3 layers:</a:t>
            </a:r>
          </a:p>
          <a:p>
            <a:pPr marL="10287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Presentation layer/User Interface/View Layer</a:t>
            </a:r>
          </a:p>
          <a:p>
            <a:pPr marL="10287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Business Logic/Application Logic</a:t>
            </a:r>
          </a:p>
          <a:p>
            <a:pPr marL="10287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Resources Management/Data Access/Model Layer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800" dirty="0"/>
              <a:t>Each layer interacts with the layers above and below 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800" dirty="0"/>
              <a:t>The creation of complex applications depends greatly on  software architecture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2A8124-24D2-471F-A48F-12AE2D3BCBA3}"/>
              </a:ext>
            </a:extLst>
          </p:cNvPr>
          <p:cNvSpPr txBox="1"/>
          <p:nvPr/>
        </p:nvSpPr>
        <p:spPr>
          <a:xfrm>
            <a:off x="1504583" y="360703"/>
            <a:ext cx="1090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en-US" sz="2800" b="1">
                <a:latin typeface="Calibri" panose="020F0502020204030204" pitchFamily="34" charset="0"/>
              </a:rPr>
              <a:t>Application Layers - Introduction</a:t>
            </a:r>
            <a:endParaRPr lang="en-US" sz="2800" b="1" dirty="0">
              <a:latin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331C92-E951-F1F8-E040-AA2433AA9D91}"/>
              </a:ext>
            </a:extLst>
          </p:cNvPr>
          <p:cNvSpPr/>
          <p:nvPr/>
        </p:nvSpPr>
        <p:spPr>
          <a:xfrm>
            <a:off x="0" y="734000"/>
            <a:ext cx="1136823" cy="76263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 descr="A red and white logo&#10;&#10;Description automatically generated">
            <a:extLst>
              <a:ext uri="{FF2B5EF4-FFF2-40B4-BE49-F238E27FC236}">
                <a16:creationId xmlns:a16="http://schemas.microsoft.com/office/drawing/2014/main" id="{48630494-4010-491D-06FC-39D858030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" y="284481"/>
            <a:ext cx="898276" cy="3386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D1FC9D-C4E8-57BC-A5AB-1F5153E3C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3062" y="1156704"/>
            <a:ext cx="3915994" cy="454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894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2A8124-24D2-471F-A48F-12AE2D3BCBA3}"/>
              </a:ext>
            </a:extLst>
          </p:cNvPr>
          <p:cNvSpPr txBox="1"/>
          <p:nvPr/>
        </p:nvSpPr>
        <p:spPr>
          <a:xfrm>
            <a:off x="1504583" y="360703"/>
            <a:ext cx="1090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en-US" sz="2800" b="1">
                <a:latin typeface="Calibri" panose="020F0502020204030204" pitchFamily="34" charset="0"/>
              </a:rPr>
              <a:t>Application Layers - Introduction</a:t>
            </a:r>
            <a:endParaRPr lang="en-US" sz="2800" b="1" dirty="0">
              <a:latin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331C92-E951-F1F8-E040-AA2433AA9D91}"/>
              </a:ext>
            </a:extLst>
          </p:cNvPr>
          <p:cNvSpPr/>
          <p:nvPr/>
        </p:nvSpPr>
        <p:spPr>
          <a:xfrm>
            <a:off x="0" y="734000"/>
            <a:ext cx="1136823" cy="76263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 descr="A red and white logo&#10;&#10;Description automatically generated">
            <a:extLst>
              <a:ext uri="{FF2B5EF4-FFF2-40B4-BE49-F238E27FC236}">
                <a16:creationId xmlns:a16="http://schemas.microsoft.com/office/drawing/2014/main" id="{48630494-4010-491D-06FC-39D858030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" y="284481"/>
            <a:ext cx="898276" cy="338694"/>
          </a:xfrm>
          <a:prstGeom prst="rect">
            <a:avLst/>
          </a:prstGeom>
        </p:spPr>
      </p:pic>
      <p:pic>
        <p:nvPicPr>
          <p:cNvPr id="6" name="Picture 5" descr="A diagram of a software development&#10;&#10;Description automatically generated">
            <a:extLst>
              <a:ext uri="{FF2B5EF4-FFF2-40B4-BE49-F238E27FC236}">
                <a16:creationId xmlns:a16="http://schemas.microsoft.com/office/drawing/2014/main" id="{AD1695B5-EC54-26D3-C4A0-83EA55B69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5697" y="1139869"/>
            <a:ext cx="7740605" cy="549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944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05D997B-14DA-5041-8DBC-8A14004F4762}"/>
              </a:ext>
            </a:extLst>
          </p:cNvPr>
          <p:cNvSpPr txBox="1"/>
          <p:nvPr/>
        </p:nvSpPr>
        <p:spPr>
          <a:xfrm>
            <a:off x="568412" y="975133"/>
            <a:ext cx="1090077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b="1" dirty="0"/>
              <a:t>Definition</a:t>
            </a:r>
            <a:r>
              <a:rPr lang="en-US" sz="2400" dirty="0"/>
              <a:t>: The UI layer allows user interaction with the system and provides visual feedback.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Role</a:t>
            </a:r>
            <a:r>
              <a:rPr lang="en-US" sz="2400" dirty="0"/>
              <a:t>: Bridges the user and system functionality, ensuring an intuitive and user-friendly experience.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400" dirty="0"/>
              <a:t>Key Components: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Graphical User Interface (GUI): </a:t>
            </a:r>
            <a:r>
              <a:rPr lang="en-US" sz="2400" dirty="0"/>
              <a:t>Visual elements like buttons, text fields, and drop-down menus.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Navigation</a:t>
            </a:r>
            <a:r>
              <a:rPr lang="en-US" sz="2400" dirty="0"/>
              <a:t>: User movement elements such as menus, breadcrumbs, and links.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Feedback</a:t>
            </a:r>
            <a:r>
              <a:rPr lang="en-US" sz="2400" dirty="0"/>
              <a:t>: Visual feedback elements like status messages, loading indicators, and error messages.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Input Validation</a:t>
            </a:r>
            <a:r>
              <a:rPr lang="en-US" sz="2400" dirty="0"/>
              <a:t>: Ensures correct data input through error messages and form validation.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Design Principles</a:t>
            </a:r>
            <a:r>
              <a:rPr lang="en-US" sz="2400" dirty="0"/>
              <a:t>: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400" dirty="0"/>
              <a:t>    Intuitive and Easy to Use: Optimized for user needs.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400" dirty="0"/>
              <a:t>    Based on UI Design Principles and Guidelines: Ensures consistency and usability.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400" dirty="0"/>
              <a:t>    User Testing: Validates that the UI is user-friendly and effective.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2A8124-24D2-471F-A48F-12AE2D3BCBA3}"/>
              </a:ext>
            </a:extLst>
          </p:cNvPr>
          <p:cNvSpPr txBox="1"/>
          <p:nvPr/>
        </p:nvSpPr>
        <p:spPr>
          <a:xfrm>
            <a:off x="1504583" y="360703"/>
            <a:ext cx="1090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en-US" sz="2800" b="1" dirty="0">
                <a:latin typeface="Calibri" panose="020F0502020204030204" pitchFamily="34" charset="0"/>
              </a:rPr>
              <a:t>The User Interface Layer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331C92-E951-F1F8-E040-AA2433AA9D91}"/>
              </a:ext>
            </a:extLst>
          </p:cNvPr>
          <p:cNvSpPr/>
          <p:nvPr/>
        </p:nvSpPr>
        <p:spPr>
          <a:xfrm>
            <a:off x="0" y="734000"/>
            <a:ext cx="1136823" cy="76263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 descr="A red and white logo&#10;&#10;Description automatically generated">
            <a:extLst>
              <a:ext uri="{FF2B5EF4-FFF2-40B4-BE49-F238E27FC236}">
                <a16:creationId xmlns:a16="http://schemas.microsoft.com/office/drawing/2014/main" id="{48630494-4010-491D-06FC-39D858030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" y="284481"/>
            <a:ext cx="898276" cy="33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040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05D997B-14DA-5041-8DBC-8A14004F4762}"/>
              </a:ext>
            </a:extLst>
          </p:cNvPr>
          <p:cNvSpPr txBox="1"/>
          <p:nvPr/>
        </p:nvSpPr>
        <p:spPr>
          <a:xfrm>
            <a:off x="568412" y="1023773"/>
            <a:ext cx="109007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800" dirty="0"/>
              <a:t>The presentation or the user interface provides the user interaction.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800" dirty="0"/>
              <a:t>Different forms of the presentation layers could be</a:t>
            </a:r>
          </a:p>
          <a:p>
            <a:pPr marL="10287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Web browsers</a:t>
            </a:r>
          </a:p>
          <a:p>
            <a:pPr marL="10287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Mobile phone user interface</a:t>
            </a:r>
          </a:p>
          <a:p>
            <a:pPr marL="10287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Desktop phone applications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2A8124-24D2-471F-A48F-12AE2D3BCBA3}"/>
              </a:ext>
            </a:extLst>
          </p:cNvPr>
          <p:cNvSpPr txBox="1"/>
          <p:nvPr/>
        </p:nvSpPr>
        <p:spPr>
          <a:xfrm>
            <a:off x="1504583" y="360703"/>
            <a:ext cx="1090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en-US" sz="2800" b="1" dirty="0">
                <a:latin typeface="Calibri" panose="020F0502020204030204" pitchFamily="34" charset="0"/>
              </a:rPr>
              <a:t>The Presentation Layer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331C92-E951-F1F8-E040-AA2433AA9D91}"/>
              </a:ext>
            </a:extLst>
          </p:cNvPr>
          <p:cNvSpPr/>
          <p:nvPr/>
        </p:nvSpPr>
        <p:spPr>
          <a:xfrm>
            <a:off x="0" y="734000"/>
            <a:ext cx="1136823" cy="76263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 descr="A red and white logo&#10;&#10;Description automatically generated">
            <a:extLst>
              <a:ext uri="{FF2B5EF4-FFF2-40B4-BE49-F238E27FC236}">
                <a16:creationId xmlns:a16="http://schemas.microsoft.com/office/drawing/2014/main" id="{48630494-4010-491D-06FC-39D858030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" y="284481"/>
            <a:ext cx="898276" cy="33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839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05D997B-14DA-5041-8DBC-8A14004F4762}"/>
              </a:ext>
            </a:extLst>
          </p:cNvPr>
          <p:cNvSpPr txBox="1"/>
          <p:nvPr/>
        </p:nvSpPr>
        <p:spPr>
          <a:xfrm>
            <a:off x="568412" y="1023773"/>
            <a:ext cx="1090077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000" dirty="0"/>
              <a:t>The business or application logic layer provide the high level view and access of data.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000" dirty="0"/>
              <a:t>In this layer, business rules are enforced.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000" dirty="0"/>
              <a:t>The Data-Access Layer (DAL) is a component of a software architecture that is responsible for managing the data storage and retrieval of an application. 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000" dirty="0"/>
              <a:t>The DAL is responsible for performing tasks such as:</a:t>
            </a:r>
          </a:p>
          <a:p>
            <a:pPr marL="10287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Connecting to the data storage system and managing the connection.</a:t>
            </a:r>
          </a:p>
          <a:p>
            <a:pPr marL="10287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Generating and executing SQL queries or other data access commands to retrieve and store data.</a:t>
            </a:r>
          </a:p>
          <a:p>
            <a:pPr marL="10287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Mapping the data from the data storage system to the application’s data objects and vice versa.</a:t>
            </a:r>
          </a:p>
          <a:p>
            <a:pPr marL="10287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Handling errors and exceptions related to data access.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000" dirty="0"/>
              <a:t>Providing support for transactions and other data access features.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000" dirty="0"/>
              <a:t>Some important terminology:</a:t>
            </a:r>
          </a:p>
          <a:p>
            <a:pPr marL="1028700" lvl="1" indent="-457200">
              <a:buFont typeface="Arial" panose="020B0604020202020204" pitchFamily="34" charset="0"/>
              <a:buChar char="•"/>
            </a:pPr>
            <a:r>
              <a:rPr lang="en-US" sz="2000" b="1" dirty="0"/>
              <a:t>Data-Access Object (DAO)</a:t>
            </a:r>
            <a:r>
              <a:rPr lang="en-US" sz="2000" dirty="0"/>
              <a:t> – entities collectively known as the DAL</a:t>
            </a:r>
          </a:p>
          <a:p>
            <a:pPr marL="1028700" lvl="1" indent="-457200">
              <a:buFont typeface="Arial" panose="020B0604020202020204" pitchFamily="34" charset="0"/>
              <a:buChar char="•"/>
            </a:pPr>
            <a:r>
              <a:rPr lang="en-US" sz="2000" b="1" dirty="0"/>
              <a:t>Business Logic Layer </a:t>
            </a:r>
            <a:r>
              <a:rPr lang="en-US" sz="2000" dirty="0"/>
              <a:t>– Consists of all objects and functionalities that handle the business logic of the application</a:t>
            </a:r>
          </a:p>
          <a:p>
            <a:pPr marL="1028700" lvl="1" indent="-457200">
              <a:buFont typeface="Arial" panose="020B0604020202020204" pitchFamily="34" charset="0"/>
              <a:buChar char="•"/>
            </a:pPr>
            <a:r>
              <a:rPr lang="en-US" sz="2000" b="1" dirty="0"/>
              <a:t>Storage Layer </a:t>
            </a:r>
            <a:r>
              <a:rPr lang="en-US" sz="2000" dirty="0"/>
              <a:t>– the database where the data is stored.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2A8124-24D2-471F-A48F-12AE2D3BCBA3}"/>
              </a:ext>
            </a:extLst>
          </p:cNvPr>
          <p:cNvSpPr txBox="1"/>
          <p:nvPr/>
        </p:nvSpPr>
        <p:spPr>
          <a:xfrm>
            <a:off x="1504583" y="360703"/>
            <a:ext cx="1090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en-US" sz="2800" b="1" dirty="0">
                <a:latin typeface="Calibri" panose="020F0502020204030204" pitchFamily="34" charset="0"/>
              </a:rPr>
              <a:t>The Application/Business Logic/Domain/Data Access Layer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331C92-E951-F1F8-E040-AA2433AA9D91}"/>
              </a:ext>
            </a:extLst>
          </p:cNvPr>
          <p:cNvSpPr/>
          <p:nvPr/>
        </p:nvSpPr>
        <p:spPr>
          <a:xfrm>
            <a:off x="0" y="734000"/>
            <a:ext cx="1136823" cy="76263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 descr="A red and white logo&#10;&#10;Description automatically generated">
            <a:extLst>
              <a:ext uri="{FF2B5EF4-FFF2-40B4-BE49-F238E27FC236}">
                <a16:creationId xmlns:a16="http://schemas.microsoft.com/office/drawing/2014/main" id="{48630494-4010-491D-06FC-39D858030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" y="284481"/>
            <a:ext cx="898276" cy="33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569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05D997B-14DA-5041-8DBC-8A14004F4762}"/>
              </a:ext>
            </a:extLst>
          </p:cNvPr>
          <p:cNvSpPr txBox="1"/>
          <p:nvPr/>
        </p:nvSpPr>
        <p:spPr>
          <a:xfrm>
            <a:off x="568412" y="994589"/>
            <a:ext cx="1090077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400" dirty="0"/>
              <a:t>The persistence layer interacts with the Business Layer and the DBMS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400" dirty="0"/>
              <a:t>It contains components that facilitate the operation/interaction with the database</a:t>
            </a:r>
          </a:p>
          <a:p>
            <a:pPr marL="1028700" lvl="1" indent="-457200">
              <a:buFont typeface="Arial" panose="020B0604020202020204" pitchFamily="34" charset="0"/>
              <a:buChar char="•"/>
            </a:pPr>
            <a:r>
              <a:rPr lang="en-US" sz="2400" b="1" dirty="0"/>
              <a:t>Data Access Objects (DAOs):</a:t>
            </a:r>
            <a:r>
              <a:rPr lang="en-US" sz="2400" dirty="0"/>
              <a:t> For interacting with databases and performing CRUD (Create, Read, Update, Delete) operations.</a:t>
            </a:r>
          </a:p>
          <a:p>
            <a:pPr marL="1028700" lvl="1" indent="-457200">
              <a:buFont typeface="Arial" panose="020B0604020202020204" pitchFamily="34" charset="0"/>
              <a:buChar char="•"/>
            </a:pPr>
            <a:r>
              <a:rPr lang="en-US" sz="2400" b="1" dirty="0"/>
              <a:t>Query Language</a:t>
            </a:r>
            <a:r>
              <a:rPr lang="en-US" sz="2400" dirty="0"/>
              <a:t>: Allows the definition and execution of database queries to retrieve and manipulate data.</a:t>
            </a:r>
          </a:p>
          <a:p>
            <a:pPr marL="1028700" lvl="1" indent="-457200">
              <a:buFont typeface="Arial" panose="020B0604020202020204" pitchFamily="34" charset="0"/>
              <a:buChar char="•"/>
            </a:pPr>
            <a:r>
              <a:rPr lang="en-US" sz="2400" b="1" dirty="0"/>
              <a:t>Caching Mechanism</a:t>
            </a:r>
            <a:r>
              <a:rPr lang="en-US" sz="2400" dirty="0"/>
              <a:t>: In-memory caching of frequently accessed data to optimize performance.</a:t>
            </a:r>
          </a:p>
          <a:p>
            <a:pPr marL="1028700" lvl="1" indent="-457200">
              <a:buFont typeface="Arial" panose="020B0604020202020204" pitchFamily="34" charset="0"/>
              <a:buChar char="•"/>
            </a:pPr>
            <a:r>
              <a:rPr lang="en-US" sz="2400" b="1" dirty="0"/>
              <a:t>Object-Relational Mapping (ORM) frameworks</a:t>
            </a:r>
            <a:r>
              <a:rPr lang="en-US" sz="2400" dirty="0"/>
              <a:t>: Helps in mapping database records to object-oriented models and simplifies database interactions.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400" dirty="0"/>
              <a:t>How it works</a:t>
            </a:r>
          </a:p>
          <a:p>
            <a:pPr marL="10287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Receive data or requests from the business layer for storage or retrieval.</a:t>
            </a:r>
          </a:p>
          <a:p>
            <a:pPr marL="10287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Establishes a connection with the database.</a:t>
            </a:r>
          </a:p>
          <a:p>
            <a:pPr marL="10287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Executes necessary tasks to store or retrieve relevant data.</a:t>
            </a:r>
          </a:p>
          <a:p>
            <a:pPr marL="10287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Returns the results or data back to the business layer for further processing or display.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2A8124-24D2-471F-A48F-12AE2D3BCBA3}"/>
              </a:ext>
            </a:extLst>
          </p:cNvPr>
          <p:cNvSpPr txBox="1"/>
          <p:nvPr/>
        </p:nvSpPr>
        <p:spPr>
          <a:xfrm>
            <a:off x="1504583" y="360703"/>
            <a:ext cx="1090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en-US" sz="2800" b="1" dirty="0">
                <a:latin typeface="Calibri" panose="020F0502020204030204" pitchFamily="34" charset="0"/>
              </a:rPr>
              <a:t>The Persistence Layer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331C92-E951-F1F8-E040-AA2433AA9D91}"/>
              </a:ext>
            </a:extLst>
          </p:cNvPr>
          <p:cNvSpPr/>
          <p:nvPr/>
        </p:nvSpPr>
        <p:spPr>
          <a:xfrm>
            <a:off x="0" y="734000"/>
            <a:ext cx="1136823" cy="76263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 descr="A red and white logo&#10;&#10;Description automatically generated">
            <a:extLst>
              <a:ext uri="{FF2B5EF4-FFF2-40B4-BE49-F238E27FC236}">
                <a16:creationId xmlns:a16="http://schemas.microsoft.com/office/drawing/2014/main" id="{48630494-4010-491D-06FC-39D858030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" y="284481"/>
            <a:ext cx="898276" cy="33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620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71624DC958C248A44260B9EBEF1417" ma:contentTypeVersion="4" ma:contentTypeDescription="Create a new document." ma:contentTypeScope="" ma:versionID="f90e604a8d17f0fead97cac959935194">
  <xsd:schema xmlns:xsd="http://www.w3.org/2001/XMLSchema" xmlns:xs="http://www.w3.org/2001/XMLSchema" xmlns:p="http://schemas.microsoft.com/office/2006/metadata/properties" xmlns:ns2="5e0e28c6-023f-43e8-b40a-1a9fafccdbf9" targetNamespace="http://schemas.microsoft.com/office/2006/metadata/properties" ma:root="true" ma:fieldsID="218cf6c428c5c58ec2f8a38272c34529" ns2:_="">
    <xsd:import namespace="5e0e28c6-023f-43e8-b40a-1a9fafccdb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0e28c6-023f-43e8-b40a-1a9fafccdb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173A63-4C7A-426C-91AC-5380833E718B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5e0e28c6-023f-43e8-b40a-1a9fafccdbf9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E79FBCB-6AC4-4FF7-A544-71731BBCCED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9A4438D-2140-432D-A88A-E0A2A658F1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0e28c6-023f-43e8-b40a-1a9fafccdb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26100</TotalTime>
  <Words>1762</Words>
  <Application>Microsoft Office PowerPoint</Application>
  <PresentationFormat>Widescreen</PresentationFormat>
  <Paragraphs>215</Paragraphs>
  <Slides>26</Slides>
  <Notes>26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Introduction to Database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Chapleau</dc:creator>
  <cp:lastModifiedBy>J Short</cp:lastModifiedBy>
  <cp:revision>557</cp:revision>
  <dcterms:created xsi:type="dcterms:W3CDTF">2020-05-27T12:36:24Z</dcterms:created>
  <dcterms:modified xsi:type="dcterms:W3CDTF">2024-07-05T14:08:28Z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0x0101005471624DC958C248A44260B9EBEF1417</vt:lpwstr>
  </property>
</Properties>
</file>