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8" r:id="rId5"/>
    <p:sldId id="284" r:id="rId6"/>
    <p:sldId id="393" r:id="rId7"/>
    <p:sldId id="438" r:id="rId8"/>
    <p:sldId id="439" r:id="rId9"/>
    <p:sldId id="440" r:id="rId10"/>
    <p:sldId id="441" r:id="rId11"/>
    <p:sldId id="442" r:id="rId12"/>
    <p:sldId id="437" r:id="rId13"/>
    <p:sldId id="443" r:id="rId14"/>
    <p:sldId id="454" r:id="rId15"/>
    <p:sldId id="446" r:id="rId16"/>
    <p:sldId id="448" r:id="rId17"/>
    <p:sldId id="449" r:id="rId18"/>
    <p:sldId id="450" r:id="rId19"/>
    <p:sldId id="452" r:id="rId20"/>
    <p:sldId id="303" r:id="rId21"/>
    <p:sldId id="45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91C"/>
    <a:srgbClr val="0B8261"/>
    <a:srgbClr val="3E2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360" autoAdjust="0"/>
  </p:normalViewPr>
  <p:slideViewPr>
    <p:cSldViewPr snapToGrid="0" snapToObjects="1">
      <p:cViewPr varScale="1">
        <p:scale>
          <a:sx n="70" d="100"/>
          <a:sy n="70" d="100"/>
        </p:scale>
        <p:origin x="97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Forbes" userId="f1c04fa5-2f02-4bda-b641-2fca2f23e1da" providerId="ADAL" clId="{F158F493-BCEF-4AEC-9980-8501DC3F4731}"/>
    <pc:docChg chg="undo custSel addSld delSld modSld">
      <pc:chgData name="Stephen Forbes" userId="f1c04fa5-2f02-4bda-b641-2fca2f23e1da" providerId="ADAL" clId="{F158F493-BCEF-4AEC-9980-8501DC3F4731}" dt="2020-11-05T18:57:09.684" v="25" actId="20577"/>
      <pc:docMkLst>
        <pc:docMk/>
      </pc:docMkLst>
      <pc:sldChg chg="modSp mod">
        <pc:chgData name="Stephen Forbes" userId="f1c04fa5-2f02-4bda-b641-2fca2f23e1da" providerId="ADAL" clId="{F158F493-BCEF-4AEC-9980-8501DC3F4731}" dt="2020-11-05T18:57:04.041" v="16" actId="20577"/>
        <pc:sldMkLst>
          <pc:docMk/>
          <pc:sldMk cId="101303342" sldId="256"/>
        </pc:sldMkLst>
        <pc:spChg chg="mod">
          <ac:chgData name="Stephen Forbes" userId="f1c04fa5-2f02-4bda-b641-2fca2f23e1da" providerId="ADAL" clId="{F158F493-BCEF-4AEC-9980-8501DC3F4731}" dt="2020-11-05T18:57:04.041" v="16" actId="20577"/>
          <ac:spMkLst>
            <pc:docMk/>
            <pc:sldMk cId="101303342" sldId="256"/>
            <ac:spMk id="8" creationId="{A05D997B-14DA-5041-8DBC-8A14004F4762}"/>
          </ac:spMkLst>
        </pc:spChg>
      </pc:sldChg>
      <pc:sldChg chg="modSp mod">
        <pc:chgData name="Stephen Forbes" userId="f1c04fa5-2f02-4bda-b641-2fca2f23e1da" providerId="ADAL" clId="{F158F493-BCEF-4AEC-9980-8501DC3F4731}" dt="2020-11-05T18:57:09.684" v="25" actId="20577"/>
        <pc:sldMkLst>
          <pc:docMk/>
          <pc:sldMk cId="3234920996" sldId="258"/>
        </pc:sldMkLst>
        <pc:spChg chg="mod">
          <ac:chgData name="Stephen Forbes" userId="f1c04fa5-2f02-4bda-b641-2fca2f23e1da" providerId="ADAL" clId="{F158F493-BCEF-4AEC-9980-8501DC3F4731}" dt="2020-11-05T18:57:09.684" v="25" actId="20577"/>
          <ac:spMkLst>
            <pc:docMk/>
            <pc:sldMk cId="3234920996" sldId="258"/>
            <ac:spMk id="6" creationId="{00000000-0000-0000-0000-000000000000}"/>
          </ac:spMkLst>
        </pc:spChg>
      </pc:sldChg>
      <pc:sldChg chg="modSp add mod">
        <pc:chgData name="Stephen Forbes" userId="f1c04fa5-2f02-4bda-b641-2fca2f23e1da" providerId="ADAL" clId="{F158F493-BCEF-4AEC-9980-8501DC3F4731}" dt="2020-11-05T18:35:03.660" v="8" actId="403"/>
        <pc:sldMkLst>
          <pc:docMk/>
          <pc:sldMk cId="549214201" sldId="259"/>
        </pc:sldMkLst>
        <pc:spChg chg="mod">
          <ac:chgData name="Stephen Forbes" userId="f1c04fa5-2f02-4bda-b641-2fca2f23e1da" providerId="ADAL" clId="{F158F493-BCEF-4AEC-9980-8501DC3F4731}" dt="2020-11-05T18:35:03.660" v="8" actId="403"/>
          <ac:spMkLst>
            <pc:docMk/>
            <pc:sldMk cId="549214201" sldId="259"/>
            <ac:spMk id="8" creationId="{A05D997B-14DA-5041-8DBC-8A14004F4762}"/>
          </ac:spMkLst>
        </pc:spChg>
      </pc:sldChg>
      <pc:sldChg chg="new del">
        <pc:chgData name="Stephen Forbes" userId="f1c04fa5-2f02-4bda-b641-2fca2f23e1da" providerId="ADAL" clId="{F158F493-BCEF-4AEC-9980-8501DC3F4731}" dt="2020-11-05T18:34:29.508" v="1" actId="47"/>
        <pc:sldMkLst>
          <pc:docMk/>
          <pc:sldMk cId="2264905306" sldId="259"/>
        </pc:sldMkLst>
      </pc:sldChg>
    </pc:docChg>
  </pc:docChgLst>
  <pc:docChgLst>
    <pc:chgData name="Stephen Forbes" userId="f1c04fa5-2f02-4bda-b641-2fca2f23e1da" providerId="ADAL" clId="{DED15F3D-8358-4E8A-86C1-F15CE5E3BCB1}"/>
    <pc:docChg chg="modSld">
      <pc:chgData name="Stephen Forbes" userId="f1c04fa5-2f02-4bda-b641-2fca2f23e1da" providerId="ADAL" clId="{DED15F3D-8358-4E8A-86C1-F15CE5E3BCB1}" dt="2021-08-25T16:51:14.838" v="28" actId="20577"/>
      <pc:docMkLst>
        <pc:docMk/>
      </pc:docMkLst>
      <pc:sldChg chg="modSp mod">
        <pc:chgData name="Stephen Forbes" userId="f1c04fa5-2f02-4bda-b641-2fca2f23e1da" providerId="ADAL" clId="{DED15F3D-8358-4E8A-86C1-F15CE5E3BCB1}" dt="2021-08-25T16:51:14.838" v="28" actId="20577"/>
        <pc:sldMkLst>
          <pc:docMk/>
          <pc:sldMk cId="3234920996" sldId="258"/>
        </pc:sldMkLst>
        <pc:spChg chg="mod">
          <ac:chgData name="Stephen Forbes" userId="f1c04fa5-2f02-4bda-b641-2fca2f23e1da" providerId="ADAL" clId="{DED15F3D-8358-4E8A-86C1-F15CE5E3BCB1}" dt="2021-08-25T16:51:14.838" v="28" actId="20577"/>
          <ac:spMkLst>
            <pc:docMk/>
            <pc:sldMk cId="3234920996" sldId="258"/>
            <ac:spMk id="2" creationId="{00000000-0000-0000-0000-000000000000}"/>
          </ac:spMkLst>
        </pc:spChg>
        <pc:spChg chg="mod">
          <ac:chgData name="Stephen Forbes" userId="f1c04fa5-2f02-4bda-b641-2fca2f23e1da" providerId="ADAL" clId="{DED15F3D-8358-4E8A-86C1-F15CE5E3BCB1}" dt="2021-08-25T16:51:08.173" v="3" actId="20577"/>
          <ac:spMkLst>
            <pc:docMk/>
            <pc:sldMk cId="3234920996" sldId="258"/>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1C60C-07C5-4755-8268-4A2A823D13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DE996E-A848-47D7-BACC-810DD3A3EFBD}">
      <dgm:prSet custT="1"/>
      <dgm:spPr>
        <a:solidFill>
          <a:srgbClr val="92D050"/>
        </a:solidFill>
      </dgm:spPr>
      <dgm:t>
        <a:bodyPr/>
        <a:lstStyle/>
        <a:p>
          <a:r>
            <a:rPr lang="en-US" sz="2800" dirty="0"/>
            <a:t>Transactions</a:t>
          </a:r>
        </a:p>
      </dgm:t>
    </dgm:pt>
    <dgm:pt modelId="{88915F55-8EC0-4A48-A28B-E89D1D7980FE}" type="parTrans" cxnId="{3EA34DD5-E3B4-40F0-9BFE-E0B8B423104A}">
      <dgm:prSet/>
      <dgm:spPr/>
      <dgm:t>
        <a:bodyPr/>
        <a:lstStyle/>
        <a:p>
          <a:endParaRPr lang="en-US"/>
        </a:p>
      </dgm:t>
    </dgm:pt>
    <dgm:pt modelId="{DBD47FC1-E5C4-4DF0-9D19-31FE79D9CB75}" type="sibTrans" cxnId="{3EA34DD5-E3B4-40F0-9BFE-E0B8B423104A}">
      <dgm:prSet/>
      <dgm:spPr/>
      <dgm:t>
        <a:bodyPr/>
        <a:lstStyle/>
        <a:p>
          <a:endParaRPr lang="en-US"/>
        </a:p>
      </dgm:t>
    </dgm:pt>
    <dgm:pt modelId="{D44E4759-2992-4423-8BBB-871B86FD5EAD}">
      <dgm:prSet custT="1"/>
      <dgm:spPr>
        <a:solidFill>
          <a:srgbClr val="00B050"/>
        </a:solidFill>
      </dgm:spPr>
      <dgm:t>
        <a:bodyPr/>
        <a:lstStyle/>
        <a:p>
          <a:r>
            <a:rPr lang="en-US" sz="2800" dirty="0"/>
            <a:t>Lab 06 due Monday July 8th @ 11:59pm</a:t>
          </a:r>
        </a:p>
      </dgm:t>
    </dgm:pt>
    <dgm:pt modelId="{DCFBCD76-1B41-4326-BCB2-4F89A26745F6}" type="parTrans" cxnId="{FAD4326F-6096-4F8B-93FB-E3DED9EEA039}">
      <dgm:prSet/>
      <dgm:spPr/>
      <dgm:t>
        <a:bodyPr/>
        <a:lstStyle/>
        <a:p>
          <a:endParaRPr lang="en-US"/>
        </a:p>
      </dgm:t>
    </dgm:pt>
    <dgm:pt modelId="{F0BB5774-BEF9-4A72-8DD3-571E11E0874E}" type="sibTrans" cxnId="{FAD4326F-6096-4F8B-93FB-E3DED9EEA039}">
      <dgm:prSet/>
      <dgm:spPr/>
      <dgm:t>
        <a:bodyPr/>
        <a:lstStyle/>
        <a:p>
          <a:endParaRPr lang="en-US"/>
        </a:p>
      </dgm:t>
    </dgm:pt>
    <dgm:pt modelId="{25D8FC89-550F-408E-832F-6BE9FC582FA7}">
      <dgm:prSet custT="1"/>
      <dgm:spPr>
        <a:solidFill>
          <a:srgbClr val="00B0F0"/>
        </a:solidFill>
      </dgm:spPr>
      <dgm:t>
        <a:bodyPr/>
        <a:lstStyle/>
        <a:p>
          <a:r>
            <a:rPr lang="en-US" sz="2800" dirty="0"/>
            <a:t>Quiz 06 opens Wednesday July 3</a:t>
          </a:r>
          <a:r>
            <a:rPr lang="en-US" sz="2800" baseline="30000" dirty="0"/>
            <a:t>rd </a:t>
          </a:r>
          <a:r>
            <a:rPr lang="en-US" sz="2800" dirty="0"/>
            <a:t>@ closes Friday July 5</a:t>
          </a:r>
          <a:r>
            <a:rPr lang="en-US" sz="2800" baseline="30000" dirty="0"/>
            <a:t>th</a:t>
          </a:r>
          <a:r>
            <a:rPr lang="en-US" sz="2800" dirty="0"/>
            <a:t> at 11:59pm</a:t>
          </a:r>
        </a:p>
      </dgm:t>
    </dgm:pt>
    <dgm:pt modelId="{5A167B41-C703-4F64-AA30-672AF5A8C3A0}" type="parTrans" cxnId="{6D6AC45D-778A-43E5-B405-0E146C9E4C35}">
      <dgm:prSet/>
      <dgm:spPr/>
      <dgm:t>
        <a:bodyPr/>
        <a:lstStyle/>
        <a:p>
          <a:endParaRPr lang="en-US"/>
        </a:p>
      </dgm:t>
    </dgm:pt>
    <dgm:pt modelId="{E7428977-9008-46B4-80D7-3DF51D1FA342}" type="sibTrans" cxnId="{6D6AC45D-778A-43E5-B405-0E146C9E4C35}">
      <dgm:prSet/>
      <dgm:spPr/>
      <dgm:t>
        <a:bodyPr/>
        <a:lstStyle/>
        <a:p>
          <a:endParaRPr lang="en-US"/>
        </a:p>
      </dgm:t>
    </dgm:pt>
    <dgm:pt modelId="{DF841CEC-2C18-4AC8-A45A-904F7EEA846F}">
      <dgm:prSet custT="1"/>
      <dgm:spPr>
        <a:solidFill>
          <a:srgbClr val="00B0F0"/>
        </a:solidFill>
      </dgm:spPr>
      <dgm:t>
        <a:bodyPr/>
        <a:lstStyle/>
        <a:p>
          <a:r>
            <a:rPr lang="en-US" sz="2800" dirty="0"/>
            <a:t>Project 2 due August 9</a:t>
          </a:r>
          <a:r>
            <a:rPr lang="en-US" sz="2800" baseline="30000" dirty="0"/>
            <a:t>th</a:t>
          </a:r>
          <a:r>
            <a:rPr lang="en-US" sz="2800" dirty="0"/>
            <a:t> @ 11:59pm</a:t>
          </a:r>
        </a:p>
      </dgm:t>
    </dgm:pt>
    <dgm:pt modelId="{574A01DD-6CDA-4C92-8593-81F1474D8CFF}" type="parTrans" cxnId="{DD54E405-0F3F-46FB-A079-498E3FBF6FD0}">
      <dgm:prSet/>
      <dgm:spPr/>
      <dgm:t>
        <a:bodyPr/>
        <a:lstStyle/>
        <a:p>
          <a:endParaRPr lang="en-CA"/>
        </a:p>
      </dgm:t>
    </dgm:pt>
    <dgm:pt modelId="{CC3D2CB7-D54A-4998-AA0F-499759919729}" type="sibTrans" cxnId="{DD54E405-0F3F-46FB-A079-498E3FBF6FD0}">
      <dgm:prSet/>
      <dgm:spPr/>
      <dgm:t>
        <a:bodyPr/>
        <a:lstStyle/>
        <a:p>
          <a:endParaRPr lang="en-CA"/>
        </a:p>
      </dgm:t>
    </dgm:pt>
    <dgm:pt modelId="{6E4ACD38-5B9C-4065-B129-FDC37C5BAEAE}" type="pres">
      <dgm:prSet presAssocID="{E911C60C-07C5-4755-8268-4A2A823D1398}" presName="linear" presStyleCnt="0">
        <dgm:presLayoutVars>
          <dgm:animLvl val="lvl"/>
          <dgm:resizeHandles val="exact"/>
        </dgm:presLayoutVars>
      </dgm:prSet>
      <dgm:spPr/>
    </dgm:pt>
    <dgm:pt modelId="{A4C2C884-EC2B-4F03-9DA2-BFBE58C97B92}" type="pres">
      <dgm:prSet presAssocID="{4CDE996E-A848-47D7-BACC-810DD3A3EFBD}" presName="parentText" presStyleLbl="node1" presStyleIdx="0" presStyleCnt="4" custLinFactY="-7321" custLinFactNeighborX="-42581" custLinFactNeighborY="-100000">
        <dgm:presLayoutVars>
          <dgm:chMax val="0"/>
          <dgm:bulletEnabled val="1"/>
        </dgm:presLayoutVars>
      </dgm:prSet>
      <dgm:spPr/>
    </dgm:pt>
    <dgm:pt modelId="{FE805B57-4A8F-44BE-BBEC-2AB1E7FE4BC3}" type="pres">
      <dgm:prSet presAssocID="{DBD47FC1-E5C4-4DF0-9D19-31FE79D9CB75}" presName="spacer" presStyleCnt="0"/>
      <dgm:spPr/>
    </dgm:pt>
    <dgm:pt modelId="{62F5BC9E-8C6E-4E2D-8A30-5038960CC246}" type="pres">
      <dgm:prSet presAssocID="{D44E4759-2992-4423-8BBB-871B86FD5EAD}" presName="parentText" presStyleLbl="node1" presStyleIdx="1" presStyleCnt="4">
        <dgm:presLayoutVars>
          <dgm:chMax val="0"/>
          <dgm:bulletEnabled val="1"/>
        </dgm:presLayoutVars>
      </dgm:prSet>
      <dgm:spPr/>
    </dgm:pt>
    <dgm:pt modelId="{7A75FD47-6556-4943-B650-AE9C43F70550}" type="pres">
      <dgm:prSet presAssocID="{F0BB5774-BEF9-4A72-8DD3-571E11E0874E}" presName="spacer" presStyleCnt="0"/>
      <dgm:spPr/>
    </dgm:pt>
    <dgm:pt modelId="{6AA8A7DE-AC03-4000-B323-4E16E32483F7}" type="pres">
      <dgm:prSet presAssocID="{25D8FC89-550F-408E-832F-6BE9FC582FA7}" presName="parentText" presStyleLbl="node1" presStyleIdx="2" presStyleCnt="4">
        <dgm:presLayoutVars>
          <dgm:chMax val="0"/>
          <dgm:bulletEnabled val="1"/>
        </dgm:presLayoutVars>
      </dgm:prSet>
      <dgm:spPr/>
    </dgm:pt>
    <dgm:pt modelId="{BF6EDC3D-E34B-4A4D-A7F2-17BF5F4E6714}" type="pres">
      <dgm:prSet presAssocID="{E7428977-9008-46B4-80D7-3DF51D1FA342}" presName="spacer" presStyleCnt="0"/>
      <dgm:spPr/>
    </dgm:pt>
    <dgm:pt modelId="{C91B1921-B8FC-4D19-BE45-1C37536D41D2}" type="pres">
      <dgm:prSet presAssocID="{DF841CEC-2C18-4AC8-A45A-904F7EEA846F}" presName="parentText" presStyleLbl="node1" presStyleIdx="3" presStyleCnt="4">
        <dgm:presLayoutVars>
          <dgm:chMax val="0"/>
          <dgm:bulletEnabled val="1"/>
        </dgm:presLayoutVars>
      </dgm:prSet>
      <dgm:spPr/>
    </dgm:pt>
  </dgm:ptLst>
  <dgm:cxnLst>
    <dgm:cxn modelId="{319BAD02-A469-4530-816D-8D222CC2EFC6}" type="presOf" srcId="{DF841CEC-2C18-4AC8-A45A-904F7EEA846F}" destId="{C91B1921-B8FC-4D19-BE45-1C37536D41D2}" srcOrd="0" destOrd="0" presId="urn:microsoft.com/office/officeart/2005/8/layout/vList2"/>
    <dgm:cxn modelId="{DD54E405-0F3F-46FB-A079-498E3FBF6FD0}" srcId="{E911C60C-07C5-4755-8268-4A2A823D1398}" destId="{DF841CEC-2C18-4AC8-A45A-904F7EEA846F}" srcOrd="3" destOrd="0" parTransId="{574A01DD-6CDA-4C92-8593-81F1474D8CFF}" sibTransId="{CC3D2CB7-D54A-4998-AA0F-499759919729}"/>
    <dgm:cxn modelId="{6D6AC45D-778A-43E5-B405-0E146C9E4C35}" srcId="{E911C60C-07C5-4755-8268-4A2A823D1398}" destId="{25D8FC89-550F-408E-832F-6BE9FC582FA7}" srcOrd="2" destOrd="0" parTransId="{5A167B41-C703-4F64-AA30-672AF5A8C3A0}" sibTransId="{E7428977-9008-46B4-80D7-3DF51D1FA342}"/>
    <dgm:cxn modelId="{FAD4326F-6096-4F8B-93FB-E3DED9EEA039}" srcId="{E911C60C-07C5-4755-8268-4A2A823D1398}" destId="{D44E4759-2992-4423-8BBB-871B86FD5EAD}" srcOrd="1" destOrd="0" parTransId="{DCFBCD76-1B41-4326-BCB2-4F89A26745F6}" sibTransId="{F0BB5774-BEF9-4A72-8DD3-571E11E0874E}"/>
    <dgm:cxn modelId="{81D55991-B64E-4B38-BEEC-141A25E35072}" type="presOf" srcId="{D44E4759-2992-4423-8BBB-871B86FD5EAD}" destId="{62F5BC9E-8C6E-4E2D-8A30-5038960CC246}" srcOrd="0" destOrd="0" presId="urn:microsoft.com/office/officeart/2005/8/layout/vList2"/>
    <dgm:cxn modelId="{ADEA6E94-B25B-41C4-9433-A78DC386CAD4}" type="presOf" srcId="{25D8FC89-550F-408E-832F-6BE9FC582FA7}" destId="{6AA8A7DE-AC03-4000-B323-4E16E32483F7}" srcOrd="0" destOrd="0" presId="urn:microsoft.com/office/officeart/2005/8/layout/vList2"/>
    <dgm:cxn modelId="{E1CBB7B5-27E6-4A4C-B3F0-B3F38D0C5E74}" type="presOf" srcId="{4CDE996E-A848-47D7-BACC-810DD3A3EFBD}" destId="{A4C2C884-EC2B-4F03-9DA2-BFBE58C97B92}" srcOrd="0" destOrd="0" presId="urn:microsoft.com/office/officeart/2005/8/layout/vList2"/>
    <dgm:cxn modelId="{E67E1DB6-04D8-4448-9053-DDEEC51E4D6E}" type="presOf" srcId="{E911C60C-07C5-4755-8268-4A2A823D1398}" destId="{6E4ACD38-5B9C-4065-B129-FDC37C5BAEAE}" srcOrd="0" destOrd="0" presId="urn:microsoft.com/office/officeart/2005/8/layout/vList2"/>
    <dgm:cxn modelId="{3EA34DD5-E3B4-40F0-9BFE-E0B8B423104A}" srcId="{E911C60C-07C5-4755-8268-4A2A823D1398}" destId="{4CDE996E-A848-47D7-BACC-810DD3A3EFBD}" srcOrd="0" destOrd="0" parTransId="{88915F55-8EC0-4A48-A28B-E89D1D7980FE}" sibTransId="{DBD47FC1-E5C4-4DF0-9D19-31FE79D9CB75}"/>
    <dgm:cxn modelId="{85C04DE9-B7B3-4090-8A54-63FD62AB38D2}" type="presParOf" srcId="{6E4ACD38-5B9C-4065-B129-FDC37C5BAEAE}" destId="{A4C2C884-EC2B-4F03-9DA2-BFBE58C97B92}" srcOrd="0" destOrd="0" presId="urn:microsoft.com/office/officeart/2005/8/layout/vList2"/>
    <dgm:cxn modelId="{99F77D96-A398-4B37-A3D3-9BB7F4A96B0B}" type="presParOf" srcId="{6E4ACD38-5B9C-4065-B129-FDC37C5BAEAE}" destId="{FE805B57-4A8F-44BE-BBEC-2AB1E7FE4BC3}" srcOrd="1" destOrd="0" presId="urn:microsoft.com/office/officeart/2005/8/layout/vList2"/>
    <dgm:cxn modelId="{67BDE39F-1199-4E39-AAD0-8217AEB99FAD}" type="presParOf" srcId="{6E4ACD38-5B9C-4065-B129-FDC37C5BAEAE}" destId="{62F5BC9E-8C6E-4E2D-8A30-5038960CC246}" srcOrd="2" destOrd="0" presId="urn:microsoft.com/office/officeart/2005/8/layout/vList2"/>
    <dgm:cxn modelId="{9E57C448-5C20-46F6-B1B5-4C01017BF82E}" type="presParOf" srcId="{6E4ACD38-5B9C-4065-B129-FDC37C5BAEAE}" destId="{7A75FD47-6556-4943-B650-AE9C43F70550}" srcOrd="3" destOrd="0" presId="urn:microsoft.com/office/officeart/2005/8/layout/vList2"/>
    <dgm:cxn modelId="{1B589D71-B0F1-4F9A-8F03-8DEF2F13663B}" type="presParOf" srcId="{6E4ACD38-5B9C-4065-B129-FDC37C5BAEAE}" destId="{6AA8A7DE-AC03-4000-B323-4E16E32483F7}" srcOrd="4" destOrd="0" presId="urn:microsoft.com/office/officeart/2005/8/layout/vList2"/>
    <dgm:cxn modelId="{0B9B83D7-0870-4144-B9A5-C2D1F3D8D74C}" type="presParOf" srcId="{6E4ACD38-5B9C-4065-B129-FDC37C5BAEAE}" destId="{BF6EDC3D-E34B-4A4D-A7F2-17BF5F4E6714}" srcOrd="5" destOrd="0" presId="urn:microsoft.com/office/officeart/2005/8/layout/vList2"/>
    <dgm:cxn modelId="{C7C717AF-795D-4780-BDC5-831493BCE8A1}" type="presParOf" srcId="{6E4ACD38-5B9C-4065-B129-FDC37C5BAEAE}" destId="{C91B1921-B8FC-4D19-BE45-1C37536D41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11C60C-07C5-4755-8268-4A2A823D13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DE996E-A848-47D7-BACC-810DD3A3EFBD}">
      <dgm:prSet custT="1"/>
      <dgm:spPr>
        <a:solidFill>
          <a:srgbClr val="92D050"/>
        </a:solidFill>
      </dgm:spPr>
      <dgm:t>
        <a:bodyPr/>
        <a:lstStyle/>
        <a:p>
          <a:r>
            <a:rPr lang="en-US" sz="2800" dirty="0"/>
            <a:t>Transactions</a:t>
          </a:r>
        </a:p>
      </dgm:t>
    </dgm:pt>
    <dgm:pt modelId="{88915F55-8EC0-4A48-A28B-E89D1D7980FE}" type="parTrans" cxnId="{3EA34DD5-E3B4-40F0-9BFE-E0B8B423104A}">
      <dgm:prSet/>
      <dgm:spPr/>
      <dgm:t>
        <a:bodyPr/>
        <a:lstStyle/>
        <a:p>
          <a:endParaRPr lang="en-US"/>
        </a:p>
      </dgm:t>
    </dgm:pt>
    <dgm:pt modelId="{DBD47FC1-E5C4-4DF0-9D19-31FE79D9CB75}" type="sibTrans" cxnId="{3EA34DD5-E3B4-40F0-9BFE-E0B8B423104A}">
      <dgm:prSet/>
      <dgm:spPr/>
      <dgm:t>
        <a:bodyPr/>
        <a:lstStyle/>
        <a:p>
          <a:endParaRPr lang="en-US"/>
        </a:p>
      </dgm:t>
    </dgm:pt>
    <dgm:pt modelId="{D44E4759-2992-4423-8BBB-871B86FD5EAD}">
      <dgm:prSet custT="1"/>
      <dgm:spPr>
        <a:solidFill>
          <a:srgbClr val="00B050"/>
        </a:solidFill>
      </dgm:spPr>
      <dgm:t>
        <a:bodyPr/>
        <a:lstStyle/>
        <a:p>
          <a:r>
            <a:rPr lang="en-US" sz="2800" dirty="0"/>
            <a:t>Lab 06 due Monday July 8th @ 11:59pm</a:t>
          </a:r>
        </a:p>
      </dgm:t>
    </dgm:pt>
    <dgm:pt modelId="{DCFBCD76-1B41-4326-BCB2-4F89A26745F6}" type="parTrans" cxnId="{FAD4326F-6096-4F8B-93FB-E3DED9EEA039}">
      <dgm:prSet/>
      <dgm:spPr/>
      <dgm:t>
        <a:bodyPr/>
        <a:lstStyle/>
        <a:p>
          <a:endParaRPr lang="en-US"/>
        </a:p>
      </dgm:t>
    </dgm:pt>
    <dgm:pt modelId="{F0BB5774-BEF9-4A72-8DD3-571E11E0874E}" type="sibTrans" cxnId="{FAD4326F-6096-4F8B-93FB-E3DED9EEA039}">
      <dgm:prSet/>
      <dgm:spPr/>
      <dgm:t>
        <a:bodyPr/>
        <a:lstStyle/>
        <a:p>
          <a:endParaRPr lang="en-US"/>
        </a:p>
      </dgm:t>
    </dgm:pt>
    <dgm:pt modelId="{25D8FC89-550F-408E-832F-6BE9FC582FA7}">
      <dgm:prSet custT="1"/>
      <dgm:spPr>
        <a:solidFill>
          <a:srgbClr val="00B0F0"/>
        </a:solidFill>
      </dgm:spPr>
      <dgm:t>
        <a:bodyPr/>
        <a:lstStyle/>
        <a:p>
          <a:r>
            <a:rPr lang="en-US" sz="2800" dirty="0"/>
            <a:t>Quiz 06 opens Wednesday July 3</a:t>
          </a:r>
          <a:r>
            <a:rPr lang="en-US" sz="2800" baseline="30000" dirty="0"/>
            <a:t>rd </a:t>
          </a:r>
          <a:r>
            <a:rPr lang="en-US" sz="2800" dirty="0"/>
            <a:t>@ closes Friday July 5</a:t>
          </a:r>
          <a:r>
            <a:rPr lang="en-US" sz="2800" baseline="30000" dirty="0"/>
            <a:t>th</a:t>
          </a:r>
          <a:r>
            <a:rPr lang="en-US" sz="2800" dirty="0"/>
            <a:t> at 11:59pm</a:t>
          </a:r>
        </a:p>
      </dgm:t>
    </dgm:pt>
    <dgm:pt modelId="{5A167B41-C703-4F64-AA30-672AF5A8C3A0}" type="parTrans" cxnId="{6D6AC45D-778A-43E5-B405-0E146C9E4C35}">
      <dgm:prSet/>
      <dgm:spPr/>
      <dgm:t>
        <a:bodyPr/>
        <a:lstStyle/>
        <a:p>
          <a:endParaRPr lang="en-US"/>
        </a:p>
      </dgm:t>
    </dgm:pt>
    <dgm:pt modelId="{E7428977-9008-46B4-80D7-3DF51D1FA342}" type="sibTrans" cxnId="{6D6AC45D-778A-43E5-B405-0E146C9E4C35}">
      <dgm:prSet/>
      <dgm:spPr/>
      <dgm:t>
        <a:bodyPr/>
        <a:lstStyle/>
        <a:p>
          <a:endParaRPr lang="en-US"/>
        </a:p>
      </dgm:t>
    </dgm:pt>
    <dgm:pt modelId="{DF841CEC-2C18-4AC8-A45A-904F7EEA846F}">
      <dgm:prSet custT="1"/>
      <dgm:spPr>
        <a:solidFill>
          <a:srgbClr val="00B0F0"/>
        </a:solidFill>
      </dgm:spPr>
      <dgm:t>
        <a:bodyPr/>
        <a:lstStyle/>
        <a:p>
          <a:r>
            <a:rPr lang="en-US" sz="2800" dirty="0"/>
            <a:t>Project 2 due August 9</a:t>
          </a:r>
          <a:r>
            <a:rPr lang="en-US" sz="2800" baseline="30000" dirty="0"/>
            <a:t>th</a:t>
          </a:r>
          <a:r>
            <a:rPr lang="en-US" sz="2800" dirty="0"/>
            <a:t> @ 11:59pm</a:t>
          </a:r>
        </a:p>
      </dgm:t>
    </dgm:pt>
    <dgm:pt modelId="{574A01DD-6CDA-4C92-8593-81F1474D8CFF}" type="parTrans" cxnId="{DD54E405-0F3F-46FB-A079-498E3FBF6FD0}">
      <dgm:prSet/>
      <dgm:spPr/>
      <dgm:t>
        <a:bodyPr/>
        <a:lstStyle/>
        <a:p>
          <a:endParaRPr lang="en-CA"/>
        </a:p>
      </dgm:t>
    </dgm:pt>
    <dgm:pt modelId="{CC3D2CB7-D54A-4998-AA0F-499759919729}" type="sibTrans" cxnId="{DD54E405-0F3F-46FB-A079-498E3FBF6FD0}">
      <dgm:prSet/>
      <dgm:spPr/>
      <dgm:t>
        <a:bodyPr/>
        <a:lstStyle/>
        <a:p>
          <a:endParaRPr lang="en-CA"/>
        </a:p>
      </dgm:t>
    </dgm:pt>
    <dgm:pt modelId="{6E4ACD38-5B9C-4065-B129-FDC37C5BAEAE}" type="pres">
      <dgm:prSet presAssocID="{E911C60C-07C5-4755-8268-4A2A823D1398}" presName="linear" presStyleCnt="0">
        <dgm:presLayoutVars>
          <dgm:animLvl val="lvl"/>
          <dgm:resizeHandles val="exact"/>
        </dgm:presLayoutVars>
      </dgm:prSet>
      <dgm:spPr/>
    </dgm:pt>
    <dgm:pt modelId="{A4C2C884-EC2B-4F03-9DA2-BFBE58C97B92}" type="pres">
      <dgm:prSet presAssocID="{4CDE996E-A848-47D7-BACC-810DD3A3EFBD}" presName="parentText" presStyleLbl="node1" presStyleIdx="0" presStyleCnt="4" custLinFactY="-7321" custLinFactNeighborX="-42581" custLinFactNeighborY="-100000">
        <dgm:presLayoutVars>
          <dgm:chMax val="0"/>
          <dgm:bulletEnabled val="1"/>
        </dgm:presLayoutVars>
      </dgm:prSet>
      <dgm:spPr/>
    </dgm:pt>
    <dgm:pt modelId="{FE805B57-4A8F-44BE-BBEC-2AB1E7FE4BC3}" type="pres">
      <dgm:prSet presAssocID="{DBD47FC1-E5C4-4DF0-9D19-31FE79D9CB75}" presName="spacer" presStyleCnt="0"/>
      <dgm:spPr/>
    </dgm:pt>
    <dgm:pt modelId="{62F5BC9E-8C6E-4E2D-8A30-5038960CC246}" type="pres">
      <dgm:prSet presAssocID="{D44E4759-2992-4423-8BBB-871B86FD5EAD}" presName="parentText" presStyleLbl="node1" presStyleIdx="1" presStyleCnt="4">
        <dgm:presLayoutVars>
          <dgm:chMax val="0"/>
          <dgm:bulletEnabled val="1"/>
        </dgm:presLayoutVars>
      </dgm:prSet>
      <dgm:spPr/>
    </dgm:pt>
    <dgm:pt modelId="{7A75FD47-6556-4943-B650-AE9C43F70550}" type="pres">
      <dgm:prSet presAssocID="{F0BB5774-BEF9-4A72-8DD3-571E11E0874E}" presName="spacer" presStyleCnt="0"/>
      <dgm:spPr/>
    </dgm:pt>
    <dgm:pt modelId="{6AA8A7DE-AC03-4000-B323-4E16E32483F7}" type="pres">
      <dgm:prSet presAssocID="{25D8FC89-550F-408E-832F-6BE9FC582FA7}" presName="parentText" presStyleLbl="node1" presStyleIdx="2" presStyleCnt="4">
        <dgm:presLayoutVars>
          <dgm:chMax val="0"/>
          <dgm:bulletEnabled val="1"/>
        </dgm:presLayoutVars>
      </dgm:prSet>
      <dgm:spPr/>
    </dgm:pt>
    <dgm:pt modelId="{BF6EDC3D-E34B-4A4D-A7F2-17BF5F4E6714}" type="pres">
      <dgm:prSet presAssocID="{E7428977-9008-46B4-80D7-3DF51D1FA342}" presName="spacer" presStyleCnt="0"/>
      <dgm:spPr/>
    </dgm:pt>
    <dgm:pt modelId="{C91B1921-B8FC-4D19-BE45-1C37536D41D2}" type="pres">
      <dgm:prSet presAssocID="{DF841CEC-2C18-4AC8-A45A-904F7EEA846F}" presName="parentText" presStyleLbl="node1" presStyleIdx="3" presStyleCnt="4">
        <dgm:presLayoutVars>
          <dgm:chMax val="0"/>
          <dgm:bulletEnabled val="1"/>
        </dgm:presLayoutVars>
      </dgm:prSet>
      <dgm:spPr/>
    </dgm:pt>
  </dgm:ptLst>
  <dgm:cxnLst>
    <dgm:cxn modelId="{319BAD02-A469-4530-816D-8D222CC2EFC6}" type="presOf" srcId="{DF841CEC-2C18-4AC8-A45A-904F7EEA846F}" destId="{C91B1921-B8FC-4D19-BE45-1C37536D41D2}" srcOrd="0" destOrd="0" presId="urn:microsoft.com/office/officeart/2005/8/layout/vList2"/>
    <dgm:cxn modelId="{DD54E405-0F3F-46FB-A079-498E3FBF6FD0}" srcId="{E911C60C-07C5-4755-8268-4A2A823D1398}" destId="{DF841CEC-2C18-4AC8-A45A-904F7EEA846F}" srcOrd="3" destOrd="0" parTransId="{574A01DD-6CDA-4C92-8593-81F1474D8CFF}" sibTransId="{CC3D2CB7-D54A-4998-AA0F-499759919729}"/>
    <dgm:cxn modelId="{6D6AC45D-778A-43E5-B405-0E146C9E4C35}" srcId="{E911C60C-07C5-4755-8268-4A2A823D1398}" destId="{25D8FC89-550F-408E-832F-6BE9FC582FA7}" srcOrd="2" destOrd="0" parTransId="{5A167B41-C703-4F64-AA30-672AF5A8C3A0}" sibTransId="{E7428977-9008-46B4-80D7-3DF51D1FA342}"/>
    <dgm:cxn modelId="{FAD4326F-6096-4F8B-93FB-E3DED9EEA039}" srcId="{E911C60C-07C5-4755-8268-4A2A823D1398}" destId="{D44E4759-2992-4423-8BBB-871B86FD5EAD}" srcOrd="1" destOrd="0" parTransId="{DCFBCD76-1B41-4326-BCB2-4F89A26745F6}" sibTransId="{F0BB5774-BEF9-4A72-8DD3-571E11E0874E}"/>
    <dgm:cxn modelId="{81D55991-B64E-4B38-BEEC-141A25E35072}" type="presOf" srcId="{D44E4759-2992-4423-8BBB-871B86FD5EAD}" destId="{62F5BC9E-8C6E-4E2D-8A30-5038960CC246}" srcOrd="0" destOrd="0" presId="urn:microsoft.com/office/officeart/2005/8/layout/vList2"/>
    <dgm:cxn modelId="{ADEA6E94-B25B-41C4-9433-A78DC386CAD4}" type="presOf" srcId="{25D8FC89-550F-408E-832F-6BE9FC582FA7}" destId="{6AA8A7DE-AC03-4000-B323-4E16E32483F7}" srcOrd="0" destOrd="0" presId="urn:microsoft.com/office/officeart/2005/8/layout/vList2"/>
    <dgm:cxn modelId="{E1CBB7B5-27E6-4A4C-B3F0-B3F38D0C5E74}" type="presOf" srcId="{4CDE996E-A848-47D7-BACC-810DD3A3EFBD}" destId="{A4C2C884-EC2B-4F03-9DA2-BFBE58C97B92}" srcOrd="0" destOrd="0" presId="urn:microsoft.com/office/officeart/2005/8/layout/vList2"/>
    <dgm:cxn modelId="{E67E1DB6-04D8-4448-9053-DDEEC51E4D6E}" type="presOf" srcId="{E911C60C-07C5-4755-8268-4A2A823D1398}" destId="{6E4ACD38-5B9C-4065-B129-FDC37C5BAEAE}" srcOrd="0" destOrd="0" presId="urn:microsoft.com/office/officeart/2005/8/layout/vList2"/>
    <dgm:cxn modelId="{3EA34DD5-E3B4-40F0-9BFE-E0B8B423104A}" srcId="{E911C60C-07C5-4755-8268-4A2A823D1398}" destId="{4CDE996E-A848-47D7-BACC-810DD3A3EFBD}" srcOrd="0" destOrd="0" parTransId="{88915F55-8EC0-4A48-A28B-E89D1D7980FE}" sibTransId="{DBD47FC1-E5C4-4DF0-9D19-31FE79D9CB75}"/>
    <dgm:cxn modelId="{85C04DE9-B7B3-4090-8A54-63FD62AB38D2}" type="presParOf" srcId="{6E4ACD38-5B9C-4065-B129-FDC37C5BAEAE}" destId="{A4C2C884-EC2B-4F03-9DA2-BFBE58C97B92}" srcOrd="0" destOrd="0" presId="urn:microsoft.com/office/officeart/2005/8/layout/vList2"/>
    <dgm:cxn modelId="{99F77D96-A398-4B37-A3D3-9BB7F4A96B0B}" type="presParOf" srcId="{6E4ACD38-5B9C-4065-B129-FDC37C5BAEAE}" destId="{FE805B57-4A8F-44BE-BBEC-2AB1E7FE4BC3}" srcOrd="1" destOrd="0" presId="urn:microsoft.com/office/officeart/2005/8/layout/vList2"/>
    <dgm:cxn modelId="{67BDE39F-1199-4E39-AAD0-8217AEB99FAD}" type="presParOf" srcId="{6E4ACD38-5B9C-4065-B129-FDC37C5BAEAE}" destId="{62F5BC9E-8C6E-4E2D-8A30-5038960CC246}" srcOrd="2" destOrd="0" presId="urn:microsoft.com/office/officeart/2005/8/layout/vList2"/>
    <dgm:cxn modelId="{9E57C448-5C20-46F6-B1B5-4C01017BF82E}" type="presParOf" srcId="{6E4ACD38-5B9C-4065-B129-FDC37C5BAEAE}" destId="{7A75FD47-6556-4943-B650-AE9C43F70550}" srcOrd="3" destOrd="0" presId="urn:microsoft.com/office/officeart/2005/8/layout/vList2"/>
    <dgm:cxn modelId="{1B589D71-B0F1-4F9A-8F03-8DEF2F13663B}" type="presParOf" srcId="{6E4ACD38-5B9C-4065-B129-FDC37C5BAEAE}" destId="{6AA8A7DE-AC03-4000-B323-4E16E32483F7}" srcOrd="4" destOrd="0" presId="urn:microsoft.com/office/officeart/2005/8/layout/vList2"/>
    <dgm:cxn modelId="{0B9B83D7-0870-4144-B9A5-C2D1F3D8D74C}" type="presParOf" srcId="{6E4ACD38-5B9C-4065-B129-FDC37C5BAEAE}" destId="{BF6EDC3D-E34B-4A4D-A7F2-17BF5F4E6714}" srcOrd="5" destOrd="0" presId="urn:microsoft.com/office/officeart/2005/8/layout/vList2"/>
    <dgm:cxn modelId="{C7C717AF-795D-4780-BDC5-831493BCE8A1}" type="presParOf" srcId="{6E4ACD38-5B9C-4065-B129-FDC37C5BAEAE}" destId="{C91B1921-B8FC-4D19-BE45-1C37536D41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2C884-EC2B-4F03-9DA2-BFBE58C97B92}">
      <dsp:nvSpPr>
        <dsp:cNvPr id="0" name=""/>
        <dsp:cNvSpPr/>
      </dsp:nvSpPr>
      <dsp:spPr>
        <a:xfrm>
          <a:off x="0" y="0"/>
          <a:ext cx="6245265" cy="121680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Transactions</a:t>
          </a:r>
        </a:p>
      </dsp:txBody>
      <dsp:txXfrm>
        <a:off x="59399" y="59399"/>
        <a:ext cx="6126467" cy="1098002"/>
      </dsp:txXfrm>
    </dsp:sp>
    <dsp:sp modelId="{62F5BC9E-8C6E-4E2D-8A30-5038960CC246}">
      <dsp:nvSpPr>
        <dsp:cNvPr id="0" name=""/>
        <dsp:cNvSpPr/>
      </dsp:nvSpPr>
      <dsp:spPr>
        <a:xfrm>
          <a:off x="0" y="1484273"/>
          <a:ext cx="6245265" cy="12168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Lab 06 due Monday July 8th @ 11:59pm</a:t>
          </a:r>
        </a:p>
      </dsp:txBody>
      <dsp:txXfrm>
        <a:off x="59399" y="1543672"/>
        <a:ext cx="6126467" cy="1098002"/>
      </dsp:txXfrm>
    </dsp:sp>
    <dsp:sp modelId="{6AA8A7DE-AC03-4000-B323-4E16E32483F7}">
      <dsp:nvSpPr>
        <dsp:cNvPr id="0" name=""/>
        <dsp:cNvSpPr/>
      </dsp:nvSpPr>
      <dsp:spPr>
        <a:xfrm>
          <a:off x="0" y="2888273"/>
          <a:ext cx="6245265" cy="121680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Quiz 06 opens Wednesday July 3</a:t>
          </a:r>
          <a:r>
            <a:rPr lang="en-US" sz="2800" kern="1200" baseline="30000" dirty="0"/>
            <a:t>rd </a:t>
          </a:r>
          <a:r>
            <a:rPr lang="en-US" sz="2800" kern="1200" dirty="0"/>
            <a:t>@ closes Friday July 5</a:t>
          </a:r>
          <a:r>
            <a:rPr lang="en-US" sz="2800" kern="1200" baseline="30000" dirty="0"/>
            <a:t>th</a:t>
          </a:r>
          <a:r>
            <a:rPr lang="en-US" sz="2800" kern="1200" dirty="0"/>
            <a:t> at 11:59pm</a:t>
          </a:r>
        </a:p>
      </dsp:txBody>
      <dsp:txXfrm>
        <a:off x="59399" y="2947672"/>
        <a:ext cx="6126467" cy="1098002"/>
      </dsp:txXfrm>
    </dsp:sp>
    <dsp:sp modelId="{C91B1921-B8FC-4D19-BE45-1C37536D41D2}">
      <dsp:nvSpPr>
        <dsp:cNvPr id="0" name=""/>
        <dsp:cNvSpPr/>
      </dsp:nvSpPr>
      <dsp:spPr>
        <a:xfrm>
          <a:off x="0" y="4292273"/>
          <a:ext cx="6245265" cy="121680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Project 2 due August 9</a:t>
          </a:r>
          <a:r>
            <a:rPr lang="en-US" sz="2800" kern="1200" baseline="30000" dirty="0"/>
            <a:t>th</a:t>
          </a:r>
          <a:r>
            <a:rPr lang="en-US" sz="2800" kern="1200" dirty="0"/>
            <a:t> @ 11:59pm</a:t>
          </a:r>
        </a:p>
      </dsp:txBody>
      <dsp:txXfrm>
        <a:off x="59399" y="4351672"/>
        <a:ext cx="6126467"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2C884-EC2B-4F03-9DA2-BFBE58C97B92}">
      <dsp:nvSpPr>
        <dsp:cNvPr id="0" name=""/>
        <dsp:cNvSpPr/>
      </dsp:nvSpPr>
      <dsp:spPr>
        <a:xfrm>
          <a:off x="0" y="0"/>
          <a:ext cx="6245265" cy="121680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Transactions</a:t>
          </a:r>
        </a:p>
      </dsp:txBody>
      <dsp:txXfrm>
        <a:off x="59399" y="59399"/>
        <a:ext cx="6126467" cy="1098002"/>
      </dsp:txXfrm>
    </dsp:sp>
    <dsp:sp modelId="{62F5BC9E-8C6E-4E2D-8A30-5038960CC246}">
      <dsp:nvSpPr>
        <dsp:cNvPr id="0" name=""/>
        <dsp:cNvSpPr/>
      </dsp:nvSpPr>
      <dsp:spPr>
        <a:xfrm>
          <a:off x="0" y="1484273"/>
          <a:ext cx="6245265" cy="12168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Lab 06 due Monday July 8th @ 11:59pm</a:t>
          </a:r>
        </a:p>
      </dsp:txBody>
      <dsp:txXfrm>
        <a:off x="59399" y="1543672"/>
        <a:ext cx="6126467" cy="1098002"/>
      </dsp:txXfrm>
    </dsp:sp>
    <dsp:sp modelId="{6AA8A7DE-AC03-4000-B323-4E16E32483F7}">
      <dsp:nvSpPr>
        <dsp:cNvPr id="0" name=""/>
        <dsp:cNvSpPr/>
      </dsp:nvSpPr>
      <dsp:spPr>
        <a:xfrm>
          <a:off x="0" y="2888273"/>
          <a:ext cx="6245265" cy="121680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Quiz 06 opens Wednesday July 3</a:t>
          </a:r>
          <a:r>
            <a:rPr lang="en-US" sz="2800" kern="1200" baseline="30000" dirty="0"/>
            <a:t>rd </a:t>
          </a:r>
          <a:r>
            <a:rPr lang="en-US" sz="2800" kern="1200" dirty="0"/>
            <a:t>@ closes Friday July 5</a:t>
          </a:r>
          <a:r>
            <a:rPr lang="en-US" sz="2800" kern="1200" baseline="30000" dirty="0"/>
            <a:t>th</a:t>
          </a:r>
          <a:r>
            <a:rPr lang="en-US" sz="2800" kern="1200" dirty="0"/>
            <a:t> at 11:59pm</a:t>
          </a:r>
        </a:p>
      </dsp:txBody>
      <dsp:txXfrm>
        <a:off x="59399" y="2947672"/>
        <a:ext cx="6126467" cy="1098002"/>
      </dsp:txXfrm>
    </dsp:sp>
    <dsp:sp modelId="{C91B1921-B8FC-4D19-BE45-1C37536D41D2}">
      <dsp:nvSpPr>
        <dsp:cNvPr id="0" name=""/>
        <dsp:cNvSpPr/>
      </dsp:nvSpPr>
      <dsp:spPr>
        <a:xfrm>
          <a:off x="0" y="4292273"/>
          <a:ext cx="6245265" cy="121680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Project 2 due August 9</a:t>
          </a:r>
          <a:r>
            <a:rPr lang="en-US" sz="2800" kern="1200" baseline="30000" dirty="0"/>
            <a:t>th</a:t>
          </a:r>
          <a:r>
            <a:rPr lang="en-US" sz="2800" kern="1200" dirty="0"/>
            <a:t> @ 11:59pm</a:t>
          </a:r>
        </a:p>
      </dsp:txBody>
      <dsp:txXfrm>
        <a:off x="59399" y="4351672"/>
        <a:ext cx="6126467"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45AAF-82E4-459A-878D-A91AC05BE3EB}" type="datetimeFigureOut">
              <a:rPr lang="en-CA" smtClean="0"/>
              <a:t>2024-07-01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D5D3F-3334-47C0-B695-F03CC3BB6F80}" type="slidenum">
              <a:rPr lang="en-CA" smtClean="0"/>
              <a:t>‹#›</a:t>
            </a:fld>
            <a:endParaRPr lang="en-CA"/>
          </a:p>
        </p:txBody>
      </p:sp>
    </p:spTree>
    <p:extLst>
      <p:ext uri="{BB962C8B-B14F-4D97-AF65-F5344CB8AC3E}">
        <p14:creationId xmlns:p14="http://schemas.microsoft.com/office/powerpoint/2010/main" val="202448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a:t>
            </a:fld>
            <a:endParaRPr lang="en-CA"/>
          </a:p>
        </p:txBody>
      </p:sp>
    </p:spTree>
    <p:extLst>
      <p:ext uri="{BB962C8B-B14F-4D97-AF65-F5344CB8AC3E}">
        <p14:creationId xmlns:p14="http://schemas.microsoft.com/office/powerpoint/2010/main" val="368653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10</a:t>
            </a:fld>
            <a:endParaRPr lang="en-CA"/>
          </a:p>
        </p:txBody>
      </p:sp>
    </p:spTree>
    <p:extLst>
      <p:ext uri="{BB962C8B-B14F-4D97-AF65-F5344CB8AC3E}">
        <p14:creationId xmlns:p14="http://schemas.microsoft.com/office/powerpoint/2010/main" val="176202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11</a:t>
            </a:fld>
            <a:endParaRPr lang="en-CA"/>
          </a:p>
        </p:txBody>
      </p:sp>
    </p:spTree>
    <p:extLst>
      <p:ext uri="{BB962C8B-B14F-4D97-AF65-F5344CB8AC3E}">
        <p14:creationId xmlns:p14="http://schemas.microsoft.com/office/powerpoint/2010/main" val="49227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12</a:t>
            </a:fld>
            <a:endParaRPr lang="en-CA"/>
          </a:p>
        </p:txBody>
      </p:sp>
    </p:spTree>
    <p:extLst>
      <p:ext uri="{BB962C8B-B14F-4D97-AF65-F5344CB8AC3E}">
        <p14:creationId xmlns:p14="http://schemas.microsoft.com/office/powerpoint/2010/main" val="2981288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13</a:t>
            </a:fld>
            <a:endParaRPr lang="en-CA"/>
          </a:p>
        </p:txBody>
      </p:sp>
    </p:spTree>
    <p:extLst>
      <p:ext uri="{BB962C8B-B14F-4D97-AF65-F5344CB8AC3E}">
        <p14:creationId xmlns:p14="http://schemas.microsoft.com/office/powerpoint/2010/main" val="3389877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14</a:t>
            </a:fld>
            <a:endParaRPr lang="en-CA"/>
          </a:p>
        </p:txBody>
      </p:sp>
    </p:spTree>
    <p:extLst>
      <p:ext uri="{BB962C8B-B14F-4D97-AF65-F5344CB8AC3E}">
        <p14:creationId xmlns:p14="http://schemas.microsoft.com/office/powerpoint/2010/main" val="3511991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15</a:t>
            </a:fld>
            <a:endParaRPr lang="en-CA"/>
          </a:p>
        </p:txBody>
      </p:sp>
    </p:spTree>
    <p:extLst>
      <p:ext uri="{BB962C8B-B14F-4D97-AF65-F5344CB8AC3E}">
        <p14:creationId xmlns:p14="http://schemas.microsoft.com/office/powerpoint/2010/main" val="3801008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16</a:t>
            </a:fld>
            <a:endParaRPr lang="en-CA"/>
          </a:p>
        </p:txBody>
      </p:sp>
    </p:spTree>
    <p:extLst>
      <p:ext uri="{BB962C8B-B14F-4D97-AF65-F5344CB8AC3E}">
        <p14:creationId xmlns:p14="http://schemas.microsoft.com/office/powerpoint/2010/main" val="192289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17</a:t>
            </a:fld>
            <a:endParaRPr lang="en-CA"/>
          </a:p>
        </p:txBody>
      </p:sp>
    </p:spTree>
    <p:extLst>
      <p:ext uri="{BB962C8B-B14F-4D97-AF65-F5344CB8AC3E}">
        <p14:creationId xmlns:p14="http://schemas.microsoft.com/office/powerpoint/2010/main" val="2726506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18</a:t>
            </a:fld>
            <a:endParaRPr lang="en-CA"/>
          </a:p>
        </p:txBody>
      </p:sp>
    </p:spTree>
    <p:extLst>
      <p:ext uri="{BB962C8B-B14F-4D97-AF65-F5344CB8AC3E}">
        <p14:creationId xmlns:p14="http://schemas.microsoft.com/office/powerpoint/2010/main" val="138614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2</a:t>
            </a:fld>
            <a:endParaRPr lang="en-CA"/>
          </a:p>
        </p:txBody>
      </p:sp>
    </p:spTree>
    <p:extLst>
      <p:ext uri="{BB962C8B-B14F-4D97-AF65-F5344CB8AC3E}">
        <p14:creationId xmlns:p14="http://schemas.microsoft.com/office/powerpoint/2010/main" val="346459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3</a:t>
            </a:fld>
            <a:endParaRPr lang="en-CA"/>
          </a:p>
        </p:txBody>
      </p:sp>
    </p:spTree>
    <p:extLst>
      <p:ext uri="{BB962C8B-B14F-4D97-AF65-F5344CB8AC3E}">
        <p14:creationId xmlns:p14="http://schemas.microsoft.com/office/powerpoint/2010/main" val="51337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4</a:t>
            </a:fld>
            <a:endParaRPr lang="en-CA"/>
          </a:p>
        </p:txBody>
      </p:sp>
    </p:spTree>
    <p:extLst>
      <p:ext uri="{BB962C8B-B14F-4D97-AF65-F5344CB8AC3E}">
        <p14:creationId xmlns:p14="http://schemas.microsoft.com/office/powerpoint/2010/main" val="421583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5</a:t>
            </a:fld>
            <a:endParaRPr lang="en-CA"/>
          </a:p>
        </p:txBody>
      </p:sp>
    </p:spTree>
    <p:extLst>
      <p:ext uri="{BB962C8B-B14F-4D97-AF65-F5344CB8AC3E}">
        <p14:creationId xmlns:p14="http://schemas.microsoft.com/office/powerpoint/2010/main" val="79071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6</a:t>
            </a:fld>
            <a:endParaRPr lang="en-CA"/>
          </a:p>
        </p:txBody>
      </p:sp>
    </p:spTree>
    <p:extLst>
      <p:ext uri="{BB962C8B-B14F-4D97-AF65-F5344CB8AC3E}">
        <p14:creationId xmlns:p14="http://schemas.microsoft.com/office/powerpoint/2010/main" val="2370704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7</a:t>
            </a:fld>
            <a:endParaRPr lang="en-CA"/>
          </a:p>
        </p:txBody>
      </p:sp>
    </p:spTree>
    <p:extLst>
      <p:ext uri="{BB962C8B-B14F-4D97-AF65-F5344CB8AC3E}">
        <p14:creationId xmlns:p14="http://schemas.microsoft.com/office/powerpoint/2010/main" val="121455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8</a:t>
            </a:fld>
            <a:endParaRPr lang="en-CA"/>
          </a:p>
        </p:txBody>
      </p:sp>
    </p:spTree>
    <p:extLst>
      <p:ext uri="{BB962C8B-B14F-4D97-AF65-F5344CB8AC3E}">
        <p14:creationId xmlns:p14="http://schemas.microsoft.com/office/powerpoint/2010/main" val="4153051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A3D5D3F-3334-47C0-B695-F03CC3BB6F80}" type="slidenum">
              <a:rPr lang="en-CA" smtClean="0"/>
              <a:t>9</a:t>
            </a:fld>
            <a:endParaRPr lang="en-CA"/>
          </a:p>
        </p:txBody>
      </p:sp>
    </p:spTree>
    <p:extLst>
      <p:ext uri="{BB962C8B-B14F-4D97-AF65-F5344CB8AC3E}">
        <p14:creationId xmlns:p14="http://schemas.microsoft.com/office/powerpoint/2010/main" val="107125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DEE5-70DD-DE4C-8879-BE9B0D4138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F03C2-C53C-0047-AFDD-1BE4BB886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5C4C1-1112-D744-AD37-A619DF8CE6F1}"/>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5" name="Footer Placeholder 4">
            <a:extLst>
              <a:ext uri="{FF2B5EF4-FFF2-40B4-BE49-F238E27FC236}">
                <a16:creationId xmlns:a16="http://schemas.microsoft.com/office/drawing/2014/main" id="{B349E45C-7591-554A-BB5F-E1685C0D0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5637A-1AB8-7044-BAF2-D307D6B4C211}"/>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127791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F467-9560-5847-8F1F-4FB42DEDC9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D5972-EE05-5749-BF79-65CCB01DED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20A25-EE12-6D49-AF18-2CD69D3FEF68}"/>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5" name="Footer Placeholder 4">
            <a:extLst>
              <a:ext uri="{FF2B5EF4-FFF2-40B4-BE49-F238E27FC236}">
                <a16:creationId xmlns:a16="http://schemas.microsoft.com/office/drawing/2014/main" id="{B9917204-295B-0944-92FA-7C31A8394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FE49F-0D65-3E4F-954A-26314BA365B6}"/>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365937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9E78B-96A3-B043-8F41-6720E50A4E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49621-D6D9-D543-AAF1-906E634D9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720B5-E246-0D44-AD22-13311A27642A}"/>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5" name="Footer Placeholder 4">
            <a:extLst>
              <a:ext uri="{FF2B5EF4-FFF2-40B4-BE49-F238E27FC236}">
                <a16:creationId xmlns:a16="http://schemas.microsoft.com/office/drawing/2014/main" id="{3437BAC9-9AF8-3349-8454-5AFCFA7D0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E37D4-E054-2442-9018-A6B9CD8A4090}"/>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242715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1332-084C-E143-8BCE-0ADF59E31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64EF9-F288-CE42-BE59-1C94D8440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BFDA9-6CC7-864D-8A08-9D340E5AFA10}"/>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5" name="Footer Placeholder 4">
            <a:extLst>
              <a:ext uri="{FF2B5EF4-FFF2-40B4-BE49-F238E27FC236}">
                <a16:creationId xmlns:a16="http://schemas.microsoft.com/office/drawing/2014/main" id="{00BDFF1F-7FB9-D443-85B4-CAA66C229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A44FD-BF5B-264A-8C66-4B34B98F90E3}"/>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343389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8898-139B-A24E-A2F2-4714DDD3EC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40747B-7FCF-1841-9866-75032890F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15E5EA-6FE8-9C4A-95FC-C3F0753C2E37}"/>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5" name="Footer Placeholder 4">
            <a:extLst>
              <a:ext uri="{FF2B5EF4-FFF2-40B4-BE49-F238E27FC236}">
                <a16:creationId xmlns:a16="http://schemas.microsoft.com/office/drawing/2014/main" id="{013880F1-CC53-E543-8319-46DC3DD0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238C2-5E86-2A4E-B0A4-96398B7BCFFC}"/>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36011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18E6-4FD5-9B49-A692-37DE7C689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5C84A9-756C-AA42-AA52-AD8391597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98A2A-ABAE-2645-9EAF-A183FCCC0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066CF7-1518-E840-A6D9-4A8147600555}"/>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6" name="Footer Placeholder 5">
            <a:extLst>
              <a:ext uri="{FF2B5EF4-FFF2-40B4-BE49-F238E27FC236}">
                <a16:creationId xmlns:a16="http://schemas.microsoft.com/office/drawing/2014/main" id="{C24D10AE-A1A0-B74A-B952-1842D92E4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01EDB-314C-6D4E-B39B-0021BD4E344B}"/>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89121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D41E-28B3-794E-8A62-0BEDE23B65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9F413-FE31-CC4B-85BA-71C374804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2876B-D215-704D-9E0D-D095927B2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039818-9DD9-9642-829C-EC45818E7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30D90-B605-8741-8E2E-03E43365E7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98784F-95A7-B048-94CE-58805EEAF9B7}"/>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8" name="Footer Placeholder 7">
            <a:extLst>
              <a:ext uri="{FF2B5EF4-FFF2-40B4-BE49-F238E27FC236}">
                <a16:creationId xmlns:a16="http://schemas.microsoft.com/office/drawing/2014/main" id="{9975B29C-B22E-1C46-8FFF-D6899247AC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5EC4C7-96FA-D744-A568-C0D06F42DDAE}"/>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162578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2188-C684-0942-A418-20CEA1881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3829B4-7DF6-5349-B636-917C50B6BF34}"/>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4" name="Footer Placeholder 3">
            <a:extLst>
              <a:ext uri="{FF2B5EF4-FFF2-40B4-BE49-F238E27FC236}">
                <a16:creationId xmlns:a16="http://schemas.microsoft.com/office/drawing/2014/main" id="{711ADAAB-CD47-2C4E-89B8-12E5FF03B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DDF2AF-90ED-BD47-A840-BB3F804E13ED}"/>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367996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99210-A7E5-064C-A921-4F38A82F2A05}"/>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3" name="Footer Placeholder 2">
            <a:extLst>
              <a:ext uri="{FF2B5EF4-FFF2-40B4-BE49-F238E27FC236}">
                <a16:creationId xmlns:a16="http://schemas.microsoft.com/office/drawing/2014/main" id="{74B88243-30AC-F64B-8A62-A12B2D0F6C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0F1323-3E2B-AB42-BF1E-F9BABFC36BFF}"/>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121687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23D8-E836-AE49-93BA-380045FDF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B8D4F0-9BBD-6E4B-A6FF-07212A98C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8EB8B-98A5-C747-B217-5BD83C21A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3BE82-5E3A-1841-8E4F-8ED491823BF8}"/>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6" name="Footer Placeholder 5">
            <a:extLst>
              <a:ext uri="{FF2B5EF4-FFF2-40B4-BE49-F238E27FC236}">
                <a16:creationId xmlns:a16="http://schemas.microsoft.com/office/drawing/2014/main" id="{A095FC9D-80BB-7F4A-92F2-1477A1054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9B897-9859-2040-A960-CC34589023F9}"/>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410755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F89E-12E5-2B4E-B138-ADCC25E3F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A64F83-FDF8-D742-98BB-1A97ACD0F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0E2DC7-532F-0545-8BA9-DB5806CFB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0E9FB-AD87-EC46-8766-182DD34CBBDC}"/>
              </a:ext>
            </a:extLst>
          </p:cNvPr>
          <p:cNvSpPr>
            <a:spLocks noGrp="1"/>
          </p:cNvSpPr>
          <p:nvPr>
            <p:ph type="dt" sz="half" idx="10"/>
          </p:nvPr>
        </p:nvSpPr>
        <p:spPr/>
        <p:txBody>
          <a:bodyPr/>
          <a:lstStyle/>
          <a:p>
            <a:fld id="{CF6F8328-5A41-7647-B041-10DE08505A83}" type="datetimeFigureOut">
              <a:rPr lang="en-US" smtClean="0"/>
              <a:t>7/1/2024</a:t>
            </a:fld>
            <a:endParaRPr lang="en-US"/>
          </a:p>
        </p:txBody>
      </p:sp>
      <p:sp>
        <p:nvSpPr>
          <p:cNvPr id="6" name="Footer Placeholder 5">
            <a:extLst>
              <a:ext uri="{FF2B5EF4-FFF2-40B4-BE49-F238E27FC236}">
                <a16:creationId xmlns:a16="http://schemas.microsoft.com/office/drawing/2014/main" id="{4589C85C-20D3-5D4F-AA08-A7B6350D9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E803C-6DBB-C44F-93F3-9EC8430505CF}"/>
              </a:ext>
            </a:extLst>
          </p:cNvPr>
          <p:cNvSpPr>
            <a:spLocks noGrp="1"/>
          </p:cNvSpPr>
          <p:nvPr>
            <p:ph type="sldNum" sz="quarter" idx="12"/>
          </p:nvPr>
        </p:nvSpPr>
        <p:spPr/>
        <p:txBody>
          <a:bodyPr/>
          <a:lstStyle/>
          <a:p>
            <a:fld id="{1FDCD054-BA05-AF43-9C31-1F2605292C8E}" type="slidenum">
              <a:rPr lang="en-US" smtClean="0"/>
              <a:t>‹#›</a:t>
            </a:fld>
            <a:endParaRPr lang="en-US"/>
          </a:p>
        </p:txBody>
      </p:sp>
    </p:spTree>
    <p:extLst>
      <p:ext uri="{BB962C8B-B14F-4D97-AF65-F5344CB8AC3E}">
        <p14:creationId xmlns:p14="http://schemas.microsoft.com/office/powerpoint/2010/main" val="8460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125B8-D190-D246-AC7E-02E2E1AC0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E3071A-7584-B84C-9612-C8839AFB4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C8FE8-78D8-AF4D-BD1B-1C439FB92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F8328-5A41-7647-B041-10DE08505A83}" type="datetimeFigureOut">
              <a:rPr lang="en-US" smtClean="0"/>
              <a:t>7/1/2024</a:t>
            </a:fld>
            <a:endParaRPr lang="en-US"/>
          </a:p>
        </p:txBody>
      </p:sp>
      <p:sp>
        <p:nvSpPr>
          <p:cNvPr id="5" name="Footer Placeholder 4">
            <a:extLst>
              <a:ext uri="{FF2B5EF4-FFF2-40B4-BE49-F238E27FC236}">
                <a16:creationId xmlns:a16="http://schemas.microsoft.com/office/drawing/2014/main" id="{D76CC39C-C62E-C344-949A-1E743FEAD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E0526-40C5-2C48-B36E-26C8C2BD7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CD054-BA05-AF43-9C31-1F2605292C8E}" type="slidenum">
              <a:rPr lang="en-US" smtClean="0"/>
              <a:t>‹#›</a:t>
            </a:fld>
            <a:endParaRPr lang="en-US"/>
          </a:p>
        </p:txBody>
      </p:sp>
    </p:spTree>
    <p:extLst>
      <p:ext uri="{BB962C8B-B14F-4D97-AF65-F5344CB8AC3E}">
        <p14:creationId xmlns:p14="http://schemas.microsoft.com/office/powerpoint/2010/main" val="2462037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33079"/>
          </a:xfrm>
        </p:spPr>
        <p:txBody>
          <a:bodyPr anchor="t">
            <a:normAutofit/>
          </a:bodyPr>
          <a:lstStyle/>
          <a:p>
            <a:r>
              <a:rPr lang="en-US" sz="4800" dirty="0">
                <a:latin typeface="+mn-lt"/>
              </a:rPr>
              <a:t>Introduction to Database Systems</a:t>
            </a:r>
            <a:endParaRPr lang="en-CA" sz="4800" dirty="0">
              <a:latin typeface="+mn-lt"/>
            </a:endParaRPr>
          </a:p>
        </p:txBody>
      </p:sp>
      <p:sp>
        <p:nvSpPr>
          <p:cNvPr id="3" name="Text Placeholder 2"/>
          <p:cNvSpPr>
            <a:spLocks noGrp="1"/>
          </p:cNvSpPr>
          <p:nvPr>
            <p:ph type="body" idx="1"/>
          </p:nvPr>
        </p:nvSpPr>
        <p:spPr/>
        <p:txBody>
          <a:bodyPr>
            <a:normAutofit/>
          </a:bodyPr>
          <a:lstStyle/>
          <a:p>
            <a:r>
              <a:rPr lang="en-CA" sz="3200" dirty="0">
                <a:solidFill>
                  <a:schemeClr val="tx1"/>
                </a:solidFill>
              </a:rPr>
              <a:t>Transactions</a:t>
            </a:r>
          </a:p>
        </p:txBody>
      </p:sp>
      <p:sp>
        <p:nvSpPr>
          <p:cNvPr id="6" name="Title 1"/>
          <p:cNvSpPr txBox="1">
            <a:spLocks/>
          </p:cNvSpPr>
          <p:nvPr/>
        </p:nvSpPr>
        <p:spPr>
          <a:xfrm>
            <a:off x="831850" y="988034"/>
            <a:ext cx="10515600" cy="283307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DA291C"/>
                </a:solidFill>
                <a:latin typeface="+mn-lt"/>
              </a:rPr>
              <a:t>DBS211</a:t>
            </a:r>
          </a:p>
        </p:txBody>
      </p:sp>
      <p:sp>
        <p:nvSpPr>
          <p:cNvPr id="4" name="Rectangle 3">
            <a:extLst>
              <a:ext uri="{FF2B5EF4-FFF2-40B4-BE49-F238E27FC236}">
                <a16:creationId xmlns:a16="http://schemas.microsoft.com/office/drawing/2014/main" id="{C0ED760A-56B7-8B10-2DC7-43F6448A12DE}"/>
              </a:ext>
            </a:extLst>
          </p:cNvPr>
          <p:cNvSpPr/>
          <p:nvPr/>
        </p:nvSpPr>
        <p:spPr>
          <a:xfrm>
            <a:off x="831850" y="4259376"/>
            <a:ext cx="1657033" cy="110135"/>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descr="A red and white logo&#10;&#10;Description automatically generated">
            <a:extLst>
              <a:ext uri="{FF2B5EF4-FFF2-40B4-BE49-F238E27FC236}">
                <a16:creationId xmlns:a16="http://schemas.microsoft.com/office/drawing/2014/main" id="{6EAE369D-FF10-187F-3A14-EC7CB2966ABF}"/>
              </a:ext>
            </a:extLst>
          </p:cNvPr>
          <p:cNvPicPr>
            <a:picLocks noChangeAspect="1"/>
          </p:cNvPicPr>
          <p:nvPr/>
        </p:nvPicPr>
        <p:blipFill>
          <a:blip r:embed="rId3"/>
          <a:stretch>
            <a:fillRect/>
          </a:stretch>
        </p:blipFill>
        <p:spPr>
          <a:xfrm>
            <a:off x="10086576" y="5916930"/>
            <a:ext cx="1902224" cy="717232"/>
          </a:xfrm>
          <a:prstGeom prst="rect">
            <a:avLst/>
          </a:prstGeom>
        </p:spPr>
      </p:pic>
    </p:spTree>
    <p:extLst>
      <p:ext uri="{BB962C8B-B14F-4D97-AF65-F5344CB8AC3E}">
        <p14:creationId xmlns:p14="http://schemas.microsoft.com/office/powerpoint/2010/main" val="323492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5286062"/>
          </a:xfrm>
          <a:prstGeom prst="rect">
            <a:avLst/>
          </a:prstGeom>
          <a:noFill/>
        </p:spPr>
        <p:txBody>
          <a:bodyPr wrap="square" rtlCol="0">
            <a:spAutoFit/>
          </a:bodyPr>
          <a:lstStyle/>
          <a:p>
            <a:pPr marL="571500" indent="-457200">
              <a:buFont typeface="Arial" panose="020B0604020202020204" pitchFamily="34" charset="0"/>
              <a:buChar char="•"/>
            </a:pPr>
            <a:r>
              <a:rPr lang="en-US" sz="2250" dirty="0"/>
              <a:t>Check if user has permission to withdraw money</a:t>
            </a:r>
          </a:p>
          <a:p>
            <a:pPr marL="114300"/>
            <a:r>
              <a:rPr lang="en-US" sz="2250" i="1" dirty="0"/>
              <a:t>SELECT </a:t>
            </a:r>
            <a:r>
              <a:rPr lang="en-US" sz="2250" i="1" dirty="0" err="1"/>
              <a:t>accountno</a:t>
            </a:r>
            <a:r>
              <a:rPr lang="en-US" sz="2250" i="1" dirty="0"/>
              <a:t> WHERE </a:t>
            </a:r>
            <a:r>
              <a:rPr lang="en-US" sz="2250" i="1" dirty="0" err="1"/>
              <a:t>accountno</a:t>
            </a:r>
            <a:r>
              <a:rPr lang="en-US" sz="2250" i="1" dirty="0"/>
              <a:t> = 3456 AND </a:t>
            </a:r>
            <a:r>
              <a:rPr lang="en-US" sz="2250" i="1" dirty="0" err="1"/>
              <a:t>custID</a:t>
            </a:r>
            <a:r>
              <a:rPr lang="en-US" sz="2250" i="1" dirty="0"/>
              <a:t> = &amp;</a:t>
            </a:r>
            <a:r>
              <a:rPr lang="en-US" sz="2250" i="1" dirty="0" err="1"/>
              <a:t>UsersCustomerID</a:t>
            </a:r>
            <a:r>
              <a:rPr lang="en-US" sz="2250" i="1" dirty="0"/>
              <a:t>;</a:t>
            </a:r>
          </a:p>
          <a:p>
            <a:pPr marL="571500" indent="-457200">
              <a:buFont typeface="Arial" panose="020B0604020202020204" pitchFamily="34" charset="0"/>
              <a:buChar char="•"/>
            </a:pPr>
            <a:r>
              <a:rPr lang="en-US" sz="2250" dirty="0"/>
              <a:t>Check if there is enough money</a:t>
            </a:r>
          </a:p>
          <a:p>
            <a:pPr marL="114300"/>
            <a:r>
              <a:rPr lang="en-US" sz="2250" i="1" dirty="0"/>
              <a:t>SELECT </a:t>
            </a:r>
            <a:r>
              <a:rPr lang="en-US" sz="2250" i="1" dirty="0" err="1"/>
              <a:t>accountno</a:t>
            </a:r>
            <a:r>
              <a:rPr lang="en-US" sz="2250" i="1" dirty="0"/>
              <a:t> WHERE </a:t>
            </a:r>
            <a:r>
              <a:rPr lang="en-US" sz="2250" i="1" dirty="0" err="1"/>
              <a:t>accountno</a:t>
            </a:r>
            <a:r>
              <a:rPr lang="en-US" sz="2250" i="1" dirty="0"/>
              <a:t> = 3456 AND balance &gt;= 200;</a:t>
            </a:r>
          </a:p>
          <a:p>
            <a:pPr marL="571500" indent="-457200">
              <a:buFont typeface="Arial" panose="020B0604020202020204" pitchFamily="34" charset="0"/>
              <a:buChar char="•"/>
            </a:pPr>
            <a:r>
              <a:rPr lang="en-US" sz="2250" dirty="0"/>
              <a:t>Create a record in the transaction table for the withdrawal</a:t>
            </a:r>
          </a:p>
          <a:p>
            <a:pPr marL="114300"/>
            <a:r>
              <a:rPr lang="en-US" sz="2250" i="1" dirty="0"/>
              <a:t>INSERT INTO transactions VALUES(55, </a:t>
            </a:r>
            <a:r>
              <a:rPr lang="en-US" sz="2250" i="1" dirty="0" err="1"/>
              <a:t>sysdate</a:t>
            </a:r>
            <a:r>
              <a:rPr lang="en-US" sz="2250" i="1" dirty="0"/>
              <a:t>, 3456, 'Debit', 200);</a:t>
            </a:r>
          </a:p>
          <a:p>
            <a:pPr marL="571500" indent="-457200">
              <a:buFont typeface="Arial" panose="020B0604020202020204" pitchFamily="34" charset="0"/>
              <a:buChar char="•"/>
            </a:pPr>
            <a:r>
              <a:rPr lang="en-US" sz="2250" dirty="0"/>
              <a:t>Update the accounts table record for the savings table to ensure the balance is correct</a:t>
            </a:r>
          </a:p>
          <a:p>
            <a:pPr marL="114300"/>
            <a:r>
              <a:rPr lang="en-US" sz="2250" i="1" dirty="0"/>
              <a:t>UPDATE accounts SET balance = balance - 200 WHERE </a:t>
            </a:r>
            <a:r>
              <a:rPr lang="en-US" sz="2250" i="1" dirty="0" err="1"/>
              <a:t>accountNo</a:t>
            </a:r>
            <a:r>
              <a:rPr lang="en-US" sz="2250" i="1" dirty="0"/>
              <a:t> = 3456;</a:t>
            </a:r>
          </a:p>
          <a:p>
            <a:pPr marL="571500" indent="-457200">
              <a:buFont typeface="Arial" panose="020B0604020202020204" pitchFamily="34" charset="0"/>
              <a:buChar char="•"/>
            </a:pPr>
            <a:r>
              <a:rPr lang="en-US" sz="2250" dirty="0"/>
              <a:t>Check if the user has permission to deposit money into the </a:t>
            </a:r>
            <a:r>
              <a:rPr lang="en-US" sz="2250" dirty="0" err="1"/>
              <a:t>chequing</a:t>
            </a:r>
            <a:r>
              <a:rPr lang="en-US" sz="2250" dirty="0"/>
              <a:t> account</a:t>
            </a:r>
          </a:p>
          <a:p>
            <a:pPr marL="114300"/>
            <a:r>
              <a:rPr lang="en-US" sz="2250" i="1" dirty="0"/>
              <a:t>SELECT </a:t>
            </a:r>
            <a:r>
              <a:rPr lang="en-US" sz="2250" i="1" dirty="0" err="1"/>
              <a:t>accountno</a:t>
            </a:r>
            <a:r>
              <a:rPr lang="en-US" sz="2250" i="1" dirty="0"/>
              <a:t> WHERE </a:t>
            </a:r>
            <a:r>
              <a:rPr lang="en-US" sz="2250" i="1" dirty="0" err="1"/>
              <a:t>accountno</a:t>
            </a:r>
            <a:r>
              <a:rPr lang="en-US" sz="2250" i="1" dirty="0"/>
              <a:t> = 1234 AND </a:t>
            </a:r>
            <a:r>
              <a:rPr lang="en-US" sz="2250" i="1" dirty="0" err="1"/>
              <a:t>custID</a:t>
            </a:r>
            <a:r>
              <a:rPr lang="en-US" sz="2250" i="1" dirty="0"/>
              <a:t> = &amp;</a:t>
            </a:r>
            <a:r>
              <a:rPr lang="en-US" sz="2250" i="1" dirty="0" err="1"/>
              <a:t>UsersCustomerID</a:t>
            </a:r>
            <a:r>
              <a:rPr lang="en-US" sz="2250" i="1" dirty="0"/>
              <a:t>;</a:t>
            </a:r>
          </a:p>
          <a:p>
            <a:pPr marL="571500" indent="-457200">
              <a:buFont typeface="Arial" panose="020B0604020202020204" pitchFamily="34" charset="0"/>
              <a:buChar char="•"/>
            </a:pPr>
            <a:r>
              <a:rPr lang="en-US" sz="2250" dirty="0"/>
              <a:t>Create a record in the transaction table for the </a:t>
            </a:r>
            <a:r>
              <a:rPr lang="en-US" sz="2250" dirty="0" err="1"/>
              <a:t>chequing</a:t>
            </a:r>
            <a:r>
              <a:rPr lang="en-US" sz="2250" dirty="0"/>
              <a:t> deposit</a:t>
            </a:r>
          </a:p>
          <a:p>
            <a:pPr marL="114300"/>
            <a:r>
              <a:rPr lang="en-US" sz="2250" i="1" dirty="0"/>
              <a:t>INSERT INTO transactions VALUES(66, </a:t>
            </a:r>
            <a:r>
              <a:rPr lang="en-US" sz="2250" i="1" dirty="0" err="1"/>
              <a:t>sysdate</a:t>
            </a:r>
            <a:r>
              <a:rPr lang="en-US" sz="2250" i="1" dirty="0"/>
              <a:t>, 1234, 'Credit', 200);</a:t>
            </a:r>
          </a:p>
          <a:p>
            <a:pPr marL="571500" indent="-457200">
              <a:buFont typeface="Arial" panose="020B0604020202020204" pitchFamily="34" charset="0"/>
              <a:buChar char="•"/>
            </a:pPr>
            <a:r>
              <a:rPr lang="en-US" sz="2250" dirty="0"/>
              <a:t>Update the accounts table record for the </a:t>
            </a:r>
            <a:r>
              <a:rPr lang="en-US" sz="2250" dirty="0" err="1"/>
              <a:t>chequing</a:t>
            </a:r>
            <a:r>
              <a:rPr lang="en-US" sz="2250" dirty="0"/>
              <a:t> account to ensure balance is correct</a:t>
            </a:r>
          </a:p>
          <a:p>
            <a:pPr marL="114300"/>
            <a:r>
              <a:rPr lang="en-US" sz="2250" i="1" dirty="0"/>
              <a:t>UPDATE accounts SET balance = balance + 200 WHERE </a:t>
            </a:r>
            <a:r>
              <a:rPr lang="en-US" sz="2250" i="1" dirty="0" err="1"/>
              <a:t>accountNo</a:t>
            </a:r>
            <a:r>
              <a:rPr lang="en-US" sz="2250" i="1" dirty="0"/>
              <a:t> = 1234;</a:t>
            </a:r>
          </a:p>
          <a:p>
            <a:pPr marL="571500" indent="-457200">
              <a:buFont typeface="Arial" panose="020B0604020202020204" pitchFamily="34" charset="0"/>
              <a:buChar char="•"/>
            </a:pPr>
            <a:r>
              <a:rPr lang="en-US" sz="2250" dirty="0"/>
              <a:t>Send/display an confirmation code that the transaction was successful</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Bank Transaction Process Example</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25866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4524315"/>
          </a:xfrm>
          <a:prstGeom prst="rect">
            <a:avLst/>
          </a:prstGeom>
          <a:noFill/>
        </p:spPr>
        <p:txBody>
          <a:bodyPr wrap="square" rtlCol="0">
            <a:spAutoFit/>
          </a:bodyPr>
          <a:lstStyle/>
          <a:p>
            <a:pPr marL="571500" indent="-457200">
              <a:buFont typeface="Arial" panose="020B0604020202020204" pitchFamily="34" charset="0"/>
              <a:buChar char="•"/>
            </a:pPr>
            <a:r>
              <a:rPr lang="en-US" sz="2400" dirty="0"/>
              <a:t>SQL statements are atomic units of work: they either completely succeed or fail.</a:t>
            </a:r>
          </a:p>
          <a:p>
            <a:pPr marL="571500" indent="-457200">
              <a:buFont typeface="Arial" panose="020B0604020202020204" pitchFamily="34" charset="0"/>
              <a:buChar char="•"/>
            </a:pPr>
            <a:r>
              <a:rPr lang="en-US" sz="2400" dirty="0"/>
              <a:t>A successful statement differs from a committed transaction; it executes without error.</a:t>
            </a:r>
          </a:p>
          <a:p>
            <a:pPr marL="571500" indent="-457200">
              <a:buFont typeface="Arial" panose="020B0604020202020204" pitchFamily="34" charset="0"/>
              <a:buChar char="•"/>
            </a:pPr>
            <a:r>
              <a:rPr lang="en-US" sz="2400" dirty="0"/>
              <a:t>If an SQL statement fails, all its effects are rolled back (statement-level rollback).</a:t>
            </a:r>
          </a:p>
          <a:p>
            <a:pPr marL="1028700" lvl="1" indent="-457200">
              <a:buFont typeface="Arial" panose="020B0604020202020204" pitchFamily="34" charset="0"/>
              <a:buChar char="•"/>
            </a:pPr>
            <a:r>
              <a:rPr lang="en-US" sz="2400" dirty="0"/>
              <a:t>Only the work of the unsuccessful statement is lost.</a:t>
            </a:r>
          </a:p>
          <a:p>
            <a:pPr marL="1028700" lvl="1" indent="-457200">
              <a:buFont typeface="Arial" panose="020B0604020202020204" pitchFamily="34" charset="0"/>
              <a:buChar char="•"/>
            </a:pPr>
            <a:r>
              <a:rPr lang="en-US" sz="2400" dirty="0"/>
              <a:t>Previous work in the transaction remains unaffected.</a:t>
            </a:r>
          </a:p>
          <a:p>
            <a:pPr marL="1028700" lvl="1" indent="-457200">
              <a:buFont typeface="Arial" panose="020B0604020202020204" pitchFamily="34" charset="0"/>
              <a:buChar char="•"/>
            </a:pPr>
            <a:r>
              <a:rPr lang="en-US" sz="2400" dirty="0"/>
              <a:t>The rollback nullifies the statement as if it never ran.</a:t>
            </a:r>
          </a:p>
          <a:p>
            <a:pPr marL="1028700" lvl="1" indent="-457200">
              <a:buFont typeface="Arial" panose="020B0604020202020204" pitchFamily="34" charset="0"/>
              <a:buChar char="•"/>
            </a:pPr>
            <a:r>
              <a:rPr lang="en-US" sz="2400" dirty="0"/>
              <a:t>Side effects, like triggers, follow the atomic statement's success or failure.</a:t>
            </a:r>
          </a:p>
          <a:p>
            <a:pPr marL="571500" indent="-457200">
              <a:buFont typeface="Arial" panose="020B0604020202020204" pitchFamily="34" charset="0"/>
              <a:buChar char="•"/>
            </a:pPr>
            <a:r>
              <a:rPr lang="en-US" sz="2400" dirty="0"/>
              <a:t>Examples of errors causing rollback:</a:t>
            </a:r>
          </a:p>
          <a:p>
            <a:pPr marL="1028700" lvl="1" indent="-457200">
              <a:buFont typeface="Arial" panose="020B0604020202020204" pitchFamily="34" charset="0"/>
              <a:buChar char="•"/>
            </a:pPr>
            <a:r>
              <a:rPr lang="en-US" sz="2400" dirty="0"/>
              <a:t>Inserting a duplicate primary key.</a:t>
            </a:r>
          </a:p>
          <a:p>
            <a:pPr marL="1028700" lvl="1" indent="-457200">
              <a:buFont typeface="Arial" panose="020B0604020202020204" pitchFamily="34" charset="0"/>
              <a:buChar char="•"/>
            </a:pPr>
            <a:r>
              <a:rPr lang="en-US" sz="2400" dirty="0"/>
              <a:t>Deadlocks in single SQL statements.</a:t>
            </a:r>
          </a:p>
          <a:p>
            <a:pPr marL="571500" indent="-457200">
              <a:buFont typeface="Arial" panose="020B0604020202020204" pitchFamily="34" charset="0"/>
              <a:buChar char="•"/>
            </a:pPr>
            <a:r>
              <a:rPr lang="en-US" sz="2400" dirty="0"/>
              <a:t>Parsing errors (e.g., syntax errors) do not trigger rollbacks since they haven't run.</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Statement-Level Atomicity</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227552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4955203"/>
          </a:xfrm>
          <a:prstGeom prst="rect">
            <a:avLst/>
          </a:prstGeom>
          <a:noFill/>
        </p:spPr>
        <p:txBody>
          <a:bodyPr wrap="square" rtlCol="0">
            <a:spAutoFit/>
          </a:bodyPr>
          <a:lstStyle/>
          <a:p>
            <a:pPr marL="114300"/>
            <a:r>
              <a:rPr lang="en-US" sz="2400" i="1" dirty="0"/>
              <a:t>COMMIT;</a:t>
            </a:r>
          </a:p>
          <a:p>
            <a:pPr marL="571500" indent="-457200">
              <a:buFont typeface="Arial" panose="020B0604020202020204" pitchFamily="34" charset="0"/>
              <a:buChar char="•"/>
            </a:pPr>
            <a:r>
              <a:rPr lang="en-US" sz="2000" dirty="0"/>
              <a:t>Ends any existing transaction in the session</a:t>
            </a:r>
            <a:r>
              <a:rPr lang="en-US" sz="2400" dirty="0"/>
              <a:t> </a:t>
            </a:r>
          </a:p>
          <a:p>
            <a:pPr marL="114300"/>
            <a:r>
              <a:rPr lang="en-US" sz="2400" i="1" dirty="0"/>
              <a:t>SET TRANSACTION NAME ‘</a:t>
            </a:r>
            <a:r>
              <a:rPr lang="en-US" sz="2400" i="1" dirty="0" err="1"/>
              <a:t>salary_update</a:t>
            </a:r>
            <a:r>
              <a:rPr lang="en-US" sz="2400" i="1" dirty="0"/>
              <a:t>’;</a:t>
            </a:r>
          </a:p>
          <a:p>
            <a:pPr marL="571500" indent="-457200">
              <a:buFont typeface="Arial" panose="020B0604020202020204" pitchFamily="34" charset="0"/>
              <a:buChar char="•"/>
            </a:pPr>
            <a:r>
              <a:rPr lang="en-US" sz="2000" dirty="0"/>
              <a:t>Begins a transaction and names it ‘</a:t>
            </a:r>
            <a:r>
              <a:rPr lang="en-US" sz="2000" dirty="0" err="1"/>
              <a:t>salary_update</a:t>
            </a:r>
            <a:r>
              <a:rPr lang="en-US" sz="2000" dirty="0"/>
              <a:t>’</a:t>
            </a:r>
          </a:p>
          <a:p>
            <a:pPr marL="114300"/>
            <a:r>
              <a:rPr lang="en-US" sz="2400" i="1" dirty="0"/>
              <a:t>UPDATE employees SET salary = 80000 WHERE </a:t>
            </a:r>
            <a:r>
              <a:rPr lang="en-US" sz="2400" i="1" dirty="0" err="1"/>
              <a:t>employeeid</a:t>
            </a:r>
            <a:r>
              <a:rPr lang="en-US" sz="2400" i="1" dirty="0"/>
              <a:t> = 12345;</a:t>
            </a:r>
          </a:p>
          <a:p>
            <a:pPr marL="571500" indent="-457200">
              <a:buFont typeface="Arial" panose="020B0604020202020204" pitchFamily="34" charset="0"/>
              <a:buChar char="•"/>
            </a:pPr>
            <a:r>
              <a:rPr lang="en-US" sz="2000" dirty="0"/>
              <a:t>Updates the salary for employee 12345</a:t>
            </a:r>
          </a:p>
          <a:p>
            <a:pPr marL="114300"/>
            <a:r>
              <a:rPr lang="en-US" sz="2400" i="1" dirty="0"/>
              <a:t>SAVEPOINT after_emp_12345_salary_update;</a:t>
            </a:r>
          </a:p>
          <a:p>
            <a:pPr marL="571500" indent="-457200">
              <a:buFont typeface="Arial" panose="020B0604020202020204" pitchFamily="34" charset="0"/>
              <a:buChar char="•"/>
            </a:pPr>
            <a:r>
              <a:rPr lang="en-US" sz="2000" dirty="0"/>
              <a:t>Creates a save point named after_emp_12345_salary_update, enabling changes in this transaction to be rolled back to this point</a:t>
            </a:r>
          </a:p>
          <a:p>
            <a:pPr marL="114300"/>
            <a:r>
              <a:rPr lang="en-US" sz="2400" i="1" dirty="0"/>
              <a:t>UPDATE employees SET salary = 1200000 WHERE </a:t>
            </a:r>
            <a:r>
              <a:rPr lang="en-US" sz="2400" i="1" dirty="0" err="1"/>
              <a:t>employeeid</a:t>
            </a:r>
            <a:r>
              <a:rPr lang="en-US" sz="2400" i="1" dirty="0"/>
              <a:t> = 6789</a:t>
            </a:r>
            <a:r>
              <a:rPr lang="en-US" sz="2400" dirty="0"/>
              <a:t>;</a:t>
            </a:r>
          </a:p>
          <a:p>
            <a:pPr marL="571500" indent="-457200">
              <a:buFont typeface="Arial" panose="020B0604020202020204" pitchFamily="34" charset="0"/>
              <a:buChar char="•"/>
            </a:pPr>
            <a:r>
              <a:rPr lang="en-US" sz="2000" dirty="0"/>
              <a:t>Updates the salary for employee 6789</a:t>
            </a:r>
          </a:p>
          <a:p>
            <a:pPr marL="114300"/>
            <a:r>
              <a:rPr lang="en-US" sz="2400" i="1" dirty="0"/>
              <a:t>SAVEPOINT after_emp_6789_salary_update;</a:t>
            </a:r>
          </a:p>
          <a:p>
            <a:pPr marL="571500" indent="-457200">
              <a:buFont typeface="Arial" panose="020B0604020202020204" pitchFamily="34" charset="0"/>
              <a:buChar char="•"/>
            </a:pPr>
            <a:r>
              <a:rPr lang="en-US" sz="2000" dirty="0"/>
              <a:t>Creates a save point named after_emp_6789_salary_update, enabling changes in this transaction to be rolled back to this point</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Basic Concepts of Transaction Control</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231885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5155257"/>
          </a:xfrm>
          <a:prstGeom prst="rect">
            <a:avLst/>
          </a:prstGeom>
          <a:noFill/>
        </p:spPr>
        <p:txBody>
          <a:bodyPr wrap="square" rtlCol="0">
            <a:spAutoFit/>
          </a:bodyPr>
          <a:lstStyle/>
          <a:p>
            <a:pPr marL="114300"/>
            <a:r>
              <a:rPr lang="en-US" sz="2400" i="1" dirty="0"/>
              <a:t>ROLLBACK TO SAVEPOINT after_emp_12345_salary_update;</a:t>
            </a:r>
          </a:p>
          <a:p>
            <a:pPr marL="457200" indent="-342900">
              <a:buFont typeface="Arial" panose="020B0604020202020204" pitchFamily="34" charset="0"/>
              <a:buChar char="•"/>
            </a:pPr>
            <a:r>
              <a:rPr lang="en-US" sz="2000" dirty="0"/>
              <a:t>Rolls back all changes in transaction ‘</a:t>
            </a:r>
            <a:r>
              <a:rPr lang="en-US" sz="2000" dirty="0" err="1"/>
              <a:t>salary_update</a:t>
            </a:r>
            <a:r>
              <a:rPr lang="en-US" sz="2000" dirty="0"/>
              <a:t>’, undoing the update to </a:t>
            </a:r>
            <a:r>
              <a:rPr lang="en-US" sz="2000" dirty="0" err="1"/>
              <a:t>employeeid</a:t>
            </a:r>
            <a:r>
              <a:rPr lang="en-US" sz="2000" dirty="0"/>
              <a:t> 12345’s salary change. </a:t>
            </a:r>
          </a:p>
          <a:p>
            <a:pPr marL="114300"/>
            <a:r>
              <a:rPr lang="en-US" sz="2400" i="1" dirty="0"/>
              <a:t>UPDATE employees SET salary 90000 WHERE </a:t>
            </a:r>
            <a:r>
              <a:rPr lang="en-US" sz="2400" i="1" dirty="0" err="1"/>
              <a:t>employeeid</a:t>
            </a:r>
            <a:r>
              <a:rPr lang="en-US" sz="2400" i="1" dirty="0"/>
              <a:t> = 12345;</a:t>
            </a:r>
          </a:p>
          <a:p>
            <a:pPr marL="457200" indent="-342900">
              <a:buFont typeface="Arial" panose="020B0604020202020204" pitchFamily="34" charset="0"/>
              <a:buChar char="•"/>
            </a:pPr>
            <a:r>
              <a:rPr lang="en-US" sz="2000" dirty="0"/>
              <a:t>Updates the salary for </a:t>
            </a:r>
            <a:r>
              <a:rPr lang="en-US" sz="2000" dirty="0" err="1"/>
              <a:t>employeeid</a:t>
            </a:r>
            <a:r>
              <a:rPr lang="en-US" sz="2000" dirty="0"/>
              <a:t> 12345 to 90000</a:t>
            </a:r>
          </a:p>
          <a:p>
            <a:pPr marL="114300"/>
            <a:r>
              <a:rPr lang="en-US" sz="2400" i="1" dirty="0"/>
              <a:t>ROLLBACK;</a:t>
            </a:r>
          </a:p>
          <a:p>
            <a:pPr marL="457200" indent="-342900">
              <a:buFont typeface="Arial" panose="020B0604020202020204" pitchFamily="34" charset="0"/>
              <a:buChar char="•"/>
            </a:pPr>
            <a:r>
              <a:rPr lang="en-US" sz="2000" dirty="0"/>
              <a:t>This rollback all changes, ending the transaction</a:t>
            </a:r>
          </a:p>
          <a:p>
            <a:pPr marL="114300"/>
            <a:r>
              <a:rPr lang="en-US" sz="2400" i="1" dirty="0"/>
              <a:t>SET TRANSACTION NAME ‘salary_update_attempt_2’;</a:t>
            </a:r>
          </a:p>
          <a:p>
            <a:pPr marL="457200" indent="-342900">
              <a:buFont typeface="Arial" panose="020B0604020202020204" pitchFamily="34" charset="0"/>
              <a:buChar char="•"/>
            </a:pPr>
            <a:r>
              <a:rPr lang="en-US" sz="2000" dirty="0"/>
              <a:t>Begins a new transaction in the session and names it salary_update_attempt_2</a:t>
            </a:r>
          </a:p>
          <a:p>
            <a:pPr marL="114300"/>
            <a:r>
              <a:rPr lang="en-US" sz="2400" i="1" dirty="0"/>
              <a:t>UPDATE employees SET salary 100000 WHERE </a:t>
            </a:r>
            <a:r>
              <a:rPr lang="en-US" sz="2400" i="1" dirty="0" err="1"/>
              <a:t>employeeid</a:t>
            </a:r>
            <a:r>
              <a:rPr lang="en-US" sz="2400" i="1" dirty="0"/>
              <a:t> = 12345;</a:t>
            </a:r>
          </a:p>
          <a:p>
            <a:pPr marL="457200" indent="-342900">
              <a:buFont typeface="Arial" panose="020B0604020202020204" pitchFamily="34" charset="0"/>
              <a:buChar char="•"/>
            </a:pPr>
            <a:r>
              <a:rPr lang="en-US" sz="2000" dirty="0"/>
              <a:t>Updates the salary for </a:t>
            </a:r>
            <a:r>
              <a:rPr lang="en-US" sz="2000" dirty="0" err="1"/>
              <a:t>employeeid</a:t>
            </a:r>
            <a:r>
              <a:rPr lang="en-US" sz="2000" dirty="0"/>
              <a:t> 12345 to 1000000</a:t>
            </a:r>
          </a:p>
          <a:p>
            <a:pPr marL="114300"/>
            <a:r>
              <a:rPr lang="en-US" sz="2400" i="1" dirty="0"/>
              <a:t>UPDATE employees SET salary 90000 WHERE </a:t>
            </a:r>
            <a:r>
              <a:rPr lang="en-US" sz="2400" i="1" dirty="0" err="1"/>
              <a:t>employeeid</a:t>
            </a:r>
            <a:r>
              <a:rPr lang="en-US" sz="2400" i="1" dirty="0"/>
              <a:t> = 6789;</a:t>
            </a:r>
          </a:p>
          <a:p>
            <a:pPr marL="457200" indent="-342900">
              <a:buFont typeface="Arial" panose="020B0604020202020204" pitchFamily="34" charset="0"/>
              <a:buChar char="•"/>
            </a:pPr>
            <a:r>
              <a:rPr lang="en-US" sz="2000" dirty="0"/>
              <a:t>This statement updates the salary for </a:t>
            </a:r>
            <a:r>
              <a:rPr lang="en-US" sz="2000" dirty="0" err="1"/>
              <a:t>employeeid</a:t>
            </a:r>
            <a:r>
              <a:rPr lang="en-US" sz="2000" dirty="0"/>
              <a:t> 6789 to 90000</a:t>
            </a:r>
          </a:p>
          <a:p>
            <a:pPr marL="114300"/>
            <a:r>
              <a:rPr lang="en-US" sz="2400" i="1" dirty="0"/>
              <a:t>COMMIT;</a:t>
            </a:r>
          </a:p>
          <a:p>
            <a:pPr marL="457200" indent="-342900">
              <a:buFont typeface="Arial" panose="020B0604020202020204" pitchFamily="34" charset="0"/>
              <a:buChar char="•"/>
            </a:pPr>
            <a:r>
              <a:rPr lang="en-US" sz="2000" dirty="0"/>
              <a:t>This statement commits all changes made in salary_update_attempt_2’, ending the transaction</a:t>
            </a:r>
            <a:r>
              <a:rPr lang="en-US" sz="2300" dirty="0"/>
              <a:t>. </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Basic Concepts of Transaction Control</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91041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5693866"/>
          </a:xfrm>
          <a:prstGeom prst="rect">
            <a:avLst/>
          </a:prstGeom>
          <a:noFill/>
        </p:spPr>
        <p:txBody>
          <a:bodyPr wrap="square" rtlCol="0">
            <a:spAutoFit/>
          </a:bodyPr>
          <a:lstStyle/>
          <a:p>
            <a:pPr marL="457200" indent="-342900">
              <a:buFont typeface="Arial" panose="020B0604020202020204" pitchFamily="34" charset="0"/>
              <a:buChar char="•"/>
            </a:pPr>
            <a:r>
              <a:rPr lang="en-US" sz="2800" b="1" dirty="0"/>
              <a:t>Definition</a:t>
            </a:r>
            <a:r>
              <a:rPr lang="en-US" sz="2800" dirty="0"/>
              <a:t>: User-declared intermediate markers within a transaction.</a:t>
            </a:r>
          </a:p>
          <a:p>
            <a:pPr marL="457200" indent="-342900">
              <a:buFont typeface="Arial" panose="020B0604020202020204" pitchFamily="34" charset="0"/>
              <a:buChar char="•"/>
            </a:pPr>
            <a:r>
              <a:rPr lang="en-US" sz="2800" b="1" dirty="0"/>
              <a:t>Function</a:t>
            </a:r>
            <a:r>
              <a:rPr lang="en-US" sz="2800" dirty="0"/>
              <a:t>: Internally resolved to an SCN.</a:t>
            </a:r>
          </a:p>
          <a:p>
            <a:pPr marL="457200" indent="-342900">
              <a:buFont typeface="Arial" panose="020B0604020202020204" pitchFamily="34" charset="0"/>
              <a:buChar char="•"/>
            </a:pPr>
            <a:r>
              <a:rPr lang="en-US" sz="2800" b="1" dirty="0"/>
              <a:t>Purpose</a:t>
            </a:r>
            <a:r>
              <a:rPr lang="en-US" sz="2800" dirty="0"/>
              <a:t>: Divide long transactions into smaller parts.</a:t>
            </a:r>
          </a:p>
          <a:p>
            <a:pPr marL="457200" indent="-342900">
              <a:buFont typeface="Arial" panose="020B0604020202020204" pitchFamily="34" charset="0"/>
              <a:buChar char="•"/>
            </a:pPr>
            <a:r>
              <a:rPr lang="en-US" sz="2800" b="1" dirty="0"/>
              <a:t>Error Handling</a:t>
            </a:r>
            <a:r>
              <a:rPr lang="en-US" sz="2800" dirty="0"/>
              <a:t>: Allows rolling back to a specific point without resubmitting every statement.</a:t>
            </a:r>
          </a:p>
          <a:p>
            <a:pPr marL="457200" indent="-342900">
              <a:buFont typeface="Arial" panose="020B0604020202020204" pitchFamily="34" charset="0"/>
              <a:buChar char="•"/>
            </a:pPr>
            <a:r>
              <a:rPr lang="en-US" sz="2800" dirty="0"/>
              <a:t>Rollback Details:</a:t>
            </a:r>
          </a:p>
          <a:p>
            <a:pPr marL="914400" lvl="1" indent="-342900">
              <a:buFont typeface="Arial" panose="020B0604020202020204" pitchFamily="34" charset="0"/>
              <a:buChar char="•"/>
            </a:pPr>
            <a:r>
              <a:rPr lang="en-US" sz="2800" dirty="0"/>
              <a:t>Only statements after the </a:t>
            </a:r>
            <a:r>
              <a:rPr lang="en-US" sz="2800" dirty="0" err="1"/>
              <a:t>savepoint</a:t>
            </a:r>
            <a:r>
              <a:rPr lang="en-US" sz="2800" dirty="0"/>
              <a:t> are rolled back.</a:t>
            </a:r>
          </a:p>
          <a:p>
            <a:pPr marL="914400" lvl="1" indent="-342900">
              <a:buFont typeface="Arial" panose="020B0604020202020204" pitchFamily="34" charset="0"/>
              <a:buChar char="•"/>
            </a:pPr>
            <a:r>
              <a:rPr lang="en-US" sz="2800" dirty="0"/>
              <a:t>The specified </a:t>
            </a:r>
            <a:r>
              <a:rPr lang="en-US" sz="2800" dirty="0" err="1"/>
              <a:t>savepoint</a:t>
            </a:r>
            <a:r>
              <a:rPr lang="en-US" sz="2800" dirty="0"/>
              <a:t> is preserved; subsequent </a:t>
            </a:r>
            <a:r>
              <a:rPr lang="en-US" sz="2800" dirty="0" err="1"/>
              <a:t>savepoints</a:t>
            </a:r>
            <a:r>
              <a:rPr lang="en-US" sz="2800" dirty="0"/>
              <a:t> are lost.</a:t>
            </a:r>
          </a:p>
          <a:p>
            <a:pPr marL="914400" lvl="1" indent="-342900">
              <a:buFont typeface="Arial" panose="020B0604020202020204" pitchFamily="34" charset="0"/>
              <a:buChar char="•"/>
            </a:pPr>
            <a:r>
              <a:rPr lang="en-US" sz="2800" dirty="0"/>
              <a:t>Releases locks acquired after the </a:t>
            </a:r>
            <a:r>
              <a:rPr lang="en-US" sz="2800" dirty="0" err="1"/>
              <a:t>savepoint</a:t>
            </a:r>
            <a:r>
              <a:rPr lang="en-US" sz="2800" dirty="0"/>
              <a:t>; retains locks from before.</a:t>
            </a:r>
          </a:p>
          <a:p>
            <a:pPr marL="457200" indent="-342900">
              <a:buFont typeface="Arial" panose="020B0604020202020204" pitchFamily="34" charset="0"/>
              <a:buChar char="•"/>
            </a:pPr>
            <a:r>
              <a:rPr lang="en-US" sz="2800" b="1" dirty="0"/>
              <a:t>Continuity</a:t>
            </a:r>
            <a:r>
              <a:rPr lang="en-US" sz="2800" dirty="0"/>
              <a:t>: Transaction remains active and can be continued after rollback to a </a:t>
            </a:r>
            <a:r>
              <a:rPr lang="en-US" sz="2800" dirty="0" err="1"/>
              <a:t>savepoint</a:t>
            </a:r>
            <a:r>
              <a:rPr lang="en-US" sz="2800" dirty="0"/>
              <a:t>.</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err="1">
                <a:latin typeface="Calibri" panose="020F0502020204030204" pitchFamily="34" charset="0"/>
              </a:rPr>
              <a:t>Savepoints</a:t>
            </a:r>
            <a:endParaRPr lang="en-US" sz="2800" b="1" dirty="0">
              <a:latin typeface="Calibri" panose="020F0502020204030204" pitchFamily="34" charset="0"/>
            </a:endParaRP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160732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5632311"/>
          </a:xfrm>
          <a:prstGeom prst="rect">
            <a:avLst/>
          </a:prstGeom>
          <a:noFill/>
        </p:spPr>
        <p:txBody>
          <a:bodyPr wrap="square" rtlCol="0">
            <a:spAutoFit/>
          </a:bodyPr>
          <a:lstStyle/>
          <a:p>
            <a:pPr marL="457200" indent="-342900">
              <a:buFont typeface="Arial" panose="020B0604020202020204" pitchFamily="34" charset="0"/>
              <a:buChar char="•"/>
            </a:pPr>
            <a:r>
              <a:rPr lang="en-US" sz="2000" b="1" dirty="0"/>
              <a:t>Definition</a:t>
            </a:r>
            <a:r>
              <a:rPr lang="en-US" sz="2000" dirty="0"/>
              <a:t>: Ends the current transaction and makes all changes permanent.</a:t>
            </a:r>
          </a:p>
          <a:p>
            <a:pPr marL="457200" indent="-342900">
              <a:buFont typeface="Arial" panose="020B0604020202020204" pitchFamily="34" charset="0"/>
              <a:buChar char="•"/>
            </a:pPr>
            <a:r>
              <a:rPr lang="en-US" sz="2000" b="1" dirty="0"/>
              <a:t>Actions on Commit</a:t>
            </a:r>
            <a:r>
              <a:rPr lang="en-US" sz="2000" dirty="0"/>
              <a:t>:</a:t>
            </a:r>
          </a:p>
          <a:p>
            <a:pPr marL="457200" indent="-342900">
              <a:buFont typeface="Arial" panose="020B0604020202020204" pitchFamily="34" charset="0"/>
              <a:buChar char="•"/>
            </a:pPr>
            <a:r>
              <a:rPr lang="en-US" sz="2000" dirty="0"/>
              <a:t>    Generates an SCN for the commit.</a:t>
            </a:r>
          </a:p>
          <a:p>
            <a:pPr marL="457200" indent="-342900">
              <a:buFont typeface="Arial" panose="020B0604020202020204" pitchFamily="34" charset="0"/>
              <a:buChar char="•"/>
            </a:pPr>
            <a:r>
              <a:rPr lang="en-US" sz="2000" dirty="0"/>
              <a:t>    Records the transaction's SCN in the undo tablespace.</a:t>
            </a:r>
          </a:p>
          <a:p>
            <a:pPr marL="457200" indent="-342900">
              <a:buFont typeface="Arial" panose="020B0604020202020204" pitchFamily="34" charset="0"/>
              <a:buChar char="•"/>
            </a:pPr>
            <a:r>
              <a:rPr lang="en-US" sz="2000" dirty="0"/>
              <a:t>    Log writer (LGWR) writes remaining redo log entries and the transaction SCN to the online redo log.</a:t>
            </a:r>
          </a:p>
          <a:p>
            <a:pPr marL="457200" indent="-342900">
              <a:buFont typeface="Arial" panose="020B0604020202020204" pitchFamily="34" charset="0"/>
              <a:buChar char="•"/>
            </a:pPr>
            <a:r>
              <a:rPr lang="en-US" sz="2000" dirty="0"/>
              <a:t>    Releases locks on rows and tables, allowing waiting users to proceed.</a:t>
            </a:r>
          </a:p>
          <a:p>
            <a:pPr marL="457200" indent="-342900">
              <a:buFont typeface="Arial" panose="020B0604020202020204" pitchFamily="34" charset="0"/>
              <a:buChar char="•"/>
            </a:pPr>
            <a:r>
              <a:rPr lang="en-US" sz="2000" dirty="0"/>
              <a:t>    Deletes </a:t>
            </a:r>
            <a:r>
              <a:rPr lang="en-US" sz="2000" dirty="0" err="1"/>
              <a:t>savepoints</a:t>
            </a:r>
            <a:r>
              <a:rPr lang="en-US" sz="2000" dirty="0"/>
              <a:t> and performs commit cleanout.</a:t>
            </a:r>
          </a:p>
          <a:p>
            <a:pPr marL="457200" indent="-342900">
              <a:buFont typeface="Arial" panose="020B0604020202020204" pitchFamily="34" charset="0"/>
              <a:buChar char="•"/>
            </a:pPr>
            <a:r>
              <a:rPr lang="en-US" sz="2000" dirty="0"/>
              <a:t>    Removes lock-related transaction info from modified blocks in SGA if no other session is modifying them.</a:t>
            </a:r>
          </a:p>
          <a:p>
            <a:pPr marL="457200" indent="-342900">
              <a:buFont typeface="Arial" panose="020B0604020202020204" pitchFamily="34" charset="0"/>
              <a:buChar char="•"/>
            </a:pPr>
            <a:r>
              <a:rPr lang="en-US" sz="2000" dirty="0"/>
              <a:t>    Marks the transaction complete.</a:t>
            </a:r>
          </a:p>
          <a:p>
            <a:pPr marL="457200" indent="-342900">
              <a:buFont typeface="Arial" panose="020B0604020202020204" pitchFamily="34" charset="0"/>
              <a:buChar char="•"/>
            </a:pPr>
            <a:r>
              <a:rPr lang="en-US" sz="2000" b="1" dirty="0"/>
              <a:t>Post-Commit</a:t>
            </a:r>
            <a:r>
              <a:rPr lang="en-US" sz="2000" dirty="0"/>
              <a:t>:</a:t>
            </a:r>
          </a:p>
          <a:p>
            <a:pPr marL="457200" indent="-342900">
              <a:buFont typeface="Arial" panose="020B0604020202020204" pitchFamily="34" charset="0"/>
              <a:buChar char="•"/>
            </a:pPr>
            <a:r>
              <a:rPr lang="en-US" sz="2000" dirty="0"/>
              <a:t>    Users can view changes immediately.</a:t>
            </a:r>
          </a:p>
          <a:p>
            <a:pPr marL="457200" indent="-342900">
              <a:buFont typeface="Arial" panose="020B0604020202020204" pitchFamily="34" charset="0"/>
              <a:buChar char="•"/>
            </a:pPr>
            <a:r>
              <a:rPr lang="en-US" sz="2000" dirty="0"/>
              <a:t>    Commit is typically a fast operation, regardless of transaction size.</a:t>
            </a:r>
          </a:p>
          <a:p>
            <a:pPr marL="457200" indent="-342900">
              <a:buFont typeface="Arial" panose="020B0604020202020204" pitchFamily="34" charset="0"/>
              <a:buChar char="•"/>
            </a:pPr>
            <a:r>
              <a:rPr lang="en-US" sz="2000" dirty="0"/>
              <a:t>    LGWR's physical disk I/O is the lengthiest part, but it is minimized by background writing.</a:t>
            </a:r>
          </a:p>
          <a:p>
            <a:pPr marL="457200" indent="-342900">
              <a:buFont typeface="Arial" panose="020B0604020202020204" pitchFamily="34" charset="0"/>
              <a:buChar char="•"/>
            </a:pPr>
            <a:r>
              <a:rPr lang="en-US" sz="2000" b="1" dirty="0"/>
              <a:t>Commit </a:t>
            </a:r>
            <a:r>
              <a:rPr lang="en-US" sz="2000" b="1" dirty="0" err="1"/>
              <a:t>Behaviour</a:t>
            </a:r>
            <a:r>
              <a:rPr lang="en-US" sz="2000" dirty="0"/>
              <a:t>:</a:t>
            </a:r>
          </a:p>
          <a:p>
            <a:pPr marL="457200" indent="-342900">
              <a:buFont typeface="Arial" panose="020B0604020202020204" pitchFamily="34" charset="0"/>
              <a:buChar char="•"/>
            </a:pPr>
            <a:r>
              <a:rPr lang="en-US" sz="2000" dirty="0"/>
              <a:t>    </a:t>
            </a:r>
            <a:r>
              <a:rPr lang="en-US" sz="2000" b="1" dirty="0"/>
              <a:t>Default</a:t>
            </a:r>
            <a:r>
              <a:rPr lang="en-US" sz="2000" dirty="0"/>
              <a:t>: LGWR writes redo synchronously, making transactions wait for the redo to be on disk.</a:t>
            </a:r>
          </a:p>
          <a:p>
            <a:pPr marL="457200" indent="-342900">
              <a:buFont typeface="Arial" panose="020B0604020202020204" pitchFamily="34" charset="0"/>
              <a:buChar char="•"/>
            </a:pPr>
            <a:r>
              <a:rPr lang="en-US" sz="2000" dirty="0"/>
              <a:t>    </a:t>
            </a:r>
            <a:r>
              <a:rPr lang="en-US" sz="2000" b="1" dirty="0"/>
              <a:t>Optional</a:t>
            </a:r>
            <a:r>
              <a:rPr lang="en-US" sz="2000" dirty="0"/>
              <a:t>: Redo can be written asynchronously to reduce commit latency.</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Commits</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291677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5262979"/>
          </a:xfrm>
          <a:prstGeom prst="rect">
            <a:avLst/>
          </a:prstGeom>
          <a:noFill/>
        </p:spPr>
        <p:txBody>
          <a:bodyPr wrap="square" rtlCol="0">
            <a:spAutoFit/>
          </a:bodyPr>
          <a:lstStyle/>
          <a:p>
            <a:pPr marL="457200" indent="-342900">
              <a:buFont typeface="Arial" panose="020B0604020202020204" pitchFamily="34" charset="0"/>
              <a:buChar char="•"/>
            </a:pPr>
            <a:r>
              <a:rPr lang="en-US" sz="2400" b="1" dirty="0"/>
              <a:t>Definition</a:t>
            </a:r>
            <a:r>
              <a:rPr lang="en-US" sz="2400" dirty="0"/>
              <a:t>: Undoes changes made by SQL statements in an uncommitted transaction.</a:t>
            </a:r>
          </a:p>
          <a:p>
            <a:pPr marL="457200" indent="-342900">
              <a:buFont typeface="Arial" panose="020B0604020202020204" pitchFamily="34" charset="0"/>
              <a:buChar char="•"/>
            </a:pPr>
            <a:r>
              <a:rPr lang="en-US" sz="2400" b="1" dirty="0"/>
              <a:t>Post-Rollback</a:t>
            </a:r>
            <a:r>
              <a:rPr lang="en-US" sz="2400" dirty="0"/>
              <a:t>:</a:t>
            </a:r>
          </a:p>
          <a:p>
            <a:pPr marL="914400" lvl="1" indent="-342900">
              <a:buFont typeface="Arial" panose="020B0604020202020204" pitchFamily="34" charset="0"/>
              <a:buChar char="•"/>
            </a:pPr>
            <a:r>
              <a:rPr lang="en-US" sz="2400" dirty="0"/>
              <a:t>Effects of the transaction are removed.</a:t>
            </a:r>
          </a:p>
          <a:p>
            <a:pPr marL="457200" indent="-342900">
              <a:buFont typeface="Arial" panose="020B0604020202020204" pitchFamily="34" charset="0"/>
              <a:buChar char="•"/>
            </a:pPr>
            <a:r>
              <a:rPr lang="en-US" sz="2400" b="1" dirty="0"/>
              <a:t>Rollback Actions</a:t>
            </a:r>
            <a:r>
              <a:rPr lang="en-US" sz="2400" dirty="0"/>
              <a:t>:</a:t>
            </a:r>
          </a:p>
          <a:p>
            <a:pPr marL="914400" lvl="1" indent="-342900">
              <a:buFont typeface="Arial" panose="020B0604020202020204" pitchFamily="34" charset="0"/>
              <a:buChar char="•"/>
            </a:pPr>
            <a:r>
              <a:rPr lang="en-US" sz="2400" dirty="0"/>
              <a:t>Undoes all changes using undo segments.</a:t>
            </a:r>
          </a:p>
          <a:p>
            <a:pPr marL="914400" lvl="1" indent="-342900">
              <a:buFont typeface="Arial" panose="020B0604020202020204" pitchFamily="34" charset="0"/>
              <a:buChar char="•"/>
            </a:pPr>
            <a:r>
              <a:rPr lang="en-US" sz="2400" dirty="0"/>
              <a:t>Transaction table entry points to undo data, which is read and reversed.</a:t>
            </a:r>
          </a:p>
          <a:p>
            <a:pPr marL="1371600" lvl="2" indent="-342900">
              <a:buFont typeface="Arial" panose="020B0604020202020204" pitchFamily="34" charset="0"/>
              <a:buChar char="•"/>
            </a:pPr>
            <a:r>
              <a:rPr lang="en-US" sz="2400" dirty="0"/>
              <a:t>Inserted rows are deleted.</a:t>
            </a:r>
          </a:p>
          <a:p>
            <a:pPr marL="1371600" lvl="2" indent="-342900">
              <a:buFont typeface="Arial" panose="020B0604020202020204" pitchFamily="34" charset="0"/>
              <a:buChar char="•"/>
            </a:pPr>
            <a:r>
              <a:rPr lang="en-US" sz="2400" dirty="0"/>
              <a:t>Updated rows are reversed.</a:t>
            </a:r>
          </a:p>
          <a:p>
            <a:pPr marL="1371600" lvl="2" indent="-342900">
              <a:buFont typeface="Arial" panose="020B0604020202020204" pitchFamily="34" charset="0"/>
              <a:buChar char="•"/>
            </a:pPr>
            <a:r>
              <a:rPr lang="en-US" sz="2400" dirty="0"/>
              <a:t>Deleted rows are reinserted.</a:t>
            </a:r>
          </a:p>
          <a:p>
            <a:pPr marL="914400" lvl="1" indent="-342900">
              <a:buFont typeface="Arial" panose="020B0604020202020204" pitchFamily="34" charset="0"/>
              <a:buChar char="•"/>
            </a:pPr>
            <a:r>
              <a:rPr lang="en-US" sz="2400" dirty="0"/>
              <a:t>Releases all data locks held by the transaction.</a:t>
            </a:r>
          </a:p>
          <a:p>
            <a:pPr marL="914400" lvl="1" indent="-342900">
              <a:buFont typeface="Arial" panose="020B0604020202020204" pitchFamily="34" charset="0"/>
              <a:buChar char="•"/>
            </a:pPr>
            <a:r>
              <a:rPr lang="en-US" sz="2400" dirty="0"/>
              <a:t>Erases all </a:t>
            </a:r>
            <a:r>
              <a:rPr lang="en-US" sz="2400" dirty="0" err="1"/>
              <a:t>savepoints</a:t>
            </a:r>
            <a:r>
              <a:rPr lang="en-US" sz="2400" dirty="0"/>
              <a:t>.</a:t>
            </a:r>
          </a:p>
          <a:p>
            <a:pPr marL="914400" lvl="1" indent="-342900">
              <a:buFont typeface="Arial" panose="020B0604020202020204" pitchFamily="34" charset="0"/>
              <a:buChar char="•"/>
            </a:pPr>
            <a:r>
              <a:rPr lang="en-US" sz="2400" dirty="0"/>
              <a:t>Ends the transaction.</a:t>
            </a:r>
          </a:p>
          <a:p>
            <a:pPr marL="457200" indent="-342900">
              <a:buFont typeface="Arial" panose="020B0604020202020204" pitchFamily="34" charset="0"/>
              <a:buChar char="•"/>
            </a:pPr>
            <a:r>
              <a:rPr lang="en-US" sz="2400" b="1" dirty="0"/>
              <a:t>Duration</a:t>
            </a:r>
            <a:r>
              <a:rPr lang="en-US" sz="2400" dirty="0"/>
              <a:t>: Depends on the amount of data modified.</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Rollback</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9753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2A8124-24D2-471F-A48F-12AE2D3BCBA3}"/>
              </a:ext>
            </a:extLst>
          </p:cNvPr>
          <p:cNvSpPr txBox="1"/>
          <p:nvPr/>
        </p:nvSpPr>
        <p:spPr>
          <a:xfrm>
            <a:off x="876692" y="818730"/>
            <a:ext cx="3455821" cy="996880"/>
          </a:xfrm>
          <a:prstGeom prst="rect">
            <a:avLst/>
          </a:prstGeom>
        </p:spPr>
        <p:txBody>
          <a:bodyPr vert="horz" lIns="91440" tIns="45720" rIns="91440" bIns="45720" rtlCol="0" anchor="b">
            <a:normAutofit/>
          </a:bodyPr>
          <a:lstStyle/>
          <a:p>
            <a:pPr fontAlgn="base">
              <a:lnSpc>
                <a:spcPct val="90000"/>
              </a:lnSpc>
              <a:spcBef>
                <a:spcPct val="0"/>
              </a:spcBef>
              <a:spcAft>
                <a:spcPts val="600"/>
              </a:spcAft>
            </a:pPr>
            <a:r>
              <a:rPr lang="en-US" sz="3200" b="1" kern="1200" dirty="0">
                <a:solidFill>
                  <a:schemeClr val="tx1"/>
                </a:solidFill>
                <a:latin typeface="+mj-lt"/>
                <a:ea typeface="+mj-ea"/>
                <a:cs typeface="+mj-cs"/>
              </a:rPr>
              <a:t>Summary</a:t>
            </a:r>
          </a:p>
        </p:txBody>
      </p:sp>
      <p:sp>
        <p:nvSpPr>
          <p:cNvPr id="8" name="TextBox 7">
            <a:extLst>
              <a:ext uri="{FF2B5EF4-FFF2-40B4-BE49-F238E27FC236}">
                <a16:creationId xmlns:a16="http://schemas.microsoft.com/office/drawing/2014/main" id="{A05D997B-14DA-5041-8DBC-8A14004F4762}"/>
              </a:ext>
            </a:extLst>
          </p:cNvPr>
          <p:cNvSpPr txBox="1"/>
          <p:nvPr/>
        </p:nvSpPr>
        <p:spPr>
          <a:xfrm>
            <a:off x="876693" y="1859154"/>
            <a:ext cx="3455821" cy="4122154"/>
          </a:xfrm>
          <a:prstGeom prst="rect">
            <a:avLst/>
          </a:prstGeom>
        </p:spPr>
        <p:txBody>
          <a:bodyPr vert="horz" lIns="91440" tIns="45720" rIns="91440" bIns="45720" rtlCol="0" anchor="t">
            <a:normAutofit fontScale="92500" lnSpcReduction="10000"/>
          </a:bodyPr>
          <a:lstStyle/>
          <a:p>
            <a:pPr marL="457200" indent="-228600">
              <a:lnSpc>
                <a:spcPct val="90000"/>
              </a:lnSpc>
              <a:spcAft>
                <a:spcPts val="600"/>
              </a:spcAft>
              <a:buFont typeface="Arial" panose="020B0604020202020204" pitchFamily="34" charset="0"/>
              <a:buChar char="•"/>
            </a:pPr>
            <a:r>
              <a:rPr lang="en-US" sz="2000" dirty="0"/>
              <a:t>What are Transactions</a:t>
            </a:r>
          </a:p>
          <a:p>
            <a:pPr marL="457200" indent="-228600">
              <a:lnSpc>
                <a:spcPct val="90000"/>
              </a:lnSpc>
              <a:spcAft>
                <a:spcPts val="600"/>
              </a:spcAft>
              <a:buFont typeface="Arial" panose="020B0604020202020204" pitchFamily="34" charset="0"/>
              <a:buChar char="•"/>
            </a:pPr>
            <a:r>
              <a:rPr lang="en-US" sz="2000" dirty="0"/>
              <a:t>ACID</a:t>
            </a:r>
          </a:p>
          <a:p>
            <a:pPr marL="457200" indent="-228600">
              <a:lnSpc>
                <a:spcPct val="90000"/>
              </a:lnSpc>
              <a:spcAft>
                <a:spcPts val="600"/>
              </a:spcAft>
              <a:buFont typeface="Arial" panose="020B0604020202020204" pitchFamily="34" charset="0"/>
              <a:buChar char="•"/>
            </a:pPr>
            <a:r>
              <a:rPr lang="en-US" sz="2000" dirty="0"/>
              <a:t>Structure of a Transaction</a:t>
            </a:r>
          </a:p>
          <a:p>
            <a:pPr marL="457200" indent="-228600">
              <a:lnSpc>
                <a:spcPct val="90000"/>
              </a:lnSpc>
              <a:spcAft>
                <a:spcPts val="600"/>
              </a:spcAft>
              <a:buFont typeface="Arial" panose="020B0604020202020204" pitchFamily="34" charset="0"/>
              <a:buChar char="•"/>
            </a:pPr>
            <a:r>
              <a:rPr lang="en-US" sz="2000" dirty="0"/>
              <a:t>Beginning of a Transaction</a:t>
            </a:r>
          </a:p>
          <a:p>
            <a:pPr marL="457200" indent="-228600">
              <a:lnSpc>
                <a:spcPct val="90000"/>
              </a:lnSpc>
              <a:spcAft>
                <a:spcPts val="600"/>
              </a:spcAft>
              <a:buFont typeface="Arial" panose="020B0604020202020204" pitchFamily="34" charset="0"/>
              <a:buChar char="•"/>
            </a:pPr>
            <a:r>
              <a:rPr lang="en-US" sz="2000" dirty="0"/>
              <a:t>End of a Transaction</a:t>
            </a:r>
          </a:p>
          <a:p>
            <a:pPr marL="457200" indent="-228600">
              <a:lnSpc>
                <a:spcPct val="90000"/>
              </a:lnSpc>
              <a:spcAft>
                <a:spcPts val="600"/>
              </a:spcAft>
              <a:buFont typeface="Arial" panose="020B0604020202020204" pitchFamily="34" charset="0"/>
              <a:buChar char="•"/>
            </a:pPr>
            <a:r>
              <a:rPr lang="en-US" sz="2000" dirty="0"/>
              <a:t>Some examples</a:t>
            </a:r>
          </a:p>
          <a:p>
            <a:pPr marL="457200" indent="-228600">
              <a:lnSpc>
                <a:spcPct val="90000"/>
              </a:lnSpc>
              <a:spcAft>
                <a:spcPts val="600"/>
              </a:spcAft>
              <a:buFont typeface="Arial" panose="020B0604020202020204" pitchFamily="34" charset="0"/>
              <a:buChar char="•"/>
            </a:pPr>
            <a:r>
              <a:rPr lang="en-US" sz="2000" dirty="0"/>
              <a:t>Statement-Level Atomicity</a:t>
            </a:r>
          </a:p>
          <a:p>
            <a:pPr marL="457200" indent="-228600">
              <a:lnSpc>
                <a:spcPct val="90000"/>
              </a:lnSpc>
              <a:spcAft>
                <a:spcPts val="600"/>
              </a:spcAft>
              <a:buFont typeface="Arial" panose="020B0604020202020204" pitchFamily="34" charset="0"/>
              <a:buChar char="•"/>
            </a:pPr>
            <a:r>
              <a:rPr lang="en-US" sz="2000" dirty="0"/>
              <a:t>Transaction Control</a:t>
            </a:r>
          </a:p>
          <a:p>
            <a:pPr marL="457200" indent="-228600">
              <a:lnSpc>
                <a:spcPct val="90000"/>
              </a:lnSpc>
              <a:spcAft>
                <a:spcPts val="600"/>
              </a:spcAft>
              <a:buFont typeface="Arial" panose="020B0604020202020204" pitchFamily="34" charset="0"/>
              <a:buChar char="•"/>
            </a:pPr>
            <a:r>
              <a:rPr lang="en-US" sz="2000" dirty="0"/>
              <a:t>Basic Concepts of Transaction Control</a:t>
            </a:r>
          </a:p>
          <a:p>
            <a:pPr marL="457200" indent="-228600">
              <a:lnSpc>
                <a:spcPct val="90000"/>
              </a:lnSpc>
              <a:spcAft>
                <a:spcPts val="600"/>
              </a:spcAft>
              <a:buFont typeface="Arial" panose="020B0604020202020204" pitchFamily="34" charset="0"/>
              <a:buChar char="•"/>
            </a:pPr>
            <a:r>
              <a:rPr lang="en-US" sz="2000" dirty="0" err="1"/>
              <a:t>Savepoints</a:t>
            </a:r>
            <a:endParaRPr lang="en-US" sz="2000" dirty="0"/>
          </a:p>
          <a:p>
            <a:pPr marL="457200" indent="-228600">
              <a:lnSpc>
                <a:spcPct val="90000"/>
              </a:lnSpc>
              <a:spcAft>
                <a:spcPts val="600"/>
              </a:spcAft>
              <a:buFont typeface="Arial" panose="020B0604020202020204" pitchFamily="34" charset="0"/>
              <a:buChar char="•"/>
            </a:pPr>
            <a:r>
              <a:rPr lang="en-US" sz="2000" dirty="0"/>
              <a:t>Commits</a:t>
            </a:r>
          </a:p>
          <a:p>
            <a:pPr marL="457200" indent="-228600">
              <a:lnSpc>
                <a:spcPct val="90000"/>
              </a:lnSpc>
              <a:spcAft>
                <a:spcPts val="600"/>
              </a:spcAft>
              <a:buFont typeface="Arial" panose="020B0604020202020204" pitchFamily="34" charset="0"/>
              <a:buChar char="•"/>
            </a:pPr>
            <a:r>
              <a:rPr lang="en-US" sz="2000" dirty="0"/>
              <a:t>Rollbacks</a:t>
            </a:r>
          </a:p>
          <a:p>
            <a:pPr marL="457200" indent="-228600">
              <a:lnSpc>
                <a:spcPct val="90000"/>
              </a:lnSpc>
              <a:spcAft>
                <a:spcPts val="600"/>
              </a:spcAft>
              <a:buFont typeface="Arial" panose="020B0604020202020204" pitchFamily="34" charset="0"/>
              <a:buChar char="•"/>
            </a:pPr>
            <a:endParaRPr lang="en-US" sz="2000" dirty="0"/>
          </a:p>
        </p:txBody>
      </p:sp>
      <p:grpSp>
        <p:nvGrpSpPr>
          <p:cNvPr id="33" name="Group 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4" name="Rectangle 3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blue background with white text&#10;&#10;Description automatically generated">
            <a:extLst>
              <a:ext uri="{FF2B5EF4-FFF2-40B4-BE49-F238E27FC236}">
                <a16:creationId xmlns:a16="http://schemas.microsoft.com/office/drawing/2014/main" id="{CFCD784B-A4E6-9967-C1D5-E3B0B731A670}"/>
              </a:ext>
            </a:extLst>
          </p:cNvPr>
          <p:cNvPicPr>
            <a:picLocks noChangeAspect="1"/>
          </p:cNvPicPr>
          <p:nvPr/>
        </p:nvPicPr>
        <p:blipFill>
          <a:blip r:embed="rId3"/>
          <a:stretch>
            <a:fillRect/>
          </a:stretch>
        </p:blipFill>
        <p:spPr>
          <a:xfrm>
            <a:off x="4913945" y="1128965"/>
            <a:ext cx="6900103" cy="4600069"/>
          </a:xfrm>
          <a:prstGeom prst="rect">
            <a:avLst/>
          </a:prstGeom>
        </p:spPr>
      </p:pic>
    </p:spTree>
    <p:extLst>
      <p:ext uri="{BB962C8B-B14F-4D97-AF65-F5344CB8AC3E}">
        <p14:creationId xmlns:p14="http://schemas.microsoft.com/office/powerpoint/2010/main" val="18944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AC2A8124-24D2-471F-A48F-12AE2D3BCBA3}"/>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r" fontAlgn="base">
              <a:lnSpc>
                <a:spcPct val="90000"/>
              </a:lnSpc>
              <a:spcBef>
                <a:spcPct val="0"/>
              </a:spcBef>
              <a:spcAft>
                <a:spcPts val="600"/>
              </a:spcAft>
            </a:pPr>
            <a:r>
              <a:rPr lang="en-US" sz="7200" b="1" kern="1200" dirty="0">
                <a:solidFill>
                  <a:schemeClr val="tx1"/>
                </a:solidFill>
                <a:latin typeface="+mj-lt"/>
                <a:ea typeface="+mj-ea"/>
                <a:cs typeface="+mj-cs"/>
              </a:rPr>
              <a:t>Week </a:t>
            </a:r>
            <a:r>
              <a:rPr lang="en-US" sz="7200" b="1" dirty="0">
                <a:latin typeface="+mj-lt"/>
                <a:ea typeface="+mj-ea"/>
                <a:cs typeface="+mj-cs"/>
              </a:rPr>
              <a:t>8</a:t>
            </a:r>
            <a:endParaRPr lang="en-US" sz="7200" kern="1200" dirty="0">
              <a:solidFill>
                <a:schemeClr val="tx1"/>
              </a:solidFill>
              <a:latin typeface="+mj-lt"/>
              <a:ea typeface="+mj-ea"/>
              <a:cs typeface="+mj-cs"/>
            </a:endParaRPr>
          </a:p>
        </p:txBody>
      </p:sp>
      <p:cxnSp>
        <p:nvCxnSpPr>
          <p:cNvPr id="16" name="Straight Connector 1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0" name="TextBox 7">
            <a:extLst>
              <a:ext uri="{FF2B5EF4-FFF2-40B4-BE49-F238E27FC236}">
                <a16:creationId xmlns:a16="http://schemas.microsoft.com/office/drawing/2014/main" id="{D3C44696-81C5-B165-4F4E-21FF8E8932EB}"/>
              </a:ext>
            </a:extLst>
          </p:cNvPr>
          <p:cNvGraphicFramePr/>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E3C3C69-E7E6-0285-F574-34FE9CF7EB7B}"/>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descr="A red and white logo&#10;&#10;Description automatically generated">
            <a:extLst>
              <a:ext uri="{FF2B5EF4-FFF2-40B4-BE49-F238E27FC236}">
                <a16:creationId xmlns:a16="http://schemas.microsoft.com/office/drawing/2014/main" id="{44512A75-CCEF-1754-F87F-AB50AF32301B}"/>
              </a:ext>
            </a:extLst>
          </p:cNvPr>
          <p:cNvPicPr>
            <a:picLocks noChangeAspect="1"/>
          </p:cNvPicPr>
          <p:nvPr/>
        </p:nvPicPr>
        <p:blipFill>
          <a:blip r:embed="rId8"/>
          <a:stretch>
            <a:fillRect/>
          </a:stretch>
        </p:blipFill>
        <p:spPr>
          <a:xfrm>
            <a:off x="238548" y="284481"/>
            <a:ext cx="898276" cy="338694"/>
          </a:xfrm>
          <a:prstGeom prst="rect">
            <a:avLst/>
          </a:prstGeom>
        </p:spPr>
      </p:pic>
    </p:spTree>
    <p:extLst>
      <p:ext uri="{BB962C8B-B14F-4D97-AF65-F5344CB8AC3E}">
        <p14:creationId xmlns:p14="http://schemas.microsoft.com/office/powerpoint/2010/main" val="398451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AC2A8124-24D2-471F-A48F-12AE2D3BCBA3}"/>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r" fontAlgn="base">
              <a:lnSpc>
                <a:spcPct val="90000"/>
              </a:lnSpc>
              <a:spcBef>
                <a:spcPct val="0"/>
              </a:spcBef>
              <a:spcAft>
                <a:spcPts val="600"/>
              </a:spcAft>
            </a:pPr>
            <a:r>
              <a:rPr lang="en-US" sz="7200" b="1" kern="1200" dirty="0">
                <a:solidFill>
                  <a:schemeClr val="tx1"/>
                </a:solidFill>
                <a:latin typeface="+mj-lt"/>
                <a:ea typeface="+mj-ea"/>
                <a:cs typeface="+mj-cs"/>
              </a:rPr>
              <a:t>Week </a:t>
            </a:r>
            <a:r>
              <a:rPr lang="en-US" sz="7200" b="1" dirty="0">
                <a:latin typeface="+mj-lt"/>
                <a:ea typeface="+mj-ea"/>
                <a:cs typeface="+mj-cs"/>
              </a:rPr>
              <a:t>8</a:t>
            </a:r>
            <a:endParaRPr lang="en-US" sz="7200" kern="1200" dirty="0">
              <a:solidFill>
                <a:schemeClr val="tx1"/>
              </a:solidFill>
              <a:latin typeface="+mj-lt"/>
              <a:ea typeface="+mj-ea"/>
              <a:cs typeface="+mj-cs"/>
            </a:endParaRPr>
          </a:p>
        </p:txBody>
      </p:sp>
      <p:cxnSp>
        <p:nvCxnSpPr>
          <p:cNvPr id="16" name="Straight Connector 1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0" name="TextBox 7">
            <a:extLst>
              <a:ext uri="{FF2B5EF4-FFF2-40B4-BE49-F238E27FC236}">
                <a16:creationId xmlns:a16="http://schemas.microsoft.com/office/drawing/2014/main" id="{D3C44696-81C5-B165-4F4E-21FF8E8932EB}"/>
              </a:ext>
            </a:extLst>
          </p:cNvPr>
          <p:cNvGraphicFramePr/>
          <p:nvPr>
            <p:extLst>
              <p:ext uri="{D42A27DB-BD31-4B8C-83A1-F6EECF244321}">
                <p14:modId xmlns:p14="http://schemas.microsoft.com/office/powerpoint/2010/main" val="154103651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E3C3C69-E7E6-0285-F574-34FE9CF7EB7B}"/>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descr="A red and white logo&#10;&#10;Description automatically generated">
            <a:extLst>
              <a:ext uri="{FF2B5EF4-FFF2-40B4-BE49-F238E27FC236}">
                <a16:creationId xmlns:a16="http://schemas.microsoft.com/office/drawing/2014/main" id="{44512A75-CCEF-1754-F87F-AB50AF32301B}"/>
              </a:ext>
            </a:extLst>
          </p:cNvPr>
          <p:cNvPicPr>
            <a:picLocks noChangeAspect="1"/>
          </p:cNvPicPr>
          <p:nvPr/>
        </p:nvPicPr>
        <p:blipFill>
          <a:blip r:embed="rId8"/>
          <a:stretch>
            <a:fillRect/>
          </a:stretch>
        </p:blipFill>
        <p:spPr>
          <a:xfrm>
            <a:off x="238548" y="284481"/>
            <a:ext cx="898276" cy="338694"/>
          </a:xfrm>
          <a:prstGeom prst="rect">
            <a:avLst/>
          </a:prstGeom>
        </p:spPr>
      </p:pic>
    </p:spTree>
    <p:extLst>
      <p:ext uri="{BB962C8B-B14F-4D97-AF65-F5344CB8AC3E}">
        <p14:creationId xmlns:p14="http://schemas.microsoft.com/office/powerpoint/2010/main" val="157427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4401205"/>
          </a:xfrm>
          <a:prstGeom prst="rect">
            <a:avLst/>
          </a:prstGeom>
          <a:noFill/>
        </p:spPr>
        <p:txBody>
          <a:bodyPr wrap="square" rtlCol="0">
            <a:spAutoFit/>
          </a:bodyPr>
          <a:lstStyle/>
          <a:p>
            <a:pPr marL="571500" indent="-457200">
              <a:buFont typeface="Arial" panose="020B0604020202020204" pitchFamily="34" charset="0"/>
              <a:buChar char="•"/>
            </a:pPr>
            <a:r>
              <a:rPr lang="en-US" sz="2800" dirty="0"/>
              <a:t>A logical unit of work that must be entirely completed or entirely aborted. This ensures data integrity by ensuring all commands are successful or none of them execute</a:t>
            </a:r>
          </a:p>
          <a:p>
            <a:pPr marL="571500" indent="-457200">
              <a:buFont typeface="Arial" panose="020B0604020202020204" pitchFamily="34" charset="0"/>
              <a:buChar char="•"/>
            </a:pPr>
            <a:r>
              <a:rPr lang="en-US" sz="2800" dirty="0"/>
              <a:t>A group of commands that manipulates data stored in a database </a:t>
            </a:r>
          </a:p>
          <a:p>
            <a:pPr marL="571500" indent="-457200">
              <a:buFont typeface="Arial" panose="020B0604020202020204" pitchFamily="34" charset="0"/>
              <a:buChar char="•"/>
            </a:pPr>
            <a:r>
              <a:rPr lang="en-US" sz="2800" dirty="0"/>
              <a:t>Transactions are often broken into parts like</a:t>
            </a:r>
          </a:p>
          <a:p>
            <a:pPr marL="1028700" lvl="1" indent="-457200">
              <a:buFont typeface="Arial" panose="020B0604020202020204" pitchFamily="34" charset="0"/>
              <a:buChar char="•"/>
            </a:pPr>
            <a:r>
              <a:rPr lang="en-US" sz="2800" dirty="0"/>
              <a:t>Like updating account info</a:t>
            </a:r>
          </a:p>
          <a:p>
            <a:pPr marL="1028700" lvl="1" indent="-457200">
              <a:buFont typeface="Arial" panose="020B0604020202020204" pitchFamily="34" charset="0"/>
              <a:buChar char="•"/>
            </a:pPr>
            <a:r>
              <a:rPr lang="en-US" sz="2800" dirty="0"/>
              <a:t>Adjusting how many products are available after purchase</a:t>
            </a:r>
          </a:p>
          <a:p>
            <a:pPr marL="571500" indent="-457200">
              <a:buFont typeface="Arial" panose="020B0604020202020204" pitchFamily="34" charset="0"/>
              <a:buChar char="•"/>
            </a:pPr>
            <a:r>
              <a:rPr lang="en-US" sz="2800" b="1" dirty="0"/>
              <a:t>Concurrent transactions </a:t>
            </a:r>
            <a:r>
              <a:rPr lang="en-US" sz="2800" dirty="0"/>
              <a:t>– when many transactions take place at once</a:t>
            </a:r>
          </a:p>
          <a:p>
            <a:pPr marL="571500" indent="-457200">
              <a:buFont typeface="Arial" panose="020B0604020202020204" pitchFamily="34" charset="0"/>
              <a:buChar char="•"/>
            </a:pPr>
            <a:r>
              <a:rPr lang="en-US" sz="2800" b="1" dirty="0"/>
              <a:t>Concurrency control </a:t>
            </a:r>
            <a:r>
              <a:rPr lang="en-US" sz="2800" dirty="0"/>
              <a:t>– managing the execution of transactions </a:t>
            </a:r>
          </a:p>
          <a:p>
            <a:pPr marL="571500" indent="-457200">
              <a:buFont typeface="Arial" panose="020B0604020202020204" pitchFamily="34" charset="0"/>
              <a:buChar char="•"/>
            </a:pPr>
            <a:endParaRPr lang="en-US" sz="2800" dirty="0"/>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What is a Transaction?</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21728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4401205"/>
          </a:xfrm>
          <a:prstGeom prst="rect">
            <a:avLst/>
          </a:prstGeom>
          <a:noFill/>
        </p:spPr>
        <p:txBody>
          <a:bodyPr wrap="square" rtlCol="0">
            <a:spAutoFit/>
          </a:bodyPr>
          <a:lstStyle/>
          <a:p>
            <a:pPr marL="571500" indent="-457200">
              <a:buFont typeface="Arial" panose="020B0604020202020204" pitchFamily="34" charset="0"/>
              <a:buChar char="•"/>
            </a:pPr>
            <a:r>
              <a:rPr lang="en-US" sz="2800" b="1" dirty="0"/>
              <a:t>Atomicity</a:t>
            </a:r>
            <a:r>
              <a:rPr lang="en-US" sz="2800" dirty="0"/>
              <a:t>: The entire of the operations that are included by the transaction performed successfully. Otherwise, all operations are canceled at the point of the failure and all the previous operations are rolled back </a:t>
            </a:r>
          </a:p>
          <a:p>
            <a:pPr marL="571500" indent="-457200">
              <a:buFont typeface="Arial" panose="020B0604020202020204" pitchFamily="34" charset="0"/>
              <a:buChar char="•"/>
            </a:pPr>
            <a:r>
              <a:rPr lang="en-US" sz="2800" b="1" dirty="0"/>
              <a:t>Consistency</a:t>
            </a:r>
            <a:r>
              <a:rPr lang="en-US" sz="2800" dirty="0"/>
              <a:t>: This property ensures that all the data will be consistent after a transaction is completed according to the defined rules, constraints, cascades, and triggers </a:t>
            </a:r>
          </a:p>
          <a:p>
            <a:pPr marL="571500" indent="-457200">
              <a:buFont typeface="Arial" panose="020B0604020202020204" pitchFamily="34" charset="0"/>
              <a:buChar char="•"/>
            </a:pPr>
            <a:r>
              <a:rPr lang="en-US" sz="2800" b="1" dirty="0"/>
              <a:t>Isolation</a:t>
            </a:r>
            <a:r>
              <a:rPr lang="en-US" sz="2800" dirty="0"/>
              <a:t>: All transactions are isolated from other transactions </a:t>
            </a:r>
          </a:p>
          <a:p>
            <a:pPr marL="571500" indent="-457200">
              <a:buFont typeface="Arial" panose="020B0604020202020204" pitchFamily="34" charset="0"/>
              <a:buChar char="•"/>
            </a:pPr>
            <a:r>
              <a:rPr lang="en-US" sz="2800" b="1" dirty="0"/>
              <a:t>Durable</a:t>
            </a:r>
            <a:r>
              <a:rPr lang="en-US" sz="2800" dirty="0"/>
              <a:t>: The modification of the committed transactions persist in the database </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ACID</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129721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Example Transaction</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D88A7E40-0DDD-74D1-4F8A-732BFC96E368}"/>
              </a:ext>
            </a:extLst>
          </p:cNvPr>
          <p:cNvPicPr>
            <a:picLocks noChangeAspect="1"/>
          </p:cNvPicPr>
          <p:nvPr/>
        </p:nvPicPr>
        <p:blipFill>
          <a:blip r:embed="rId4"/>
          <a:stretch>
            <a:fillRect/>
          </a:stretch>
        </p:blipFill>
        <p:spPr>
          <a:xfrm>
            <a:off x="2631726" y="1237129"/>
            <a:ext cx="6928547" cy="5058939"/>
          </a:xfrm>
          <a:prstGeom prst="rect">
            <a:avLst/>
          </a:prstGeom>
        </p:spPr>
      </p:pic>
    </p:spTree>
    <p:extLst>
      <p:ext uri="{BB962C8B-B14F-4D97-AF65-F5344CB8AC3E}">
        <p14:creationId xmlns:p14="http://schemas.microsoft.com/office/powerpoint/2010/main" val="86293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2" y="1023773"/>
            <a:ext cx="10900777" cy="2677656"/>
          </a:xfrm>
          <a:prstGeom prst="rect">
            <a:avLst/>
          </a:prstGeom>
          <a:noFill/>
        </p:spPr>
        <p:txBody>
          <a:bodyPr wrap="square" rtlCol="0">
            <a:spAutoFit/>
          </a:bodyPr>
          <a:lstStyle/>
          <a:p>
            <a:pPr marL="571500" indent="-457200">
              <a:buFont typeface="Arial" panose="020B0604020202020204" pitchFamily="34" charset="0"/>
              <a:buChar char="•"/>
            </a:pPr>
            <a:r>
              <a:rPr lang="en-US" sz="2800" dirty="0"/>
              <a:t>A database transaction consists of 1 or more statements</a:t>
            </a:r>
          </a:p>
          <a:p>
            <a:pPr marL="571500" indent="-457200">
              <a:buFont typeface="Arial" panose="020B0604020202020204" pitchFamily="34" charset="0"/>
              <a:buChar char="•"/>
            </a:pPr>
            <a:r>
              <a:rPr lang="en-US" sz="2800" dirty="0"/>
              <a:t>Specifically, it consists of the following:</a:t>
            </a:r>
          </a:p>
          <a:p>
            <a:pPr marL="1028700" lvl="1" indent="-457200">
              <a:buFont typeface="Arial" panose="020B0604020202020204" pitchFamily="34" charset="0"/>
              <a:buChar char="•"/>
            </a:pPr>
            <a:r>
              <a:rPr lang="en-US" sz="2800" dirty="0"/>
              <a:t>1 or more DML (Data Manipulation Language) statements, combined they constitute an atomic change to the database</a:t>
            </a:r>
          </a:p>
          <a:p>
            <a:pPr marL="1028700" lvl="1" indent="-457200">
              <a:buFont typeface="Arial" panose="020B0604020202020204" pitchFamily="34" charset="0"/>
              <a:buChar char="•"/>
            </a:pPr>
            <a:r>
              <a:rPr lang="en-US" sz="2800" dirty="0"/>
              <a:t>1 DDL (Data Definition Language) statement</a:t>
            </a:r>
          </a:p>
          <a:p>
            <a:pPr marL="571500" indent="-457200">
              <a:buFont typeface="Arial" panose="020B0604020202020204" pitchFamily="34" charset="0"/>
              <a:buChar char="•"/>
            </a:pPr>
            <a:r>
              <a:rPr lang="en-US" sz="2800" dirty="0"/>
              <a:t>A transaction has a beginning and an end </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Structure of a Transaction</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spTree>
    <p:extLst>
      <p:ext uri="{BB962C8B-B14F-4D97-AF65-F5344CB8AC3E}">
        <p14:creationId xmlns:p14="http://schemas.microsoft.com/office/powerpoint/2010/main" val="33995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3" y="1023773"/>
            <a:ext cx="6397164" cy="5262979"/>
          </a:xfrm>
          <a:prstGeom prst="rect">
            <a:avLst/>
          </a:prstGeom>
          <a:noFill/>
        </p:spPr>
        <p:txBody>
          <a:bodyPr wrap="square" rtlCol="0">
            <a:spAutoFit/>
          </a:bodyPr>
          <a:lstStyle/>
          <a:p>
            <a:pPr marL="571500" indent="-457200">
              <a:buFont typeface="Arial" panose="020B0604020202020204" pitchFamily="34" charset="0"/>
              <a:buChar char="•"/>
            </a:pPr>
            <a:r>
              <a:rPr lang="en-US" sz="2400" dirty="0"/>
              <a:t>A transaction begins when the first executable SQL occurs</a:t>
            </a:r>
          </a:p>
          <a:p>
            <a:pPr marL="571500" indent="-457200">
              <a:buFont typeface="Arial" panose="020B0604020202020204" pitchFamily="34" charset="0"/>
              <a:buChar char="•"/>
            </a:pPr>
            <a:r>
              <a:rPr lang="en-US" sz="2400" dirty="0"/>
              <a:t>An executable SQL statement is one that generates a call to a database instance, including DML and DDL statements</a:t>
            </a:r>
          </a:p>
          <a:p>
            <a:pPr marL="571500" indent="-457200">
              <a:buFont typeface="Arial" panose="020B0604020202020204" pitchFamily="34" charset="0"/>
              <a:buChar char="•"/>
            </a:pPr>
            <a:r>
              <a:rPr lang="en-US" sz="2400" dirty="0"/>
              <a:t>Oracle assigns the transaction to an available undo data segment to cored the undo entries for the new transaction</a:t>
            </a:r>
          </a:p>
          <a:p>
            <a:pPr marL="571500" indent="-457200">
              <a:buFont typeface="Arial" panose="020B0604020202020204" pitchFamily="34" charset="0"/>
              <a:buChar char="•"/>
            </a:pPr>
            <a:r>
              <a:rPr lang="en-US" sz="2400" dirty="0"/>
              <a:t>A transaction ID is only allocated when an undo segment and transaction table slot are allocated in the first DML statement</a:t>
            </a:r>
          </a:p>
          <a:p>
            <a:pPr marL="571500" indent="-457200">
              <a:buFont typeface="Arial" panose="020B0604020202020204" pitchFamily="34" charset="0"/>
              <a:buChar char="•"/>
            </a:pPr>
            <a:r>
              <a:rPr lang="en-US" sz="2400" b="1" dirty="0"/>
              <a:t>Transaction ID</a:t>
            </a:r>
            <a:r>
              <a:rPr lang="en-US" sz="2400" dirty="0"/>
              <a:t>: a unique ID of a transaction that represents the undo segment number, slot, and sequence  number</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a:latin typeface="Calibri" panose="020F0502020204030204" pitchFamily="34" charset="0"/>
              </a:rPr>
              <a:t>Beginning of a Transaction</a:t>
            </a:r>
            <a:endParaRPr lang="en-US" sz="2800" b="1" dirty="0">
              <a:latin typeface="Calibri" panose="020F0502020204030204" pitchFamily="34" charset="0"/>
            </a:endParaRP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pic>
        <p:nvPicPr>
          <p:cNvPr id="6" name="Picture 5" descr="A baby in a tuxedo pointing&#10;&#10;Description automatically generated">
            <a:extLst>
              <a:ext uri="{FF2B5EF4-FFF2-40B4-BE49-F238E27FC236}">
                <a16:creationId xmlns:a16="http://schemas.microsoft.com/office/drawing/2014/main" id="{627B92B8-CA5A-8573-7E47-BAF85CAF9D9A}"/>
              </a:ext>
            </a:extLst>
          </p:cNvPr>
          <p:cNvPicPr>
            <a:picLocks noChangeAspect="1"/>
          </p:cNvPicPr>
          <p:nvPr/>
        </p:nvPicPr>
        <p:blipFill>
          <a:blip r:embed="rId4"/>
          <a:stretch>
            <a:fillRect/>
          </a:stretch>
        </p:blipFill>
        <p:spPr>
          <a:xfrm>
            <a:off x="7289601" y="1047750"/>
            <a:ext cx="4762500" cy="4762500"/>
          </a:xfrm>
          <a:prstGeom prst="rect">
            <a:avLst/>
          </a:prstGeom>
        </p:spPr>
      </p:pic>
    </p:spTree>
    <p:extLst>
      <p:ext uri="{BB962C8B-B14F-4D97-AF65-F5344CB8AC3E}">
        <p14:creationId xmlns:p14="http://schemas.microsoft.com/office/powerpoint/2010/main" val="117774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05D997B-14DA-5041-8DBC-8A14004F4762}"/>
              </a:ext>
            </a:extLst>
          </p:cNvPr>
          <p:cNvSpPr txBox="1"/>
          <p:nvPr/>
        </p:nvSpPr>
        <p:spPr>
          <a:xfrm>
            <a:off x="568413" y="1023773"/>
            <a:ext cx="6397164" cy="5632311"/>
          </a:xfrm>
          <a:prstGeom prst="rect">
            <a:avLst/>
          </a:prstGeom>
          <a:noFill/>
        </p:spPr>
        <p:txBody>
          <a:bodyPr wrap="square" rtlCol="0">
            <a:spAutoFit/>
          </a:bodyPr>
          <a:lstStyle/>
          <a:p>
            <a:pPr marL="571500" indent="-457200">
              <a:buFont typeface="Arial" panose="020B0604020202020204" pitchFamily="34" charset="0"/>
              <a:buChar char="•"/>
            </a:pPr>
            <a:r>
              <a:rPr lang="en-US" sz="2000" dirty="0"/>
              <a:t>A transaction can end under various circumstances</a:t>
            </a:r>
          </a:p>
          <a:p>
            <a:pPr marL="571500" indent="-457200">
              <a:buFont typeface="Arial" panose="020B0604020202020204" pitchFamily="34" charset="0"/>
              <a:buChar char="•"/>
            </a:pPr>
            <a:r>
              <a:rPr lang="en-US" sz="2000" dirty="0"/>
              <a:t>A transaction ends when any of the following occurs:</a:t>
            </a:r>
          </a:p>
          <a:p>
            <a:pPr marL="1028700" lvl="1" indent="-457200">
              <a:buFont typeface="Arial" panose="020B0604020202020204" pitchFamily="34" charset="0"/>
              <a:buChar char="•"/>
            </a:pPr>
            <a:r>
              <a:rPr lang="en-US" sz="2000" dirty="0"/>
              <a:t>A user commits or rolls back a transaction without a SAVEPOINT clause.</a:t>
            </a:r>
          </a:p>
          <a:p>
            <a:pPr marL="1028700" lvl="1" indent="-457200">
              <a:buFont typeface="Arial" panose="020B0604020202020204" pitchFamily="34" charset="0"/>
              <a:buChar char="•"/>
            </a:pPr>
            <a:r>
              <a:rPr lang="en-US" sz="2000" dirty="0"/>
              <a:t>Committing a transaction makes the changes permanent and visible to others.</a:t>
            </a:r>
          </a:p>
          <a:p>
            <a:pPr marL="1028700" lvl="1" indent="-457200">
              <a:buFont typeface="Arial" panose="020B0604020202020204" pitchFamily="34" charset="0"/>
              <a:buChar char="•"/>
            </a:pPr>
            <a:r>
              <a:rPr lang="en-US" sz="2000" dirty="0"/>
              <a:t>Running a DDL command (CREATE, DROP, RENAME, ALTER) causes implicit commits before and after the command.</a:t>
            </a:r>
          </a:p>
          <a:p>
            <a:pPr marL="1028700" lvl="1" indent="-457200">
              <a:buFont typeface="Arial" panose="020B0604020202020204" pitchFamily="34" charset="0"/>
              <a:buChar char="•"/>
            </a:pPr>
            <a:r>
              <a:rPr lang="en-US" sz="2000" dirty="0"/>
              <a:t>If DML statements are present, Oracle commits them before executing the DDL command.</a:t>
            </a:r>
          </a:p>
          <a:p>
            <a:pPr marL="1028700" lvl="1" indent="-457200">
              <a:buFont typeface="Arial" panose="020B0604020202020204" pitchFamily="34" charset="0"/>
              <a:buChar char="•"/>
            </a:pPr>
            <a:r>
              <a:rPr lang="en-US" sz="2000" dirty="0"/>
              <a:t>Exiting Oracle Database utilities and tools normally causes an implicit commit.</a:t>
            </a:r>
          </a:p>
          <a:p>
            <a:pPr marL="1028700" lvl="1" indent="-457200">
              <a:buFont typeface="Arial" panose="020B0604020202020204" pitchFamily="34" charset="0"/>
              <a:buChar char="•"/>
            </a:pPr>
            <a:r>
              <a:rPr lang="en-US" sz="2000" dirty="0"/>
              <a:t>Commit </a:t>
            </a:r>
            <a:r>
              <a:rPr lang="en-US" sz="2000" dirty="0" err="1"/>
              <a:t>behaviour</a:t>
            </a:r>
            <a:r>
              <a:rPr lang="en-US" sz="2000" dirty="0"/>
              <a:t> on user disconnection depends on the application and configuration.</a:t>
            </a:r>
          </a:p>
          <a:p>
            <a:pPr marL="1028700" lvl="1" indent="-457200">
              <a:buFont typeface="Arial" panose="020B0604020202020204" pitchFamily="34" charset="0"/>
              <a:buChar char="•"/>
            </a:pPr>
            <a:r>
              <a:rPr lang="en-US" sz="2000" dirty="0"/>
              <a:t>Abnormal termination of a client process results in the transaction being implicitly rolled back using stored metadata.</a:t>
            </a:r>
          </a:p>
        </p:txBody>
      </p:sp>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End of a Transaction</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pic>
        <p:nvPicPr>
          <p:cNvPr id="7" name="Picture 6" descr="A person with a burnt face&#10;&#10;Description automatically generated">
            <a:extLst>
              <a:ext uri="{FF2B5EF4-FFF2-40B4-BE49-F238E27FC236}">
                <a16:creationId xmlns:a16="http://schemas.microsoft.com/office/drawing/2014/main" id="{E1889AB5-741D-BAD3-7BBC-7DB4F8C7676B}"/>
              </a:ext>
            </a:extLst>
          </p:cNvPr>
          <p:cNvPicPr>
            <a:picLocks noChangeAspect="1"/>
          </p:cNvPicPr>
          <p:nvPr/>
        </p:nvPicPr>
        <p:blipFill>
          <a:blip r:embed="rId4"/>
          <a:stretch>
            <a:fillRect/>
          </a:stretch>
        </p:blipFill>
        <p:spPr>
          <a:xfrm>
            <a:off x="7196262" y="1619472"/>
            <a:ext cx="4825407" cy="3619055"/>
          </a:xfrm>
          <a:prstGeom prst="rect">
            <a:avLst/>
          </a:prstGeom>
        </p:spPr>
      </p:pic>
    </p:spTree>
    <p:extLst>
      <p:ext uri="{BB962C8B-B14F-4D97-AF65-F5344CB8AC3E}">
        <p14:creationId xmlns:p14="http://schemas.microsoft.com/office/powerpoint/2010/main" val="77332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2A8124-24D2-471F-A48F-12AE2D3BCBA3}"/>
              </a:ext>
            </a:extLst>
          </p:cNvPr>
          <p:cNvSpPr txBox="1"/>
          <p:nvPr/>
        </p:nvSpPr>
        <p:spPr>
          <a:xfrm>
            <a:off x="1504583" y="360703"/>
            <a:ext cx="10900777" cy="523220"/>
          </a:xfrm>
          <a:prstGeom prst="rect">
            <a:avLst/>
          </a:prstGeom>
          <a:noFill/>
        </p:spPr>
        <p:txBody>
          <a:bodyPr wrap="square" rtlCol="0">
            <a:spAutoFit/>
          </a:bodyPr>
          <a:lstStyle/>
          <a:p>
            <a:pPr algn="l" rtl="0" fontAlgn="base"/>
            <a:r>
              <a:rPr lang="en-US" sz="2800" b="1" dirty="0">
                <a:latin typeface="Calibri" panose="020F0502020204030204" pitchFamily="34" charset="0"/>
              </a:rPr>
              <a:t>Real World Transaction Example</a:t>
            </a:r>
          </a:p>
        </p:txBody>
      </p:sp>
      <p:sp>
        <p:nvSpPr>
          <p:cNvPr id="2" name="Rectangle 1">
            <a:extLst>
              <a:ext uri="{FF2B5EF4-FFF2-40B4-BE49-F238E27FC236}">
                <a16:creationId xmlns:a16="http://schemas.microsoft.com/office/drawing/2014/main" id="{9C331C92-E951-F1F8-E040-AA2433AA9D91}"/>
              </a:ext>
            </a:extLst>
          </p:cNvPr>
          <p:cNvSpPr/>
          <p:nvPr/>
        </p:nvSpPr>
        <p:spPr>
          <a:xfrm>
            <a:off x="0" y="734000"/>
            <a:ext cx="1136823" cy="76263"/>
          </a:xfrm>
          <a:prstGeom prst="rect">
            <a:avLst/>
          </a:prstGeom>
          <a:solidFill>
            <a:srgbClr val="DA29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A red and white logo&#10;&#10;Description automatically generated">
            <a:extLst>
              <a:ext uri="{FF2B5EF4-FFF2-40B4-BE49-F238E27FC236}">
                <a16:creationId xmlns:a16="http://schemas.microsoft.com/office/drawing/2014/main" id="{48630494-4010-491D-06FC-39D858030518}"/>
              </a:ext>
            </a:extLst>
          </p:cNvPr>
          <p:cNvPicPr>
            <a:picLocks noChangeAspect="1"/>
          </p:cNvPicPr>
          <p:nvPr/>
        </p:nvPicPr>
        <p:blipFill>
          <a:blip r:embed="rId3"/>
          <a:stretch>
            <a:fillRect/>
          </a:stretch>
        </p:blipFill>
        <p:spPr>
          <a:xfrm>
            <a:off x="238548" y="284481"/>
            <a:ext cx="898276" cy="338694"/>
          </a:xfrm>
          <a:prstGeom prst="rect">
            <a:avLst/>
          </a:prstGeom>
        </p:spPr>
      </p:pic>
      <p:pic>
        <p:nvPicPr>
          <p:cNvPr id="9" name="Picture 8">
            <a:extLst>
              <a:ext uri="{FF2B5EF4-FFF2-40B4-BE49-F238E27FC236}">
                <a16:creationId xmlns:a16="http://schemas.microsoft.com/office/drawing/2014/main" id="{7997DED3-00DD-9703-9239-69D0B787CCA4}"/>
              </a:ext>
            </a:extLst>
          </p:cNvPr>
          <p:cNvPicPr>
            <a:picLocks noChangeAspect="1"/>
          </p:cNvPicPr>
          <p:nvPr/>
        </p:nvPicPr>
        <p:blipFill>
          <a:blip r:embed="rId4"/>
          <a:stretch>
            <a:fillRect/>
          </a:stretch>
        </p:blipFill>
        <p:spPr>
          <a:xfrm>
            <a:off x="272171" y="1942544"/>
            <a:ext cx="4616397" cy="3314335"/>
          </a:xfrm>
          <a:prstGeom prst="rect">
            <a:avLst/>
          </a:prstGeom>
        </p:spPr>
      </p:pic>
      <p:pic>
        <p:nvPicPr>
          <p:cNvPr id="11" name="Picture 10">
            <a:extLst>
              <a:ext uri="{FF2B5EF4-FFF2-40B4-BE49-F238E27FC236}">
                <a16:creationId xmlns:a16="http://schemas.microsoft.com/office/drawing/2014/main" id="{A989FB7C-13D2-BB50-6BC7-6C2E7F1EA7D7}"/>
              </a:ext>
            </a:extLst>
          </p:cNvPr>
          <p:cNvPicPr>
            <a:picLocks noChangeAspect="1"/>
          </p:cNvPicPr>
          <p:nvPr/>
        </p:nvPicPr>
        <p:blipFill>
          <a:blip r:embed="rId5"/>
          <a:stretch>
            <a:fillRect/>
          </a:stretch>
        </p:blipFill>
        <p:spPr>
          <a:xfrm>
            <a:off x="5304309" y="1929391"/>
            <a:ext cx="6615520" cy="3327488"/>
          </a:xfrm>
          <a:prstGeom prst="rect">
            <a:avLst/>
          </a:prstGeom>
        </p:spPr>
      </p:pic>
      <p:sp>
        <p:nvSpPr>
          <p:cNvPr id="12" name="TextBox 11">
            <a:extLst>
              <a:ext uri="{FF2B5EF4-FFF2-40B4-BE49-F238E27FC236}">
                <a16:creationId xmlns:a16="http://schemas.microsoft.com/office/drawing/2014/main" id="{F25DD335-E859-9D2F-5CAA-3045F685F037}"/>
              </a:ext>
            </a:extLst>
          </p:cNvPr>
          <p:cNvSpPr txBox="1"/>
          <p:nvPr/>
        </p:nvSpPr>
        <p:spPr>
          <a:xfrm>
            <a:off x="272171" y="5595773"/>
            <a:ext cx="5939964" cy="400110"/>
          </a:xfrm>
          <a:prstGeom prst="rect">
            <a:avLst/>
          </a:prstGeom>
          <a:noFill/>
        </p:spPr>
        <p:txBody>
          <a:bodyPr wrap="square" rtlCol="0">
            <a:spAutoFit/>
          </a:bodyPr>
          <a:lstStyle/>
          <a:p>
            <a:pPr marL="114300"/>
            <a:r>
              <a:rPr lang="en-US" sz="2000" dirty="0"/>
              <a:t>Credit (deposit) Debit (withdrawal)</a:t>
            </a:r>
          </a:p>
        </p:txBody>
      </p:sp>
    </p:spTree>
    <p:extLst>
      <p:ext uri="{BB962C8B-B14F-4D97-AF65-F5344CB8AC3E}">
        <p14:creationId xmlns:p14="http://schemas.microsoft.com/office/powerpoint/2010/main" val="89336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71624DC958C248A44260B9EBEF1417" ma:contentTypeVersion="4" ma:contentTypeDescription="Create a new document." ma:contentTypeScope="" ma:versionID="f90e604a8d17f0fead97cac959935194">
  <xsd:schema xmlns:xsd="http://www.w3.org/2001/XMLSchema" xmlns:xs="http://www.w3.org/2001/XMLSchema" xmlns:p="http://schemas.microsoft.com/office/2006/metadata/properties" xmlns:ns2="5e0e28c6-023f-43e8-b40a-1a9fafccdbf9" targetNamespace="http://schemas.microsoft.com/office/2006/metadata/properties" ma:root="true" ma:fieldsID="218cf6c428c5c58ec2f8a38272c34529" ns2:_="">
    <xsd:import namespace="5e0e28c6-023f-43e8-b40a-1a9fafccdb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0e28c6-023f-43e8-b40a-1a9fafccdb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173A63-4C7A-426C-91AC-5380833E718B}">
  <ds:schemaRefs>
    <ds:schemaRef ds:uri="http://schemas.microsoft.com/office/infopath/2007/PartnerControls"/>
    <ds:schemaRef ds:uri="http://purl.org/dc/elements/1.1/"/>
    <ds:schemaRef ds:uri="http://schemas.microsoft.com/office/2006/metadata/properties"/>
    <ds:schemaRef ds:uri="5e0e28c6-023f-43e8-b40a-1a9fafccdbf9"/>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59A4438D-2140-432D-A88A-E0A2A658F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0e28c6-023f-43e8-b40a-1a9fafccdb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79FBCB-6AC4-4FF7-A544-71731BBCCE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25906</TotalTime>
  <Words>1543</Words>
  <Application>Microsoft Office PowerPoint</Application>
  <PresentationFormat>Widescreen</PresentationFormat>
  <Paragraphs>179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Introduction to Database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Chapleau</dc:creator>
  <cp:lastModifiedBy>J Short</cp:lastModifiedBy>
  <cp:revision>486</cp:revision>
  <dcterms:created xsi:type="dcterms:W3CDTF">2020-05-27T12:36:24Z</dcterms:created>
  <dcterms:modified xsi:type="dcterms:W3CDTF">2024-07-02T17:03:59Z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0x0101005471624DC958C248A44260B9EBEF1417</vt:lpwstr>
  </property>
</Properties>
</file>