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8" r:id="rId5"/>
    <p:sldId id="284" r:id="rId6"/>
    <p:sldId id="464" r:id="rId7"/>
    <p:sldId id="393" r:id="rId8"/>
    <p:sldId id="468" r:id="rId9"/>
    <p:sldId id="460" r:id="rId10"/>
    <p:sldId id="461" r:id="rId11"/>
    <p:sldId id="469" r:id="rId12"/>
    <p:sldId id="471" r:id="rId13"/>
    <p:sldId id="473" r:id="rId14"/>
    <p:sldId id="462" r:id="rId15"/>
    <p:sldId id="463" r:id="rId16"/>
    <p:sldId id="470" r:id="rId17"/>
    <p:sldId id="466" r:id="rId18"/>
    <p:sldId id="465" r:id="rId19"/>
    <p:sldId id="472" r:id="rId20"/>
    <p:sldId id="474" r:id="rId21"/>
    <p:sldId id="475" r:id="rId22"/>
    <p:sldId id="476" r:id="rId23"/>
    <p:sldId id="477" r:id="rId24"/>
    <p:sldId id="478" r:id="rId25"/>
    <p:sldId id="303" r:id="rId26"/>
    <p:sldId id="4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1C"/>
    <a:srgbClr val="0B8261"/>
    <a:srgbClr val="3E2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360" autoAdjust="0"/>
  </p:normalViewPr>
  <p:slideViewPr>
    <p:cSldViewPr snapToGrid="0" snapToObjects="1">
      <p:cViewPr varScale="1">
        <p:scale>
          <a:sx n="70" d="100"/>
          <a:sy n="70" d="100"/>
        </p:scale>
        <p:origin x="1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Forbes" userId="f1c04fa5-2f02-4bda-b641-2fca2f23e1da" providerId="ADAL" clId="{F158F493-BCEF-4AEC-9980-8501DC3F4731}"/>
    <pc:docChg chg="undo custSel addSld delSld modSld">
      <pc:chgData name="Stephen Forbes" userId="f1c04fa5-2f02-4bda-b641-2fca2f23e1da" providerId="ADAL" clId="{F158F493-BCEF-4AEC-9980-8501DC3F4731}" dt="2020-11-05T18:57:09.684" v="25" actId="20577"/>
      <pc:docMkLst>
        <pc:docMk/>
      </pc:docMkLst>
      <pc:sldChg chg="modSp mod">
        <pc:chgData name="Stephen Forbes" userId="f1c04fa5-2f02-4bda-b641-2fca2f23e1da" providerId="ADAL" clId="{F158F493-BCEF-4AEC-9980-8501DC3F4731}" dt="2020-11-05T18:57:04.041" v="16" actId="20577"/>
        <pc:sldMkLst>
          <pc:docMk/>
          <pc:sldMk cId="101303342" sldId="256"/>
        </pc:sldMkLst>
        <pc:spChg chg="mod">
          <ac:chgData name="Stephen Forbes" userId="f1c04fa5-2f02-4bda-b641-2fca2f23e1da" providerId="ADAL" clId="{F158F493-BCEF-4AEC-9980-8501DC3F4731}" dt="2020-11-05T18:57:04.041" v="16" actId="20577"/>
          <ac:spMkLst>
            <pc:docMk/>
            <pc:sldMk cId="101303342" sldId="256"/>
            <ac:spMk id="8" creationId="{A05D997B-14DA-5041-8DBC-8A14004F4762}"/>
          </ac:spMkLst>
        </pc:spChg>
      </pc:sldChg>
      <pc:sldChg chg="modSp mod">
        <pc:chgData name="Stephen Forbes" userId="f1c04fa5-2f02-4bda-b641-2fca2f23e1da" providerId="ADAL" clId="{F158F493-BCEF-4AEC-9980-8501DC3F4731}" dt="2020-11-05T18:57:09.684" v="25" actId="20577"/>
        <pc:sldMkLst>
          <pc:docMk/>
          <pc:sldMk cId="3234920996" sldId="258"/>
        </pc:sldMkLst>
        <pc:spChg chg="mod">
          <ac:chgData name="Stephen Forbes" userId="f1c04fa5-2f02-4bda-b641-2fca2f23e1da" providerId="ADAL" clId="{F158F493-BCEF-4AEC-9980-8501DC3F4731}" dt="2020-11-05T18:57:09.684" v="25" actId="20577"/>
          <ac:spMkLst>
            <pc:docMk/>
            <pc:sldMk cId="3234920996" sldId="258"/>
            <ac:spMk id="6" creationId="{00000000-0000-0000-0000-000000000000}"/>
          </ac:spMkLst>
        </pc:spChg>
      </pc:sldChg>
      <pc:sldChg chg="modSp add mod">
        <pc:chgData name="Stephen Forbes" userId="f1c04fa5-2f02-4bda-b641-2fca2f23e1da" providerId="ADAL" clId="{F158F493-BCEF-4AEC-9980-8501DC3F4731}" dt="2020-11-05T18:35:03.660" v="8" actId="403"/>
        <pc:sldMkLst>
          <pc:docMk/>
          <pc:sldMk cId="549214201" sldId="259"/>
        </pc:sldMkLst>
        <pc:spChg chg="mod">
          <ac:chgData name="Stephen Forbes" userId="f1c04fa5-2f02-4bda-b641-2fca2f23e1da" providerId="ADAL" clId="{F158F493-BCEF-4AEC-9980-8501DC3F4731}" dt="2020-11-05T18:35:03.660" v="8" actId="403"/>
          <ac:spMkLst>
            <pc:docMk/>
            <pc:sldMk cId="549214201" sldId="259"/>
            <ac:spMk id="8" creationId="{A05D997B-14DA-5041-8DBC-8A14004F4762}"/>
          </ac:spMkLst>
        </pc:spChg>
      </pc:sldChg>
      <pc:sldChg chg="new del">
        <pc:chgData name="Stephen Forbes" userId="f1c04fa5-2f02-4bda-b641-2fca2f23e1da" providerId="ADAL" clId="{F158F493-BCEF-4AEC-9980-8501DC3F4731}" dt="2020-11-05T18:34:29.508" v="1" actId="47"/>
        <pc:sldMkLst>
          <pc:docMk/>
          <pc:sldMk cId="2264905306" sldId="259"/>
        </pc:sldMkLst>
      </pc:sldChg>
    </pc:docChg>
  </pc:docChgLst>
  <pc:docChgLst>
    <pc:chgData name="Stephen Forbes" userId="f1c04fa5-2f02-4bda-b641-2fca2f23e1da" providerId="ADAL" clId="{DED15F3D-8358-4E8A-86C1-F15CE5E3BCB1}"/>
    <pc:docChg chg="modSld">
      <pc:chgData name="Stephen Forbes" userId="f1c04fa5-2f02-4bda-b641-2fca2f23e1da" providerId="ADAL" clId="{DED15F3D-8358-4E8A-86C1-F15CE5E3BCB1}" dt="2021-08-25T16:51:14.838" v="28" actId="20577"/>
      <pc:docMkLst>
        <pc:docMk/>
      </pc:docMkLst>
      <pc:sldChg chg="modSp mod">
        <pc:chgData name="Stephen Forbes" userId="f1c04fa5-2f02-4bda-b641-2fca2f23e1da" providerId="ADAL" clId="{DED15F3D-8358-4E8A-86C1-F15CE5E3BCB1}" dt="2021-08-25T16:51:14.838" v="28" actId="20577"/>
        <pc:sldMkLst>
          <pc:docMk/>
          <pc:sldMk cId="3234920996" sldId="258"/>
        </pc:sldMkLst>
        <pc:spChg chg="mod">
          <ac:chgData name="Stephen Forbes" userId="f1c04fa5-2f02-4bda-b641-2fca2f23e1da" providerId="ADAL" clId="{DED15F3D-8358-4E8A-86C1-F15CE5E3BCB1}" dt="2021-08-25T16:51:14.838" v="28" actId="20577"/>
          <ac:spMkLst>
            <pc:docMk/>
            <pc:sldMk cId="3234920996" sldId="258"/>
            <ac:spMk id="2" creationId="{00000000-0000-0000-0000-000000000000}"/>
          </ac:spMkLst>
        </pc:spChg>
        <pc:spChg chg="mod">
          <ac:chgData name="Stephen Forbes" userId="f1c04fa5-2f02-4bda-b641-2fca2f23e1da" providerId="ADAL" clId="{DED15F3D-8358-4E8A-86C1-F15CE5E3BCB1}" dt="2021-08-25T16:51:08.173" v="3" actId="20577"/>
          <ac:spMkLst>
            <pc:docMk/>
            <pc:sldMk cId="3234920996" sldId="258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1C60C-07C5-4755-8268-4A2A823D13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996E-A848-47D7-BACC-810DD3A3EFBD}">
      <dgm:prSet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Introduction to Normalization: UNF, 1NF</a:t>
          </a:r>
        </a:p>
      </dgm:t>
    </dgm:pt>
    <dgm:pt modelId="{88915F55-8EC0-4A48-A28B-E89D1D7980FE}" type="parTrans" cxnId="{3EA34DD5-E3B4-40F0-9BFE-E0B8B423104A}">
      <dgm:prSet/>
      <dgm:spPr/>
      <dgm:t>
        <a:bodyPr/>
        <a:lstStyle/>
        <a:p>
          <a:endParaRPr lang="en-US"/>
        </a:p>
      </dgm:t>
    </dgm:pt>
    <dgm:pt modelId="{DBD47FC1-E5C4-4DF0-9D19-31FE79D9CB75}" type="sibTrans" cxnId="{3EA34DD5-E3B4-40F0-9BFE-E0B8B423104A}">
      <dgm:prSet/>
      <dgm:spPr/>
      <dgm:t>
        <a:bodyPr/>
        <a:lstStyle/>
        <a:p>
          <a:endParaRPr lang="en-US"/>
        </a:p>
      </dgm:t>
    </dgm:pt>
    <dgm:pt modelId="{D44E4759-2992-4423-8BBB-871B86FD5EAD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Lab 8 due Monday July 15th @ 11:59pm</a:t>
          </a:r>
        </a:p>
      </dgm:t>
    </dgm:pt>
    <dgm:pt modelId="{DCFBCD76-1B41-4326-BCB2-4F89A26745F6}" type="parTrans" cxnId="{FAD4326F-6096-4F8B-93FB-E3DED9EEA039}">
      <dgm:prSet/>
      <dgm:spPr/>
      <dgm:t>
        <a:bodyPr/>
        <a:lstStyle/>
        <a:p>
          <a:endParaRPr lang="en-US"/>
        </a:p>
      </dgm:t>
    </dgm:pt>
    <dgm:pt modelId="{F0BB5774-BEF9-4A72-8DD3-571E11E0874E}" type="sibTrans" cxnId="{FAD4326F-6096-4F8B-93FB-E3DED9EEA039}">
      <dgm:prSet/>
      <dgm:spPr/>
      <dgm:t>
        <a:bodyPr/>
        <a:lstStyle/>
        <a:p>
          <a:endParaRPr lang="en-US"/>
        </a:p>
      </dgm:t>
    </dgm:pt>
    <dgm:pt modelId="{25D8FC89-550F-408E-832F-6BE9FC582FA7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7 will take place in Friday’s class</a:t>
          </a:r>
        </a:p>
      </dgm:t>
    </dgm:pt>
    <dgm:pt modelId="{5A167B41-C703-4F64-AA30-672AF5A8C3A0}" type="parTrans" cxnId="{6D6AC45D-778A-43E5-B405-0E146C9E4C35}">
      <dgm:prSet/>
      <dgm:spPr/>
      <dgm:t>
        <a:bodyPr/>
        <a:lstStyle/>
        <a:p>
          <a:endParaRPr lang="en-US"/>
        </a:p>
      </dgm:t>
    </dgm:pt>
    <dgm:pt modelId="{E7428977-9008-46B4-80D7-3DF51D1FA342}" type="sibTrans" cxnId="{6D6AC45D-778A-43E5-B405-0E146C9E4C35}">
      <dgm:prSet/>
      <dgm:spPr/>
      <dgm:t>
        <a:bodyPr/>
        <a:lstStyle/>
        <a:p>
          <a:endParaRPr lang="en-US"/>
        </a:p>
      </dgm:t>
    </dgm:pt>
    <dgm:pt modelId="{4F1FADF0-68A8-4ABD-BCBD-98B38D033708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Group Project Milestone 1 due Friday July 12</a:t>
          </a:r>
          <a:r>
            <a:rPr lang="en-US" sz="2800" baseline="30000" dirty="0"/>
            <a:t>th</a:t>
          </a:r>
          <a:r>
            <a:rPr lang="en-US" sz="2800" dirty="0"/>
            <a:t> @ 11:59pm</a:t>
          </a:r>
        </a:p>
      </dgm:t>
    </dgm:pt>
    <dgm:pt modelId="{6991BEDC-1C2F-4BBF-BC81-E13F3175F9C5}" type="parTrans" cxnId="{3C9EEAF0-1165-4752-A075-8BBAD3682A5B}">
      <dgm:prSet/>
      <dgm:spPr/>
      <dgm:t>
        <a:bodyPr/>
        <a:lstStyle/>
        <a:p>
          <a:endParaRPr lang="en-CA"/>
        </a:p>
      </dgm:t>
    </dgm:pt>
    <dgm:pt modelId="{C94D96A2-8E44-4C28-927E-E4BB0FEE357C}" type="sibTrans" cxnId="{3C9EEAF0-1165-4752-A075-8BBAD3682A5B}">
      <dgm:prSet/>
      <dgm:spPr/>
      <dgm:t>
        <a:bodyPr/>
        <a:lstStyle/>
        <a:p>
          <a:endParaRPr lang="en-CA"/>
        </a:p>
      </dgm:t>
    </dgm:pt>
    <dgm:pt modelId="{6E4ACD38-5B9C-4065-B129-FDC37C5BAEAE}" type="pres">
      <dgm:prSet presAssocID="{E911C60C-07C5-4755-8268-4A2A823D1398}" presName="linear" presStyleCnt="0">
        <dgm:presLayoutVars>
          <dgm:animLvl val="lvl"/>
          <dgm:resizeHandles val="exact"/>
        </dgm:presLayoutVars>
      </dgm:prSet>
      <dgm:spPr/>
    </dgm:pt>
    <dgm:pt modelId="{A4C2C884-EC2B-4F03-9DA2-BFBE58C97B92}" type="pres">
      <dgm:prSet presAssocID="{4CDE996E-A848-47D7-BACC-810DD3A3EFBD}" presName="parentText" presStyleLbl="node1" presStyleIdx="0" presStyleCnt="4" custLinFactY="-7321" custLinFactNeighborX="-42581" custLinFactNeighborY="-100000">
        <dgm:presLayoutVars>
          <dgm:chMax val="0"/>
          <dgm:bulletEnabled val="1"/>
        </dgm:presLayoutVars>
      </dgm:prSet>
      <dgm:spPr/>
    </dgm:pt>
    <dgm:pt modelId="{FE805B57-4A8F-44BE-BBEC-2AB1E7FE4BC3}" type="pres">
      <dgm:prSet presAssocID="{DBD47FC1-E5C4-4DF0-9D19-31FE79D9CB75}" presName="spacer" presStyleCnt="0"/>
      <dgm:spPr/>
    </dgm:pt>
    <dgm:pt modelId="{62F5BC9E-8C6E-4E2D-8A30-5038960CC246}" type="pres">
      <dgm:prSet presAssocID="{D44E4759-2992-4423-8BBB-871B86FD5EAD}" presName="parentText" presStyleLbl="node1" presStyleIdx="1" presStyleCnt="4" custLinFactNeighborY="-72756">
        <dgm:presLayoutVars>
          <dgm:chMax val="0"/>
          <dgm:bulletEnabled val="1"/>
        </dgm:presLayoutVars>
      </dgm:prSet>
      <dgm:spPr/>
    </dgm:pt>
    <dgm:pt modelId="{7A75FD47-6556-4943-B650-AE9C43F70550}" type="pres">
      <dgm:prSet presAssocID="{F0BB5774-BEF9-4A72-8DD3-571E11E0874E}" presName="spacer" presStyleCnt="0"/>
      <dgm:spPr/>
    </dgm:pt>
    <dgm:pt modelId="{6AA8A7DE-AC03-4000-B323-4E16E32483F7}" type="pres">
      <dgm:prSet presAssocID="{25D8FC89-550F-408E-832F-6BE9FC582F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926265-B590-4A7B-98EF-C7A886AB84C6}" type="pres">
      <dgm:prSet presAssocID="{E7428977-9008-46B4-80D7-3DF51D1FA342}" presName="spacer" presStyleCnt="0"/>
      <dgm:spPr/>
    </dgm:pt>
    <dgm:pt modelId="{B9E63674-D41B-4798-BBE8-B0AFCA99436D}" type="pres">
      <dgm:prSet presAssocID="{4F1FADF0-68A8-4ABD-BCBD-98B38D0337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AACD34-6A01-4B2C-8FD6-0A5D2B9B44B2}" type="presOf" srcId="{4F1FADF0-68A8-4ABD-BCBD-98B38D033708}" destId="{B9E63674-D41B-4798-BBE8-B0AFCA99436D}" srcOrd="0" destOrd="0" presId="urn:microsoft.com/office/officeart/2005/8/layout/vList2"/>
    <dgm:cxn modelId="{6D6AC45D-778A-43E5-B405-0E146C9E4C35}" srcId="{E911C60C-07C5-4755-8268-4A2A823D1398}" destId="{25D8FC89-550F-408E-832F-6BE9FC582FA7}" srcOrd="2" destOrd="0" parTransId="{5A167B41-C703-4F64-AA30-672AF5A8C3A0}" sibTransId="{E7428977-9008-46B4-80D7-3DF51D1FA342}"/>
    <dgm:cxn modelId="{FAD4326F-6096-4F8B-93FB-E3DED9EEA039}" srcId="{E911C60C-07C5-4755-8268-4A2A823D1398}" destId="{D44E4759-2992-4423-8BBB-871B86FD5EAD}" srcOrd="1" destOrd="0" parTransId="{DCFBCD76-1B41-4326-BCB2-4F89A26745F6}" sibTransId="{F0BB5774-BEF9-4A72-8DD3-571E11E0874E}"/>
    <dgm:cxn modelId="{81D55991-B64E-4B38-BEEC-141A25E35072}" type="presOf" srcId="{D44E4759-2992-4423-8BBB-871B86FD5EAD}" destId="{62F5BC9E-8C6E-4E2D-8A30-5038960CC246}" srcOrd="0" destOrd="0" presId="urn:microsoft.com/office/officeart/2005/8/layout/vList2"/>
    <dgm:cxn modelId="{ADEA6E94-B25B-41C4-9433-A78DC386CAD4}" type="presOf" srcId="{25D8FC89-550F-408E-832F-6BE9FC582FA7}" destId="{6AA8A7DE-AC03-4000-B323-4E16E32483F7}" srcOrd="0" destOrd="0" presId="urn:microsoft.com/office/officeart/2005/8/layout/vList2"/>
    <dgm:cxn modelId="{E1CBB7B5-27E6-4A4C-B3F0-B3F38D0C5E74}" type="presOf" srcId="{4CDE996E-A848-47D7-BACC-810DD3A3EFBD}" destId="{A4C2C884-EC2B-4F03-9DA2-BFBE58C97B92}" srcOrd="0" destOrd="0" presId="urn:microsoft.com/office/officeart/2005/8/layout/vList2"/>
    <dgm:cxn modelId="{E67E1DB6-04D8-4448-9053-DDEEC51E4D6E}" type="presOf" srcId="{E911C60C-07C5-4755-8268-4A2A823D1398}" destId="{6E4ACD38-5B9C-4065-B129-FDC37C5BAEAE}" srcOrd="0" destOrd="0" presId="urn:microsoft.com/office/officeart/2005/8/layout/vList2"/>
    <dgm:cxn modelId="{3EA34DD5-E3B4-40F0-9BFE-E0B8B423104A}" srcId="{E911C60C-07C5-4755-8268-4A2A823D1398}" destId="{4CDE996E-A848-47D7-BACC-810DD3A3EFBD}" srcOrd="0" destOrd="0" parTransId="{88915F55-8EC0-4A48-A28B-E89D1D7980FE}" sibTransId="{DBD47FC1-E5C4-4DF0-9D19-31FE79D9CB75}"/>
    <dgm:cxn modelId="{3C9EEAF0-1165-4752-A075-8BBAD3682A5B}" srcId="{E911C60C-07C5-4755-8268-4A2A823D1398}" destId="{4F1FADF0-68A8-4ABD-BCBD-98B38D033708}" srcOrd="3" destOrd="0" parTransId="{6991BEDC-1C2F-4BBF-BC81-E13F3175F9C5}" sibTransId="{C94D96A2-8E44-4C28-927E-E4BB0FEE357C}"/>
    <dgm:cxn modelId="{85C04DE9-B7B3-4090-8A54-63FD62AB38D2}" type="presParOf" srcId="{6E4ACD38-5B9C-4065-B129-FDC37C5BAEAE}" destId="{A4C2C884-EC2B-4F03-9DA2-BFBE58C97B92}" srcOrd="0" destOrd="0" presId="urn:microsoft.com/office/officeart/2005/8/layout/vList2"/>
    <dgm:cxn modelId="{99F77D96-A398-4B37-A3D3-9BB7F4A96B0B}" type="presParOf" srcId="{6E4ACD38-5B9C-4065-B129-FDC37C5BAEAE}" destId="{FE805B57-4A8F-44BE-BBEC-2AB1E7FE4BC3}" srcOrd="1" destOrd="0" presId="urn:microsoft.com/office/officeart/2005/8/layout/vList2"/>
    <dgm:cxn modelId="{67BDE39F-1199-4E39-AAD0-8217AEB99FAD}" type="presParOf" srcId="{6E4ACD38-5B9C-4065-B129-FDC37C5BAEAE}" destId="{62F5BC9E-8C6E-4E2D-8A30-5038960CC246}" srcOrd="2" destOrd="0" presId="urn:microsoft.com/office/officeart/2005/8/layout/vList2"/>
    <dgm:cxn modelId="{9E57C448-5C20-46F6-B1B5-4C01017BF82E}" type="presParOf" srcId="{6E4ACD38-5B9C-4065-B129-FDC37C5BAEAE}" destId="{7A75FD47-6556-4943-B650-AE9C43F70550}" srcOrd="3" destOrd="0" presId="urn:microsoft.com/office/officeart/2005/8/layout/vList2"/>
    <dgm:cxn modelId="{1B589D71-B0F1-4F9A-8F03-8DEF2F13663B}" type="presParOf" srcId="{6E4ACD38-5B9C-4065-B129-FDC37C5BAEAE}" destId="{6AA8A7DE-AC03-4000-B323-4E16E32483F7}" srcOrd="4" destOrd="0" presId="urn:microsoft.com/office/officeart/2005/8/layout/vList2"/>
    <dgm:cxn modelId="{E7687AB4-DC6B-4631-AB6E-CC1CAEAF20D2}" type="presParOf" srcId="{6E4ACD38-5B9C-4065-B129-FDC37C5BAEAE}" destId="{44926265-B590-4A7B-98EF-C7A886AB84C6}" srcOrd="5" destOrd="0" presId="urn:microsoft.com/office/officeart/2005/8/layout/vList2"/>
    <dgm:cxn modelId="{E921F15D-06C4-4A12-A04F-E45457E13AFC}" type="presParOf" srcId="{6E4ACD38-5B9C-4065-B129-FDC37C5BAEAE}" destId="{B9E63674-D41B-4798-BBE8-B0AFCA9943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1C60C-07C5-4755-8268-4A2A823D13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996E-A848-47D7-BACC-810DD3A3EFBD}">
      <dgm:prSet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Introduction to Normalization: UNF, 1NF</a:t>
          </a:r>
        </a:p>
      </dgm:t>
    </dgm:pt>
    <dgm:pt modelId="{88915F55-8EC0-4A48-A28B-E89D1D7980FE}" type="parTrans" cxnId="{3EA34DD5-E3B4-40F0-9BFE-E0B8B423104A}">
      <dgm:prSet/>
      <dgm:spPr/>
      <dgm:t>
        <a:bodyPr/>
        <a:lstStyle/>
        <a:p>
          <a:endParaRPr lang="en-US"/>
        </a:p>
      </dgm:t>
    </dgm:pt>
    <dgm:pt modelId="{DBD47FC1-E5C4-4DF0-9D19-31FE79D9CB75}" type="sibTrans" cxnId="{3EA34DD5-E3B4-40F0-9BFE-E0B8B423104A}">
      <dgm:prSet/>
      <dgm:spPr/>
      <dgm:t>
        <a:bodyPr/>
        <a:lstStyle/>
        <a:p>
          <a:endParaRPr lang="en-US"/>
        </a:p>
      </dgm:t>
    </dgm:pt>
    <dgm:pt modelId="{D44E4759-2992-4423-8BBB-871B86FD5EAD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Lab 8 due Monday July 15th @ 11:59pm</a:t>
          </a:r>
        </a:p>
      </dgm:t>
    </dgm:pt>
    <dgm:pt modelId="{DCFBCD76-1B41-4326-BCB2-4F89A26745F6}" type="parTrans" cxnId="{FAD4326F-6096-4F8B-93FB-E3DED9EEA039}">
      <dgm:prSet/>
      <dgm:spPr/>
      <dgm:t>
        <a:bodyPr/>
        <a:lstStyle/>
        <a:p>
          <a:endParaRPr lang="en-US"/>
        </a:p>
      </dgm:t>
    </dgm:pt>
    <dgm:pt modelId="{F0BB5774-BEF9-4A72-8DD3-571E11E0874E}" type="sibTrans" cxnId="{FAD4326F-6096-4F8B-93FB-E3DED9EEA039}">
      <dgm:prSet/>
      <dgm:spPr/>
      <dgm:t>
        <a:bodyPr/>
        <a:lstStyle/>
        <a:p>
          <a:endParaRPr lang="en-US"/>
        </a:p>
      </dgm:t>
    </dgm:pt>
    <dgm:pt modelId="{25D8FC89-550F-408E-832F-6BE9FC582FA7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7 will take place in Friday’s class</a:t>
          </a:r>
        </a:p>
      </dgm:t>
    </dgm:pt>
    <dgm:pt modelId="{5A167B41-C703-4F64-AA30-672AF5A8C3A0}" type="parTrans" cxnId="{6D6AC45D-778A-43E5-B405-0E146C9E4C35}">
      <dgm:prSet/>
      <dgm:spPr/>
      <dgm:t>
        <a:bodyPr/>
        <a:lstStyle/>
        <a:p>
          <a:endParaRPr lang="en-US"/>
        </a:p>
      </dgm:t>
    </dgm:pt>
    <dgm:pt modelId="{E7428977-9008-46B4-80D7-3DF51D1FA342}" type="sibTrans" cxnId="{6D6AC45D-778A-43E5-B405-0E146C9E4C35}">
      <dgm:prSet/>
      <dgm:spPr/>
      <dgm:t>
        <a:bodyPr/>
        <a:lstStyle/>
        <a:p>
          <a:endParaRPr lang="en-US"/>
        </a:p>
      </dgm:t>
    </dgm:pt>
    <dgm:pt modelId="{4F1FADF0-68A8-4ABD-BCBD-98B38D033708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Group Project Milestone 1 due Friday July 12</a:t>
          </a:r>
          <a:r>
            <a:rPr lang="en-US" sz="2800" baseline="30000" dirty="0"/>
            <a:t>th</a:t>
          </a:r>
          <a:r>
            <a:rPr lang="en-US" sz="2800" dirty="0"/>
            <a:t> @ 11:59pm</a:t>
          </a:r>
        </a:p>
      </dgm:t>
    </dgm:pt>
    <dgm:pt modelId="{6991BEDC-1C2F-4BBF-BC81-E13F3175F9C5}" type="parTrans" cxnId="{3C9EEAF0-1165-4752-A075-8BBAD3682A5B}">
      <dgm:prSet/>
      <dgm:spPr/>
      <dgm:t>
        <a:bodyPr/>
        <a:lstStyle/>
        <a:p>
          <a:endParaRPr lang="en-CA"/>
        </a:p>
      </dgm:t>
    </dgm:pt>
    <dgm:pt modelId="{C94D96A2-8E44-4C28-927E-E4BB0FEE357C}" type="sibTrans" cxnId="{3C9EEAF0-1165-4752-A075-8BBAD3682A5B}">
      <dgm:prSet/>
      <dgm:spPr/>
      <dgm:t>
        <a:bodyPr/>
        <a:lstStyle/>
        <a:p>
          <a:endParaRPr lang="en-CA"/>
        </a:p>
      </dgm:t>
    </dgm:pt>
    <dgm:pt modelId="{6E4ACD38-5B9C-4065-B129-FDC37C5BAEAE}" type="pres">
      <dgm:prSet presAssocID="{E911C60C-07C5-4755-8268-4A2A823D1398}" presName="linear" presStyleCnt="0">
        <dgm:presLayoutVars>
          <dgm:animLvl val="lvl"/>
          <dgm:resizeHandles val="exact"/>
        </dgm:presLayoutVars>
      </dgm:prSet>
      <dgm:spPr/>
    </dgm:pt>
    <dgm:pt modelId="{A4C2C884-EC2B-4F03-9DA2-BFBE58C97B92}" type="pres">
      <dgm:prSet presAssocID="{4CDE996E-A848-47D7-BACC-810DD3A3EFBD}" presName="parentText" presStyleLbl="node1" presStyleIdx="0" presStyleCnt="4" custLinFactY="-7321" custLinFactNeighborX="-42581" custLinFactNeighborY="-100000">
        <dgm:presLayoutVars>
          <dgm:chMax val="0"/>
          <dgm:bulletEnabled val="1"/>
        </dgm:presLayoutVars>
      </dgm:prSet>
      <dgm:spPr/>
    </dgm:pt>
    <dgm:pt modelId="{FE805B57-4A8F-44BE-BBEC-2AB1E7FE4BC3}" type="pres">
      <dgm:prSet presAssocID="{DBD47FC1-E5C4-4DF0-9D19-31FE79D9CB75}" presName="spacer" presStyleCnt="0"/>
      <dgm:spPr/>
    </dgm:pt>
    <dgm:pt modelId="{62F5BC9E-8C6E-4E2D-8A30-5038960CC246}" type="pres">
      <dgm:prSet presAssocID="{D44E4759-2992-4423-8BBB-871B86FD5EAD}" presName="parentText" presStyleLbl="node1" presStyleIdx="1" presStyleCnt="4" custLinFactNeighborY="-72756">
        <dgm:presLayoutVars>
          <dgm:chMax val="0"/>
          <dgm:bulletEnabled val="1"/>
        </dgm:presLayoutVars>
      </dgm:prSet>
      <dgm:spPr/>
    </dgm:pt>
    <dgm:pt modelId="{7A75FD47-6556-4943-B650-AE9C43F70550}" type="pres">
      <dgm:prSet presAssocID="{F0BB5774-BEF9-4A72-8DD3-571E11E0874E}" presName="spacer" presStyleCnt="0"/>
      <dgm:spPr/>
    </dgm:pt>
    <dgm:pt modelId="{6AA8A7DE-AC03-4000-B323-4E16E32483F7}" type="pres">
      <dgm:prSet presAssocID="{25D8FC89-550F-408E-832F-6BE9FC582F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926265-B590-4A7B-98EF-C7A886AB84C6}" type="pres">
      <dgm:prSet presAssocID="{E7428977-9008-46B4-80D7-3DF51D1FA342}" presName="spacer" presStyleCnt="0"/>
      <dgm:spPr/>
    </dgm:pt>
    <dgm:pt modelId="{B9E63674-D41B-4798-BBE8-B0AFCA99436D}" type="pres">
      <dgm:prSet presAssocID="{4F1FADF0-68A8-4ABD-BCBD-98B38D0337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AACD34-6A01-4B2C-8FD6-0A5D2B9B44B2}" type="presOf" srcId="{4F1FADF0-68A8-4ABD-BCBD-98B38D033708}" destId="{B9E63674-D41B-4798-BBE8-B0AFCA99436D}" srcOrd="0" destOrd="0" presId="urn:microsoft.com/office/officeart/2005/8/layout/vList2"/>
    <dgm:cxn modelId="{6D6AC45D-778A-43E5-B405-0E146C9E4C35}" srcId="{E911C60C-07C5-4755-8268-4A2A823D1398}" destId="{25D8FC89-550F-408E-832F-6BE9FC582FA7}" srcOrd="2" destOrd="0" parTransId="{5A167B41-C703-4F64-AA30-672AF5A8C3A0}" sibTransId="{E7428977-9008-46B4-80D7-3DF51D1FA342}"/>
    <dgm:cxn modelId="{FAD4326F-6096-4F8B-93FB-E3DED9EEA039}" srcId="{E911C60C-07C5-4755-8268-4A2A823D1398}" destId="{D44E4759-2992-4423-8BBB-871B86FD5EAD}" srcOrd="1" destOrd="0" parTransId="{DCFBCD76-1B41-4326-BCB2-4F89A26745F6}" sibTransId="{F0BB5774-BEF9-4A72-8DD3-571E11E0874E}"/>
    <dgm:cxn modelId="{81D55991-B64E-4B38-BEEC-141A25E35072}" type="presOf" srcId="{D44E4759-2992-4423-8BBB-871B86FD5EAD}" destId="{62F5BC9E-8C6E-4E2D-8A30-5038960CC246}" srcOrd="0" destOrd="0" presId="urn:microsoft.com/office/officeart/2005/8/layout/vList2"/>
    <dgm:cxn modelId="{ADEA6E94-B25B-41C4-9433-A78DC386CAD4}" type="presOf" srcId="{25D8FC89-550F-408E-832F-6BE9FC582FA7}" destId="{6AA8A7DE-AC03-4000-B323-4E16E32483F7}" srcOrd="0" destOrd="0" presId="urn:microsoft.com/office/officeart/2005/8/layout/vList2"/>
    <dgm:cxn modelId="{E1CBB7B5-27E6-4A4C-B3F0-B3F38D0C5E74}" type="presOf" srcId="{4CDE996E-A848-47D7-BACC-810DD3A3EFBD}" destId="{A4C2C884-EC2B-4F03-9DA2-BFBE58C97B92}" srcOrd="0" destOrd="0" presId="urn:microsoft.com/office/officeart/2005/8/layout/vList2"/>
    <dgm:cxn modelId="{E67E1DB6-04D8-4448-9053-DDEEC51E4D6E}" type="presOf" srcId="{E911C60C-07C5-4755-8268-4A2A823D1398}" destId="{6E4ACD38-5B9C-4065-B129-FDC37C5BAEAE}" srcOrd="0" destOrd="0" presId="urn:microsoft.com/office/officeart/2005/8/layout/vList2"/>
    <dgm:cxn modelId="{3EA34DD5-E3B4-40F0-9BFE-E0B8B423104A}" srcId="{E911C60C-07C5-4755-8268-4A2A823D1398}" destId="{4CDE996E-A848-47D7-BACC-810DD3A3EFBD}" srcOrd="0" destOrd="0" parTransId="{88915F55-8EC0-4A48-A28B-E89D1D7980FE}" sibTransId="{DBD47FC1-E5C4-4DF0-9D19-31FE79D9CB75}"/>
    <dgm:cxn modelId="{3C9EEAF0-1165-4752-A075-8BBAD3682A5B}" srcId="{E911C60C-07C5-4755-8268-4A2A823D1398}" destId="{4F1FADF0-68A8-4ABD-BCBD-98B38D033708}" srcOrd="3" destOrd="0" parTransId="{6991BEDC-1C2F-4BBF-BC81-E13F3175F9C5}" sibTransId="{C94D96A2-8E44-4C28-927E-E4BB0FEE357C}"/>
    <dgm:cxn modelId="{85C04DE9-B7B3-4090-8A54-63FD62AB38D2}" type="presParOf" srcId="{6E4ACD38-5B9C-4065-B129-FDC37C5BAEAE}" destId="{A4C2C884-EC2B-4F03-9DA2-BFBE58C97B92}" srcOrd="0" destOrd="0" presId="urn:microsoft.com/office/officeart/2005/8/layout/vList2"/>
    <dgm:cxn modelId="{99F77D96-A398-4B37-A3D3-9BB7F4A96B0B}" type="presParOf" srcId="{6E4ACD38-5B9C-4065-B129-FDC37C5BAEAE}" destId="{FE805B57-4A8F-44BE-BBEC-2AB1E7FE4BC3}" srcOrd="1" destOrd="0" presId="urn:microsoft.com/office/officeart/2005/8/layout/vList2"/>
    <dgm:cxn modelId="{67BDE39F-1199-4E39-AAD0-8217AEB99FAD}" type="presParOf" srcId="{6E4ACD38-5B9C-4065-B129-FDC37C5BAEAE}" destId="{62F5BC9E-8C6E-4E2D-8A30-5038960CC246}" srcOrd="2" destOrd="0" presId="urn:microsoft.com/office/officeart/2005/8/layout/vList2"/>
    <dgm:cxn modelId="{9E57C448-5C20-46F6-B1B5-4C01017BF82E}" type="presParOf" srcId="{6E4ACD38-5B9C-4065-B129-FDC37C5BAEAE}" destId="{7A75FD47-6556-4943-B650-AE9C43F70550}" srcOrd="3" destOrd="0" presId="urn:microsoft.com/office/officeart/2005/8/layout/vList2"/>
    <dgm:cxn modelId="{1B589D71-B0F1-4F9A-8F03-8DEF2F13663B}" type="presParOf" srcId="{6E4ACD38-5B9C-4065-B129-FDC37C5BAEAE}" destId="{6AA8A7DE-AC03-4000-B323-4E16E32483F7}" srcOrd="4" destOrd="0" presId="urn:microsoft.com/office/officeart/2005/8/layout/vList2"/>
    <dgm:cxn modelId="{E7687AB4-DC6B-4631-AB6E-CC1CAEAF20D2}" type="presParOf" srcId="{6E4ACD38-5B9C-4065-B129-FDC37C5BAEAE}" destId="{44926265-B590-4A7B-98EF-C7A886AB84C6}" srcOrd="5" destOrd="0" presId="urn:microsoft.com/office/officeart/2005/8/layout/vList2"/>
    <dgm:cxn modelId="{E921F15D-06C4-4A12-A04F-E45457E13AFC}" type="presParOf" srcId="{6E4ACD38-5B9C-4065-B129-FDC37C5BAEAE}" destId="{B9E63674-D41B-4798-BBE8-B0AFCA9943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C884-EC2B-4F03-9DA2-BFBE58C97B92}">
      <dsp:nvSpPr>
        <dsp:cNvPr id="0" name=""/>
        <dsp:cNvSpPr/>
      </dsp:nvSpPr>
      <dsp:spPr>
        <a:xfrm>
          <a:off x="0" y="0"/>
          <a:ext cx="6245265" cy="121680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 to Normalization: UNF, 1NF</a:t>
          </a:r>
        </a:p>
      </dsp:txBody>
      <dsp:txXfrm>
        <a:off x="59399" y="59399"/>
        <a:ext cx="6126467" cy="1098002"/>
      </dsp:txXfrm>
    </dsp:sp>
    <dsp:sp modelId="{62F5BC9E-8C6E-4E2D-8A30-5038960CC246}">
      <dsp:nvSpPr>
        <dsp:cNvPr id="0" name=""/>
        <dsp:cNvSpPr/>
      </dsp:nvSpPr>
      <dsp:spPr>
        <a:xfrm>
          <a:off x="0" y="1348074"/>
          <a:ext cx="6245265" cy="12168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8 due Monday July 15th @ 11:59pm</a:t>
          </a:r>
        </a:p>
      </dsp:txBody>
      <dsp:txXfrm>
        <a:off x="59399" y="1407473"/>
        <a:ext cx="6126467" cy="1098002"/>
      </dsp:txXfrm>
    </dsp:sp>
    <dsp:sp modelId="{6AA8A7DE-AC03-4000-B323-4E16E32483F7}">
      <dsp:nvSpPr>
        <dsp:cNvPr id="0" name=""/>
        <dsp:cNvSpPr/>
      </dsp:nvSpPr>
      <dsp:spPr>
        <a:xfrm>
          <a:off x="0" y="2888273"/>
          <a:ext cx="6245265" cy="121680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7 will take place in Friday’s class</a:t>
          </a:r>
        </a:p>
      </dsp:txBody>
      <dsp:txXfrm>
        <a:off x="59399" y="2947672"/>
        <a:ext cx="6126467" cy="1098002"/>
      </dsp:txXfrm>
    </dsp:sp>
    <dsp:sp modelId="{B9E63674-D41B-4798-BBE8-B0AFCA99436D}">
      <dsp:nvSpPr>
        <dsp:cNvPr id="0" name=""/>
        <dsp:cNvSpPr/>
      </dsp:nvSpPr>
      <dsp:spPr>
        <a:xfrm>
          <a:off x="0" y="4292273"/>
          <a:ext cx="6245265" cy="121680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Project Milestone 1 due Friday July 12</a:t>
          </a:r>
          <a:r>
            <a:rPr lang="en-US" sz="2800" kern="1200" baseline="30000" dirty="0"/>
            <a:t>th</a:t>
          </a:r>
          <a:r>
            <a:rPr lang="en-US" sz="2800" kern="1200" dirty="0"/>
            <a:t> @ 11:59pm</a:t>
          </a:r>
        </a:p>
      </dsp:txBody>
      <dsp:txXfrm>
        <a:off x="59399" y="4351672"/>
        <a:ext cx="612646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C884-EC2B-4F03-9DA2-BFBE58C97B92}">
      <dsp:nvSpPr>
        <dsp:cNvPr id="0" name=""/>
        <dsp:cNvSpPr/>
      </dsp:nvSpPr>
      <dsp:spPr>
        <a:xfrm>
          <a:off x="0" y="0"/>
          <a:ext cx="6245265" cy="121680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 to Normalization: UNF, 1NF</a:t>
          </a:r>
        </a:p>
      </dsp:txBody>
      <dsp:txXfrm>
        <a:off x="59399" y="59399"/>
        <a:ext cx="6126467" cy="1098002"/>
      </dsp:txXfrm>
    </dsp:sp>
    <dsp:sp modelId="{62F5BC9E-8C6E-4E2D-8A30-5038960CC246}">
      <dsp:nvSpPr>
        <dsp:cNvPr id="0" name=""/>
        <dsp:cNvSpPr/>
      </dsp:nvSpPr>
      <dsp:spPr>
        <a:xfrm>
          <a:off x="0" y="1348074"/>
          <a:ext cx="6245265" cy="12168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8 due Monday July 15th @ 11:59pm</a:t>
          </a:r>
        </a:p>
      </dsp:txBody>
      <dsp:txXfrm>
        <a:off x="59399" y="1407473"/>
        <a:ext cx="6126467" cy="1098002"/>
      </dsp:txXfrm>
    </dsp:sp>
    <dsp:sp modelId="{6AA8A7DE-AC03-4000-B323-4E16E32483F7}">
      <dsp:nvSpPr>
        <dsp:cNvPr id="0" name=""/>
        <dsp:cNvSpPr/>
      </dsp:nvSpPr>
      <dsp:spPr>
        <a:xfrm>
          <a:off x="0" y="2888273"/>
          <a:ext cx="6245265" cy="121680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7 will take place in Friday’s class</a:t>
          </a:r>
        </a:p>
      </dsp:txBody>
      <dsp:txXfrm>
        <a:off x="59399" y="2947672"/>
        <a:ext cx="6126467" cy="1098002"/>
      </dsp:txXfrm>
    </dsp:sp>
    <dsp:sp modelId="{B9E63674-D41B-4798-BBE8-B0AFCA99436D}">
      <dsp:nvSpPr>
        <dsp:cNvPr id="0" name=""/>
        <dsp:cNvSpPr/>
      </dsp:nvSpPr>
      <dsp:spPr>
        <a:xfrm>
          <a:off x="0" y="4292273"/>
          <a:ext cx="6245265" cy="121680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Project Milestone 1 due Friday July 12</a:t>
          </a:r>
          <a:r>
            <a:rPr lang="en-US" sz="2800" kern="1200" baseline="30000" dirty="0"/>
            <a:t>th</a:t>
          </a:r>
          <a:r>
            <a:rPr lang="en-US" sz="2800" kern="1200" dirty="0"/>
            <a:t> @ 11:59pm</a:t>
          </a:r>
        </a:p>
      </dsp:txBody>
      <dsp:txXfrm>
        <a:off x="59399" y="4351672"/>
        <a:ext cx="6126467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45AAF-82E4-459A-878D-A91AC05BE3EB}" type="datetimeFigureOut">
              <a:rPr lang="en-CA" smtClean="0"/>
              <a:t>2024-07-09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5D3F-3334-47C0-B695-F03CC3BB6F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48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53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46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36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69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469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45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63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13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514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634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80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596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8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372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506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44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94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37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16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35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33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10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0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EE5-70DD-DE4C-8879-BE9B0D41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03C2-C53C-0047-AFDD-1BE4BB88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C4C1-1112-D744-AD37-A619DF8C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E45C-7591-554A-BB5F-E1685C0D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637A-1AB8-7044-BAF2-D307D6B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467-9560-5847-8F1F-4FB42DED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5972-EE05-5749-BF79-65CCB01D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0A25-EE12-6D49-AF18-2CD69D3F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7204-295B-0944-92FA-7C31A83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E49F-0D65-3E4F-954A-26314BA3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9E78B-96A3-B043-8F41-6720E50A4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49621-D6D9-D543-AAF1-906E634D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20B5-E246-0D44-AD22-13311A27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BAC9-9AF8-3349-8454-5AFCFA7D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37D4-E054-2442-9018-A6B9CD8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1332-084C-E143-8BCE-0ADF59E3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4EF9-F288-CE42-BE59-1C94D844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DA9-6CC7-864D-8A08-9D340E5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FF1F-7FB9-D443-85B4-CAA66C22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44FD-BF5B-264A-8C66-4B34B98F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8898-139B-A24E-A2F2-4714DDD3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747B-7FCF-1841-9866-75032890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E5EA-6FE8-9C4A-95FC-C3F0753C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80F1-CC53-E543-8319-46DC3DD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38C2-5E86-2A4E-B0A4-96398B7B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18E6-4FD5-9B49-A692-37DE7C6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84A9-756C-AA42-AA52-AD8391597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98A2A-ABAE-2645-9EAF-A183FCCC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6CF7-1518-E840-A6D9-4A81476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10AE-A1A0-B74A-B952-1842D92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1EDB-314C-6D4E-B39B-0021BD4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41E-28B3-794E-8A62-0BEDE23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F413-FE31-CC4B-85BA-71C37480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876B-D215-704D-9E0D-D095927B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39818-9DD9-9642-829C-EC45818E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30D90-B605-8741-8E2E-03E43365E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8784F-95A7-B048-94CE-58805EE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B29C-B22E-1C46-8FFF-D6899247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C4C7-96FA-D744-A568-C0D06F4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2188-C684-0942-A418-20CEA188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829B4-7DF6-5349-B636-917C50B6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DAAB-CD47-2C4E-89B8-12E5FF03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DF2AF-90ED-BD47-A840-BB3F804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99210-A7E5-064C-A921-4F38A82F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88243-30AC-F64B-8A62-A12B2D0F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F1323-3E2B-AB42-BF1E-F9BABFC3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23D8-E836-AE49-93BA-380045FD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D4F0-9BBD-6E4B-A6FF-07212A98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EB8B-98A5-C747-B217-5BD83C21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BE82-5E3A-1841-8E4F-8ED49182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FC9D-80BB-7F4A-92F2-1477A10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B897-9859-2040-A960-CC345890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89E-12E5-2B4E-B138-ADCC25E3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64F83-FDF8-D742-98BB-1A97ACD0F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2DC7-532F-0545-8BA9-DB5806CF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E9FB-AD87-EC46-8766-182DD34C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C85C-20D3-5D4F-AA08-A7B6350D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803C-6DBB-C44F-93F3-9EC8430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125B8-D190-D246-AC7E-02E2E1AC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071A-7584-B84C-9612-C8839AFB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8FE8-78D8-AF4D-BD1B-1C439FB92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8328-5A41-7647-B041-10DE08505A8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C39C-C62E-C344-949A-1E743FEA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0526-40C5-2C48-B36E-26C8C2BD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Introduction to Database Systems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Normalization (UNF to 1NF)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A291C"/>
                </a:solidFill>
                <a:latin typeface="+mn-lt"/>
              </a:rPr>
              <a:t>DBS211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D760A-56B7-8B10-2DC7-43F6448A12DE}"/>
              </a:ext>
            </a:extLst>
          </p:cNvPr>
          <p:cNvSpPr/>
          <p:nvPr/>
        </p:nvSpPr>
        <p:spPr>
          <a:xfrm>
            <a:off x="831850" y="4259376"/>
            <a:ext cx="1657033" cy="11013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 descr="A red and white logo&#10;&#10;Description automatically generated">
            <a:extLst>
              <a:ext uri="{FF2B5EF4-FFF2-40B4-BE49-F238E27FC236}">
                <a16:creationId xmlns:a16="http://schemas.microsoft.com/office/drawing/2014/main" id="{6EAE369D-FF10-187F-3A14-EC7CB296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76" y="5916930"/>
            <a:ext cx="1902224" cy="7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Unnormalized data is also known as UNF or 0NF, sometimes also referred to an unnormalized relation or non-first normal form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 database data model which does not meet any of the rules od database normalization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Database systems that support UNF are often called non-relational or NoSQL databases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Unnormalized should not be confused with denormalization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Denormalization is the process of adding precomputed redundant data to an otherwise normalized relational database to improve read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Unnormalized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7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Normal Form Rules: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data is in a database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One or more column is a primary key to uniquely identify each record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Each column contains atomic values, and there are no repeating groups of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1</a:t>
            </a:r>
            <a:r>
              <a:rPr lang="en-US" sz="2800" b="1" baseline="30000" dirty="0">
                <a:latin typeface="Calibri" panose="020F0502020204030204" pitchFamily="34" charset="0"/>
              </a:rPr>
              <a:t>st</a:t>
            </a:r>
            <a:r>
              <a:rPr lang="en-US" sz="2800" b="1" dirty="0">
                <a:latin typeface="Calibri" panose="020F0502020204030204" pitchFamily="34" charset="0"/>
              </a:rPr>
              <a:t> Normal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D06A1E9F-AA33-4429-56D3-4B94A5BF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83708"/>
              </p:ext>
            </p:extLst>
          </p:nvPr>
        </p:nvGraphicFramePr>
        <p:xfrm>
          <a:off x="358696" y="4440520"/>
          <a:ext cx="190090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44">
                  <a:extLst>
                    <a:ext uri="{9D8B030D-6E8A-4147-A177-3AD203B41FA5}">
                      <a16:colId xmlns:a16="http://schemas.microsoft.com/office/drawing/2014/main" val="947967775"/>
                    </a:ext>
                  </a:extLst>
                </a:gridCol>
                <a:gridCol w="1471660">
                  <a:extLst>
                    <a:ext uri="{9D8B030D-6E8A-4147-A177-3AD203B41FA5}">
                      <a16:colId xmlns:a16="http://schemas.microsoft.com/office/drawing/2014/main" val="603067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CustomerID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8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ProductsID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OrderDate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8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OrderTotal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4734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565A70D-9711-1FA0-3BF2-C50DF1E62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9945"/>
              </p:ext>
            </p:extLst>
          </p:nvPr>
        </p:nvGraphicFramePr>
        <p:xfrm>
          <a:off x="2602999" y="3701429"/>
          <a:ext cx="18313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95">
                  <a:extLst>
                    <a:ext uri="{9D8B030D-6E8A-4147-A177-3AD203B41FA5}">
                      <a16:colId xmlns:a16="http://schemas.microsoft.com/office/drawing/2014/main" val="3736076041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4185656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1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0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CustomerID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6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ProductID1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ProudctID2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1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ProductID3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8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OrderDate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OrderTotal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001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55A1AA-3337-2B32-33B3-8E2CE6FD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50371"/>
              </p:ext>
            </p:extLst>
          </p:nvPr>
        </p:nvGraphicFramePr>
        <p:xfrm>
          <a:off x="6335982" y="4144175"/>
          <a:ext cx="19821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27">
                  <a:extLst>
                    <a:ext uri="{9D8B030D-6E8A-4147-A177-3AD203B41FA5}">
                      <a16:colId xmlns:a16="http://schemas.microsoft.com/office/drawing/2014/main" val="4107578807"/>
                    </a:ext>
                  </a:extLst>
                </a:gridCol>
                <a:gridCol w="1506884">
                  <a:extLst>
                    <a:ext uri="{9D8B030D-6E8A-4147-A177-3AD203B41FA5}">
                      <a16:colId xmlns:a16="http://schemas.microsoft.com/office/drawing/2014/main" val="1529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2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CustomerID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2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OrderDate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0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OrderTotal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149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96EF77-8861-B2BE-06B1-EE9D20DF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07740"/>
              </p:ext>
            </p:extLst>
          </p:nvPr>
        </p:nvGraphicFramePr>
        <p:xfrm>
          <a:off x="9501786" y="4151610"/>
          <a:ext cx="2331518" cy="227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00">
                  <a:extLst>
                    <a:ext uri="{9D8B030D-6E8A-4147-A177-3AD203B41FA5}">
                      <a16:colId xmlns:a16="http://schemas.microsoft.com/office/drawing/2014/main" val="4107578807"/>
                    </a:ext>
                  </a:extLst>
                </a:gridCol>
                <a:gridCol w="1772518">
                  <a:extLst>
                    <a:ext uri="{9D8B030D-6E8A-4147-A177-3AD203B41FA5}">
                      <a16:colId xmlns:a16="http://schemas.microsoft.com/office/drawing/2014/main" val="1529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OrderedItems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22178"/>
                  </a:ext>
                </a:extLst>
              </a:tr>
              <a:tr h="420963">
                <a:tc>
                  <a:txBody>
                    <a:bodyPr/>
                    <a:lstStyle/>
                    <a:p>
                      <a:r>
                        <a:rPr lang="en-CA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OrderedItemsID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2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ProductID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0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1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UnitPrice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5974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6B7C1D-2B31-14CE-BAF9-2D1FA55A083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18093" y="4688732"/>
            <a:ext cx="1183693" cy="600459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A6AA2-C9B1-4CFA-FBBF-0CCA024A7EA4}"/>
              </a:ext>
            </a:extLst>
          </p:cNvPr>
          <p:cNvSpPr txBox="1"/>
          <p:nvPr/>
        </p:nvSpPr>
        <p:spPr>
          <a:xfrm>
            <a:off x="195731" y="3809364"/>
            <a:ext cx="94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783D8-68E2-0A4D-A5EF-34641E153F4A}"/>
              </a:ext>
            </a:extLst>
          </p:cNvPr>
          <p:cNvSpPr txBox="1"/>
          <p:nvPr/>
        </p:nvSpPr>
        <p:spPr>
          <a:xfrm>
            <a:off x="4307200" y="3599942"/>
            <a:ext cx="94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34A01-D845-F78A-E102-600B60CDBA05}"/>
              </a:ext>
            </a:extLst>
          </p:cNvPr>
          <p:cNvSpPr txBox="1"/>
          <p:nvPr/>
        </p:nvSpPr>
        <p:spPr>
          <a:xfrm>
            <a:off x="8318093" y="3474870"/>
            <a:ext cx="94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423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Orders sample data of table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1</a:t>
            </a:r>
            <a:r>
              <a:rPr lang="en-US" sz="2800" b="1" baseline="30000" dirty="0">
                <a:latin typeface="Calibri" panose="020F0502020204030204" pitchFamily="34" charset="0"/>
              </a:rPr>
              <a:t>st</a:t>
            </a:r>
            <a:r>
              <a:rPr lang="en-US" sz="2800" b="1" dirty="0">
                <a:latin typeface="Calibri" panose="020F0502020204030204" pitchFamily="34" charset="0"/>
              </a:rPr>
              <a:t> Normal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B86EC74E-B48B-C63E-EC5C-97257A0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44603"/>
              </p:ext>
            </p:extLst>
          </p:nvPr>
        </p:nvGraphicFramePr>
        <p:xfrm>
          <a:off x="1096064" y="2316480"/>
          <a:ext cx="98454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96">
                  <a:extLst>
                    <a:ext uri="{9D8B030D-6E8A-4147-A177-3AD203B41FA5}">
                      <a16:colId xmlns:a16="http://schemas.microsoft.com/office/drawing/2014/main" val="1740519994"/>
                    </a:ext>
                  </a:extLst>
                </a:gridCol>
                <a:gridCol w="1406496">
                  <a:extLst>
                    <a:ext uri="{9D8B030D-6E8A-4147-A177-3AD203B41FA5}">
                      <a16:colId xmlns:a16="http://schemas.microsoft.com/office/drawing/2014/main" val="4126624823"/>
                    </a:ext>
                  </a:extLst>
                </a:gridCol>
                <a:gridCol w="1406496">
                  <a:extLst>
                    <a:ext uri="{9D8B030D-6E8A-4147-A177-3AD203B41FA5}">
                      <a16:colId xmlns:a16="http://schemas.microsoft.com/office/drawing/2014/main" val="1334172687"/>
                    </a:ext>
                  </a:extLst>
                </a:gridCol>
                <a:gridCol w="1406496">
                  <a:extLst>
                    <a:ext uri="{9D8B030D-6E8A-4147-A177-3AD203B41FA5}">
                      <a16:colId xmlns:a16="http://schemas.microsoft.com/office/drawing/2014/main" val="77914743"/>
                    </a:ext>
                  </a:extLst>
                </a:gridCol>
                <a:gridCol w="1406496">
                  <a:extLst>
                    <a:ext uri="{9D8B030D-6E8A-4147-A177-3AD203B41FA5}">
                      <a16:colId xmlns:a16="http://schemas.microsoft.com/office/drawing/2014/main" val="1305482590"/>
                    </a:ext>
                  </a:extLst>
                </a:gridCol>
                <a:gridCol w="1406496">
                  <a:extLst>
                    <a:ext uri="{9D8B030D-6E8A-4147-A177-3AD203B41FA5}">
                      <a16:colId xmlns:a16="http://schemas.microsoft.com/office/drawing/2014/main" val="2476585092"/>
                    </a:ext>
                  </a:extLst>
                </a:gridCol>
                <a:gridCol w="1406496">
                  <a:extLst>
                    <a:ext uri="{9D8B030D-6E8A-4147-A177-3AD203B41FA5}">
                      <a16:colId xmlns:a16="http://schemas.microsoft.com/office/drawing/2014/main" val="1546086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OrderID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CustomerID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OrderTotal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2022-01-12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2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2022-09-15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1940.98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9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2022-08-24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2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2022-11-05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724.45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2022-11-25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20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DBDL is a computer language used to create and modify the structure of a database and database objects like views, tables, schemas, etc.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Syntax: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14300"/>
            <a:r>
              <a:rPr lang="en-US" sz="2800" dirty="0"/>
              <a:t>TABLE_NAME [</a:t>
            </a:r>
            <a:r>
              <a:rPr lang="en-US" sz="2800" dirty="0" err="1"/>
              <a:t>key_field</a:t>
            </a:r>
            <a:r>
              <a:rPr lang="en-US" sz="2800" dirty="0"/>
              <a:t>, field1, field2, FK field4, (field5, field6)… </a:t>
            </a:r>
            <a:r>
              <a:rPr lang="en-US" sz="2800" dirty="0" err="1"/>
              <a:t>fieldn</a:t>
            </a:r>
            <a:r>
              <a:rPr lang="en-US" sz="2800" dirty="0"/>
              <a:t>]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name of the table is uppercase (all capital letters)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Primary key is underlined or PK is placed in front of the field name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Foreign key is underlined and FK is placed in front of the field name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Round brackets are used to distinguish groups of related data that may result in repeating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Database Definition Language (DBDL)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9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Example:</a:t>
            </a:r>
          </a:p>
          <a:p>
            <a:pPr marL="114300"/>
            <a:endParaRPr lang="en-US" sz="2800" dirty="0"/>
          </a:p>
          <a:p>
            <a:pPr marL="114300"/>
            <a:r>
              <a:rPr lang="en-US" sz="2800" dirty="0"/>
              <a:t>STUDENTS [</a:t>
            </a:r>
            <a:r>
              <a:rPr lang="en-US" sz="2800" u="sng" dirty="0" err="1"/>
              <a:t>studentid</a:t>
            </a:r>
            <a:r>
              <a:rPr lang="en-US" sz="2800" dirty="0"/>
              <a:t>,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]</a:t>
            </a:r>
          </a:p>
          <a:p>
            <a:pPr marL="114300"/>
            <a:endParaRPr lang="en-US" sz="2800" dirty="0"/>
          </a:p>
          <a:p>
            <a:pPr marL="114300"/>
            <a:r>
              <a:rPr lang="en-US" sz="2800" dirty="0"/>
              <a:t>FACULTY [</a:t>
            </a:r>
            <a:r>
              <a:rPr lang="en-US" sz="2800" u="sng" dirty="0" err="1"/>
              <a:t>facultyid</a:t>
            </a:r>
            <a:r>
              <a:rPr lang="en-US" sz="2800" dirty="0"/>
              <a:t>,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]</a:t>
            </a:r>
          </a:p>
          <a:p>
            <a:pPr marL="114300"/>
            <a:endParaRPr lang="en-US" sz="2800" dirty="0"/>
          </a:p>
          <a:p>
            <a:pPr marL="114300"/>
            <a:r>
              <a:rPr lang="en-US" sz="2800" dirty="0"/>
              <a:t>COURSES [</a:t>
            </a:r>
            <a:r>
              <a:rPr lang="en-US" sz="2800" u="sng" dirty="0" err="1"/>
              <a:t>courseid</a:t>
            </a:r>
            <a:r>
              <a:rPr lang="en-US" sz="2800" dirty="0"/>
              <a:t>, </a:t>
            </a:r>
            <a:r>
              <a:rPr lang="en-US" sz="2800" dirty="0" err="1"/>
              <a:t>corusename</a:t>
            </a:r>
            <a:r>
              <a:rPr lang="en-US" sz="2800" dirty="0"/>
              <a:t>, FK </a:t>
            </a:r>
            <a:r>
              <a:rPr lang="en-US" sz="2800" dirty="0" err="1"/>
              <a:t>facultyid</a:t>
            </a:r>
            <a:r>
              <a:rPr lang="en-US" sz="2800" dirty="0"/>
              <a:t>]</a:t>
            </a:r>
          </a:p>
          <a:p>
            <a:pPr marL="114300"/>
            <a:endParaRPr lang="en-US" sz="2800" dirty="0"/>
          </a:p>
          <a:p>
            <a:pPr marL="114300"/>
            <a:r>
              <a:rPr lang="en-US" sz="2800" dirty="0"/>
              <a:t>STUDENT_COURSES [FK </a:t>
            </a:r>
            <a:r>
              <a:rPr lang="en-US" sz="2800" u="sng" dirty="0" err="1"/>
              <a:t>studentid</a:t>
            </a:r>
            <a:r>
              <a:rPr lang="en-US" sz="2800" dirty="0"/>
              <a:t>, FK </a:t>
            </a:r>
            <a:r>
              <a:rPr lang="en-US" sz="2800" u="sng" dirty="0" err="1"/>
              <a:t>courseid</a:t>
            </a:r>
            <a:r>
              <a:rPr lang="en-US" sz="2800" dirty="0"/>
              <a:t>]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Database Definition Language (DBDL)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8118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Bake Shop </a:t>
            </a:r>
            <a:r>
              <a:rPr lang="en-US" sz="2800" dirty="0"/>
              <a:t>– Not a franchise so there is likely only one location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Server</a:t>
            </a:r>
            <a:r>
              <a:rPr lang="en-US" sz="2800" dirty="0"/>
              <a:t> – The server's name is Ken, not something we will focus on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Receipt</a:t>
            </a:r>
            <a:r>
              <a:rPr lang="en-US" sz="2800" dirty="0"/>
              <a:t> - the receipt itself is an entity and a good candidate to start with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Products</a:t>
            </a:r>
            <a:r>
              <a:rPr lang="en-US" sz="2800" dirty="0"/>
              <a:t> - this person purchased some donuts and a box of coffee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Customer</a:t>
            </a:r>
            <a:r>
              <a:rPr lang="en-US" sz="2800" dirty="0"/>
              <a:t> – In this case, customers are likely anonymous and not really needed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Bake Shop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A7CD5-2EC5-A706-A18F-97F2B9F95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914" y="360703"/>
            <a:ext cx="2722060" cy="61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1" y="1023773"/>
            <a:ext cx="111663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000" b="1" dirty="0">
                <a:latin typeface="Consolas" panose="020B0609020204030204" pitchFamily="49" charset="0"/>
              </a:rPr>
              <a:t>RECEIPT [</a:t>
            </a:r>
            <a:r>
              <a:rPr lang="en-US" sz="20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receiptID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company_name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purchase_date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000" b="1" dirty="0">
              <a:latin typeface="Consolas" panose="020B0609020204030204" pitchFamily="49" charset="0"/>
            </a:endParaRPr>
          </a:p>
          <a:p>
            <a:pPr marL="114300"/>
            <a:r>
              <a:rPr lang="en-US" sz="2000" b="1" dirty="0">
                <a:latin typeface="Consolas" panose="020B0609020204030204" pitchFamily="49" charset="0"/>
              </a:rPr>
              <a:t>RECEIPT [</a:t>
            </a:r>
            <a:r>
              <a:rPr lang="en-US" sz="2000" b="1" u="sng" dirty="0" err="1">
                <a:latin typeface="Consolas" panose="020B0609020204030204" pitchFamily="49" charset="0"/>
              </a:rPr>
              <a:t>receiptID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company_name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purchase_date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employee_id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000" b="1" dirty="0">
              <a:latin typeface="Consolas" panose="020B0609020204030204" pitchFamily="49" charset="0"/>
            </a:endParaRPr>
          </a:p>
          <a:p>
            <a:pPr marL="114300"/>
            <a:r>
              <a:rPr lang="en-US" sz="2000" b="1" dirty="0">
                <a:latin typeface="Consolas" panose="020B0609020204030204" pitchFamily="49" charset="0"/>
              </a:rPr>
              <a:t>RECEIPT [</a:t>
            </a:r>
            <a:r>
              <a:rPr lang="en-US" sz="2000" b="1" u="sng" dirty="0" err="1">
                <a:latin typeface="Consolas" panose="020B0609020204030204" pitchFamily="49" charset="0"/>
              </a:rPr>
              <a:t>receiptID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company_name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purchase_date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employee_id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server_name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quantity,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unit_price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000" b="1" dirty="0">
              <a:latin typeface="Consolas" panose="020B0609020204030204" pitchFamily="49" charset="0"/>
            </a:endParaRPr>
          </a:p>
          <a:p>
            <a:pPr marL="114300"/>
            <a:r>
              <a:rPr lang="en-US" sz="2000" b="1" dirty="0">
                <a:latin typeface="Consolas" panose="020B0609020204030204" pitchFamily="49" charset="0"/>
              </a:rPr>
              <a:t>RECEIPT [</a:t>
            </a:r>
            <a:r>
              <a:rPr lang="en-US" sz="2000" b="1" dirty="0" err="1">
                <a:latin typeface="Consolas" panose="020B0609020204030204" pitchFamily="49" charset="0"/>
              </a:rPr>
              <a:t>receiptID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company_name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purchase_date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employee_id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server_name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product_name</a:t>
            </a:r>
            <a:r>
              <a:rPr lang="en-US" sz="2000" b="1" dirty="0">
                <a:latin typeface="Consolas" panose="020B0609020204030204" pitchFamily="49" charset="0"/>
              </a:rPr>
              <a:t>, quantity, </a:t>
            </a:r>
            <a:r>
              <a:rPr lang="en-US" sz="2000" b="1" dirty="0" err="1">
                <a:latin typeface="Consolas" panose="020B0609020204030204" pitchFamily="49" charset="0"/>
              </a:rPr>
              <a:t>unit_price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taxRate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000" b="1" dirty="0">
              <a:latin typeface="Consolas" panose="020B0609020204030204" pitchFamily="49" charset="0"/>
            </a:endParaRPr>
          </a:p>
          <a:p>
            <a:pPr marL="114300"/>
            <a:r>
              <a:rPr lang="en-US" sz="2000" b="1" dirty="0">
                <a:latin typeface="Consolas" panose="020B0609020204030204" pitchFamily="49" charset="0"/>
              </a:rPr>
              <a:t>RECEIPT [</a:t>
            </a:r>
            <a:r>
              <a:rPr lang="en-US" sz="2000" b="1" dirty="0" err="1">
                <a:latin typeface="Consolas" panose="020B0609020204030204" pitchFamily="49" charset="0"/>
              </a:rPr>
              <a:t>receiptID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company_name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purchase_date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employee_id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server_name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product_name</a:t>
            </a:r>
            <a:r>
              <a:rPr lang="en-US" sz="2000" b="1" dirty="0">
                <a:latin typeface="Consolas" panose="020B0609020204030204" pitchFamily="49" charset="0"/>
              </a:rPr>
              <a:t>, quantity, </a:t>
            </a:r>
            <a:r>
              <a:rPr lang="en-US" sz="2000" b="1" dirty="0" err="1">
                <a:latin typeface="Consolas" panose="020B0609020204030204" pitchFamily="49" charset="0"/>
              </a:rPr>
              <a:t>unit_price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taxRate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payment_method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cCardNum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cCardName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ApprovalCode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000" b="1" dirty="0">
              <a:latin typeface="Consolas" panose="020B0609020204030204" pitchFamily="49" charset="0"/>
            </a:endParaRPr>
          </a:p>
          <a:p>
            <a:pPr marL="114300"/>
            <a:r>
              <a:rPr lang="en-US" sz="2000" b="1" dirty="0">
                <a:latin typeface="Consolas" panose="020B0609020204030204" pitchFamily="49" charset="0"/>
              </a:rPr>
              <a:t>RECEIPT [</a:t>
            </a:r>
            <a:r>
              <a:rPr lang="en-US" sz="2000" b="1" dirty="0" err="1">
                <a:latin typeface="Consolas" panose="020B0609020204030204" pitchFamily="49" charset="0"/>
              </a:rPr>
              <a:t>receiptID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company_name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purchase_date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employee_id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server_name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product_name</a:t>
            </a:r>
            <a:r>
              <a:rPr lang="en-US" sz="2000" b="1" dirty="0">
                <a:latin typeface="Consolas" panose="020B0609020204030204" pitchFamily="49" charset="0"/>
              </a:rPr>
              <a:t>, quantity, </a:t>
            </a:r>
            <a:r>
              <a:rPr lang="en-US" sz="2000" b="1" dirty="0" err="1">
                <a:latin typeface="Consolas" panose="020B0609020204030204" pitchFamily="49" charset="0"/>
              </a:rPr>
              <a:t>unit_price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taxRate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payment_method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cCardNum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cCardName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ApprovalCode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isSigned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Translate to DBDL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Repeating groups are a group of repeating fields (columns) will have values repeated many times within the rows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Repeating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4B916F-708A-7D7B-8B8B-A0816B2CC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8" y="2340458"/>
            <a:ext cx="7375020" cy="2528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8592-801A-B384-9E8A-6A2B3795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463" y="2335327"/>
            <a:ext cx="4537895" cy="25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1" y="1023773"/>
            <a:ext cx="11166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 [</a:t>
            </a:r>
            <a:r>
              <a:rPr lang="en-US" sz="2800" b="1" dirty="0" err="1"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company_name, </a:t>
            </a:r>
            <a:r>
              <a:rPr lang="en-US" sz="2800" b="1" dirty="0" err="1">
                <a:latin typeface="Consolas" panose="020B0609020204030204" pitchFamily="49" charset="0"/>
              </a:rPr>
              <a:t>purchase_date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</a:p>
          <a:p>
            <a:pPr marL="114300"/>
            <a:r>
              <a:rPr lang="en-US" sz="2800" b="1" dirty="0" err="1">
                <a:latin typeface="Consolas" panose="020B0609020204030204" pitchFamily="49" charset="0"/>
              </a:rPr>
              <a:t>employee_id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server_name</a:t>
            </a:r>
            <a:r>
              <a:rPr lang="en-US" sz="2800" b="1" dirty="0">
                <a:latin typeface="Consolas" panose="020B0609020204030204" pitchFamily="49" charset="0"/>
              </a:rPr>
              <a:t>, ( </a:t>
            </a:r>
            <a:r>
              <a:rPr lang="en-US" sz="2800" b="1" dirty="0" err="1">
                <a:latin typeface="Consolas" panose="020B0609020204030204" pitchFamily="49" charset="0"/>
              </a:rPr>
              <a:t>taxRate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product_name</a:t>
            </a:r>
            <a:r>
              <a:rPr lang="en-US" sz="2800" b="1" dirty="0">
                <a:latin typeface="Consolas" panose="020B0609020204030204" pitchFamily="49" charset="0"/>
              </a:rPr>
              <a:t>, quantity, </a:t>
            </a:r>
            <a:r>
              <a:rPr lang="en-US" sz="2800" b="1" dirty="0" err="1">
                <a:latin typeface="Consolas" panose="020B0609020204030204" pitchFamily="49" charset="0"/>
              </a:rPr>
              <a:t>unit_price</a:t>
            </a:r>
            <a:r>
              <a:rPr lang="en-US" sz="2800" b="1" dirty="0">
                <a:latin typeface="Consolas" panose="020B0609020204030204" pitchFamily="49" charset="0"/>
              </a:rPr>
              <a:t>, ) </a:t>
            </a:r>
            <a:r>
              <a:rPr lang="en-US" sz="2800" b="1" dirty="0" err="1">
                <a:latin typeface="Consolas" panose="020B0609020204030204" pitchFamily="49" charset="0"/>
              </a:rPr>
              <a:t>payment_method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cCardNum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</a:p>
          <a:p>
            <a:pPr marL="114300"/>
            <a:r>
              <a:rPr lang="en-US" sz="2800" b="1" dirty="0" err="1">
                <a:latin typeface="Consolas" panose="020B0609020204030204" pitchFamily="49" charset="0"/>
              </a:rPr>
              <a:t>cCardName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ApprovalCode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isSigned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Completed UNF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1" y="1023773"/>
            <a:ext cx="11166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1NF is defined as being a UNF solution in addition to the elimination of Non-Atomic Fields. An atomic field is a field that contains only one value per row. To demonstrate this, let us consider the above table, but follow the principle that the candidate primary key must be unique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First Normal Form (1NF)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DA098-05CE-15E1-9E80-8829D45B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2" y="3914049"/>
            <a:ext cx="7468247" cy="18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896DF-C1A1-4138-121B-1981CA9BC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796" y="3909849"/>
            <a:ext cx="4625741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</a:t>
            </a:r>
            <a:r>
              <a:rPr lang="en-US" sz="7200" b="1" dirty="0">
                <a:latin typeface="+mj-lt"/>
                <a:ea typeface="+mj-ea"/>
                <a:cs typeface="+mj-cs"/>
              </a:rPr>
              <a:t>9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3C44696-81C5-B165-4F4E-21FF8E893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92655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3C3C69-E7E6-0285-F574-34FE9CF7EB7B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44512A75-CCEF-1754-F87F-AB50AF323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7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1" y="1023773"/>
            <a:ext cx="111663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RECEIPT[</a:t>
            </a:r>
            <a:r>
              <a:rPr lang="en-US" sz="2800" b="1" dirty="0" err="1"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company_name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purchase_date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employee_id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server_name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taxRate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payment_method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cCardNum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ApprovalCode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isSigned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800" b="1" dirty="0">
              <a:latin typeface="Consolas" panose="020B0609020204030204" pitchFamily="49" charset="0"/>
            </a:endParaRPr>
          </a:p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RECEIPT_PRODUCT [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, quantity, 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unit_price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-------------</a:t>
            </a:r>
          </a:p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 [</a:t>
            </a:r>
            <a:r>
              <a:rPr lang="en-US" sz="2800" b="1" dirty="0" err="1"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company_name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purchase_date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employee_id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server_name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taxRate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payment_method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cCardNum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ApprovalCode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isSigned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800" b="1" dirty="0">
              <a:latin typeface="Consolas" panose="020B0609020204030204" pitchFamily="49" charset="0"/>
            </a:endParaRPr>
          </a:p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RECEIPT_PRODUCT [</a:t>
            </a:r>
            <a:r>
              <a:rPr lang="en-US" sz="2800" b="1" dirty="0" err="1">
                <a:latin typeface="Consolas" panose="020B0609020204030204" pitchFamily="49" charset="0"/>
              </a:rPr>
              <a:t>product_name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FK 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quantity, </a:t>
            </a:r>
            <a:r>
              <a:rPr lang="en-US" sz="2800" b="1" dirty="0" err="1">
                <a:latin typeface="Consolas" panose="020B0609020204030204" pitchFamily="49" charset="0"/>
              </a:rPr>
              <a:t>unit_price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First Normal Form (1NF)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1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1" y="1023773"/>
            <a:ext cx="11166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 [</a:t>
            </a:r>
            <a:r>
              <a:rPr lang="en-US" sz="2800" b="1" u="sng" dirty="0" err="1"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company_name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purchase_date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employee_id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server_name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taxRate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payment_method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cCardNum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ApprovalCode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isSigned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800" b="1" dirty="0">
              <a:latin typeface="Consolas" panose="020B0609020204030204" pitchFamily="49" charset="0"/>
            </a:endParaRPr>
          </a:p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RECEIPT_PRODUCT [</a:t>
            </a:r>
            <a:r>
              <a:rPr lang="en-US" sz="2800" b="1" u="sng" dirty="0" err="1">
                <a:latin typeface="Consolas" panose="020B0609020204030204" pitchFamily="49" charset="0"/>
              </a:rPr>
              <a:t>productID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FK 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product_name</a:t>
            </a:r>
            <a:r>
              <a:rPr lang="en-US" sz="2800" b="1" dirty="0">
                <a:latin typeface="Consolas" panose="020B0609020204030204" pitchFamily="49" charset="0"/>
              </a:rPr>
              <a:t>, quantity, </a:t>
            </a:r>
            <a:r>
              <a:rPr lang="en-US" sz="2800" b="1" dirty="0" err="1">
                <a:latin typeface="Consolas" panose="020B0609020204030204" pitchFamily="49" charset="0"/>
              </a:rPr>
              <a:t>unit_price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Completed (1NF)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8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876692" y="818730"/>
            <a:ext cx="3455821" cy="996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876693" y="1859154"/>
            <a:ext cx="4185164" cy="4122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is Normalization?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Why Normalize Data?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Advantages of Data Normalization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Problems with Normalization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Types of Normal Forms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Unnormalized Data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Normal Form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Database Definition Language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Baker Shop Example UNF to 1NF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og sleeping with stuffed animals&#10;&#10;Description automatically generated">
            <a:extLst>
              <a:ext uri="{FF2B5EF4-FFF2-40B4-BE49-F238E27FC236}">
                <a16:creationId xmlns:a16="http://schemas.microsoft.com/office/drawing/2014/main" id="{6E851059-5E95-BDA2-8759-9BEEC33A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1" y="692603"/>
            <a:ext cx="5472793" cy="5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</a:t>
            </a:r>
            <a:r>
              <a:rPr lang="en-US" sz="7200" b="1" dirty="0">
                <a:latin typeface="+mj-lt"/>
                <a:ea typeface="+mj-ea"/>
                <a:cs typeface="+mj-cs"/>
              </a:rPr>
              <a:t>9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3C44696-81C5-B165-4F4E-21FF8E8932EB}"/>
              </a:ext>
            </a:extLst>
          </p:cNvPr>
          <p:cNvGraphicFramePr/>
          <p:nvPr/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3C3C69-E7E6-0285-F574-34FE9CF7EB7B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44512A75-CCEF-1754-F87F-AB50AF323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 is rules for designing a database to reduce data redundancy and improve data integrity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5 normal forms. Getting a database to 3</a:t>
            </a:r>
            <a:r>
              <a:rPr lang="en-US" sz="2800" baseline="30000" dirty="0"/>
              <a:t>rd</a:t>
            </a:r>
            <a:r>
              <a:rPr lang="en-US" sz="2800" dirty="0"/>
              <a:t> normal form is sufficient, 4</a:t>
            </a:r>
            <a:r>
              <a:rPr lang="en-US" sz="2800" baseline="30000" dirty="0"/>
              <a:t>th</a:t>
            </a:r>
            <a:r>
              <a:rPr lang="en-US" sz="2800" dirty="0"/>
              <a:t> and 5</a:t>
            </a:r>
            <a:r>
              <a:rPr lang="en-US" sz="2800" baseline="30000" dirty="0"/>
              <a:t>th</a:t>
            </a:r>
            <a:r>
              <a:rPr lang="en-US" sz="2800" dirty="0"/>
              <a:t> normal form are overkill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 Rules: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Eliminates redundant data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Reduces modification anomalies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anomalies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Deletion anomalies</a:t>
            </a:r>
          </a:p>
          <a:p>
            <a:pPr marL="14859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Update anomalies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Ensures dependences are logical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What is Normalization?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essential when dealing with large amounts of data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 allows us to organize data so it is free from redundancy, minimize data modification errors, and simplify query building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improve workflow, increase security, and decrease costs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Why Normalize Data?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 descr="A diagram of a normal form&#10;&#10;Description automatically generated">
            <a:extLst>
              <a:ext uri="{FF2B5EF4-FFF2-40B4-BE49-F238E27FC236}">
                <a16:creationId xmlns:a16="http://schemas.microsoft.com/office/drawing/2014/main" id="{1DC3B97A-D898-636B-405C-DBD2B88EA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74" y="3429000"/>
            <a:ext cx="10358651" cy="29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Improved Data Organization </a:t>
            </a:r>
            <a:r>
              <a:rPr lang="en-US" sz="2800" dirty="0"/>
              <a:t>– The database will be structured in a logical way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Consistency </a:t>
            </a:r>
            <a:r>
              <a:rPr lang="en-US" sz="2800" dirty="0"/>
              <a:t>– Normalization ensures data consistency across all tables, improving workflow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Reduces Redundancy </a:t>
            </a:r>
            <a:r>
              <a:rPr lang="en-US" sz="2800" dirty="0"/>
              <a:t>– Helps with database speed, reduces storage, and increases data processing time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Cost Reduction </a:t>
            </a:r>
            <a:r>
              <a:rPr lang="en-US" sz="2800" dirty="0"/>
              <a:t>– the above benefits help to reduce the costs of the database.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Increased Security </a:t>
            </a:r>
            <a:r>
              <a:rPr lang="en-US" sz="2800" dirty="0"/>
              <a:t>– Normalization requires that data is more accurately located and better organized, thus security is increased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Advantages of Data Normalization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If normalization steps are not taken, data redundancy will be a huge issue that will lead to a ton of extra storage requirements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will also cause an abundance of insertion, update, and deletion anomalies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Problems Encountered Without Normalization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84BE0C-3BD0-1583-2F21-B497BF87C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03409"/>
              </p:ext>
            </p:extLst>
          </p:nvPr>
        </p:nvGraphicFramePr>
        <p:xfrm>
          <a:off x="345767" y="3370649"/>
          <a:ext cx="11500465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323">
                  <a:extLst>
                    <a:ext uri="{9D8B030D-6E8A-4147-A177-3AD203B41FA5}">
                      <a16:colId xmlns:a16="http://schemas.microsoft.com/office/drawing/2014/main" val="1911309657"/>
                    </a:ext>
                  </a:extLst>
                </a:gridCol>
                <a:gridCol w="1995949">
                  <a:extLst>
                    <a:ext uri="{9D8B030D-6E8A-4147-A177-3AD203B41FA5}">
                      <a16:colId xmlns:a16="http://schemas.microsoft.com/office/drawing/2014/main" val="1300104307"/>
                    </a:ext>
                  </a:extLst>
                </a:gridCol>
                <a:gridCol w="4178709">
                  <a:extLst>
                    <a:ext uri="{9D8B030D-6E8A-4147-A177-3AD203B41FA5}">
                      <a16:colId xmlns:a16="http://schemas.microsoft.com/office/drawing/2014/main" val="2924489975"/>
                    </a:ext>
                  </a:extLst>
                </a:gridCol>
                <a:gridCol w="2299111">
                  <a:extLst>
                    <a:ext uri="{9D8B030D-6E8A-4147-A177-3AD203B41FA5}">
                      <a16:colId xmlns:a16="http://schemas.microsoft.com/office/drawing/2014/main" val="257463606"/>
                    </a:ext>
                  </a:extLst>
                </a:gridCol>
                <a:gridCol w="1150373">
                  <a:extLst>
                    <a:ext uri="{9D8B030D-6E8A-4147-A177-3AD203B41FA5}">
                      <a16:colId xmlns:a16="http://schemas.microsoft.com/office/drawing/2014/main" val="3953581295"/>
                    </a:ext>
                  </a:extLst>
                </a:gridCol>
              </a:tblGrid>
              <a:tr h="339476">
                <a:tc>
                  <a:txBody>
                    <a:bodyPr/>
                    <a:lstStyle/>
                    <a:p>
                      <a:r>
                        <a:rPr lang="en-CA" b="0" dirty="0" err="1"/>
                        <a:t>EmployeeNumber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Head of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100123007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Department of Magical Law Enforcement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/>
                        <a:t>Hermione Granger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6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100123457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Hermione Granger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Department of Magical Law Enforcement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/>
                        <a:t>Hermione Granger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1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100123458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Ron Weasley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Department of Magical Accidents and Catastrophes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Jacob 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100123459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Rubeus Hagrid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Department for the Regulation and Control of Magical Creatures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/>
                        <a:t>Atticus </a:t>
                      </a:r>
                      <a:r>
                        <a:rPr lang="en-CA" b="0" dirty="0" err="1"/>
                        <a:t>Nute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5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9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Normalization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 descr="A blue rectangular box with white text&#10;&#10;Description automatically generated">
            <a:extLst>
              <a:ext uri="{FF2B5EF4-FFF2-40B4-BE49-F238E27FC236}">
                <a16:creationId xmlns:a16="http://schemas.microsoft.com/office/drawing/2014/main" id="{FB47DA94-BCCE-54BF-244E-EDD2106C4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3" t="2004" r="1582" b="1790"/>
          <a:stretch/>
        </p:blipFill>
        <p:spPr>
          <a:xfrm>
            <a:off x="1045029" y="1251858"/>
            <a:ext cx="10047219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Normal Forms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A864B-90C2-6A12-B2FB-55400AD7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786" y="1354541"/>
            <a:ext cx="9520427" cy="45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Atomic Fields </a:t>
            </a:r>
            <a:r>
              <a:rPr lang="en-US" sz="2800" dirty="0"/>
              <a:t>- An atomic value is an instance of one of the built-in atomic data types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Partial Dependencies </a:t>
            </a:r>
            <a:r>
              <a:rPr lang="en-US" sz="2800" dirty="0"/>
              <a:t>- Partial dependency occurs when one </a:t>
            </a:r>
            <a:r>
              <a:rPr lang="en-US" sz="2800" u="sng" dirty="0"/>
              <a:t>primary key</a:t>
            </a:r>
            <a:r>
              <a:rPr lang="en-US" sz="2800" dirty="0"/>
              <a:t> determines some other attribute/attributes.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Transitive Dependencies </a:t>
            </a:r>
            <a:r>
              <a:rPr lang="en-US" sz="2800" dirty="0"/>
              <a:t>- transitive dependency occurs when some </a:t>
            </a:r>
            <a:r>
              <a:rPr lang="en-US" sz="2800" u="sng" dirty="0"/>
              <a:t>non-key</a:t>
            </a:r>
            <a:r>
              <a:rPr lang="en-US" sz="2800" dirty="0"/>
              <a:t> attribute determines some other attribute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1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1624DC958C248A44260B9EBEF1417" ma:contentTypeVersion="4" ma:contentTypeDescription="Create a new document." ma:contentTypeScope="" ma:versionID="f90e604a8d17f0fead97cac959935194">
  <xsd:schema xmlns:xsd="http://www.w3.org/2001/XMLSchema" xmlns:xs="http://www.w3.org/2001/XMLSchema" xmlns:p="http://schemas.microsoft.com/office/2006/metadata/properties" xmlns:ns2="5e0e28c6-023f-43e8-b40a-1a9fafccdbf9" targetNamespace="http://schemas.microsoft.com/office/2006/metadata/properties" ma:root="true" ma:fieldsID="218cf6c428c5c58ec2f8a38272c34529" ns2:_="">
    <xsd:import namespace="5e0e28c6-023f-43e8-b40a-1a9fafccdb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e28c6-023f-43e8-b40a-1a9fafccdb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173A63-4C7A-426C-91AC-5380833E718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5e0e28c6-023f-43e8-b40a-1a9fafccdbf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79FBCB-6AC4-4FF7-A544-71731BBCCE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A4438D-2140-432D-A88A-E0A2A658F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0e28c6-023f-43e8-b40a-1a9fafccd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27168</TotalTime>
  <Words>1391</Words>
  <Application>Microsoft Office PowerPoint</Application>
  <PresentationFormat>Widescreen</PresentationFormat>
  <Paragraphs>256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Introduction to Database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Chapleau</dc:creator>
  <cp:lastModifiedBy>J Short</cp:lastModifiedBy>
  <cp:revision>613</cp:revision>
  <dcterms:created xsi:type="dcterms:W3CDTF">2020-05-27T12:36:24Z</dcterms:created>
  <dcterms:modified xsi:type="dcterms:W3CDTF">2024-07-09T13:49:05Z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0x0101005471624DC958C248A44260B9EBEF1417</vt:lpwstr>
  </property>
</Properties>
</file>