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757" r:id="rId2"/>
    <p:sldId id="256" r:id="rId3"/>
    <p:sldId id="640" r:id="rId4"/>
    <p:sldId id="745" r:id="rId5"/>
    <p:sldId id="310" r:id="rId6"/>
    <p:sldId id="744" r:id="rId7"/>
    <p:sldId id="705" r:id="rId8"/>
    <p:sldId id="741" r:id="rId9"/>
    <p:sldId id="742" r:id="rId10"/>
    <p:sldId id="274" r:id="rId11"/>
    <p:sldId id="743" r:id="rId12"/>
    <p:sldId id="746" r:id="rId13"/>
    <p:sldId id="747" r:id="rId14"/>
    <p:sldId id="259" r:id="rId15"/>
    <p:sldId id="269" r:id="rId16"/>
    <p:sldId id="262" r:id="rId17"/>
    <p:sldId id="749" r:id="rId18"/>
    <p:sldId id="265" r:id="rId19"/>
    <p:sldId id="751" r:id="rId20"/>
    <p:sldId id="752" r:id="rId21"/>
    <p:sldId id="753" r:id="rId22"/>
    <p:sldId id="754" r:id="rId23"/>
    <p:sldId id="755" r:id="rId24"/>
    <p:sldId id="756" r:id="rId25"/>
    <p:sldId id="759" r:id="rId26"/>
    <p:sldId id="760" r:id="rId27"/>
    <p:sldId id="748" r:id="rId28"/>
    <p:sldId id="761" r:id="rId29"/>
    <p:sldId id="656" r:id="rId30"/>
    <p:sldId id="65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95"/>
    <p:restoredTop sz="94651"/>
  </p:normalViewPr>
  <p:slideViewPr>
    <p:cSldViewPr snapToGrid="0">
      <p:cViewPr varScale="1">
        <p:scale>
          <a:sx n="78" d="100"/>
          <a:sy n="78" d="100"/>
        </p:scale>
        <p:origin x="1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0713-51A4-F943-B96E-968FDCC5AFA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77DB6-2B17-2F48-9930-F32A1A26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978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a5ce43b4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a5ce43b4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03F4EB0A-28F8-EA75-2E01-DFA4DAFAC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a5ce43b4b_0_65:notes">
            <a:extLst>
              <a:ext uri="{FF2B5EF4-FFF2-40B4-BE49-F238E27FC236}">
                <a16:creationId xmlns:a16="http://schemas.microsoft.com/office/drawing/2014/main" id="{0B4BF938-E643-4EC5-9FA4-C1B7BF4B72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a5ce43b4b_0_65:notes">
            <a:extLst>
              <a:ext uri="{FF2B5EF4-FFF2-40B4-BE49-F238E27FC236}">
                <a16:creationId xmlns:a16="http://schemas.microsoft.com/office/drawing/2014/main" id="{B113BA27-5A80-EF7E-3858-167149281B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5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FDB3F6D2-0D4B-ED88-1276-D34FFE27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a5ce43b4b_0_65:notes">
            <a:extLst>
              <a:ext uri="{FF2B5EF4-FFF2-40B4-BE49-F238E27FC236}">
                <a16:creationId xmlns:a16="http://schemas.microsoft.com/office/drawing/2014/main" id="{A69C6F5D-97E5-A584-646C-2A406A66C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a5ce43b4b_0_65:notes">
            <a:extLst>
              <a:ext uri="{FF2B5EF4-FFF2-40B4-BE49-F238E27FC236}">
                <a16:creationId xmlns:a16="http://schemas.microsoft.com/office/drawing/2014/main" id="{AA7A08F1-0126-B2A1-E2DE-21F7021F30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72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F7A2370E-AC49-0D32-BE8B-B31361E2D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a5ce43b4b_0_65:notes">
            <a:extLst>
              <a:ext uri="{FF2B5EF4-FFF2-40B4-BE49-F238E27FC236}">
                <a16:creationId xmlns:a16="http://schemas.microsoft.com/office/drawing/2014/main" id="{407C6C62-4ACD-02CF-FFD1-FB37B490D2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a5ce43b4b_0_65:notes">
            <a:extLst>
              <a:ext uri="{FF2B5EF4-FFF2-40B4-BE49-F238E27FC236}">
                <a16:creationId xmlns:a16="http://schemas.microsoft.com/office/drawing/2014/main" id="{81D563DF-4414-2290-AC60-0700FD41FD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6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12C71CD4-4EFA-357E-3AFA-EA2D699F0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a5ce43b4b_0_65:notes">
            <a:extLst>
              <a:ext uri="{FF2B5EF4-FFF2-40B4-BE49-F238E27FC236}">
                <a16:creationId xmlns:a16="http://schemas.microsoft.com/office/drawing/2014/main" id="{8CD9C3CF-32EF-AF46-0972-B8094FE112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a5ce43b4b_0_65:notes">
            <a:extLst>
              <a:ext uri="{FF2B5EF4-FFF2-40B4-BE49-F238E27FC236}">
                <a16:creationId xmlns:a16="http://schemas.microsoft.com/office/drawing/2014/main" id="{DE1048D2-91EA-76B3-ACE7-F3824DAB66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05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2785A38F-6B3A-B857-5BFD-2C99B6651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a5ce43b4b_0_65:notes">
            <a:extLst>
              <a:ext uri="{FF2B5EF4-FFF2-40B4-BE49-F238E27FC236}">
                <a16:creationId xmlns:a16="http://schemas.microsoft.com/office/drawing/2014/main" id="{E815D825-A880-2FD0-01AF-73B55F6A77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a5ce43b4b_0_65:notes">
            <a:extLst>
              <a:ext uri="{FF2B5EF4-FFF2-40B4-BE49-F238E27FC236}">
                <a16:creationId xmlns:a16="http://schemas.microsoft.com/office/drawing/2014/main" id="{C5CF1605-C9C2-0B91-615A-F6B30F76A7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97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B34A-2795-2412-F324-7F963A918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608E3-4E11-A130-E9E7-304AA442F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C6CE-B320-D920-40D4-DD543958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06E6-940F-2848-A04B-893872D7C09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107C8-FBDE-8607-27FF-AFCA2292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9EDC-BB2A-D89F-528A-8AF6ACDE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5D62-57DB-3044-97B3-1BBB78E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CA75-43FC-F2F6-CA4A-7BC3699A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AC758-7AC2-C6F0-0082-CE4A17EFE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6BF1-1A36-5227-E61D-FD5C5C0D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06E6-940F-2848-A04B-893872D7C09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F42F-917F-E96B-BD96-9E024BC2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9316-1802-E4FE-8959-6A90C375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5D62-57DB-3044-97B3-1BBB78E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5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20AF7-2590-D6BA-6E19-49431715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0D459-0CF6-6A7F-EE3D-5D0ACF92D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EF825-B388-5CB0-A35A-52082FF5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06E6-940F-2848-A04B-893872D7C09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B6BAB-01E4-86EC-2A26-6C91FB3C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E5FC-BD62-68BD-AA3B-F5BCD1DE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5D62-57DB-3044-97B3-1BBB78E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6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Text"/>
          <p:cNvSpPr txBox="1">
            <a:spLocks noGrp="1"/>
          </p:cNvSpPr>
          <p:nvPr>
            <p:ph type="title"/>
          </p:nvPr>
        </p:nvSpPr>
        <p:spPr>
          <a:xfrm>
            <a:off x="609600" y="274644"/>
            <a:ext cx="10972800" cy="1143001"/>
          </a:xfrm>
          <a:prstGeom prst="rect">
            <a:avLst/>
          </a:prstGeom>
        </p:spPr>
        <p:txBody>
          <a:bodyPr lIns="34849" tIns="34849" rIns="34849" bIns="34849"/>
          <a:lstStyle>
            <a:lvl1pPr algn="ctr">
              <a:lnSpc>
                <a:spcPct val="100000"/>
              </a:lnSpc>
              <a:defRPr sz="3400"/>
            </a:lvl1pPr>
          </a:lstStyle>
          <a:p>
            <a:r>
              <a:t>Title Text</a:t>
            </a:r>
          </a:p>
        </p:txBody>
      </p:sp>
      <p:sp>
        <p:nvSpPr>
          <p:cNvPr id="31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lIns="34849" tIns="34849" rIns="34849" bIns="34849"/>
          <a:lstStyle>
            <a:lvl1pPr indent="-380990">
              <a:lnSpc>
                <a:spcPct val="100000"/>
              </a:lnSpc>
              <a:spcBef>
                <a:spcPts val="400"/>
              </a:spcBef>
              <a:buSzPts val="2400"/>
              <a:defRPr sz="2400"/>
            </a:lvl1pPr>
            <a:lvl2pPr marL="966083" indent="-413647">
              <a:lnSpc>
                <a:spcPct val="100000"/>
              </a:lnSpc>
              <a:spcBef>
                <a:spcPts val="400"/>
              </a:spcBef>
              <a:buSzPts val="2400"/>
              <a:buChar char="–"/>
              <a:defRPr sz="2400"/>
            </a:lvl2pPr>
            <a:lvl3pPr marL="1485863" indent="-457189">
              <a:lnSpc>
                <a:spcPct val="100000"/>
              </a:lnSpc>
              <a:spcBef>
                <a:spcPts val="400"/>
              </a:spcBef>
              <a:buSzPts val="2400"/>
              <a:defRPr sz="2400"/>
            </a:lvl3pPr>
            <a:lvl4pPr marL="2023060" indent="-518147">
              <a:lnSpc>
                <a:spcPct val="100000"/>
              </a:lnSpc>
              <a:spcBef>
                <a:spcPts val="400"/>
              </a:spcBef>
              <a:buSzPts val="2400"/>
              <a:buChar char="–"/>
              <a:defRPr sz="2400"/>
            </a:lvl4pPr>
            <a:lvl5pPr marL="2480249" indent="-518147">
              <a:lnSpc>
                <a:spcPct val="100000"/>
              </a:lnSpc>
              <a:spcBef>
                <a:spcPts val="400"/>
              </a:spcBef>
              <a:buSzPts val="2400"/>
              <a:buChar char="»"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2692" y="6440569"/>
            <a:ext cx="269709" cy="196701"/>
          </a:xfrm>
          <a:prstGeom prst="rect">
            <a:avLst/>
          </a:prstGeom>
        </p:spPr>
        <p:txBody>
          <a:bodyPr lIns="34849" tIns="34849" rIns="34849" bIns="34849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16734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49C8-E32F-0308-A45B-21446D24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90F4-E911-1A80-474A-C6A0628C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F112-F76F-C75B-0CB8-2858233B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06E6-940F-2848-A04B-893872D7C09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8813-1DB0-2170-0967-1B8F297D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0A9BE-E384-68DB-46AE-3D9D4B35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5D62-57DB-3044-97B3-1BBB78E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C902-3EDE-70EB-B3E6-12F35922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7E1BF-7287-B2FB-0CF7-DEDF5D952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D631-D23E-1671-36DC-DD03B19B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06E6-940F-2848-A04B-893872D7C09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FCBB9-CC11-1E82-2B98-7A9D9CB4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E08A-6672-A752-DFCE-D8E768B2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5D62-57DB-3044-97B3-1BBB78E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E65B-BF2C-69FC-9875-BB4B08B2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4FBE-8F66-E819-0DF1-17F180EB9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9AD6-4446-7746-8EE8-0DF4C4116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9EFB-8EB8-D23B-CC66-4DCE75F0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06E6-940F-2848-A04B-893872D7C09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E434-E69C-E1A3-2D6B-AD7561B9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14E88-3EF6-CA35-5D30-343C5DDD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5D62-57DB-3044-97B3-1BBB78E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2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6CA0-7C9C-53BA-2BA8-7CD2A755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530A-8BCC-8A09-C900-7A90777F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DA917-BCF8-ABC2-5AC0-25B515DF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34F24-6F0B-63CF-A7FA-C6D425BF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9E867-0DF1-093C-5F6F-055C269D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B69E1-4576-2818-DFE8-0116B76A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06E6-940F-2848-A04B-893872D7C09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A2E47-4C61-2997-34BB-1141EA17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D5BD9-07B9-E280-03D0-14BE512B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5D62-57DB-3044-97B3-1BBB78E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3D3C-6B98-2944-C173-611347DB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50B72-2F41-A277-BB0D-133568F6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06E6-940F-2848-A04B-893872D7C09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6DF8-6161-C886-DC0F-5901ABEE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3E6FE-BA80-7F4C-AF8B-279EE07E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5D62-57DB-3044-97B3-1BBB78E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C4ED2-FD89-F5CA-5E52-E1F17F08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06E6-940F-2848-A04B-893872D7C09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80FD5-5B9B-A12F-438F-121E0990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E5DA2-8B17-379F-2EFC-2D7CC7E1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5D62-57DB-3044-97B3-1BBB78E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0C11-AD66-8A31-8204-EF8EC50D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2FD4-09E6-F560-8401-82FF1061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51701-791E-C89F-2614-973DEABAF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9D07B-7FCA-C77F-BEDE-99E0ED96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06E6-940F-2848-A04B-893872D7C09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CCA4-E62E-455E-5FD4-F3E48FAF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03B3-3232-3439-E16D-F989601A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5D62-57DB-3044-97B3-1BBB78E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019A-9E6B-181D-2F6C-2ABD58E9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1672E-436A-5206-D0E6-8774BAF8A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462BA-B311-D81A-214A-F34B3A77E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C05FA-E781-6888-4671-E655D47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06E6-940F-2848-A04B-893872D7C09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6A852-51F2-AC7B-B9CD-5FB9F5BB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FBBEC-D6E7-195F-2D94-B2E00B11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5D62-57DB-3044-97B3-1BBB78E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4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05BC2-6622-8AF0-450D-7FDBE3BA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1335C-9EBE-CF3D-951B-5F2FC71E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7FB3D-C6DF-2EFF-33D2-ADEDC0AA9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F06E6-940F-2848-A04B-893872D7C09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8D9C-8094-E5FA-BDCD-EC9BCDA4E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3C2B-2B93-EEFD-FDBF-6C8BC5746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75D62-57DB-3044-97B3-1BBB78E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dgoh/pathogen-genomics-packa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sciencepub.com/doi/10.1139/cjm-2024-0203" TargetMode="External"/><Relationship Id="rId2" Type="http://schemas.openxmlformats.org/officeDocument/2006/relationships/hyperlink" Target="https://osf.io/preprints/osf/xbf4t_v1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ega12@sfu.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6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42D753-37B0-74D4-9806-1ECD34BA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365" y="310974"/>
            <a:ext cx="3450639" cy="14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75155-31CA-E8F8-6636-C3DF8D70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4" y="310974"/>
            <a:ext cx="2912102" cy="145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 Design of E.coli Bacteria with ...">
            <a:extLst>
              <a:ext uri="{FF2B5EF4-FFF2-40B4-BE49-F238E27FC236}">
                <a16:creationId xmlns:a16="http://schemas.microsoft.com/office/drawing/2014/main" id="{9E3F1ED6-CEA0-45B5-E404-D0AABC356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1" y="1879776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BCA842-1BAB-A678-30CB-46205679724F}"/>
              </a:ext>
            </a:extLst>
          </p:cNvPr>
          <p:cNvSpPr txBox="1"/>
          <p:nvPr/>
        </p:nvSpPr>
        <p:spPr>
          <a:xfrm>
            <a:off x="3826083" y="2433675"/>
            <a:ext cx="68165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GRDI-AMR-One-Health E. coli Data Curation Workshop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Presented by the Metadata WG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Aug 28 2025</a:t>
            </a:r>
          </a:p>
        </p:txBody>
      </p:sp>
    </p:spTree>
    <p:extLst>
      <p:ext uri="{BB962C8B-B14F-4D97-AF65-F5344CB8AC3E}">
        <p14:creationId xmlns:p14="http://schemas.microsoft.com/office/powerpoint/2010/main" val="57730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/>
        </p:nvSpPr>
        <p:spPr>
          <a:xfrm>
            <a:off x="780586" y="211386"/>
            <a:ext cx="107739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transformation is required for different downstream destinations of data.</a:t>
            </a:r>
            <a:endParaRPr dirty="0"/>
          </a:p>
        </p:txBody>
      </p:sp>
      <p:sp>
        <p:nvSpPr>
          <p:cNvPr id="342" name="Google Shape;342;p32"/>
          <p:cNvSpPr txBox="1"/>
          <p:nvPr/>
        </p:nvSpPr>
        <p:spPr>
          <a:xfrm>
            <a:off x="1166962" y="4821511"/>
            <a:ext cx="106809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data once, export in different submission formats i.e. NCBI Pathogen package, NCBI One Health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Enterics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NCBI SRA, NCBI Antibiogram</a:t>
            </a:r>
            <a:endParaRPr dirty="0"/>
          </a:p>
        </p:txBody>
      </p:sp>
      <p:sp>
        <p:nvSpPr>
          <p:cNvPr id="343" name="Google Shape;343;p32"/>
          <p:cNvSpPr/>
          <p:nvPr/>
        </p:nvSpPr>
        <p:spPr>
          <a:xfrm>
            <a:off x="-514675" y="6273367"/>
            <a:ext cx="1270978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latest version here: </a:t>
            </a:r>
            <a:r>
              <a:rPr lang="en-US"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https://github.com/cidgoh/pathogen-genomics-package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MGen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2022: https://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www.microbiologyresearch.org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/content/journal/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mgen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/10.1099/mgen.0.000908</a:t>
            </a:r>
            <a:endParaRPr sz="1400" dirty="0"/>
          </a:p>
        </p:txBody>
      </p:sp>
      <p:sp>
        <p:nvSpPr>
          <p:cNvPr id="344" name="Google Shape;344;p32"/>
          <p:cNvSpPr txBox="1"/>
          <p:nvPr/>
        </p:nvSpPr>
        <p:spPr>
          <a:xfrm>
            <a:off x="2187513" y="5671160"/>
            <a:ext cx="781697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Enter data once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 for different uses!</a:t>
            </a:r>
            <a:endParaRPr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88A292C-494E-A358-38D0-2F398460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6453" y="6431422"/>
            <a:ext cx="2743200" cy="365125"/>
          </a:xfrm>
        </p:spPr>
        <p:txBody>
          <a:bodyPr>
            <a:normAutofit/>
          </a:bodyPr>
          <a:lstStyle/>
          <a:p>
            <a:fld id="{709EF0C6-9DF3-463D-83A4-672B5B44D957}" type="slidenum">
              <a:rPr lang="en-CA" sz="1600" smtClean="0"/>
              <a:t>10</a:t>
            </a:fld>
            <a:endParaRPr lang="en-C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8D13B-EDF9-C2E7-8190-D3C10E083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513" y="1351384"/>
            <a:ext cx="7772400" cy="325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0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899C34-CAB7-5E61-A47C-0E1BE7D290F6}"/>
              </a:ext>
            </a:extLst>
          </p:cNvPr>
          <p:cNvSpPr txBox="1"/>
          <p:nvPr/>
        </p:nvSpPr>
        <p:spPr>
          <a:xfrm>
            <a:off x="1386304" y="1116828"/>
            <a:ext cx="10196096" cy="4624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</a:pPr>
            <a:r>
              <a:rPr lang="en-CA" sz="2200" b="1" dirty="0"/>
              <a:t>1. GRDI-AMR Standard (design principles):</a:t>
            </a:r>
          </a:p>
          <a:p>
            <a:pPr>
              <a:spcAft>
                <a:spcPts val="750"/>
              </a:spcAft>
            </a:pPr>
            <a:r>
              <a:rPr lang="en-CA" sz="2200" dirty="0"/>
              <a:t>The broom of the system: a harmonized contextual data specification for One Health AMR pathogen genomic surveillance (2024), OSF Preprints </a:t>
            </a:r>
            <a:r>
              <a:rPr lang="en-CA" sz="2200" dirty="0">
                <a:hlinkClick r:id="rId2"/>
              </a:rPr>
              <a:t>https://osf.io/preprints/osf/xbf4t_v1</a:t>
            </a:r>
            <a:endParaRPr lang="en-CA" sz="2200" dirty="0"/>
          </a:p>
          <a:p>
            <a:pPr>
              <a:spcAft>
                <a:spcPts val="750"/>
              </a:spcAft>
            </a:pPr>
            <a:endParaRPr lang="en-CA" sz="2200" dirty="0"/>
          </a:p>
          <a:p>
            <a:pPr>
              <a:spcAft>
                <a:spcPts val="750"/>
              </a:spcAft>
            </a:pPr>
            <a:r>
              <a:rPr lang="en-CA" sz="2200" b="1" dirty="0"/>
              <a:t>2. Implementation:</a:t>
            </a:r>
          </a:p>
          <a:p>
            <a:pPr>
              <a:spcAft>
                <a:spcPts val="750"/>
              </a:spcAft>
            </a:pPr>
            <a:r>
              <a:rPr lang="en-CA" sz="2200" dirty="0"/>
              <a:t>Crossing the streams: improving data quality and integration across the One Health genomics continuum with data standards and implementation strategies (2025), Can J </a:t>
            </a:r>
            <a:r>
              <a:rPr lang="en-CA" sz="2200" dirty="0" err="1"/>
              <a:t>Microbiol</a:t>
            </a:r>
            <a:r>
              <a:rPr lang="en-CA" sz="2200" dirty="0"/>
              <a:t>. </a:t>
            </a:r>
            <a:r>
              <a:rPr lang="en-CA" sz="2200" dirty="0">
                <a:hlinkClick r:id="rId3"/>
              </a:rPr>
              <a:t>https://cdnsciencepub.com/doi/10.1139/cjm-2024-0203</a:t>
            </a:r>
            <a:endParaRPr lang="en-CA" sz="2200" dirty="0"/>
          </a:p>
          <a:p>
            <a:pPr>
              <a:spcAft>
                <a:spcPts val="750"/>
              </a:spcAft>
            </a:pPr>
            <a:endParaRPr lang="en-CA" sz="2200" dirty="0"/>
          </a:p>
          <a:p>
            <a:pPr>
              <a:spcBef>
                <a:spcPts val="1500"/>
              </a:spcBef>
              <a:spcAft>
                <a:spcPts val="750"/>
              </a:spcAft>
            </a:pPr>
            <a:r>
              <a:rPr lang="en-CA" sz="2200" b="1" i="0" dirty="0">
                <a:effectLst/>
              </a:rPr>
              <a:t>3. GitHub: https://</a:t>
            </a:r>
            <a:r>
              <a:rPr lang="en-CA" sz="2200" b="1" i="0" dirty="0" err="1">
                <a:effectLst/>
              </a:rPr>
              <a:t>github.com</a:t>
            </a:r>
            <a:r>
              <a:rPr lang="en-CA" sz="2200" b="1" i="0" dirty="0">
                <a:effectLst/>
              </a:rPr>
              <a:t>/</a:t>
            </a:r>
            <a:r>
              <a:rPr lang="en-CA" sz="2200" b="1" i="0" dirty="0" err="1">
                <a:effectLst/>
              </a:rPr>
              <a:t>cidgoh</a:t>
            </a:r>
            <a:r>
              <a:rPr lang="en-CA" sz="2200" b="1" i="0" dirty="0">
                <a:effectLst/>
              </a:rPr>
              <a:t>/</a:t>
            </a:r>
            <a:r>
              <a:rPr lang="en-CA" sz="2200" b="1" i="0" dirty="0" err="1">
                <a:effectLst/>
              </a:rPr>
              <a:t>GRDI_AMR_One_Health</a:t>
            </a:r>
            <a:endParaRPr lang="en-CA" sz="2200" b="1" i="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DBC86-A102-2510-1968-DD7EC9F8CE30}"/>
              </a:ext>
            </a:extLst>
          </p:cNvPr>
          <p:cNvSpPr txBox="1"/>
          <p:nvPr/>
        </p:nvSpPr>
        <p:spPr>
          <a:xfrm>
            <a:off x="4944018" y="88900"/>
            <a:ext cx="230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340986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18CA92-C0A4-75D2-C6B9-9CF8856B986E}"/>
              </a:ext>
            </a:extLst>
          </p:cNvPr>
          <p:cNvSpPr txBox="1"/>
          <p:nvPr/>
        </p:nvSpPr>
        <p:spPr>
          <a:xfrm>
            <a:off x="5062704" y="1731264"/>
            <a:ext cx="2066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3352800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7EE9B-A544-EEC4-5DA2-1D1F45C5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17D2D-87CA-EB8A-FA6F-54F54399FD17}"/>
              </a:ext>
            </a:extLst>
          </p:cNvPr>
          <p:cNvSpPr txBox="1"/>
          <p:nvPr/>
        </p:nvSpPr>
        <p:spPr>
          <a:xfrm>
            <a:off x="3163210" y="2145792"/>
            <a:ext cx="5865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WORKED EXAMPLES!</a:t>
            </a:r>
          </a:p>
        </p:txBody>
      </p:sp>
    </p:spTree>
    <p:extLst>
      <p:ext uri="{BB962C8B-B14F-4D97-AF65-F5344CB8AC3E}">
        <p14:creationId xmlns:p14="http://schemas.microsoft.com/office/powerpoint/2010/main" val="41290651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1ED6C3-DFB8-F550-F797-5C2C2E68D527}"/>
              </a:ext>
            </a:extLst>
          </p:cNvPr>
          <p:cNvSpPr txBox="1"/>
          <p:nvPr/>
        </p:nvSpPr>
        <p:spPr>
          <a:xfrm>
            <a:off x="1425039" y="1016268"/>
            <a:ext cx="91558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sample of </a:t>
            </a:r>
            <a:r>
              <a:rPr lang="en-US" sz="2400" b="1" dirty="0"/>
              <a:t>frozen</a:t>
            </a:r>
            <a:r>
              <a:rPr lang="en-US" sz="2400" dirty="0"/>
              <a:t> </a:t>
            </a:r>
            <a:r>
              <a:rPr lang="en-US" sz="2400" b="1" dirty="0"/>
              <a:t>ground beef</a:t>
            </a:r>
            <a:r>
              <a:rPr lang="en-US" sz="2400" dirty="0"/>
              <a:t> was obtained from a </a:t>
            </a:r>
            <a:r>
              <a:rPr lang="en-US" sz="2400" b="1" dirty="0"/>
              <a:t>retail environment </a:t>
            </a:r>
            <a:r>
              <a:rPr lang="en-US" sz="2400" dirty="0"/>
              <a:t>on </a:t>
            </a:r>
            <a:r>
              <a:rPr lang="en-US" sz="2400" b="1" dirty="0"/>
              <a:t>Sept 15 2019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The sample was </a:t>
            </a:r>
            <a:r>
              <a:rPr lang="en-US" sz="2400" b="1" dirty="0"/>
              <a:t>collected by CFIA (sample ID ABC123) </a:t>
            </a:r>
            <a:r>
              <a:rPr lang="en-US" sz="2400" dirty="0"/>
              <a:t>as part of its routine </a:t>
            </a:r>
            <a:r>
              <a:rPr lang="en-US" sz="2400" b="1" dirty="0"/>
              <a:t>Ontario retail surveillance (sample plan “search-and-destroy2019”)</a:t>
            </a:r>
            <a:r>
              <a:rPr lang="en-US" sz="2400" dirty="0"/>
              <a:t> and later </a:t>
            </a:r>
            <a:r>
              <a:rPr lang="en-US" sz="2400" b="1" dirty="0"/>
              <a:t>shared with PHAC (sample ID B1234-a1)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The sample was found to contain </a:t>
            </a:r>
            <a:r>
              <a:rPr lang="en-US" sz="2400" b="1" i="1" dirty="0"/>
              <a:t>Escherichia coli </a:t>
            </a:r>
            <a:r>
              <a:rPr lang="en-US" sz="2400" dirty="0"/>
              <a:t>via </a:t>
            </a:r>
            <a:r>
              <a:rPr lang="en-US" sz="2400" b="1" dirty="0"/>
              <a:t>microbiological isolation and PCR testing (isolate ID badbug444) conducted at PHAC </a:t>
            </a:r>
            <a:r>
              <a:rPr lang="en-US" sz="2400" dirty="0"/>
              <a:t>and </a:t>
            </a:r>
            <a:r>
              <a:rPr lang="en-US" sz="2400" b="1" dirty="0"/>
              <a:t>will be sequenced </a:t>
            </a:r>
            <a:r>
              <a:rPr lang="en-US" sz="2400" dirty="0"/>
              <a:t>as part of the GRDI by PHAC.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0312D-E235-15F8-C488-BFCB20D35FFA}"/>
              </a:ext>
            </a:extLst>
          </p:cNvPr>
          <p:cNvSpPr txBox="1"/>
          <p:nvPr/>
        </p:nvSpPr>
        <p:spPr>
          <a:xfrm>
            <a:off x="4097678" y="325739"/>
            <a:ext cx="381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Scenario 1: FOOD (Meat)</a:t>
            </a:r>
          </a:p>
        </p:txBody>
      </p:sp>
      <p:sp>
        <p:nvSpPr>
          <p:cNvPr id="3" name="Google Shape;142;p1">
            <a:extLst>
              <a:ext uri="{FF2B5EF4-FFF2-40B4-BE49-F238E27FC236}">
                <a16:creationId xmlns:a16="http://schemas.microsoft.com/office/drawing/2014/main" id="{3FBCB695-6D88-8B3C-481B-0A4F710E2249}"/>
              </a:ext>
            </a:extLst>
          </p:cNvPr>
          <p:cNvSpPr txBox="1">
            <a:spLocks/>
          </p:cNvSpPr>
          <p:nvPr/>
        </p:nvSpPr>
        <p:spPr>
          <a:xfrm>
            <a:off x="11288989" y="6333200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000"/>
            </a:pPr>
            <a:fld id="{00000000-1234-1234-1234-123412341234}" type="slidenum">
              <a:rPr lang="en-US" sz="2000" smtClean="0"/>
              <a:pPr>
                <a:buSzPts val="1000"/>
              </a:pPr>
              <a:t>14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981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a5ce43b4b_0_65"/>
          <p:cNvSpPr/>
          <p:nvPr/>
        </p:nvSpPr>
        <p:spPr>
          <a:xfrm>
            <a:off x="0" y="-7168"/>
            <a:ext cx="12192000" cy="959400"/>
          </a:xfrm>
          <a:prstGeom prst="rect">
            <a:avLst/>
          </a:prstGeom>
          <a:solidFill>
            <a:srgbClr val="AEAEAE"/>
          </a:solidFill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da5ce43b4b_0_65"/>
          <p:cNvSpPr txBox="1"/>
          <p:nvPr/>
        </p:nvSpPr>
        <p:spPr>
          <a:xfrm>
            <a:off x="562897" y="158994"/>
            <a:ext cx="10515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GB" sz="3600" dirty="0">
                <a:solidFill>
                  <a:schemeClr val="lt1"/>
                </a:solidFill>
              </a:rPr>
              <a:t>Scenario 1: Food (Meat)</a:t>
            </a:r>
            <a:endParaRPr dirty="0"/>
          </a:p>
        </p:txBody>
      </p:sp>
      <p:sp>
        <p:nvSpPr>
          <p:cNvPr id="272" name="Google Shape;272;g2da5ce43b4b_0_65"/>
          <p:cNvSpPr/>
          <p:nvPr/>
        </p:nvSpPr>
        <p:spPr>
          <a:xfrm>
            <a:off x="141985" y="1080856"/>
            <a:ext cx="6747226" cy="561121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i="1" dirty="0"/>
              <a:t>Sample collection and processing</a:t>
            </a:r>
            <a:endParaRPr sz="2200" b="1" i="1" dirty="0"/>
          </a:p>
          <a:p>
            <a:pPr>
              <a:lnSpc>
                <a:spcPct val="115000"/>
              </a:lnSpc>
            </a:pPr>
            <a:endParaRPr lang="en-GB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5000"/>
              </a:lnSpc>
            </a:pPr>
            <a:r>
              <a:rPr lang="en-GB" b="1" dirty="0" err="1">
                <a:solidFill>
                  <a:schemeClr val="dk1"/>
                </a:solidFill>
                <a:highlight>
                  <a:srgbClr val="FFFF00"/>
                </a:highlight>
              </a:rPr>
              <a:t>specimen_collector_sample_ID</a:t>
            </a:r>
            <a:r>
              <a:rPr lang="en-GB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dirty="0">
                <a:solidFill>
                  <a:schemeClr val="dk1"/>
                </a:solidFill>
              </a:rPr>
              <a:t>ABC123</a:t>
            </a:r>
            <a:endParaRPr lang="en-GB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sample_collected_by</a:t>
            </a:r>
            <a:r>
              <a:rPr lang="en-GB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dirty="0">
                <a:solidFill>
                  <a:schemeClr val="dk1"/>
                </a:solidFill>
              </a:rPr>
              <a:t>Canadian Food Inspection Agency (CFIA) [GENEPIO:0100552]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00"/>
                </a:highlight>
              </a:rPr>
              <a:t>alternative_sample_ID</a:t>
            </a:r>
            <a:r>
              <a:rPr lang="en-GB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dirty="0">
                <a:solidFill>
                  <a:schemeClr val="dk1"/>
                </a:solidFill>
              </a:rPr>
              <a:t>B1234-a1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sample_collector_contact_email</a:t>
            </a:r>
            <a:r>
              <a:rPr lang="en-GB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dirty="0" err="1">
                <a:solidFill>
                  <a:schemeClr val="dk1"/>
                </a:solidFill>
              </a:rPr>
              <a:t>meatlab@cfia.ca</a:t>
            </a:r>
            <a:endParaRPr lang="en-GB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00FF"/>
                </a:highlight>
              </a:rPr>
              <a:t>sample_plan_name</a:t>
            </a:r>
            <a:r>
              <a:rPr lang="en-GB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dirty="0">
                <a:solidFill>
                  <a:schemeClr val="dk1"/>
                </a:solidFill>
              </a:rPr>
              <a:t>search-and-destroy2019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00"/>
                </a:highlight>
              </a:rPr>
              <a:t>purpose_of_sampling</a:t>
            </a:r>
            <a:r>
              <a:rPr lang="en-GB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dirty="0">
                <a:solidFill>
                  <a:schemeClr val="dk1"/>
                </a:solidFill>
              </a:rPr>
              <a:t>Surveillance [GENEPIO:0100004]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sample_collection_date</a:t>
            </a:r>
            <a:r>
              <a:rPr lang="en-GB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dirty="0">
                <a:solidFill>
                  <a:schemeClr val="dk1"/>
                </a:solidFill>
              </a:rPr>
              <a:t>2019-09-15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sample_collection_date_precision</a:t>
            </a:r>
            <a:r>
              <a:rPr lang="en-GB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dirty="0">
                <a:solidFill>
                  <a:schemeClr val="dk1"/>
                </a:solidFill>
              </a:rPr>
              <a:t>day [UO:0000033]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00"/>
                </a:highlight>
              </a:rPr>
              <a:t>geo_loc</a:t>
            </a:r>
            <a:r>
              <a:rPr lang="en-GB" b="1" dirty="0">
                <a:solidFill>
                  <a:schemeClr val="dk1"/>
                </a:solidFill>
                <a:highlight>
                  <a:srgbClr val="FFFF00"/>
                </a:highlight>
              </a:rPr>
              <a:t> name (country): </a:t>
            </a:r>
            <a:r>
              <a:rPr lang="en-GB" dirty="0">
                <a:solidFill>
                  <a:schemeClr val="dk1"/>
                </a:solidFill>
              </a:rPr>
              <a:t>Canada [GAZ:00002560]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00"/>
                </a:highlight>
              </a:rPr>
              <a:t>geo_loc</a:t>
            </a:r>
            <a:r>
              <a:rPr lang="en-GB" b="1" dirty="0">
                <a:solidFill>
                  <a:schemeClr val="dk1"/>
                </a:solidFill>
                <a:highlight>
                  <a:srgbClr val="FFFF00"/>
                </a:highlight>
              </a:rPr>
              <a:t> name (state/province/territory): </a:t>
            </a:r>
            <a:r>
              <a:rPr lang="en-GB" dirty="0">
                <a:solidFill>
                  <a:schemeClr val="dk1"/>
                </a:solidFill>
              </a:rPr>
              <a:t>Ontario [GAZ:00002563]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00FF"/>
                </a:highlight>
              </a:rPr>
              <a:t>food_product</a:t>
            </a:r>
            <a:r>
              <a:rPr lang="en-GB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dirty="0">
                <a:solidFill>
                  <a:schemeClr val="dk1"/>
                </a:solidFill>
              </a:rPr>
              <a:t>Beef (ground or minced) [FOODON:00001282]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00FF"/>
                </a:highlight>
              </a:rPr>
              <a:t>food_product_properties</a:t>
            </a:r>
            <a:r>
              <a:rPr lang="en-GB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dirty="0">
                <a:solidFill>
                  <a:schemeClr val="dk1"/>
                </a:solidFill>
              </a:rPr>
              <a:t>Food (frozen) [FOODON:03302148]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00FF"/>
                </a:highlight>
              </a:rPr>
              <a:t>animal_source_of_food</a:t>
            </a:r>
            <a:r>
              <a:rPr lang="en-GB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dirty="0">
                <a:solidFill>
                  <a:schemeClr val="dk1"/>
                </a:solidFill>
              </a:rPr>
              <a:t>Cow [NCBITaxon:9913]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00FF"/>
                </a:highlight>
              </a:rPr>
              <a:t>environmental_site</a:t>
            </a:r>
            <a:r>
              <a:rPr lang="en-GB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dirty="0">
                <a:solidFill>
                  <a:schemeClr val="dk1"/>
                </a:solidFill>
              </a:rPr>
              <a:t>Retail environment [ENVO:01001448]</a:t>
            </a:r>
          </a:p>
        </p:txBody>
      </p:sp>
      <p:sp>
        <p:nvSpPr>
          <p:cNvPr id="2" name="Google Shape;271;g2da5ce43b4b_0_65">
            <a:extLst>
              <a:ext uri="{FF2B5EF4-FFF2-40B4-BE49-F238E27FC236}">
                <a16:creationId xmlns:a16="http://schemas.microsoft.com/office/drawing/2014/main" id="{006C1DE6-E973-BB85-D4E1-4B0AB2DE70B5}"/>
              </a:ext>
            </a:extLst>
          </p:cNvPr>
          <p:cNvSpPr/>
          <p:nvPr/>
        </p:nvSpPr>
        <p:spPr>
          <a:xfrm>
            <a:off x="7148831" y="1087795"/>
            <a:ext cx="4901184" cy="288911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1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C501E-40F7-66F5-A4C3-E015E0EBDEE0}"/>
              </a:ext>
            </a:extLst>
          </p:cNvPr>
          <p:cNvSpPr txBox="1"/>
          <p:nvPr/>
        </p:nvSpPr>
        <p:spPr>
          <a:xfrm>
            <a:off x="7181088" y="1118394"/>
            <a:ext cx="4901184" cy="267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CA" sz="2200" b="1" i="1" dirty="0"/>
              <a:t>Strain and isolate information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endParaRPr lang="en-CA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b="1" dirty="0">
                <a:solidFill>
                  <a:schemeClr val="dk1"/>
                </a:solidFill>
                <a:highlight>
                  <a:srgbClr val="FFFF00"/>
                </a:highlight>
              </a:rPr>
              <a:t>organism: </a:t>
            </a:r>
            <a:r>
              <a:rPr lang="en-CA" dirty="0">
                <a:solidFill>
                  <a:schemeClr val="dk1"/>
                </a:solidFill>
              </a:rPr>
              <a:t>Escherichia coli [NCBITaxon:561]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b="1" dirty="0" err="1">
                <a:solidFill>
                  <a:schemeClr val="dk1"/>
                </a:solidFill>
                <a:highlight>
                  <a:srgbClr val="FFFF00"/>
                </a:highlight>
              </a:rPr>
              <a:t>isolate_ID</a:t>
            </a:r>
            <a:r>
              <a:rPr lang="en-CA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CA" dirty="0">
                <a:solidFill>
                  <a:schemeClr val="dk1"/>
                </a:solidFill>
              </a:rPr>
              <a:t>badbug444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b="1" dirty="0" err="1">
                <a:solidFill>
                  <a:schemeClr val="dk1"/>
                </a:solidFill>
              </a:rPr>
              <a:t>isolated_by</a:t>
            </a:r>
            <a:r>
              <a:rPr lang="en-CA" b="1" dirty="0">
                <a:solidFill>
                  <a:schemeClr val="dk1"/>
                </a:solidFill>
              </a:rPr>
              <a:t>: </a:t>
            </a:r>
            <a:r>
              <a:rPr lang="en-CA" dirty="0">
                <a:solidFill>
                  <a:schemeClr val="dk1"/>
                </a:solidFill>
              </a:rPr>
              <a:t>Public Health Agency of Canada (PHAC) [GENEPIO:0100551]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b="1" dirty="0" err="1">
                <a:solidFill>
                  <a:schemeClr val="dk1"/>
                </a:solidFill>
              </a:rPr>
              <a:t>taxonomic_identification_process</a:t>
            </a:r>
            <a:r>
              <a:rPr lang="en-CA" b="1" dirty="0">
                <a:solidFill>
                  <a:schemeClr val="dk1"/>
                </a:solidFill>
              </a:rPr>
              <a:t>: </a:t>
            </a:r>
            <a:r>
              <a:rPr lang="en-CA" dirty="0">
                <a:solidFill>
                  <a:schemeClr val="dk1"/>
                </a:solidFill>
              </a:rPr>
              <a:t>PCR assay [OBI:00002740]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1ED6C3-DFB8-F550-F797-5C2C2E68D527}"/>
              </a:ext>
            </a:extLst>
          </p:cNvPr>
          <p:cNvSpPr txBox="1"/>
          <p:nvPr/>
        </p:nvSpPr>
        <p:spPr>
          <a:xfrm>
            <a:off x="1410525" y="986192"/>
            <a:ext cx="99831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sample of </a:t>
            </a:r>
            <a:r>
              <a:rPr lang="en-US" sz="2400" b="1" dirty="0"/>
              <a:t>water</a:t>
            </a:r>
            <a:r>
              <a:rPr lang="en-US" sz="2400" dirty="0"/>
              <a:t> from </a:t>
            </a:r>
            <a:r>
              <a:rPr lang="en-US" sz="2400" b="1" dirty="0"/>
              <a:t>rinsed lettuce </a:t>
            </a:r>
            <a:r>
              <a:rPr lang="en-US" sz="2400" dirty="0"/>
              <a:t>was obtained in </a:t>
            </a:r>
            <a:r>
              <a:rPr lang="en-US" sz="2400" b="1" dirty="0"/>
              <a:t>BC</a:t>
            </a:r>
            <a:r>
              <a:rPr lang="en-US" sz="2400" dirty="0"/>
              <a:t> in </a:t>
            </a:r>
            <a:r>
              <a:rPr lang="en-US" sz="2400" b="1" dirty="0"/>
              <a:t>2020</a:t>
            </a:r>
            <a:r>
              <a:rPr lang="en-US" sz="2400" dirty="0"/>
              <a:t>. The lettuce had been </a:t>
            </a:r>
            <a:r>
              <a:rPr lang="en-US" sz="2400" b="1" dirty="0"/>
              <a:t>shipped from the US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The lettuce was involved in an </a:t>
            </a:r>
            <a:r>
              <a:rPr lang="en-US" sz="2400" b="1" dirty="0"/>
              <a:t>outbreak</a:t>
            </a:r>
            <a:r>
              <a:rPr lang="en-US" sz="2400" dirty="0"/>
              <a:t> and the sample was assigned an identifier by </a:t>
            </a:r>
            <a:r>
              <a:rPr lang="en-US" sz="2400" b="1" dirty="0"/>
              <a:t>PHAC (sample ID P5677-jkwncjwnc)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The sample was found to contain </a:t>
            </a:r>
            <a:r>
              <a:rPr lang="en-CA" sz="2400" b="1" i="1" dirty="0">
                <a:solidFill>
                  <a:srgbClr val="000000"/>
                </a:solidFill>
                <a:effectLst/>
              </a:rPr>
              <a:t>Escherichia coli </a:t>
            </a:r>
            <a:r>
              <a:rPr lang="en-CA" sz="2400" b="1" i="1" dirty="0">
                <a:solidFill>
                  <a:srgbClr val="000000"/>
                </a:solidFill>
              </a:rPr>
              <a:t>serotype </a:t>
            </a:r>
            <a:r>
              <a:rPr lang="en-CA" sz="2400" b="1" i="0" dirty="0">
                <a:solidFill>
                  <a:srgbClr val="000000"/>
                </a:solidFill>
                <a:effectLst/>
              </a:rPr>
              <a:t>O157:H7</a:t>
            </a:r>
            <a:r>
              <a:rPr lang="en-CA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/>
              <a:t>via </a:t>
            </a:r>
            <a:r>
              <a:rPr lang="en-US" sz="2400" b="1" dirty="0"/>
              <a:t>traditional</a:t>
            </a:r>
            <a:r>
              <a:rPr lang="en-US" sz="2400" dirty="0"/>
              <a:t> </a:t>
            </a:r>
            <a:r>
              <a:rPr lang="en-US" sz="2400" b="1" dirty="0"/>
              <a:t>serotyping</a:t>
            </a:r>
            <a:r>
              <a:rPr lang="en-US" sz="2400" dirty="0"/>
              <a:t> </a:t>
            </a:r>
            <a:r>
              <a:rPr lang="en-US" sz="2400" b="1" dirty="0"/>
              <a:t>(isolate ID coli8352835)</a:t>
            </a:r>
            <a:r>
              <a:rPr lang="en-US" sz="2400" dirty="0"/>
              <a:t> and was </a:t>
            </a:r>
            <a:r>
              <a:rPr lang="en-US" sz="2400" b="1" dirty="0"/>
              <a:t>sequenced</a:t>
            </a:r>
            <a:r>
              <a:rPr lang="en-US" sz="2400" dirty="0"/>
              <a:t> as part of the </a:t>
            </a:r>
            <a:r>
              <a:rPr lang="en-US" sz="2400" b="1" dirty="0"/>
              <a:t>GRDI</a:t>
            </a:r>
            <a:r>
              <a:rPr lang="en-US" sz="2400" dirty="0"/>
              <a:t> by </a:t>
            </a:r>
            <a:r>
              <a:rPr lang="en-US" sz="2400" b="1" dirty="0"/>
              <a:t>PHAC</a:t>
            </a:r>
            <a:r>
              <a:rPr lang="en-US" sz="2400" dirty="0"/>
              <a:t> (</a:t>
            </a:r>
            <a:r>
              <a:rPr lang="en-US" sz="2400" b="1" dirty="0"/>
              <a:t>IRIDA ID </a:t>
            </a:r>
            <a:r>
              <a:rPr lang="en-CA" sz="2400" b="1" i="0" dirty="0">
                <a:solidFill>
                  <a:srgbClr val="212529"/>
                </a:solidFill>
                <a:effectLst/>
                <a:latin typeface="-apple-system"/>
              </a:rPr>
              <a:t>GRDI_LL_12345, IRIDA Project ID 666</a:t>
            </a:r>
            <a:r>
              <a:rPr lang="en-CA" sz="2400" b="0" i="0" dirty="0">
                <a:solidFill>
                  <a:srgbClr val="212529"/>
                </a:solidFill>
                <a:effectLst/>
                <a:latin typeface="-apple-system"/>
              </a:rPr>
              <a:t>, contact </a:t>
            </a:r>
            <a:r>
              <a:rPr lang="en-CA" sz="2400" b="1" i="0" dirty="0" err="1">
                <a:solidFill>
                  <a:srgbClr val="212529"/>
                </a:solidFill>
                <a:effectLst/>
                <a:latin typeface="-apple-system"/>
              </a:rPr>
              <a:t>Philomena.cunk@phac.ca</a:t>
            </a:r>
            <a:r>
              <a:rPr lang="en-CA" sz="2400" b="0" i="0" dirty="0">
                <a:solidFill>
                  <a:srgbClr val="212529"/>
                </a:solidFill>
                <a:effectLst/>
                <a:latin typeface="-apple-system"/>
              </a:rPr>
              <a:t>) using an </a:t>
            </a:r>
            <a:r>
              <a:rPr lang="en-CA" sz="2400" b="1" i="0" dirty="0">
                <a:solidFill>
                  <a:srgbClr val="212529"/>
                </a:solidFill>
                <a:effectLst/>
                <a:latin typeface="-apple-system"/>
              </a:rPr>
              <a:t>Illumina </a:t>
            </a:r>
            <a:r>
              <a:rPr lang="en-CA" sz="2400" b="1" i="0" dirty="0" err="1">
                <a:solidFill>
                  <a:srgbClr val="212529"/>
                </a:solidFill>
                <a:effectLst/>
                <a:latin typeface="-apple-system"/>
              </a:rPr>
              <a:t>HiSeq</a:t>
            </a:r>
            <a:r>
              <a:rPr lang="en-CA" sz="2400" b="1" i="0" dirty="0">
                <a:solidFill>
                  <a:srgbClr val="212529"/>
                </a:solidFill>
                <a:effectLst/>
                <a:latin typeface="-apple-system"/>
              </a:rPr>
              <a:t> 4000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b="1" dirty="0"/>
              <a:t>MIC</a:t>
            </a:r>
            <a:r>
              <a:rPr lang="en-US" sz="2400" dirty="0"/>
              <a:t>s for a </a:t>
            </a:r>
            <a:r>
              <a:rPr lang="en-US" sz="2400" b="1" dirty="0" err="1"/>
              <a:t>Sensititre</a:t>
            </a:r>
            <a:r>
              <a:rPr lang="en-US" sz="2400" b="1" dirty="0"/>
              <a:t> 123 (broth dilution) </a:t>
            </a:r>
            <a:r>
              <a:rPr lang="en-US" sz="2400" dirty="0"/>
              <a:t>drug panel are available (SIR phenotypes interpreted using </a:t>
            </a:r>
            <a:r>
              <a:rPr lang="en-US" sz="2400" b="1" dirty="0"/>
              <a:t>CLSI M100 standard</a:t>
            </a:r>
            <a:r>
              <a:rPr lang="en-US" sz="2400" dirty="0"/>
              <a:t>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0312D-E235-15F8-C488-BFCB20D35FFA}"/>
              </a:ext>
            </a:extLst>
          </p:cNvPr>
          <p:cNvSpPr txBox="1"/>
          <p:nvPr/>
        </p:nvSpPr>
        <p:spPr>
          <a:xfrm>
            <a:off x="3976317" y="317143"/>
            <a:ext cx="4239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Scenario 2: FOOD (Produce)</a:t>
            </a:r>
          </a:p>
        </p:txBody>
      </p:sp>
      <p:sp>
        <p:nvSpPr>
          <p:cNvPr id="6" name="Google Shape;142;p1">
            <a:extLst>
              <a:ext uri="{FF2B5EF4-FFF2-40B4-BE49-F238E27FC236}">
                <a16:creationId xmlns:a16="http://schemas.microsoft.com/office/drawing/2014/main" id="{43BFE44A-3F8B-F733-F3D9-BFE67D433066}"/>
              </a:ext>
            </a:extLst>
          </p:cNvPr>
          <p:cNvSpPr txBox="1">
            <a:spLocks/>
          </p:cNvSpPr>
          <p:nvPr/>
        </p:nvSpPr>
        <p:spPr>
          <a:xfrm>
            <a:off x="11288989" y="6333200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000"/>
            </a:pPr>
            <a:fld id="{00000000-1234-1234-1234-123412341234}" type="slidenum">
              <a:rPr lang="en-US" sz="2000" smtClean="0"/>
              <a:pPr>
                <a:buSzPts val="1000"/>
              </a:pPr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6342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038C07D9-B326-2891-9E3A-357543806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a5ce43b4b_0_65">
            <a:extLst>
              <a:ext uri="{FF2B5EF4-FFF2-40B4-BE49-F238E27FC236}">
                <a16:creationId xmlns:a16="http://schemas.microsoft.com/office/drawing/2014/main" id="{028A94A3-DCBB-9ACC-FC5E-F72BE0516FDC}"/>
              </a:ext>
            </a:extLst>
          </p:cNvPr>
          <p:cNvSpPr/>
          <p:nvPr/>
        </p:nvSpPr>
        <p:spPr>
          <a:xfrm>
            <a:off x="0" y="-7168"/>
            <a:ext cx="12192000" cy="959400"/>
          </a:xfrm>
          <a:prstGeom prst="rect">
            <a:avLst/>
          </a:prstGeom>
          <a:solidFill>
            <a:srgbClr val="AEAEAE"/>
          </a:solidFill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da5ce43b4b_0_65">
            <a:extLst>
              <a:ext uri="{FF2B5EF4-FFF2-40B4-BE49-F238E27FC236}">
                <a16:creationId xmlns:a16="http://schemas.microsoft.com/office/drawing/2014/main" id="{DF49B4B6-504B-FF85-B76B-5A08EAE7EB85}"/>
              </a:ext>
            </a:extLst>
          </p:cNvPr>
          <p:cNvSpPr txBox="1"/>
          <p:nvPr/>
        </p:nvSpPr>
        <p:spPr>
          <a:xfrm>
            <a:off x="562897" y="158994"/>
            <a:ext cx="10515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GB" sz="3600" dirty="0">
                <a:solidFill>
                  <a:schemeClr val="lt1"/>
                </a:solidFill>
              </a:rPr>
              <a:t>Scenario 2: Food (Produce)</a:t>
            </a:r>
            <a:endParaRPr dirty="0"/>
          </a:p>
        </p:txBody>
      </p:sp>
      <p:sp>
        <p:nvSpPr>
          <p:cNvPr id="272" name="Google Shape;272;g2da5ce43b4b_0_65">
            <a:extLst>
              <a:ext uri="{FF2B5EF4-FFF2-40B4-BE49-F238E27FC236}">
                <a16:creationId xmlns:a16="http://schemas.microsoft.com/office/drawing/2014/main" id="{E7EC0275-0387-902B-F751-7934A955841A}"/>
              </a:ext>
            </a:extLst>
          </p:cNvPr>
          <p:cNvSpPr/>
          <p:nvPr/>
        </p:nvSpPr>
        <p:spPr>
          <a:xfrm>
            <a:off x="141984" y="1080856"/>
            <a:ext cx="6605241" cy="561121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1" dirty="0"/>
              <a:t>Sample collection and processing</a:t>
            </a:r>
            <a:endParaRPr sz="1700" b="1" i="1" dirty="0"/>
          </a:p>
          <a:p>
            <a:pPr>
              <a:lnSpc>
                <a:spcPct val="115000"/>
              </a:lnSpc>
            </a:pPr>
            <a:endParaRPr lang="en-GB" sz="10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specimen_collector_sample_ID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b="1" dirty="0">
                <a:solidFill>
                  <a:schemeClr val="dk1"/>
                </a:solidFill>
              </a:rPr>
              <a:t>P5677-jkwncjwnc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sample_collected_by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Public Health Agency of Canada (PHAC) [GENEPIO:0100551]</a:t>
            </a:r>
            <a:endParaRPr lang="en-GB" sz="17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sample_collector_contact_email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Missing [GENEPIO:0001618]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purpose_of_sampling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Cluster/Outbreak investigation [GENEPIO:0100001]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sample_collection_date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2020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geo_loc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 name (country): </a:t>
            </a:r>
            <a:r>
              <a:rPr lang="en-GB" sz="1700" dirty="0">
                <a:solidFill>
                  <a:schemeClr val="dk1"/>
                </a:solidFill>
              </a:rPr>
              <a:t>Canada [GAZ:00002560]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geo_loc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 name (state/province/territory): </a:t>
            </a:r>
            <a:r>
              <a:rPr lang="en-GB" sz="1700" dirty="0">
                <a:solidFill>
                  <a:schemeClr val="dk1"/>
                </a:solidFill>
              </a:rPr>
              <a:t>British Columbia [GAZ:00002562]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</a:rPr>
              <a:t>food_product_origin</a:t>
            </a:r>
            <a:r>
              <a:rPr lang="en-GB" sz="1700" b="1" dirty="0">
                <a:solidFill>
                  <a:schemeClr val="dk1"/>
                </a:solidFill>
              </a:rPr>
              <a:t> </a:t>
            </a:r>
            <a:r>
              <a:rPr lang="en-GB" sz="1700" b="1" dirty="0" err="1">
                <a:solidFill>
                  <a:schemeClr val="dk1"/>
                </a:solidFill>
              </a:rPr>
              <a:t>geo_loc</a:t>
            </a:r>
            <a:r>
              <a:rPr lang="en-GB" sz="1700" b="1" dirty="0">
                <a:solidFill>
                  <a:schemeClr val="dk1"/>
                </a:solidFill>
              </a:rPr>
              <a:t> name (country): </a:t>
            </a:r>
            <a:r>
              <a:rPr lang="en-GB" sz="1700" dirty="0">
                <a:solidFill>
                  <a:schemeClr val="dk1"/>
                </a:solidFill>
              </a:rPr>
              <a:t>United States of America [GAZ:00002459]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environmental_material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Water [CHEBI:15377]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collection_method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Rinsing for specimen collection [GENEPIO_0002116]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food_product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Lettuce head (whole or parts) [FOODON:03000239]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2" name="Google Shape;271;g2da5ce43b4b_0_65">
            <a:extLst>
              <a:ext uri="{FF2B5EF4-FFF2-40B4-BE49-F238E27FC236}">
                <a16:creationId xmlns:a16="http://schemas.microsoft.com/office/drawing/2014/main" id="{FBE114C1-4E51-0E2C-879F-96E5D94E13C8}"/>
              </a:ext>
            </a:extLst>
          </p:cNvPr>
          <p:cNvSpPr/>
          <p:nvPr/>
        </p:nvSpPr>
        <p:spPr>
          <a:xfrm>
            <a:off x="6889211" y="1087795"/>
            <a:ext cx="5160804" cy="288911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1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278B1-6AE9-9113-A4F6-FD3E85E54E1E}"/>
              </a:ext>
            </a:extLst>
          </p:cNvPr>
          <p:cNvSpPr txBox="1"/>
          <p:nvPr/>
        </p:nvSpPr>
        <p:spPr>
          <a:xfrm>
            <a:off x="6889211" y="1118394"/>
            <a:ext cx="5302789" cy="325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CA" sz="1700" b="1" i="1" dirty="0"/>
              <a:t>Strain and isolate information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endParaRPr lang="en-CA" sz="10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organism: Escherichia coli [NCBITaxon:561]</a:t>
            </a: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>
                <a:solidFill>
                  <a:schemeClr val="dk1"/>
                </a:solidFill>
              </a:rPr>
              <a:t>serovar:  </a:t>
            </a:r>
            <a:r>
              <a:rPr lang="en-CA" sz="1700" dirty="0">
                <a:solidFill>
                  <a:schemeClr val="dk1"/>
                </a:solidFill>
              </a:rPr>
              <a:t>O157:H7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>
                <a:solidFill>
                  <a:schemeClr val="dk1"/>
                </a:solidFill>
              </a:rPr>
              <a:t>serotyping method: </a:t>
            </a:r>
            <a:r>
              <a:rPr lang="en-CA" sz="1700" dirty="0">
                <a:solidFill>
                  <a:schemeClr val="dk1"/>
                </a:solidFill>
              </a:rPr>
              <a:t>Traditional serotyping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isolate_ID</a:t>
            </a:r>
            <a:r>
              <a:rPr lang="en-CA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CA" sz="1700" dirty="0">
                <a:solidFill>
                  <a:schemeClr val="dk1"/>
                </a:solidFill>
              </a:rPr>
              <a:t>coli8352835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 err="1">
                <a:solidFill>
                  <a:schemeClr val="dk1"/>
                </a:solidFill>
              </a:rPr>
              <a:t>isolated_by</a:t>
            </a:r>
            <a:r>
              <a:rPr lang="en-CA" sz="1700" b="1" dirty="0">
                <a:solidFill>
                  <a:schemeClr val="dk1"/>
                </a:solidFill>
              </a:rPr>
              <a:t>: </a:t>
            </a:r>
            <a:r>
              <a:rPr lang="en-CA" sz="1700" dirty="0">
                <a:solidFill>
                  <a:schemeClr val="dk1"/>
                </a:solidFill>
              </a:rPr>
              <a:t>Public Health Agency of Canada (PHAC) [GENEPIO:0100551]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 err="1">
                <a:solidFill>
                  <a:schemeClr val="dk1"/>
                </a:solidFill>
              </a:rPr>
              <a:t>taxonomic_identification_process</a:t>
            </a:r>
            <a:r>
              <a:rPr lang="en-CA" sz="1700" b="1" dirty="0">
                <a:solidFill>
                  <a:schemeClr val="dk1"/>
                </a:solidFill>
              </a:rPr>
              <a:t>: </a:t>
            </a:r>
            <a:r>
              <a:rPr lang="en-CA" sz="1700" dirty="0">
                <a:solidFill>
                  <a:schemeClr val="dk1"/>
                </a:solidFill>
              </a:rPr>
              <a:t>Whole genome sequencing assay [OBI:0002117]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endParaRPr lang="en-CA" b="1" dirty="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2251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F4A81E-9F63-0B08-B58E-99695FA882B4}"/>
              </a:ext>
            </a:extLst>
          </p:cNvPr>
          <p:cNvSpPr txBox="1"/>
          <p:nvPr/>
        </p:nvSpPr>
        <p:spPr>
          <a:xfrm>
            <a:off x="173421" y="1184181"/>
            <a:ext cx="5249479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00" b="1" i="1" dirty="0"/>
              <a:t>Sequencing Information</a:t>
            </a:r>
          </a:p>
          <a:p>
            <a:endParaRPr lang="en-US" sz="1000" i="1" dirty="0"/>
          </a:p>
          <a:p>
            <a:r>
              <a:rPr lang="en-US" sz="1700" b="1" dirty="0" err="1">
                <a:highlight>
                  <a:srgbClr val="FFFF00"/>
                </a:highlight>
              </a:rPr>
              <a:t>sequenced_by</a:t>
            </a:r>
            <a:r>
              <a:rPr lang="en-US" sz="1700" dirty="0">
                <a:highlight>
                  <a:srgbClr val="FFFF00"/>
                </a:highlight>
              </a:rPr>
              <a:t>: </a:t>
            </a:r>
            <a:r>
              <a:rPr lang="en-US" sz="1700" dirty="0"/>
              <a:t>Public Health Agency of Canada (PHAC) [GENEPIO:0100551]</a:t>
            </a:r>
          </a:p>
          <a:p>
            <a:r>
              <a:rPr lang="en-US" sz="1700" b="1" dirty="0" err="1">
                <a:highlight>
                  <a:srgbClr val="FFFF00"/>
                </a:highlight>
              </a:rPr>
              <a:t>sequenced_by_contact_email</a:t>
            </a:r>
            <a:r>
              <a:rPr lang="en-US" sz="1700" b="1" dirty="0">
                <a:highlight>
                  <a:srgbClr val="FFFF00"/>
                </a:highlight>
              </a:rPr>
              <a:t>: </a:t>
            </a:r>
            <a:r>
              <a:rPr lang="en-US" sz="1700" dirty="0" err="1"/>
              <a:t>Philomena.cunk@phac.ca</a:t>
            </a:r>
            <a:endParaRPr lang="en-US" sz="1700" dirty="0"/>
          </a:p>
          <a:p>
            <a:r>
              <a:rPr lang="en-US" sz="1700" b="1" dirty="0" err="1">
                <a:highlight>
                  <a:srgbClr val="FFFF00"/>
                </a:highlight>
              </a:rPr>
              <a:t>purpose_of_sequencing</a:t>
            </a:r>
            <a:r>
              <a:rPr lang="en-US" sz="1700" b="1" dirty="0">
                <a:highlight>
                  <a:srgbClr val="FFFF00"/>
                </a:highlight>
              </a:rPr>
              <a:t>: </a:t>
            </a:r>
            <a:r>
              <a:rPr lang="en-US" sz="1700" dirty="0"/>
              <a:t>Research [GENEPIO:0100003]</a:t>
            </a:r>
          </a:p>
          <a:p>
            <a:r>
              <a:rPr lang="en-US" sz="1700" b="1" dirty="0" err="1">
                <a:highlight>
                  <a:srgbClr val="FFFF00"/>
                </a:highlight>
              </a:rPr>
              <a:t>sequencing_instrument</a:t>
            </a:r>
            <a:r>
              <a:rPr lang="en-US" sz="1700" b="1" dirty="0">
                <a:highlight>
                  <a:srgbClr val="FFFF00"/>
                </a:highlight>
              </a:rPr>
              <a:t>: </a:t>
            </a:r>
            <a:r>
              <a:rPr lang="en-US" sz="1700" dirty="0"/>
              <a:t>Illumina </a:t>
            </a:r>
            <a:r>
              <a:rPr lang="en-US" sz="1700" dirty="0" err="1"/>
              <a:t>HiSeq</a:t>
            </a:r>
            <a:r>
              <a:rPr lang="en-US" sz="1700" dirty="0"/>
              <a:t> 4000 [GENEPIO:0100119]</a:t>
            </a:r>
          </a:p>
          <a:p>
            <a:r>
              <a:rPr lang="en-US" sz="1700" b="1" dirty="0" err="1">
                <a:highlight>
                  <a:srgbClr val="FFFF00"/>
                </a:highlight>
              </a:rPr>
              <a:t>IRIDA_isolate_ID</a:t>
            </a:r>
            <a:r>
              <a:rPr lang="en-US" sz="1700" b="1" dirty="0">
                <a:highlight>
                  <a:srgbClr val="FFFF00"/>
                </a:highlight>
              </a:rPr>
              <a:t>: </a:t>
            </a:r>
            <a:r>
              <a:rPr lang="en-US" sz="1700" dirty="0"/>
              <a:t>GRDI_LL_12345</a:t>
            </a:r>
          </a:p>
          <a:p>
            <a:r>
              <a:rPr lang="en-US" sz="1700" b="1" dirty="0" err="1">
                <a:highlight>
                  <a:srgbClr val="FFFF00"/>
                </a:highlight>
              </a:rPr>
              <a:t>IRIDA_project_ID</a:t>
            </a:r>
            <a:r>
              <a:rPr lang="en-US" sz="1700" b="1" dirty="0">
                <a:highlight>
                  <a:srgbClr val="FFFF00"/>
                </a:highlight>
              </a:rPr>
              <a:t>: </a:t>
            </a:r>
            <a:r>
              <a:rPr lang="en-US" sz="1700" dirty="0"/>
              <a:t>666</a:t>
            </a:r>
          </a:p>
        </p:txBody>
      </p:sp>
      <p:sp>
        <p:nvSpPr>
          <p:cNvPr id="3" name="Google Shape;142;p1">
            <a:extLst>
              <a:ext uri="{FF2B5EF4-FFF2-40B4-BE49-F238E27FC236}">
                <a16:creationId xmlns:a16="http://schemas.microsoft.com/office/drawing/2014/main" id="{E3D23E3A-C44C-A730-58BC-5E6B90B46422}"/>
              </a:ext>
            </a:extLst>
          </p:cNvPr>
          <p:cNvSpPr txBox="1">
            <a:spLocks/>
          </p:cNvSpPr>
          <p:nvPr/>
        </p:nvSpPr>
        <p:spPr>
          <a:xfrm>
            <a:off x="11288989" y="6333200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000"/>
            </a:pPr>
            <a:fld id="{00000000-1234-1234-1234-123412341234}" type="slidenum">
              <a:rPr lang="en-US" sz="2000" smtClean="0"/>
              <a:pPr>
                <a:buSzPts val="1000"/>
              </a:pPr>
              <a:t>18</a:t>
            </a:fld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ED0EB-AF87-1FBD-557B-389712AC5B7B}"/>
              </a:ext>
            </a:extLst>
          </p:cNvPr>
          <p:cNvSpPr txBox="1"/>
          <p:nvPr/>
        </p:nvSpPr>
        <p:spPr>
          <a:xfrm>
            <a:off x="5596759" y="1184181"/>
            <a:ext cx="6421820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/>
              <a:t>AMR Testing Information</a:t>
            </a:r>
          </a:p>
          <a:p>
            <a:endParaRPr lang="en-US" sz="1000" b="1" i="1" dirty="0"/>
          </a:p>
          <a:p>
            <a:r>
              <a:rPr lang="en-US" b="1" dirty="0" err="1">
                <a:highlight>
                  <a:srgbClr val="FFFF00"/>
                </a:highlight>
              </a:rPr>
              <a:t>AMR_testing_by</a:t>
            </a:r>
            <a:r>
              <a:rPr lang="en-US" b="1" dirty="0">
                <a:highlight>
                  <a:srgbClr val="FFFF00"/>
                </a:highlight>
              </a:rPr>
              <a:t>: </a:t>
            </a:r>
            <a:r>
              <a:rPr lang="en-US" dirty="0"/>
              <a:t>Public Health Agency of Canada (PHAC) [GENEPIO:0100551]</a:t>
            </a:r>
          </a:p>
          <a:p>
            <a:r>
              <a:rPr lang="en-US" b="1" dirty="0" err="1">
                <a:highlight>
                  <a:srgbClr val="FFFF00"/>
                </a:highlight>
              </a:rPr>
              <a:t>AMR_testing_by_contact_name</a:t>
            </a:r>
            <a:r>
              <a:rPr lang="en-US" b="1" dirty="0">
                <a:highlight>
                  <a:srgbClr val="FFFF00"/>
                </a:highlight>
              </a:rPr>
              <a:t>: </a:t>
            </a:r>
            <a:r>
              <a:rPr lang="en-US" dirty="0"/>
              <a:t>Missing [GENEPIO:0001618]</a:t>
            </a:r>
          </a:p>
          <a:p>
            <a:r>
              <a:rPr lang="en-US" b="1" dirty="0" err="1">
                <a:highlight>
                  <a:srgbClr val="FFFF00"/>
                </a:highlight>
              </a:rPr>
              <a:t>AMR_testing_by_contact_email</a:t>
            </a:r>
            <a:r>
              <a:rPr lang="en-US" b="1" dirty="0">
                <a:highlight>
                  <a:srgbClr val="FFFF00"/>
                </a:highlight>
              </a:rPr>
              <a:t>: </a:t>
            </a:r>
            <a:r>
              <a:rPr lang="en-US" dirty="0"/>
              <a:t>Missing [GENEPIO:0001618]</a:t>
            </a:r>
          </a:p>
          <a:p>
            <a:r>
              <a:rPr lang="en-US" b="1" dirty="0" err="1"/>
              <a:t>AMR_laboratory_typing_platform</a:t>
            </a:r>
            <a:r>
              <a:rPr lang="en-US" b="1" dirty="0"/>
              <a:t>: </a:t>
            </a:r>
            <a:r>
              <a:rPr lang="en-US" dirty="0" err="1"/>
              <a:t>Sensititre</a:t>
            </a:r>
            <a:r>
              <a:rPr lang="en-US" dirty="0"/>
              <a:t> [ARO:3004402]</a:t>
            </a:r>
          </a:p>
          <a:p>
            <a:r>
              <a:rPr lang="en-US" b="1" dirty="0" err="1"/>
              <a:t>AMR_laboratory_typing_method</a:t>
            </a:r>
            <a:r>
              <a:rPr lang="en-US" b="1" dirty="0"/>
              <a:t>: </a:t>
            </a:r>
            <a:r>
              <a:rPr lang="en-US" dirty="0"/>
              <a:t>Broth dilution [ARO:3004397]</a:t>
            </a:r>
          </a:p>
          <a:p>
            <a:r>
              <a:rPr lang="en-US" b="1" dirty="0" err="1">
                <a:highlight>
                  <a:srgbClr val="FFFF00"/>
                </a:highlight>
              </a:rPr>
              <a:t>gentamicin_measurement</a:t>
            </a:r>
            <a:r>
              <a:rPr lang="en-US" b="1" dirty="0">
                <a:highlight>
                  <a:srgbClr val="FFFF00"/>
                </a:highlight>
              </a:rPr>
              <a:t>: </a:t>
            </a:r>
            <a:r>
              <a:rPr lang="en-US" dirty="0"/>
              <a:t>64</a:t>
            </a:r>
          </a:p>
          <a:p>
            <a:r>
              <a:rPr lang="en-US" b="1" dirty="0" err="1">
                <a:highlight>
                  <a:srgbClr val="FFFF00"/>
                </a:highlight>
              </a:rPr>
              <a:t>gentamicin_measurement_unit</a:t>
            </a:r>
            <a:r>
              <a:rPr lang="en-US" b="1" dirty="0">
                <a:highlight>
                  <a:srgbClr val="FFFF00"/>
                </a:highlight>
              </a:rPr>
              <a:t>: </a:t>
            </a:r>
            <a:r>
              <a:rPr lang="en-US" dirty="0"/>
              <a:t>ug/mL</a:t>
            </a:r>
          </a:p>
          <a:p>
            <a:r>
              <a:rPr lang="en-US" b="1" dirty="0" err="1">
                <a:highlight>
                  <a:srgbClr val="FFFF00"/>
                </a:highlight>
              </a:rPr>
              <a:t>gentamicin_measurement_sign</a:t>
            </a:r>
            <a:r>
              <a:rPr lang="en-US" b="1" dirty="0">
                <a:highlight>
                  <a:srgbClr val="FFFF00"/>
                </a:highlight>
              </a:rPr>
              <a:t>: </a:t>
            </a:r>
            <a:r>
              <a:rPr lang="en-US" dirty="0"/>
              <a:t>greater than or equal to (&gt;=) [GENEPIO:0001005]</a:t>
            </a:r>
          </a:p>
          <a:p>
            <a:r>
              <a:rPr lang="en-US" b="1" dirty="0" err="1"/>
              <a:t>gentamicin_susceptible_breakpoint</a:t>
            </a:r>
            <a:r>
              <a:rPr lang="en-US" b="1" dirty="0"/>
              <a:t>: </a:t>
            </a:r>
            <a:r>
              <a:rPr lang="en-US" dirty="0"/>
              <a:t>4</a:t>
            </a:r>
          </a:p>
          <a:p>
            <a:r>
              <a:rPr lang="en-US" b="1" dirty="0" err="1"/>
              <a:t>gentamicin_resistance_breakpoint</a:t>
            </a:r>
            <a:r>
              <a:rPr lang="en-US" b="1" dirty="0"/>
              <a:t>: </a:t>
            </a:r>
            <a:r>
              <a:rPr lang="en-US" dirty="0"/>
              <a:t>32</a:t>
            </a:r>
          </a:p>
          <a:p>
            <a:r>
              <a:rPr lang="en-US" b="1" dirty="0" err="1">
                <a:highlight>
                  <a:srgbClr val="FF00FF"/>
                </a:highlight>
              </a:rPr>
              <a:t>gentamicin_resistance_phenotype</a:t>
            </a:r>
            <a:r>
              <a:rPr lang="en-US" b="1" dirty="0">
                <a:highlight>
                  <a:srgbClr val="FF00FF"/>
                </a:highlight>
              </a:rPr>
              <a:t>: </a:t>
            </a:r>
            <a:r>
              <a:rPr lang="en-US" dirty="0"/>
              <a:t>Resistant antimicrobial phenotype [ARO:3004301]</a:t>
            </a:r>
          </a:p>
          <a:p>
            <a:r>
              <a:rPr lang="en-US" b="1" dirty="0" err="1">
                <a:highlight>
                  <a:srgbClr val="FF00FF"/>
                </a:highlight>
              </a:rPr>
              <a:t>gentamicin_testing_standard</a:t>
            </a:r>
            <a:r>
              <a:rPr lang="en-US" b="1" dirty="0">
                <a:highlight>
                  <a:srgbClr val="FF00FF"/>
                </a:highlight>
              </a:rPr>
              <a:t>: </a:t>
            </a:r>
            <a:r>
              <a:rPr lang="en-US" dirty="0"/>
              <a:t>Clinical Laboratory and Standards Institute (CLSI) [ARO:3004366]</a:t>
            </a:r>
          </a:p>
          <a:p>
            <a:r>
              <a:rPr lang="en-US" b="1" dirty="0" err="1"/>
              <a:t>gentamicin_testing_standard_version</a:t>
            </a:r>
            <a:r>
              <a:rPr lang="en-US" b="1" dirty="0"/>
              <a:t>: </a:t>
            </a:r>
            <a:r>
              <a:rPr lang="en-US" dirty="0"/>
              <a:t>M100</a:t>
            </a:r>
          </a:p>
        </p:txBody>
      </p:sp>
      <p:sp>
        <p:nvSpPr>
          <p:cNvPr id="6" name="Google Shape;269;g2da5ce43b4b_0_65">
            <a:extLst>
              <a:ext uri="{FF2B5EF4-FFF2-40B4-BE49-F238E27FC236}">
                <a16:creationId xmlns:a16="http://schemas.microsoft.com/office/drawing/2014/main" id="{9DB704F8-84C8-9633-7841-BFC1B9D3A581}"/>
              </a:ext>
            </a:extLst>
          </p:cNvPr>
          <p:cNvSpPr/>
          <p:nvPr/>
        </p:nvSpPr>
        <p:spPr>
          <a:xfrm>
            <a:off x="0" y="-7168"/>
            <a:ext cx="12192000" cy="959400"/>
          </a:xfrm>
          <a:prstGeom prst="rect">
            <a:avLst/>
          </a:prstGeom>
          <a:solidFill>
            <a:srgbClr val="AEAEAE"/>
          </a:solidFill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70;g2da5ce43b4b_0_65">
            <a:extLst>
              <a:ext uri="{FF2B5EF4-FFF2-40B4-BE49-F238E27FC236}">
                <a16:creationId xmlns:a16="http://schemas.microsoft.com/office/drawing/2014/main" id="{5573C893-6BCE-A38D-0608-F9269443CCF9}"/>
              </a:ext>
            </a:extLst>
          </p:cNvPr>
          <p:cNvSpPr txBox="1"/>
          <p:nvPr/>
        </p:nvSpPr>
        <p:spPr>
          <a:xfrm>
            <a:off x="562897" y="158994"/>
            <a:ext cx="10515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GB" sz="3600" dirty="0">
                <a:solidFill>
                  <a:schemeClr val="lt1"/>
                </a:solidFill>
              </a:rPr>
              <a:t>Scenario 2: Food (Produce)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011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96BE2-5D73-B5A4-A162-C44AFC098128}"/>
              </a:ext>
            </a:extLst>
          </p:cNvPr>
          <p:cNvSpPr txBox="1"/>
          <p:nvPr/>
        </p:nvSpPr>
        <p:spPr>
          <a:xfrm>
            <a:off x="1410525" y="986192"/>
            <a:ext cx="9983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AAFC</a:t>
            </a:r>
            <a:r>
              <a:rPr lang="en-US" sz="2400" dirty="0"/>
              <a:t> performed a </a:t>
            </a:r>
            <a:r>
              <a:rPr lang="en-US" sz="2400" b="1" dirty="0"/>
              <a:t>field experiment </a:t>
            </a:r>
            <a:r>
              <a:rPr lang="en-US" sz="2400" dirty="0"/>
              <a:t>examining AMR spread on </a:t>
            </a:r>
            <a:r>
              <a:rPr lang="en-US" sz="2400" b="1" dirty="0"/>
              <a:t>pig farms</a:t>
            </a:r>
            <a:r>
              <a:rPr lang="en-US" sz="2400" dirty="0"/>
              <a:t> in </a:t>
            </a:r>
            <a:r>
              <a:rPr lang="en-US" sz="2400" b="1" dirty="0"/>
              <a:t>the prairies</a:t>
            </a:r>
            <a:r>
              <a:rPr lang="en-US" sz="2400" dirty="0"/>
              <a:t> via aerosolization. </a:t>
            </a:r>
          </a:p>
          <a:p>
            <a:endParaRPr lang="en-US" sz="2400" dirty="0"/>
          </a:p>
          <a:p>
            <a:r>
              <a:rPr lang="en-US" sz="2400" b="1" dirty="0"/>
              <a:t>Feed</a:t>
            </a:r>
            <a:r>
              <a:rPr lang="en-US" sz="2400" dirty="0"/>
              <a:t> was </a:t>
            </a:r>
            <a:r>
              <a:rPr lang="en-US" sz="2400" b="1" dirty="0"/>
              <a:t>pre-treated</a:t>
            </a:r>
            <a:r>
              <a:rPr lang="en-US" sz="2400" dirty="0"/>
              <a:t> with </a:t>
            </a:r>
            <a:r>
              <a:rPr lang="en-US" sz="2400" b="1" dirty="0"/>
              <a:t>antibiotic X (400ppm) </a:t>
            </a:r>
            <a:r>
              <a:rPr lang="en-US" sz="2400" dirty="0"/>
              <a:t>and distributed to animals, and the </a:t>
            </a:r>
            <a:r>
              <a:rPr lang="en-US" sz="2400" b="1" dirty="0"/>
              <a:t>air </a:t>
            </a:r>
            <a:r>
              <a:rPr lang="en-US" sz="2400" dirty="0"/>
              <a:t>was sampled (</a:t>
            </a:r>
            <a:r>
              <a:rPr lang="en-US" sz="2400" b="1" dirty="0"/>
              <a:t>sample ID: QWERTY888</a:t>
            </a:r>
            <a:r>
              <a:rPr lang="en-US" sz="2400" dirty="0"/>
              <a:t>) by leaving an </a:t>
            </a:r>
            <a:r>
              <a:rPr lang="en-US" sz="2400" b="1" dirty="0"/>
              <a:t>agar dish (MacConkey) open for 3hrs </a:t>
            </a:r>
            <a:r>
              <a:rPr lang="en-US" sz="2400" dirty="0"/>
              <a:t>on </a:t>
            </a:r>
            <a:r>
              <a:rPr lang="en-US" sz="2400" b="1" dirty="0"/>
              <a:t>March 3 2021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b="1" i="1" dirty="0"/>
              <a:t>E. coli </a:t>
            </a:r>
            <a:r>
              <a:rPr lang="en-US" sz="2400" dirty="0"/>
              <a:t>isolates are currently being selected for sequencing as part of the GRDI.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3E089-56A3-7FA3-FABC-A8378BA31599}"/>
              </a:ext>
            </a:extLst>
          </p:cNvPr>
          <p:cNvSpPr txBox="1"/>
          <p:nvPr/>
        </p:nvSpPr>
        <p:spPr>
          <a:xfrm>
            <a:off x="2742421" y="332908"/>
            <a:ext cx="733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Scenario 3: Environmental (Abx pre-treatment)</a:t>
            </a:r>
          </a:p>
        </p:txBody>
      </p:sp>
    </p:spTree>
    <p:extLst>
      <p:ext uri="{BB962C8B-B14F-4D97-AF65-F5344CB8AC3E}">
        <p14:creationId xmlns:p14="http://schemas.microsoft.com/office/powerpoint/2010/main" val="359524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1F2E0-33E2-357F-1E13-47756B572307}"/>
              </a:ext>
            </a:extLst>
          </p:cNvPr>
          <p:cNvSpPr txBox="1"/>
          <p:nvPr/>
        </p:nvSpPr>
        <p:spPr>
          <a:xfrm>
            <a:off x="1308100" y="1421706"/>
            <a:ext cx="1010273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CA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Background &amp; instruction period (~1hr)</a:t>
            </a:r>
          </a:p>
          <a:p>
            <a:pPr indent="4572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CA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standard </a:t>
            </a:r>
            <a:r>
              <a:rPr lang="en-CA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goals and design principles </a:t>
            </a:r>
            <a:r>
              <a:rPr lang="en-CA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(why we’re using this)</a:t>
            </a:r>
            <a:endParaRPr lang="en-CA" sz="2800" b="0" dirty="0">
              <a:effectLst/>
            </a:endParaRPr>
          </a:p>
          <a:p>
            <a:pPr indent="4572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CA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Harmonization solutions </a:t>
            </a:r>
            <a:r>
              <a:rPr lang="en-CA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(what it can do)</a:t>
            </a:r>
            <a:endParaRPr lang="en-CA" sz="2800" b="0" dirty="0">
              <a:effectLst/>
            </a:endParaRPr>
          </a:p>
          <a:p>
            <a:pPr indent="4572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CA" sz="2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DataHarmonizer</a:t>
            </a:r>
            <a:r>
              <a:rPr lang="en-CA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demo</a:t>
            </a:r>
            <a:endParaRPr lang="en-CA" sz="2800" b="1" dirty="0">
              <a:effectLst/>
            </a:endParaRPr>
          </a:p>
          <a:p>
            <a:pPr indent="4572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CA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Worked examples</a:t>
            </a:r>
            <a:endParaRPr lang="en-CA" sz="2800" b="1" dirty="0">
              <a:effectLst/>
            </a:endParaRPr>
          </a:p>
          <a:p>
            <a:pPr indent="457200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CA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Tips &amp; tricks </a:t>
            </a:r>
            <a:r>
              <a:rPr lang="en-CA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(FAQ and considerations for curation)</a:t>
            </a:r>
          </a:p>
          <a:p>
            <a:pPr indent="457200" rtl="0">
              <a:spcBef>
                <a:spcPts val="300"/>
              </a:spcBef>
              <a:spcAft>
                <a:spcPts val="300"/>
              </a:spcAft>
              <a:buNone/>
            </a:pPr>
            <a:endParaRPr lang="en-CA" sz="2800" b="0" dirty="0">
              <a:effectLst/>
            </a:endParaRPr>
          </a:p>
          <a:p>
            <a:pPr rtl="0" fontAlgn="base"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2"/>
            </a:pPr>
            <a:r>
              <a:rPr lang="en-CA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Work period (~1hr)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13B49-7939-32BA-695B-11E57817BB27}"/>
              </a:ext>
            </a:extLst>
          </p:cNvPr>
          <p:cNvSpPr txBox="1"/>
          <p:nvPr/>
        </p:nvSpPr>
        <p:spPr>
          <a:xfrm>
            <a:off x="5251570" y="215900"/>
            <a:ext cx="16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422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32005246-C4A1-25D2-D2EC-9F50758C7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221F7E-D8FA-C1DE-6F24-F98EC0C42ED9}"/>
              </a:ext>
            </a:extLst>
          </p:cNvPr>
          <p:cNvSpPr txBox="1"/>
          <p:nvPr/>
        </p:nvSpPr>
        <p:spPr>
          <a:xfrm>
            <a:off x="6889210" y="3074128"/>
            <a:ext cx="5302789" cy="204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CA" sz="1700" b="1" i="1" dirty="0"/>
              <a:t>Risk assessment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endParaRPr lang="en-CA" sz="10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experimental_intervention</a:t>
            </a:r>
            <a:r>
              <a:rPr lang="en-CA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CA" sz="1700" dirty="0">
                <a:solidFill>
                  <a:schemeClr val="dk1"/>
                </a:solidFill>
              </a:rPr>
              <a:t>Addition of substances to food/water [GENEPIO:0100536];Antimicrobial pre-treatment [GENEPIO:0100537]</a:t>
            </a: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experimental_intervention_details</a:t>
            </a:r>
            <a:r>
              <a:rPr lang="en-CA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 </a:t>
            </a:r>
            <a:r>
              <a:rPr lang="en-CA" sz="1700" dirty="0">
                <a:solidFill>
                  <a:schemeClr val="dk1"/>
                </a:solidFill>
              </a:rPr>
              <a:t>feed supplemented with 440 ppm antibiotic X</a:t>
            </a:r>
          </a:p>
        </p:txBody>
      </p:sp>
      <p:sp>
        <p:nvSpPr>
          <p:cNvPr id="269" name="Google Shape;269;g2da5ce43b4b_0_65">
            <a:extLst>
              <a:ext uri="{FF2B5EF4-FFF2-40B4-BE49-F238E27FC236}">
                <a16:creationId xmlns:a16="http://schemas.microsoft.com/office/drawing/2014/main" id="{063F2F65-E0FB-EE26-8850-F7C986FA81A8}"/>
              </a:ext>
            </a:extLst>
          </p:cNvPr>
          <p:cNvSpPr/>
          <p:nvPr/>
        </p:nvSpPr>
        <p:spPr>
          <a:xfrm>
            <a:off x="0" y="-7168"/>
            <a:ext cx="12192000" cy="959400"/>
          </a:xfrm>
          <a:prstGeom prst="rect">
            <a:avLst/>
          </a:prstGeom>
          <a:solidFill>
            <a:srgbClr val="AEAEAE"/>
          </a:solidFill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da5ce43b4b_0_65">
            <a:extLst>
              <a:ext uri="{FF2B5EF4-FFF2-40B4-BE49-F238E27FC236}">
                <a16:creationId xmlns:a16="http://schemas.microsoft.com/office/drawing/2014/main" id="{698310B9-98E5-63D0-F7BE-E2EE9F72E10F}"/>
              </a:ext>
            </a:extLst>
          </p:cNvPr>
          <p:cNvSpPr txBox="1"/>
          <p:nvPr/>
        </p:nvSpPr>
        <p:spPr>
          <a:xfrm>
            <a:off x="562897" y="158994"/>
            <a:ext cx="10515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GB" sz="3600" dirty="0">
                <a:solidFill>
                  <a:schemeClr val="lt1"/>
                </a:solidFill>
              </a:rPr>
              <a:t>Scenario 3: Environment (Abx Pre-treatment)</a:t>
            </a:r>
            <a:endParaRPr dirty="0"/>
          </a:p>
        </p:txBody>
      </p:sp>
      <p:sp>
        <p:nvSpPr>
          <p:cNvPr id="272" name="Google Shape;272;g2da5ce43b4b_0_65">
            <a:extLst>
              <a:ext uri="{FF2B5EF4-FFF2-40B4-BE49-F238E27FC236}">
                <a16:creationId xmlns:a16="http://schemas.microsoft.com/office/drawing/2014/main" id="{FB4EEAAE-B236-BA85-34F6-D74DB5D3739A}"/>
              </a:ext>
            </a:extLst>
          </p:cNvPr>
          <p:cNvSpPr/>
          <p:nvPr/>
        </p:nvSpPr>
        <p:spPr>
          <a:xfrm>
            <a:off x="141984" y="1080856"/>
            <a:ext cx="6605241" cy="561121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1" dirty="0"/>
              <a:t>Sample collection and processing</a:t>
            </a:r>
            <a:endParaRPr sz="1700" b="1" i="1" dirty="0"/>
          </a:p>
          <a:p>
            <a:pPr>
              <a:lnSpc>
                <a:spcPct val="115000"/>
              </a:lnSpc>
            </a:pPr>
            <a:endParaRPr lang="en-GB" sz="10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specimen_collector_sample_ID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b="1" dirty="0">
                <a:solidFill>
                  <a:schemeClr val="dk1"/>
                </a:solidFill>
              </a:rPr>
              <a:t>QWERTY888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sample_collected_by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Agriculture and Agri-Food Canada (AAFC) [GENEPIO:0100553]</a:t>
            </a:r>
            <a:endParaRPr lang="en-GB" sz="17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sample_collector_contact_email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Missing [GENEPIO:0001618]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purpose_of_sampling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Field experiment [GENEPIO:0100550]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sample_collection_date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2021-03-21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geo_loc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 name (country): </a:t>
            </a:r>
            <a:r>
              <a:rPr lang="en-GB" sz="1700" dirty="0">
                <a:solidFill>
                  <a:schemeClr val="dk1"/>
                </a:solidFill>
              </a:rPr>
              <a:t>Canada [GAZ:00002560]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geo_loc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 name (state/province/territory): </a:t>
            </a:r>
            <a:r>
              <a:rPr lang="en-GB" sz="1700" dirty="0">
                <a:solidFill>
                  <a:schemeClr val="dk1"/>
                </a:solidFill>
              </a:rPr>
              <a:t>Prairie region (Canada) [wikidata:Q1364746]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</a:rPr>
              <a:t>original_sample_description</a:t>
            </a:r>
            <a:r>
              <a:rPr lang="en-GB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air - MacConkey II plate open 3 hours (pig farm)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environmental_material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Air [ENVO:00002005]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dk1"/>
                </a:solidFill>
                <a:highlight>
                  <a:srgbClr val="FF00FF"/>
                </a:highlight>
              </a:rPr>
              <a:t>environmental_site</a:t>
            </a:r>
            <a:r>
              <a:rPr lang="en-GB" sz="1700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Farm [ENVO:00000078]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dk1"/>
                </a:solidFill>
                <a:highlight>
                  <a:srgbClr val="FF00FF"/>
                </a:highlight>
              </a:rPr>
              <a:t>animal_or_plant_population</a:t>
            </a:r>
            <a:r>
              <a:rPr lang="en-GB" sz="1700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Pig [NCBITaxon:9823]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collection_device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Culture plate [GENEPIO:0004318]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2" name="Google Shape;271;g2da5ce43b4b_0_65">
            <a:extLst>
              <a:ext uri="{FF2B5EF4-FFF2-40B4-BE49-F238E27FC236}">
                <a16:creationId xmlns:a16="http://schemas.microsoft.com/office/drawing/2014/main" id="{6975A31E-C0CA-395D-1FEB-64AD51FE8BA3}"/>
              </a:ext>
            </a:extLst>
          </p:cNvPr>
          <p:cNvSpPr/>
          <p:nvPr/>
        </p:nvSpPr>
        <p:spPr>
          <a:xfrm>
            <a:off x="6889211" y="1087796"/>
            <a:ext cx="5160804" cy="17027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1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8022F-5D1B-6167-4AAC-EC92B829E937}"/>
              </a:ext>
            </a:extLst>
          </p:cNvPr>
          <p:cNvSpPr txBox="1"/>
          <p:nvPr/>
        </p:nvSpPr>
        <p:spPr>
          <a:xfrm>
            <a:off x="6889211" y="1118394"/>
            <a:ext cx="5302789" cy="144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CA" sz="1700" b="1" i="1" dirty="0"/>
              <a:t>Stain and isolate information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endParaRPr lang="en-CA" sz="1000" b="1" dirty="0">
              <a:solidFill>
                <a:schemeClr val="dk1"/>
              </a:solidFill>
            </a:endParaRP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organism: </a:t>
            </a:r>
            <a:r>
              <a:rPr lang="en-CA" sz="1700" dirty="0">
                <a:solidFill>
                  <a:schemeClr val="dk1"/>
                </a:solidFill>
              </a:rPr>
              <a:t>Escherichia coli [NCBITaxon:561]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 err="1">
                <a:solidFill>
                  <a:schemeClr val="dk1"/>
                </a:solidFill>
              </a:rPr>
              <a:t>isolated_by</a:t>
            </a:r>
            <a:r>
              <a:rPr lang="en-CA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Agriculture and Agri-Food Canada (AAFC) [GENEPIO:0100553]</a:t>
            </a:r>
            <a:endParaRPr lang="en-CA" sz="1700" dirty="0">
              <a:solidFill>
                <a:schemeClr val="dk1"/>
              </a:solidFill>
            </a:endParaRPr>
          </a:p>
        </p:txBody>
      </p:sp>
      <p:sp>
        <p:nvSpPr>
          <p:cNvPr id="5" name="Google Shape;271;g2da5ce43b4b_0_65">
            <a:extLst>
              <a:ext uri="{FF2B5EF4-FFF2-40B4-BE49-F238E27FC236}">
                <a16:creationId xmlns:a16="http://schemas.microsoft.com/office/drawing/2014/main" id="{FE5ADE9F-DC40-1F93-857B-DA081B83527B}"/>
              </a:ext>
            </a:extLst>
          </p:cNvPr>
          <p:cNvSpPr/>
          <p:nvPr/>
        </p:nvSpPr>
        <p:spPr>
          <a:xfrm>
            <a:off x="6889211" y="3035109"/>
            <a:ext cx="5160804" cy="240399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1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B95CB-EA36-162B-BAAE-275A2433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B5410A-3171-6225-D056-C309A904957F}"/>
              </a:ext>
            </a:extLst>
          </p:cNvPr>
          <p:cNvSpPr txBox="1"/>
          <p:nvPr/>
        </p:nvSpPr>
        <p:spPr>
          <a:xfrm>
            <a:off x="1308925" y="998892"/>
            <a:ext cx="99831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AAFC</a:t>
            </a:r>
            <a:r>
              <a:rPr lang="en-US" sz="2400" dirty="0"/>
              <a:t> performed a </a:t>
            </a:r>
            <a:r>
              <a:rPr lang="en-US" sz="2400" b="1" dirty="0"/>
              <a:t>survey study </a:t>
            </a:r>
            <a:r>
              <a:rPr lang="en-US" sz="2400" dirty="0"/>
              <a:t>examining pig husbandry practices on AMR spread in abattoirs in Quebec. </a:t>
            </a:r>
          </a:p>
          <a:p>
            <a:endParaRPr lang="en-US" sz="2400" dirty="0"/>
          </a:p>
          <a:p>
            <a:r>
              <a:rPr lang="en-US" sz="2400" b="1" dirty="0"/>
              <a:t>A fecal sample (single source; sample ID AAFC-PP-456701b) </a:t>
            </a:r>
            <a:r>
              <a:rPr lang="en-US" sz="2400" dirty="0"/>
              <a:t>was obtained from a </a:t>
            </a:r>
            <a:r>
              <a:rPr lang="en-US" sz="2400" b="1" dirty="0"/>
              <a:t>pig </a:t>
            </a:r>
            <a:r>
              <a:rPr lang="en-US" sz="2400" dirty="0"/>
              <a:t>in an </a:t>
            </a:r>
            <a:r>
              <a:rPr lang="en-US" sz="2400" b="1" dirty="0"/>
              <a:t>abattoir </a:t>
            </a:r>
            <a:r>
              <a:rPr lang="en-US" sz="2400" dirty="0"/>
              <a:t>on</a:t>
            </a:r>
            <a:r>
              <a:rPr lang="en-US" sz="2400" b="1" dirty="0"/>
              <a:t> August 25 2025. </a:t>
            </a:r>
            <a:r>
              <a:rPr lang="en-US" sz="2400" dirty="0"/>
              <a:t>The pig had been raised on a farm that was </a:t>
            </a:r>
            <a:r>
              <a:rPr lang="en-US" sz="2400" b="1" dirty="0"/>
              <a:t>certified for implementing the AGRO-GENTLEMENPIGS husbandry practices.</a:t>
            </a:r>
          </a:p>
          <a:p>
            <a:endParaRPr lang="en-US" sz="2400" dirty="0"/>
          </a:p>
          <a:p>
            <a:r>
              <a:rPr lang="en-US" sz="2400" b="1" i="1" dirty="0"/>
              <a:t>E. coli </a:t>
            </a:r>
            <a:r>
              <a:rPr lang="en-US" sz="2400" dirty="0"/>
              <a:t>isolates are currently being sequenced as part of the GRDI. </a:t>
            </a:r>
          </a:p>
          <a:p>
            <a:endParaRPr lang="en-US" sz="2400" dirty="0"/>
          </a:p>
          <a:p>
            <a:r>
              <a:rPr lang="en-US" sz="2400" dirty="0"/>
              <a:t>The study confirmed </a:t>
            </a:r>
            <a:r>
              <a:rPr lang="en-US" sz="2400" b="1" dirty="0"/>
              <a:t>47/1000 E.coli isolates tested positive for </a:t>
            </a:r>
            <a:r>
              <a:rPr lang="en-US" sz="2400" dirty="0"/>
              <a:t>the same AMR determinant at the </a:t>
            </a:r>
            <a:r>
              <a:rPr lang="en-US" sz="2400" b="1" dirty="0"/>
              <a:t>harvest stage of production (abattoir) </a:t>
            </a:r>
            <a:r>
              <a:rPr lang="en-US" sz="2400" dirty="0"/>
              <a:t>when </a:t>
            </a:r>
            <a:r>
              <a:rPr lang="en-US" sz="2400" b="1" dirty="0"/>
              <a:t>husbandry practices were used</a:t>
            </a:r>
            <a:r>
              <a:rPr lang="en-US" sz="2400" dirty="0"/>
              <a:t>, compared to </a:t>
            </a:r>
            <a:r>
              <a:rPr lang="en-US" sz="2400" b="1" dirty="0"/>
              <a:t>89/1000</a:t>
            </a:r>
            <a:r>
              <a:rPr lang="en-US" sz="2400" dirty="0"/>
              <a:t> positive isolates on </a:t>
            </a:r>
            <a:r>
              <a:rPr lang="en-US" sz="2400" b="1" dirty="0"/>
              <a:t>uncertified farms</a:t>
            </a:r>
            <a:r>
              <a:rPr lang="en-U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D9958-706E-32D2-4A23-EFBFE57107A1}"/>
              </a:ext>
            </a:extLst>
          </p:cNvPr>
          <p:cNvSpPr txBox="1"/>
          <p:nvPr/>
        </p:nvSpPr>
        <p:spPr>
          <a:xfrm>
            <a:off x="2742421" y="332908"/>
            <a:ext cx="5827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Scenario 4: Host (certified practices)</a:t>
            </a:r>
          </a:p>
        </p:txBody>
      </p:sp>
    </p:spTree>
    <p:extLst>
      <p:ext uri="{BB962C8B-B14F-4D97-AF65-F5344CB8AC3E}">
        <p14:creationId xmlns:p14="http://schemas.microsoft.com/office/powerpoint/2010/main" val="3239116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816B8C11-809C-9002-2E19-8232E3F1B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DAC23-DBE0-86C6-10E0-24CC88B1A91C}"/>
              </a:ext>
            </a:extLst>
          </p:cNvPr>
          <p:cNvSpPr txBox="1"/>
          <p:nvPr/>
        </p:nvSpPr>
        <p:spPr>
          <a:xfrm>
            <a:off x="6889211" y="3149600"/>
            <a:ext cx="5302789" cy="35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CA" sz="1700" b="1" i="1" dirty="0"/>
              <a:t>Risk assessment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endParaRPr lang="en-CA" sz="10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experimental_intervention</a:t>
            </a:r>
            <a:r>
              <a:rPr lang="en-CA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CA" sz="1700" dirty="0">
                <a:solidFill>
                  <a:schemeClr val="dk1"/>
                </a:solidFill>
              </a:rPr>
              <a:t>Certified animal husbandry practices [GENEPIO:0100538]</a:t>
            </a: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experimental_intervention_details</a:t>
            </a:r>
            <a:r>
              <a:rPr lang="en-CA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 </a:t>
            </a:r>
            <a:r>
              <a:rPr lang="en-CA" sz="1700" dirty="0">
                <a:solidFill>
                  <a:schemeClr val="dk1"/>
                </a:solidFill>
              </a:rPr>
              <a:t>testing effects of animal husbandry practices - </a:t>
            </a:r>
            <a:r>
              <a:rPr lang="en-GB" sz="1700" dirty="0">
                <a:solidFill>
                  <a:schemeClr val="dk1"/>
                </a:solidFill>
              </a:rPr>
              <a:t>AGRO-GENTLEMENPIGS</a:t>
            </a: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prevalence_metrics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47/1000 E.coli isolates tested positive for the same AMR determinant</a:t>
            </a: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prevalence_metrics_details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89/1000 positive isolates on uncertified farms</a:t>
            </a: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stage_of_production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Abattoir [ENVO:01000925]</a:t>
            </a: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endParaRPr lang="en-CA" sz="1700" dirty="0">
              <a:solidFill>
                <a:schemeClr val="dk1"/>
              </a:solidFill>
            </a:endParaRPr>
          </a:p>
        </p:txBody>
      </p:sp>
      <p:sp>
        <p:nvSpPr>
          <p:cNvPr id="269" name="Google Shape;269;g2da5ce43b4b_0_65">
            <a:extLst>
              <a:ext uri="{FF2B5EF4-FFF2-40B4-BE49-F238E27FC236}">
                <a16:creationId xmlns:a16="http://schemas.microsoft.com/office/drawing/2014/main" id="{71559A42-659B-E39C-07AE-E931FF54CA02}"/>
              </a:ext>
            </a:extLst>
          </p:cNvPr>
          <p:cNvSpPr/>
          <p:nvPr/>
        </p:nvSpPr>
        <p:spPr>
          <a:xfrm>
            <a:off x="0" y="-7168"/>
            <a:ext cx="12192000" cy="959400"/>
          </a:xfrm>
          <a:prstGeom prst="rect">
            <a:avLst/>
          </a:prstGeom>
          <a:solidFill>
            <a:srgbClr val="AEAEAE"/>
          </a:solidFill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da5ce43b4b_0_65">
            <a:extLst>
              <a:ext uri="{FF2B5EF4-FFF2-40B4-BE49-F238E27FC236}">
                <a16:creationId xmlns:a16="http://schemas.microsoft.com/office/drawing/2014/main" id="{7697FA5A-C909-F7B6-12ED-8CD488284601}"/>
              </a:ext>
            </a:extLst>
          </p:cNvPr>
          <p:cNvSpPr txBox="1"/>
          <p:nvPr/>
        </p:nvSpPr>
        <p:spPr>
          <a:xfrm>
            <a:off x="562897" y="158994"/>
            <a:ext cx="10515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GB" sz="3600" dirty="0">
                <a:solidFill>
                  <a:schemeClr val="lt1"/>
                </a:solidFill>
              </a:rPr>
              <a:t>Scenario 4: Host (certified practices)</a:t>
            </a:r>
            <a:endParaRPr dirty="0"/>
          </a:p>
        </p:txBody>
      </p:sp>
      <p:sp>
        <p:nvSpPr>
          <p:cNvPr id="272" name="Google Shape;272;g2da5ce43b4b_0_65">
            <a:extLst>
              <a:ext uri="{FF2B5EF4-FFF2-40B4-BE49-F238E27FC236}">
                <a16:creationId xmlns:a16="http://schemas.microsoft.com/office/drawing/2014/main" id="{7C758EF6-D4A5-D146-1496-4C2100A9183B}"/>
              </a:ext>
            </a:extLst>
          </p:cNvPr>
          <p:cNvSpPr/>
          <p:nvPr/>
        </p:nvSpPr>
        <p:spPr>
          <a:xfrm>
            <a:off x="141984" y="1080857"/>
            <a:ext cx="6605241" cy="453254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1" dirty="0"/>
              <a:t>Sample collection and processing</a:t>
            </a:r>
            <a:endParaRPr sz="1700" b="1" i="1" dirty="0"/>
          </a:p>
          <a:p>
            <a:pPr>
              <a:lnSpc>
                <a:spcPct val="115000"/>
              </a:lnSpc>
            </a:pPr>
            <a:endParaRPr lang="en-GB" sz="10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specimen_collector_sample_ID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AAFC-PP-456701b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sample_collected_by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Agriculture and Agri-Food Canada (AAFC) [GENEPIO:0100553]</a:t>
            </a:r>
            <a:endParaRPr lang="en-GB" sz="17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sample_collector_contact_email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Missing [GENEPIO:0001618]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purpose_of_sampling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Survey study [GENEPIO:0100582]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sample_collection_date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2025-08-25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geo_loc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 name (country): </a:t>
            </a:r>
            <a:r>
              <a:rPr lang="en-GB" sz="1700" dirty="0">
                <a:solidFill>
                  <a:schemeClr val="dk1"/>
                </a:solidFill>
              </a:rPr>
              <a:t>Canada [GAZ:00002560]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geo_loc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 name (state/province/territory): </a:t>
            </a:r>
            <a:r>
              <a:rPr lang="en-GB" sz="1700" dirty="0">
                <a:solidFill>
                  <a:schemeClr val="dk1"/>
                </a:solidFill>
              </a:rPr>
              <a:t>Quebec [GAZ:00002569]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</a:rPr>
              <a:t>original_sample_description</a:t>
            </a:r>
            <a:r>
              <a:rPr lang="en-GB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pig </a:t>
            </a:r>
            <a:r>
              <a:rPr lang="en-GB" sz="1700" dirty="0" err="1">
                <a:solidFill>
                  <a:schemeClr val="dk1"/>
                </a:solidFill>
              </a:rPr>
              <a:t>feces</a:t>
            </a:r>
            <a:r>
              <a:rPr lang="en-GB" sz="1700" dirty="0">
                <a:solidFill>
                  <a:schemeClr val="dk1"/>
                </a:solidFill>
              </a:rPr>
              <a:t>, abattoir, AGRO-GENTLEMENPIGS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body_product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 err="1">
                <a:solidFill>
                  <a:schemeClr val="dk1"/>
                </a:solidFill>
              </a:rPr>
              <a:t>Feces</a:t>
            </a:r>
            <a:r>
              <a:rPr lang="en-GB" sz="1700" dirty="0">
                <a:solidFill>
                  <a:schemeClr val="dk1"/>
                </a:solidFill>
              </a:rPr>
              <a:t> [UBERON:0001988]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environmental_site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Abattoir [ENVO:01000925]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 err="1">
                <a:solidFill>
                  <a:schemeClr val="dk1"/>
                </a:solidFill>
              </a:rPr>
              <a:t>specimen_processing</a:t>
            </a:r>
            <a:r>
              <a:rPr lang="en-GB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Isolated from single source [OBI:0002079]</a:t>
            </a:r>
          </a:p>
        </p:txBody>
      </p:sp>
      <p:sp>
        <p:nvSpPr>
          <p:cNvPr id="2" name="Google Shape;271;g2da5ce43b4b_0_65">
            <a:extLst>
              <a:ext uri="{FF2B5EF4-FFF2-40B4-BE49-F238E27FC236}">
                <a16:creationId xmlns:a16="http://schemas.microsoft.com/office/drawing/2014/main" id="{2B12294B-A408-8154-6369-30A7D7CCB2EE}"/>
              </a:ext>
            </a:extLst>
          </p:cNvPr>
          <p:cNvSpPr/>
          <p:nvPr/>
        </p:nvSpPr>
        <p:spPr>
          <a:xfrm>
            <a:off x="6889211" y="1087796"/>
            <a:ext cx="5160804" cy="17027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1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3EEC4-39DC-A033-F740-3677BC689220}"/>
              </a:ext>
            </a:extLst>
          </p:cNvPr>
          <p:cNvSpPr txBox="1"/>
          <p:nvPr/>
        </p:nvSpPr>
        <p:spPr>
          <a:xfrm>
            <a:off x="6889211" y="1118394"/>
            <a:ext cx="5302789" cy="144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CA" sz="1700" b="1" i="1" dirty="0"/>
              <a:t>Stain and isolate information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endParaRPr lang="en-CA" sz="10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organism: </a:t>
            </a:r>
            <a:r>
              <a:rPr lang="en-CA" sz="1700" dirty="0">
                <a:solidFill>
                  <a:schemeClr val="dk1"/>
                </a:solidFill>
              </a:rPr>
              <a:t>Escherichia coli [NCBITaxon:561]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 err="1">
                <a:solidFill>
                  <a:schemeClr val="dk1"/>
                </a:solidFill>
              </a:rPr>
              <a:t>isolated_by</a:t>
            </a:r>
            <a:r>
              <a:rPr lang="en-CA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Agriculture and Agri-Food Canada (AAFC) [GENEPIO:0100553]</a:t>
            </a:r>
            <a:endParaRPr lang="en-CA" sz="1700" dirty="0">
              <a:solidFill>
                <a:schemeClr val="dk1"/>
              </a:solidFill>
            </a:endParaRPr>
          </a:p>
        </p:txBody>
      </p:sp>
      <p:sp>
        <p:nvSpPr>
          <p:cNvPr id="5" name="Google Shape;271;g2da5ce43b4b_0_65">
            <a:extLst>
              <a:ext uri="{FF2B5EF4-FFF2-40B4-BE49-F238E27FC236}">
                <a16:creationId xmlns:a16="http://schemas.microsoft.com/office/drawing/2014/main" id="{4AD7E121-0B17-35CD-6FA3-3DAD27C78DCD}"/>
              </a:ext>
            </a:extLst>
          </p:cNvPr>
          <p:cNvSpPr/>
          <p:nvPr/>
        </p:nvSpPr>
        <p:spPr>
          <a:xfrm>
            <a:off x="6889211" y="3035109"/>
            <a:ext cx="5160804" cy="366389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1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6C229-85F8-CE68-7FDE-D51094C8E8E4}"/>
              </a:ext>
            </a:extLst>
          </p:cNvPr>
          <p:cNvSpPr txBox="1"/>
          <p:nvPr/>
        </p:nvSpPr>
        <p:spPr>
          <a:xfrm>
            <a:off x="141984" y="5727892"/>
            <a:ext cx="6605241" cy="9800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GB" sz="1700" b="1" i="1" dirty="0">
                <a:solidFill>
                  <a:schemeClr val="dk1"/>
                </a:solidFill>
              </a:rPr>
              <a:t>Host information</a:t>
            </a:r>
          </a:p>
          <a:p>
            <a:pPr lvl="0">
              <a:lnSpc>
                <a:spcPct val="115000"/>
              </a:lnSpc>
            </a:pP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host_(</a:t>
            </a: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scientific_name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): </a:t>
            </a:r>
            <a:r>
              <a:rPr lang="en-GB" sz="1700" dirty="0">
                <a:solidFill>
                  <a:schemeClr val="dk1"/>
                </a:solidFill>
              </a:rPr>
              <a:t>Sus scrofa </a:t>
            </a:r>
            <a:r>
              <a:rPr lang="en-GB" sz="1700" dirty="0" err="1">
                <a:solidFill>
                  <a:schemeClr val="dk1"/>
                </a:solidFill>
              </a:rPr>
              <a:t>domesticus</a:t>
            </a:r>
            <a:r>
              <a:rPr lang="en-GB" sz="1700" dirty="0">
                <a:solidFill>
                  <a:schemeClr val="dk1"/>
                </a:solidFill>
              </a:rPr>
              <a:t> [NCBITaxon:9825]</a:t>
            </a:r>
          </a:p>
          <a:p>
            <a:pPr lvl="0">
              <a:lnSpc>
                <a:spcPct val="115000"/>
              </a:lnSpc>
            </a:pP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host_(</a:t>
            </a: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common_name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): </a:t>
            </a:r>
            <a:r>
              <a:rPr lang="en-GB" sz="1700" dirty="0">
                <a:solidFill>
                  <a:schemeClr val="dk1"/>
                </a:solidFill>
              </a:rPr>
              <a:t>Pig [NCBITaxon:9823]</a:t>
            </a:r>
          </a:p>
        </p:txBody>
      </p:sp>
    </p:spTree>
    <p:extLst>
      <p:ext uri="{BB962C8B-B14F-4D97-AF65-F5344CB8AC3E}">
        <p14:creationId xmlns:p14="http://schemas.microsoft.com/office/powerpoint/2010/main" val="22929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7B460-C028-7D68-1E36-0D733900C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429D1B-BEDF-FDDC-3FB9-F9DD03396E86}"/>
              </a:ext>
            </a:extLst>
          </p:cNvPr>
          <p:cNvSpPr txBox="1"/>
          <p:nvPr/>
        </p:nvSpPr>
        <p:spPr>
          <a:xfrm>
            <a:off x="1410525" y="986192"/>
            <a:ext cx="9983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AAFC</a:t>
            </a:r>
            <a:r>
              <a:rPr lang="en-US" sz="2400" dirty="0"/>
              <a:t> performed a </a:t>
            </a:r>
            <a:r>
              <a:rPr lang="en-US" sz="2400" b="1" dirty="0"/>
              <a:t>research project </a:t>
            </a:r>
            <a:r>
              <a:rPr lang="en-US" sz="2400" dirty="0"/>
              <a:t>examining the prevalence and diversity of AMR determinants in manure on conventional dairy farms in Saskatchewan. </a:t>
            </a:r>
          </a:p>
          <a:p>
            <a:endParaRPr lang="en-US" sz="2400" dirty="0"/>
          </a:p>
          <a:p>
            <a:r>
              <a:rPr lang="en-US" sz="2400" dirty="0"/>
              <a:t>A sample of </a:t>
            </a:r>
            <a:r>
              <a:rPr lang="en-US" sz="2400" b="1" dirty="0"/>
              <a:t>manure (sample ID AAFC-MF-8648045) </a:t>
            </a:r>
            <a:r>
              <a:rPr lang="en-US" sz="2400" dirty="0"/>
              <a:t>was obtained from an animal pen on a dairy farm</a:t>
            </a:r>
            <a:r>
              <a:rPr lang="en-US" sz="2400" b="1" dirty="0"/>
              <a:t> in early 2025. </a:t>
            </a:r>
            <a:r>
              <a:rPr lang="en-US" sz="2400" dirty="0"/>
              <a:t>The farm is part of a </a:t>
            </a:r>
            <a:r>
              <a:rPr lang="en-US" sz="2400" b="1" dirty="0"/>
              <a:t>dairy production stream, </a:t>
            </a:r>
            <a:r>
              <a:rPr lang="en-US" sz="2400" dirty="0"/>
              <a:t>and the lab also has </a:t>
            </a:r>
            <a:r>
              <a:rPr lang="en-US" sz="2400" b="1" dirty="0"/>
              <a:t>feed history </a:t>
            </a:r>
            <a:r>
              <a:rPr lang="en-US" sz="2400" dirty="0"/>
              <a:t>and</a:t>
            </a:r>
            <a:r>
              <a:rPr lang="en-US" sz="2400" b="1" dirty="0"/>
              <a:t> Vitek microbial profile data available.</a:t>
            </a:r>
          </a:p>
          <a:p>
            <a:endParaRPr lang="en-US" sz="2400" dirty="0"/>
          </a:p>
          <a:p>
            <a:r>
              <a:rPr lang="en-US" sz="2400" b="1" i="1" dirty="0"/>
              <a:t>E. coli </a:t>
            </a:r>
            <a:r>
              <a:rPr lang="en-US" sz="2400" dirty="0"/>
              <a:t>isolates are currently being selected for sequencing as part of the GRDI.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1F2AD-3403-D8E6-7F71-BD93485D6708}"/>
              </a:ext>
            </a:extLst>
          </p:cNvPr>
          <p:cNvSpPr txBox="1"/>
          <p:nvPr/>
        </p:nvSpPr>
        <p:spPr>
          <a:xfrm>
            <a:off x="2742421" y="332908"/>
            <a:ext cx="5729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Scenario 5: Environmental (manure)</a:t>
            </a:r>
          </a:p>
        </p:txBody>
      </p:sp>
    </p:spTree>
    <p:extLst>
      <p:ext uri="{BB962C8B-B14F-4D97-AF65-F5344CB8AC3E}">
        <p14:creationId xmlns:p14="http://schemas.microsoft.com/office/powerpoint/2010/main" val="888042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2B432EF3-C89D-6DFC-D476-280C50F8B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a5ce43b4b_0_65">
            <a:extLst>
              <a:ext uri="{FF2B5EF4-FFF2-40B4-BE49-F238E27FC236}">
                <a16:creationId xmlns:a16="http://schemas.microsoft.com/office/drawing/2014/main" id="{38C144C4-02AE-1741-EDE8-9B7BB06824DD}"/>
              </a:ext>
            </a:extLst>
          </p:cNvPr>
          <p:cNvSpPr/>
          <p:nvPr/>
        </p:nvSpPr>
        <p:spPr>
          <a:xfrm>
            <a:off x="0" y="-7168"/>
            <a:ext cx="12192000" cy="959400"/>
          </a:xfrm>
          <a:prstGeom prst="rect">
            <a:avLst/>
          </a:prstGeom>
          <a:solidFill>
            <a:srgbClr val="AEAEAE"/>
          </a:solidFill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da5ce43b4b_0_65">
            <a:extLst>
              <a:ext uri="{FF2B5EF4-FFF2-40B4-BE49-F238E27FC236}">
                <a16:creationId xmlns:a16="http://schemas.microsoft.com/office/drawing/2014/main" id="{40CD4DBA-F060-D055-36A6-DD2510A04336}"/>
              </a:ext>
            </a:extLst>
          </p:cNvPr>
          <p:cNvSpPr txBox="1"/>
          <p:nvPr/>
        </p:nvSpPr>
        <p:spPr>
          <a:xfrm>
            <a:off x="562897" y="158994"/>
            <a:ext cx="10515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GB" sz="3600" dirty="0">
                <a:solidFill>
                  <a:schemeClr val="lt1"/>
                </a:solidFill>
              </a:rPr>
              <a:t>Scenario 5: Environmental (manure)</a:t>
            </a:r>
            <a:endParaRPr dirty="0"/>
          </a:p>
        </p:txBody>
      </p:sp>
      <p:sp>
        <p:nvSpPr>
          <p:cNvPr id="272" name="Google Shape;272;g2da5ce43b4b_0_65">
            <a:extLst>
              <a:ext uri="{FF2B5EF4-FFF2-40B4-BE49-F238E27FC236}">
                <a16:creationId xmlns:a16="http://schemas.microsoft.com/office/drawing/2014/main" id="{635AB029-79AE-58AD-15DE-0AEDC6E610D2}"/>
              </a:ext>
            </a:extLst>
          </p:cNvPr>
          <p:cNvSpPr/>
          <p:nvPr/>
        </p:nvSpPr>
        <p:spPr>
          <a:xfrm>
            <a:off x="141985" y="1080856"/>
            <a:ext cx="5954016" cy="561121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1" dirty="0"/>
              <a:t>Sample collection and processing</a:t>
            </a:r>
            <a:endParaRPr sz="1700" b="1" i="1" dirty="0"/>
          </a:p>
          <a:p>
            <a:pPr>
              <a:lnSpc>
                <a:spcPct val="115000"/>
              </a:lnSpc>
            </a:pPr>
            <a:endParaRPr lang="en-GB" sz="10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specimen_collector_sample_ID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AAFC-PP-456701b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sample_collected_by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Agriculture and Agri-Food Canada (AAFC) [GENEPIO:0100553]</a:t>
            </a:r>
            <a:endParaRPr lang="en-GB" sz="17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sample_collector_contact_email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Missing [GENEPIO:0001618]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purpose_of_sampling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Survey study [GENEPIO:0100582]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</a:rPr>
              <a:t>presampling</a:t>
            </a:r>
            <a:r>
              <a:rPr lang="en-GB" sz="1700" b="1" dirty="0">
                <a:solidFill>
                  <a:schemeClr val="dk1"/>
                </a:solidFill>
              </a:rPr>
              <a:t> activity: </a:t>
            </a:r>
            <a:r>
              <a:rPr lang="en-GB" sz="1700" dirty="0">
                <a:solidFill>
                  <a:schemeClr val="dk1"/>
                </a:solidFill>
              </a:rPr>
              <a:t>Conventional farming practices [GENEPIO:0100895]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sample_collection_date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2025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geo_loc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 name (country): </a:t>
            </a:r>
            <a:r>
              <a:rPr lang="en-GB" sz="1700" dirty="0">
                <a:solidFill>
                  <a:schemeClr val="dk1"/>
                </a:solidFill>
              </a:rPr>
              <a:t>Canada [GAZ:00002560]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geo_loc</a:t>
            </a:r>
            <a:r>
              <a:rPr lang="en-GB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 name (state/province/territory): </a:t>
            </a:r>
            <a:r>
              <a:rPr lang="en-GB" sz="1700" dirty="0">
                <a:solidFill>
                  <a:schemeClr val="dk1"/>
                </a:solidFill>
              </a:rPr>
              <a:t>Saskatchewan [GAZ:00002564]</a:t>
            </a: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</a:rPr>
              <a:t>original_sample_description</a:t>
            </a:r>
            <a:r>
              <a:rPr lang="en-GB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manure from a conventional </a:t>
            </a:r>
            <a:r>
              <a:rPr lang="en-GB" sz="1700">
                <a:solidFill>
                  <a:schemeClr val="dk1"/>
                </a:solidFill>
              </a:rPr>
              <a:t>dairy farm, animal pen</a:t>
            </a:r>
            <a:endParaRPr lang="en-GB" sz="17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food_product_production_stream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Milk production stream [FOODON:03000459]</a:t>
            </a:r>
          </a:p>
          <a:p>
            <a:pPr>
              <a:lnSpc>
                <a:spcPct val="115000"/>
              </a:lnSpc>
            </a:pPr>
            <a:endParaRPr lang="en-GB" sz="1700" dirty="0">
              <a:solidFill>
                <a:schemeClr val="dk1"/>
              </a:solidFill>
            </a:endParaRPr>
          </a:p>
        </p:txBody>
      </p:sp>
      <p:sp>
        <p:nvSpPr>
          <p:cNvPr id="2" name="Google Shape;271;g2da5ce43b4b_0_65">
            <a:extLst>
              <a:ext uri="{FF2B5EF4-FFF2-40B4-BE49-F238E27FC236}">
                <a16:creationId xmlns:a16="http://schemas.microsoft.com/office/drawing/2014/main" id="{03805979-6F0E-54B6-A397-BEB9AAA7DD32}"/>
              </a:ext>
            </a:extLst>
          </p:cNvPr>
          <p:cNvSpPr/>
          <p:nvPr/>
        </p:nvSpPr>
        <p:spPr>
          <a:xfrm>
            <a:off x="6337738" y="4290492"/>
            <a:ext cx="5712277" cy="17027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1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B0DB6-F6B3-3042-DF77-32C86A053A00}"/>
              </a:ext>
            </a:extLst>
          </p:cNvPr>
          <p:cNvSpPr txBox="1"/>
          <p:nvPr/>
        </p:nvSpPr>
        <p:spPr>
          <a:xfrm>
            <a:off x="6337738" y="4417285"/>
            <a:ext cx="5854262" cy="144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CA" sz="1700" b="1" i="1" dirty="0"/>
              <a:t>Stain and isolate information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endParaRPr lang="en-CA" sz="10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organism: </a:t>
            </a:r>
            <a:r>
              <a:rPr lang="en-CA" sz="1700" dirty="0">
                <a:solidFill>
                  <a:schemeClr val="dk1"/>
                </a:solidFill>
              </a:rPr>
              <a:t>Escherichia coli [NCBITaxon:561]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 err="1">
                <a:solidFill>
                  <a:schemeClr val="dk1"/>
                </a:solidFill>
              </a:rPr>
              <a:t>isolated_by</a:t>
            </a:r>
            <a:r>
              <a:rPr lang="en-CA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Agriculture and Agri-Food Canada (AAFC) [GENEPIO:0100553]</a:t>
            </a:r>
            <a:endParaRPr lang="en-CA" sz="1700" dirty="0">
              <a:solidFill>
                <a:schemeClr val="dk1"/>
              </a:solidFill>
            </a:endParaRPr>
          </a:p>
        </p:txBody>
      </p:sp>
      <p:sp>
        <p:nvSpPr>
          <p:cNvPr id="4" name="Google Shape;271;g2da5ce43b4b_0_65">
            <a:extLst>
              <a:ext uri="{FF2B5EF4-FFF2-40B4-BE49-F238E27FC236}">
                <a16:creationId xmlns:a16="http://schemas.microsoft.com/office/drawing/2014/main" id="{CAF2044B-CCBB-6469-25E3-F45796903E2F}"/>
              </a:ext>
            </a:extLst>
          </p:cNvPr>
          <p:cNvSpPr/>
          <p:nvPr/>
        </p:nvSpPr>
        <p:spPr>
          <a:xfrm>
            <a:off x="6337738" y="1080856"/>
            <a:ext cx="5712277" cy="311453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1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FF3BE-1F50-BC3A-6440-917E32E639E7}"/>
              </a:ext>
            </a:extLst>
          </p:cNvPr>
          <p:cNvSpPr txBox="1"/>
          <p:nvPr/>
        </p:nvSpPr>
        <p:spPr>
          <a:xfrm>
            <a:off x="6337738" y="1091475"/>
            <a:ext cx="5712277" cy="30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700" b="1" i="1" dirty="0"/>
              <a:t>Sample collection and processing (cont’d)</a:t>
            </a:r>
          </a:p>
          <a:p>
            <a:pPr lvl="0">
              <a:lnSpc>
                <a:spcPct val="115000"/>
              </a:lnSpc>
            </a:pPr>
            <a:endParaRPr lang="en-GB" sz="1700" b="1" dirty="0">
              <a:solidFill>
                <a:schemeClr val="dk1"/>
              </a:solidFill>
              <a:highlight>
                <a:srgbClr val="FF00FF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environmental_site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Dairy farm [ENVO:03501416];Animal pen [ENVO:03501387]</a:t>
            </a:r>
          </a:p>
          <a:p>
            <a:pPr lvl="0"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environmental_material</a:t>
            </a:r>
            <a:r>
              <a:rPr lang="en-GB" sz="17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Animal manure [AGRO:00000079]</a:t>
            </a:r>
          </a:p>
          <a:p>
            <a:pPr lvl="0"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</a:rPr>
              <a:t>available_data_types</a:t>
            </a:r>
            <a:r>
              <a:rPr lang="en-GB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Feed history [GENEPIO:0100704];Microbiological identification (</a:t>
            </a:r>
            <a:r>
              <a:rPr lang="en-GB" sz="1700" dirty="0" err="1">
                <a:solidFill>
                  <a:schemeClr val="dk1"/>
                </a:solidFill>
              </a:rPr>
              <a:t>ViTek</a:t>
            </a:r>
            <a:r>
              <a:rPr lang="en-GB" sz="1700" dirty="0">
                <a:solidFill>
                  <a:schemeClr val="dk1"/>
                </a:solidFill>
              </a:rPr>
              <a:t>) [GENEPIO:0100721]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0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7D658-D80C-DCB4-C0DF-648AA6BBF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96C16-D947-D435-4AD2-B7148B425C6F}"/>
              </a:ext>
            </a:extLst>
          </p:cNvPr>
          <p:cNvSpPr txBox="1"/>
          <p:nvPr/>
        </p:nvSpPr>
        <p:spPr>
          <a:xfrm>
            <a:off x="1410525" y="986192"/>
            <a:ext cx="99831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ECCC</a:t>
            </a:r>
            <a:r>
              <a:rPr lang="en-US" sz="2400" dirty="0"/>
              <a:t> performed a </a:t>
            </a:r>
            <a:r>
              <a:rPr lang="en-US" sz="2400" b="1" dirty="0"/>
              <a:t>research project </a:t>
            </a:r>
            <a:r>
              <a:rPr lang="en-US" sz="2400" dirty="0"/>
              <a:t>examining the prevalence and diversity of AMR determinants in surface water.. </a:t>
            </a:r>
          </a:p>
          <a:p>
            <a:endParaRPr lang="en-US" sz="2400" dirty="0"/>
          </a:p>
          <a:p>
            <a:r>
              <a:rPr lang="en-US" sz="2400" dirty="0"/>
              <a:t>Five water samples were collected from different locations in Lake Ontario and pooled </a:t>
            </a:r>
            <a:r>
              <a:rPr lang="en-US" sz="2400" b="1" dirty="0"/>
              <a:t>(sample ID ECCC-LO-99666) on a sunny day (July 23 2024), at a depth of 1m. It had rained prior to sample collection (5cm).</a:t>
            </a:r>
          </a:p>
          <a:p>
            <a:endParaRPr lang="en-US" sz="2400" dirty="0"/>
          </a:p>
          <a:p>
            <a:r>
              <a:rPr lang="en-US" sz="2400" b="1" i="1" dirty="0"/>
              <a:t>E. coli </a:t>
            </a:r>
            <a:r>
              <a:rPr lang="en-US" sz="2400" dirty="0"/>
              <a:t>isolates are currently being selected for sequencing as part of the GRDI.</a:t>
            </a:r>
          </a:p>
          <a:p>
            <a:endParaRPr lang="en-US" sz="2400" dirty="0"/>
          </a:p>
          <a:p>
            <a:r>
              <a:rPr lang="en-US" sz="2400" dirty="0"/>
              <a:t>While most of the sample was used for microbiological testing, some of the water sample </a:t>
            </a:r>
            <a:r>
              <a:rPr lang="en-US" sz="2400" b="1" dirty="0"/>
              <a:t>(residual sample) </a:t>
            </a:r>
            <a:r>
              <a:rPr lang="en-US" sz="2400" dirty="0"/>
              <a:t>is still available and is </a:t>
            </a:r>
            <a:r>
              <a:rPr lang="en-US" sz="2400" b="1" dirty="0"/>
              <a:t>currently stored at -80C.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66866-3E02-CBBF-C4CA-CDCC17F4AB0B}"/>
              </a:ext>
            </a:extLst>
          </p:cNvPr>
          <p:cNvSpPr txBox="1"/>
          <p:nvPr/>
        </p:nvSpPr>
        <p:spPr>
          <a:xfrm>
            <a:off x="2742421" y="332908"/>
            <a:ext cx="6636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Scenario 6: Environmental (surface water)</a:t>
            </a:r>
          </a:p>
        </p:txBody>
      </p:sp>
    </p:spTree>
    <p:extLst>
      <p:ext uri="{BB962C8B-B14F-4D97-AF65-F5344CB8AC3E}">
        <p14:creationId xmlns:p14="http://schemas.microsoft.com/office/powerpoint/2010/main" val="88346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FEB83289-57A7-91F7-00B4-7D443038F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a5ce43b4b_0_65">
            <a:extLst>
              <a:ext uri="{FF2B5EF4-FFF2-40B4-BE49-F238E27FC236}">
                <a16:creationId xmlns:a16="http://schemas.microsoft.com/office/drawing/2014/main" id="{4CAC5144-F2A3-4C64-9974-587274016068}"/>
              </a:ext>
            </a:extLst>
          </p:cNvPr>
          <p:cNvSpPr/>
          <p:nvPr/>
        </p:nvSpPr>
        <p:spPr>
          <a:xfrm>
            <a:off x="0" y="-7168"/>
            <a:ext cx="12192000" cy="959400"/>
          </a:xfrm>
          <a:prstGeom prst="rect">
            <a:avLst/>
          </a:prstGeom>
          <a:solidFill>
            <a:srgbClr val="AEAEAE"/>
          </a:solidFill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da5ce43b4b_0_65">
            <a:extLst>
              <a:ext uri="{FF2B5EF4-FFF2-40B4-BE49-F238E27FC236}">
                <a16:creationId xmlns:a16="http://schemas.microsoft.com/office/drawing/2014/main" id="{D52E4C41-BE77-4816-7308-6EC7C2BFCE10}"/>
              </a:ext>
            </a:extLst>
          </p:cNvPr>
          <p:cNvSpPr txBox="1"/>
          <p:nvPr/>
        </p:nvSpPr>
        <p:spPr>
          <a:xfrm>
            <a:off x="562897" y="158994"/>
            <a:ext cx="10515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GB" sz="3600" dirty="0">
                <a:solidFill>
                  <a:schemeClr val="lt1"/>
                </a:solidFill>
              </a:rPr>
              <a:t>Scenario 5: Environmental (surface water)</a:t>
            </a:r>
            <a:endParaRPr dirty="0"/>
          </a:p>
        </p:txBody>
      </p:sp>
      <p:sp>
        <p:nvSpPr>
          <p:cNvPr id="272" name="Google Shape;272;g2da5ce43b4b_0_65">
            <a:extLst>
              <a:ext uri="{FF2B5EF4-FFF2-40B4-BE49-F238E27FC236}">
                <a16:creationId xmlns:a16="http://schemas.microsoft.com/office/drawing/2014/main" id="{53E04D3E-292A-63FD-6B84-AB18B9E966D6}"/>
              </a:ext>
            </a:extLst>
          </p:cNvPr>
          <p:cNvSpPr/>
          <p:nvPr/>
        </p:nvSpPr>
        <p:spPr>
          <a:xfrm>
            <a:off x="141985" y="1080856"/>
            <a:ext cx="5954016" cy="561121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b="1" i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/>
              <a:t>Sample collection and processing</a:t>
            </a:r>
            <a:endParaRPr sz="1600" b="1" i="1" dirty="0"/>
          </a:p>
          <a:p>
            <a:pPr>
              <a:lnSpc>
                <a:spcPct val="115000"/>
              </a:lnSpc>
            </a:pPr>
            <a:endParaRPr lang="en-GB" sz="5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5000"/>
              </a:lnSpc>
            </a:pPr>
            <a:r>
              <a:rPr lang="en-GB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specimen_collector_sample_ID</a:t>
            </a:r>
            <a:r>
              <a:rPr lang="en-GB" sz="16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ECCC-LO-99666</a:t>
            </a:r>
          </a:p>
          <a:p>
            <a:pPr>
              <a:lnSpc>
                <a:spcPct val="115000"/>
              </a:lnSpc>
            </a:pPr>
            <a:r>
              <a:rPr lang="en-GB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sample_collected_by</a:t>
            </a:r>
            <a:r>
              <a:rPr lang="en-GB" sz="16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Environment and Climate Change Canada (ECCC) [GENEPIO:0100555] </a:t>
            </a:r>
          </a:p>
          <a:p>
            <a:pPr>
              <a:lnSpc>
                <a:spcPct val="115000"/>
              </a:lnSpc>
            </a:pPr>
            <a:r>
              <a:rPr lang="en-GB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sample_collector_contact_email</a:t>
            </a:r>
            <a:r>
              <a:rPr lang="en-GB" sz="16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Missing [GENEPIO:0001618]</a:t>
            </a:r>
          </a:p>
          <a:p>
            <a:pPr>
              <a:lnSpc>
                <a:spcPct val="115000"/>
              </a:lnSpc>
            </a:pPr>
            <a:r>
              <a:rPr lang="en-GB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purpose_of_sampling</a:t>
            </a:r>
            <a:r>
              <a:rPr lang="en-GB" sz="16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Research [GENEPIO:0100003]</a:t>
            </a:r>
          </a:p>
          <a:p>
            <a:pPr>
              <a:lnSpc>
                <a:spcPct val="115000"/>
              </a:lnSpc>
            </a:pPr>
            <a:r>
              <a:rPr lang="en-GB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sample_collection_date</a:t>
            </a:r>
            <a:r>
              <a:rPr lang="en-GB" sz="1600" b="1" dirty="0">
                <a:solidFill>
                  <a:schemeClr val="dk1"/>
                </a:solidFill>
                <a:highlight>
                  <a:srgbClr val="FFFF00"/>
                </a:highlight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2024-07-23</a:t>
            </a:r>
          </a:p>
          <a:p>
            <a:pPr>
              <a:lnSpc>
                <a:spcPct val="115000"/>
              </a:lnSpc>
            </a:pPr>
            <a:r>
              <a:rPr lang="en-GB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geo_loc</a:t>
            </a:r>
            <a:r>
              <a:rPr lang="en-GB" sz="1600" b="1" dirty="0">
                <a:solidFill>
                  <a:schemeClr val="dk1"/>
                </a:solidFill>
                <a:highlight>
                  <a:srgbClr val="FFFF00"/>
                </a:highlight>
              </a:rPr>
              <a:t> name (country): </a:t>
            </a:r>
            <a:r>
              <a:rPr lang="en-GB" sz="1600" dirty="0">
                <a:solidFill>
                  <a:schemeClr val="dk1"/>
                </a:solidFill>
              </a:rPr>
              <a:t>Canada [GAZ:00002560]</a:t>
            </a:r>
          </a:p>
          <a:p>
            <a:pPr>
              <a:lnSpc>
                <a:spcPct val="115000"/>
              </a:lnSpc>
            </a:pPr>
            <a:r>
              <a:rPr lang="en-GB" sz="1600" b="1" dirty="0" err="1">
                <a:solidFill>
                  <a:schemeClr val="dk1"/>
                </a:solidFill>
                <a:highlight>
                  <a:srgbClr val="FFFF00"/>
                </a:highlight>
              </a:rPr>
              <a:t>geo_loc</a:t>
            </a:r>
            <a:r>
              <a:rPr lang="en-GB" sz="1600" b="1" dirty="0">
                <a:solidFill>
                  <a:schemeClr val="dk1"/>
                </a:solidFill>
                <a:highlight>
                  <a:srgbClr val="FFFF00"/>
                </a:highlight>
              </a:rPr>
              <a:t> name (state/province/territory): </a:t>
            </a:r>
            <a:r>
              <a:rPr lang="en-GB" sz="1600" dirty="0">
                <a:solidFill>
                  <a:schemeClr val="dk1"/>
                </a:solidFill>
              </a:rPr>
              <a:t>Ontario [GAZ:00002563]</a:t>
            </a:r>
          </a:p>
          <a:p>
            <a:pPr>
              <a:lnSpc>
                <a:spcPct val="115000"/>
              </a:lnSpc>
            </a:pPr>
            <a:r>
              <a:rPr lang="en-GB" sz="1600" b="1" dirty="0" err="1">
                <a:solidFill>
                  <a:schemeClr val="dk1"/>
                </a:solidFill>
              </a:rPr>
              <a:t>geo_loc_name</a:t>
            </a:r>
            <a:r>
              <a:rPr lang="en-GB" sz="1600" b="1" dirty="0">
                <a:solidFill>
                  <a:schemeClr val="dk1"/>
                </a:solidFill>
              </a:rPr>
              <a:t> (site): </a:t>
            </a:r>
            <a:r>
              <a:rPr lang="en-GB" sz="1600" dirty="0">
                <a:solidFill>
                  <a:schemeClr val="dk1"/>
                </a:solidFill>
              </a:rPr>
              <a:t>Lake Ontario</a:t>
            </a:r>
          </a:p>
          <a:p>
            <a:pPr>
              <a:lnSpc>
                <a:spcPct val="115000"/>
              </a:lnSpc>
            </a:pPr>
            <a:r>
              <a:rPr lang="en-GB" sz="1600" b="1" dirty="0" err="1">
                <a:solidFill>
                  <a:schemeClr val="dk1"/>
                </a:solidFill>
              </a:rPr>
              <a:t>original_sample_description</a:t>
            </a:r>
            <a:r>
              <a:rPr lang="en-GB" sz="1600" b="1" dirty="0">
                <a:solidFill>
                  <a:schemeClr val="dk1"/>
                </a:solidFill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surface water, pooled</a:t>
            </a:r>
          </a:p>
          <a:p>
            <a:pPr>
              <a:lnSpc>
                <a:spcPct val="115000"/>
              </a:lnSpc>
            </a:pPr>
            <a:r>
              <a:rPr lang="en-GB" sz="1600" b="1" dirty="0" err="1">
                <a:solidFill>
                  <a:schemeClr val="dk1"/>
                </a:solidFill>
              </a:rPr>
              <a:t>specimen_processing</a:t>
            </a:r>
            <a:r>
              <a:rPr lang="en-GB" sz="1600" b="1" dirty="0">
                <a:solidFill>
                  <a:schemeClr val="dk1"/>
                </a:solidFill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Samples pooled [OBI:0600016]</a:t>
            </a:r>
          </a:p>
          <a:p>
            <a:pPr>
              <a:lnSpc>
                <a:spcPct val="115000"/>
              </a:lnSpc>
            </a:pPr>
            <a:r>
              <a:rPr lang="en-GB" sz="1600" b="1" dirty="0" err="1">
                <a:solidFill>
                  <a:schemeClr val="dk1"/>
                </a:solidFill>
              </a:rPr>
              <a:t>specimen_processing_details</a:t>
            </a:r>
            <a:r>
              <a:rPr lang="en-GB" sz="1600" b="1" dirty="0">
                <a:solidFill>
                  <a:schemeClr val="dk1"/>
                </a:solidFill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5 samples from different sites in the lake pooled</a:t>
            </a:r>
          </a:p>
          <a:p>
            <a:pPr>
              <a:lnSpc>
                <a:spcPct val="115000"/>
              </a:lnSpc>
            </a:pPr>
            <a:r>
              <a:rPr lang="en-GB" sz="16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environmental_site</a:t>
            </a:r>
            <a:r>
              <a:rPr lang="en-GB" sz="1600" b="1" dirty="0">
                <a:solidFill>
                  <a:schemeClr val="dk1"/>
                </a:solidFill>
                <a:highlight>
                  <a:srgbClr val="FF00FF"/>
                </a:highlight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Lake [ENVO:00000020]</a:t>
            </a:r>
            <a:endParaRPr lang="en-GB" sz="1600" b="1" dirty="0">
              <a:solidFill>
                <a:schemeClr val="dk1"/>
              </a:solidFill>
              <a:highlight>
                <a:srgbClr val="FF00FF"/>
              </a:highlight>
            </a:endParaRPr>
          </a:p>
          <a:p>
            <a:pPr>
              <a:lnSpc>
                <a:spcPct val="115000"/>
              </a:lnSpc>
            </a:pPr>
            <a:r>
              <a:rPr lang="en-GB" sz="1600" b="1" dirty="0" err="1">
                <a:solidFill>
                  <a:schemeClr val="dk1"/>
                </a:solidFill>
                <a:highlight>
                  <a:srgbClr val="FF00FF"/>
                </a:highlight>
              </a:rPr>
              <a:t>environmental_material</a:t>
            </a:r>
            <a:r>
              <a:rPr lang="en-GB" sz="1600" dirty="0">
                <a:solidFill>
                  <a:schemeClr val="dk1"/>
                </a:solidFill>
              </a:rPr>
              <a:t>: Surface water [ENVO:00002042]</a:t>
            </a:r>
          </a:p>
          <a:p>
            <a:pPr>
              <a:lnSpc>
                <a:spcPct val="115000"/>
              </a:lnSpc>
            </a:pPr>
            <a:r>
              <a:rPr lang="en-GB" sz="1600" dirty="0" err="1">
                <a:solidFill>
                  <a:schemeClr val="dk1"/>
                </a:solidFill>
              </a:rPr>
              <a:t>residual_sample_status</a:t>
            </a:r>
            <a:r>
              <a:rPr lang="en-GB" sz="1600" dirty="0">
                <a:solidFill>
                  <a:schemeClr val="dk1"/>
                </a:solidFill>
              </a:rPr>
              <a:t>: Residual sample remaining (some sample left) [GENEPIO:0101087]</a:t>
            </a:r>
          </a:p>
          <a:p>
            <a:pPr>
              <a:lnSpc>
                <a:spcPct val="115000"/>
              </a:lnSpc>
            </a:pPr>
            <a:endParaRPr lang="en-GB" sz="1700" dirty="0">
              <a:solidFill>
                <a:schemeClr val="dk1"/>
              </a:solidFill>
            </a:endParaRPr>
          </a:p>
        </p:txBody>
      </p:sp>
      <p:sp>
        <p:nvSpPr>
          <p:cNvPr id="2" name="Google Shape;271;g2da5ce43b4b_0_65">
            <a:extLst>
              <a:ext uri="{FF2B5EF4-FFF2-40B4-BE49-F238E27FC236}">
                <a16:creationId xmlns:a16="http://schemas.microsoft.com/office/drawing/2014/main" id="{D744CC67-551C-1902-454B-9403EA83B0F2}"/>
              </a:ext>
            </a:extLst>
          </p:cNvPr>
          <p:cNvSpPr/>
          <p:nvPr/>
        </p:nvSpPr>
        <p:spPr>
          <a:xfrm>
            <a:off x="6337738" y="4290492"/>
            <a:ext cx="5712277" cy="17027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1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B314B-8C3E-F4E5-5904-FA230D94DBAE}"/>
              </a:ext>
            </a:extLst>
          </p:cNvPr>
          <p:cNvSpPr txBox="1"/>
          <p:nvPr/>
        </p:nvSpPr>
        <p:spPr>
          <a:xfrm>
            <a:off x="6337738" y="4417285"/>
            <a:ext cx="5854262" cy="144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CA" sz="1700" b="1" i="1" dirty="0"/>
              <a:t>Stain and isolate information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endParaRPr lang="en-CA" sz="10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organism: </a:t>
            </a:r>
            <a:r>
              <a:rPr lang="en-CA" sz="1700" dirty="0">
                <a:solidFill>
                  <a:schemeClr val="dk1"/>
                </a:solidFill>
              </a:rPr>
              <a:t>Escherichia coli [NCBITaxon:561]</a:t>
            </a:r>
          </a:p>
          <a:p>
            <a:pPr lvl="0">
              <a:lnSpc>
                <a:spcPct val="114000"/>
              </a:lnSpc>
              <a:buClr>
                <a:schemeClr val="dk1"/>
              </a:buClr>
              <a:buSzPts val="1100"/>
            </a:pPr>
            <a:r>
              <a:rPr lang="en-CA" sz="1700" b="1" dirty="0" err="1">
                <a:solidFill>
                  <a:schemeClr val="dk1"/>
                </a:solidFill>
              </a:rPr>
              <a:t>isolated_by</a:t>
            </a:r>
            <a:r>
              <a:rPr lang="en-CA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Environment and Climate Change Canada (ECCC) [GENEPIO:0100555] </a:t>
            </a:r>
            <a:endParaRPr lang="en-CA" sz="1700" dirty="0">
              <a:solidFill>
                <a:schemeClr val="dk1"/>
              </a:solidFill>
            </a:endParaRPr>
          </a:p>
        </p:txBody>
      </p:sp>
      <p:sp>
        <p:nvSpPr>
          <p:cNvPr id="4" name="Google Shape;271;g2da5ce43b4b_0_65">
            <a:extLst>
              <a:ext uri="{FF2B5EF4-FFF2-40B4-BE49-F238E27FC236}">
                <a16:creationId xmlns:a16="http://schemas.microsoft.com/office/drawing/2014/main" id="{209FAC17-7F57-65E3-B641-D0A79E022E78}"/>
              </a:ext>
            </a:extLst>
          </p:cNvPr>
          <p:cNvSpPr/>
          <p:nvPr/>
        </p:nvSpPr>
        <p:spPr>
          <a:xfrm>
            <a:off x="6337738" y="1080856"/>
            <a:ext cx="5712277" cy="311453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1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9C6FC-506C-A69D-D7DD-FD648AE4A2F6}"/>
              </a:ext>
            </a:extLst>
          </p:cNvPr>
          <p:cNvSpPr txBox="1"/>
          <p:nvPr/>
        </p:nvSpPr>
        <p:spPr>
          <a:xfrm>
            <a:off x="6337738" y="1091475"/>
            <a:ext cx="5712277" cy="34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700" b="1" i="1" dirty="0"/>
              <a:t>Environmental conditions and measurements</a:t>
            </a:r>
          </a:p>
          <a:p>
            <a:pPr lvl="0">
              <a:lnSpc>
                <a:spcPct val="115000"/>
              </a:lnSpc>
            </a:pPr>
            <a:endParaRPr lang="en-GB" sz="1000" b="1" dirty="0">
              <a:solidFill>
                <a:schemeClr val="dk1"/>
              </a:solidFill>
              <a:highlight>
                <a:srgbClr val="FF00FF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</a:rPr>
              <a:t>sampling_weather_conditions</a:t>
            </a:r>
            <a:r>
              <a:rPr lang="en-GB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Sunny/Clear [ENVO:03501421]</a:t>
            </a:r>
          </a:p>
          <a:p>
            <a:pPr lvl="0"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</a:rPr>
              <a:t>water_depth</a:t>
            </a:r>
            <a:r>
              <a:rPr lang="en-GB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1</a:t>
            </a:r>
          </a:p>
          <a:p>
            <a:pPr lvl="0"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</a:rPr>
              <a:t>water_depth_units</a:t>
            </a:r>
            <a:r>
              <a:rPr lang="en-GB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meter (m) [UO:0000008]</a:t>
            </a:r>
          </a:p>
          <a:p>
            <a:pPr lvl="0"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</a:rPr>
              <a:t>presampling_weather_conditions</a:t>
            </a:r>
            <a:r>
              <a:rPr lang="en-GB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Rain [ENVO:01001564]</a:t>
            </a:r>
          </a:p>
          <a:p>
            <a:pPr lvl="0"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</a:rPr>
              <a:t>precipitation_measurement_value</a:t>
            </a:r>
            <a:r>
              <a:rPr lang="en-GB" sz="1700" b="1" dirty="0">
                <a:solidFill>
                  <a:schemeClr val="dk1"/>
                </a:solidFill>
              </a:rPr>
              <a:t>: </a:t>
            </a:r>
            <a:r>
              <a:rPr lang="en-GB" sz="1700" dirty="0">
                <a:solidFill>
                  <a:schemeClr val="dk1"/>
                </a:solidFill>
              </a:rPr>
              <a:t>5</a:t>
            </a:r>
          </a:p>
          <a:p>
            <a:pPr lvl="0">
              <a:lnSpc>
                <a:spcPct val="115000"/>
              </a:lnSpc>
            </a:pPr>
            <a:r>
              <a:rPr lang="en-GB" sz="1700" b="1" dirty="0" err="1">
                <a:solidFill>
                  <a:schemeClr val="dk1"/>
                </a:solidFill>
              </a:rPr>
              <a:t>precipitation_measurement_unit</a:t>
            </a:r>
            <a:r>
              <a:rPr lang="en-GB" sz="1700" b="1" dirty="0">
                <a:solidFill>
                  <a:schemeClr val="dk1"/>
                </a:solidFill>
              </a:rPr>
              <a:t>: </a:t>
            </a:r>
            <a:r>
              <a:rPr lang="en-GB" sz="1700" dirty="0" err="1">
                <a:solidFill>
                  <a:schemeClr val="dk1"/>
                </a:solidFill>
              </a:rPr>
              <a:t>centimeter</a:t>
            </a:r>
            <a:r>
              <a:rPr lang="en-GB" sz="1700" dirty="0">
                <a:solidFill>
                  <a:schemeClr val="dk1"/>
                </a:solidFill>
              </a:rPr>
              <a:t> (cm) [UO:0000015]</a:t>
            </a:r>
          </a:p>
          <a:p>
            <a:pPr lvl="0">
              <a:lnSpc>
                <a:spcPct val="11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2E4A9-CD4F-9129-7748-6B020461E8C4}"/>
              </a:ext>
            </a:extLst>
          </p:cNvPr>
          <p:cNvSpPr txBox="1"/>
          <p:nvPr/>
        </p:nvSpPr>
        <p:spPr>
          <a:xfrm>
            <a:off x="3904567" y="228600"/>
            <a:ext cx="438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FAQ/Troubleshooting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2CCD9-7EBB-13E1-5E7E-D9E0F50CA989}"/>
              </a:ext>
            </a:extLst>
          </p:cNvPr>
          <p:cNvSpPr txBox="1"/>
          <p:nvPr/>
        </p:nvSpPr>
        <p:spPr>
          <a:xfrm>
            <a:off x="647700" y="811431"/>
            <a:ext cx="11328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1. What is a good identifier?</a:t>
            </a:r>
          </a:p>
          <a:p>
            <a:r>
              <a:rPr lang="en-US" b="1" dirty="0"/>
              <a:t>Nope:</a:t>
            </a:r>
            <a:r>
              <a:rPr lang="en-US" dirty="0"/>
              <a:t>1a, 2b, 1ΔgyrA</a:t>
            </a:r>
          </a:p>
          <a:p>
            <a:r>
              <a:rPr lang="en-US" b="1" dirty="0"/>
              <a:t>Yep: </a:t>
            </a:r>
            <a:r>
              <a:rPr lang="en-US" dirty="0"/>
              <a:t>PHAC-XY-12345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them complex, avoid identifiable info, see “Best Practices for Sample and Isolate Identifiers” Guidance doc</a:t>
            </a:r>
          </a:p>
          <a:p>
            <a:endParaRPr lang="en-US" dirty="0"/>
          </a:p>
          <a:p>
            <a:r>
              <a:rPr lang="en-US" b="1" i="1" dirty="0"/>
              <a:t>2. When does an animal become food? (hosts vs food products)</a:t>
            </a:r>
          </a:p>
          <a:p>
            <a:r>
              <a:rPr lang="en-US" dirty="0"/>
              <a:t>When they enter the food production system post-carcass.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Carcasses are considered deceased hosts.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Processed animals are considered food products (chops, ground meat, ready meals)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3. What if a food product is produced in one place and sampled in another?</a:t>
            </a:r>
          </a:p>
          <a:p>
            <a:r>
              <a:rPr lang="en-US" dirty="0" err="1"/>
              <a:t>geo_loc</a:t>
            </a:r>
            <a:r>
              <a:rPr lang="en-US" dirty="0"/>
              <a:t> fields for points of sampling (“</a:t>
            </a:r>
            <a:r>
              <a:rPr lang="en-US" b="1" dirty="0" err="1"/>
              <a:t>geo_loc_name</a:t>
            </a:r>
            <a:r>
              <a:rPr lang="en-US" b="1" dirty="0"/>
              <a:t> (country)</a:t>
            </a:r>
            <a:r>
              <a:rPr lang="en-US" dirty="0"/>
              <a:t>”)</a:t>
            </a:r>
            <a:endParaRPr lang="en-US" b="1" dirty="0"/>
          </a:p>
          <a:p>
            <a:r>
              <a:rPr lang="en-US" dirty="0"/>
              <a:t>For origins:</a:t>
            </a:r>
          </a:p>
          <a:p>
            <a:r>
              <a:rPr lang="en-US" b="1" dirty="0" err="1"/>
              <a:t>food_product_origin_geo_loc_name</a:t>
            </a:r>
            <a:r>
              <a:rPr lang="en-US" b="1" dirty="0"/>
              <a:t> (country)</a:t>
            </a:r>
          </a:p>
          <a:p>
            <a:r>
              <a:rPr lang="en-US" b="1" dirty="0" err="1"/>
              <a:t>host_origin_geo_loc_name</a:t>
            </a:r>
            <a:r>
              <a:rPr lang="en-US" b="1" dirty="0"/>
              <a:t> (country)</a:t>
            </a:r>
          </a:p>
          <a:p>
            <a:endParaRPr lang="en-US" b="1" dirty="0"/>
          </a:p>
          <a:p>
            <a:r>
              <a:rPr lang="en-US" dirty="0"/>
              <a:t>4. What’s the difference between “anatomical part”, “anatomical material” and “body product”?</a:t>
            </a:r>
          </a:p>
          <a:p>
            <a:r>
              <a:rPr lang="en-US" b="1" dirty="0"/>
              <a:t>Anatomical parts </a:t>
            </a:r>
            <a:r>
              <a:rPr lang="en-US" dirty="0"/>
              <a:t>– body parts (identifiable in an anatomy textbook – answers “</a:t>
            </a:r>
            <a:r>
              <a:rPr lang="en-US" b="1" dirty="0"/>
              <a:t>where</a:t>
            </a:r>
            <a:r>
              <a:rPr lang="en-US" dirty="0"/>
              <a:t>”)</a:t>
            </a:r>
          </a:p>
          <a:p>
            <a:r>
              <a:rPr lang="en-US" b="1" dirty="0"/>
              <a:t>Anatomical materials </a:t>
            </a:r>
            <a:r>
              <a:rPr lang="en-US" dirty="0"/>
              <a:t>– substances/materials (e.g. tissue, blood, answers “</a:t>
            </a:r>
            <a:r>
              <a:rPr lang="en-US" b="1" dirty="0"/>
              <a:t>what</a:t>
            </a:r>
            <a:r>
              <a:rPr lang="en-US" dirty="0"/>
              <a:t>”)</a:t>
            </a:r>
          </a:p>
          <a:p>
            <a:r>
              <a:rPr lang="en-US" b="1" dirty="0"/>
              <a:t>Body products </a:t>
            </a:r>
            <a:r>
              <a:rPr lang="en-US" dirty="0"/>
              <a:t>– substances excreted/secreted, e.g. feces, vomit, tears, stomach contents, “</a:t>
            </a:r>
            <a:r>
              <a:rPr lang="en-US" b="1" dirty="0"/>
              <a:t>stuff going out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189822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338A4-F6DC-341C-F0C6-F645E58F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C9C211-8F0D-E537-D268-CFB34B4BF425}"/>
              </a:ext>
            </a:extLst>
          </p:cNvPr>
          <p:cNvSpPr txBox="1"/>
          <p:nvPr/>
        </p:nvSpPr>
        <p:spPr>
          <a:xfrm>
            <a:off x="3904567" y="228600"/>
            <a:ext cx="438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FAQ/Troubleshooting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CB669-7DD8-8E55-F6AF-CFDE35714BB8}"/>
              </a:ext>
            </a:extLst>
          </p:cNvPr>
          <p:cNvSpPr txBox="1"/>
          <p:nvPr/>
        </p:nvSpPr>
        <p:spPr>
          <a:xfrm>
            <a:off x="647700" y="811431"/>
            <a:ext cx="11328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5. What if we don’t have info for required fields?</a:t>
            </a:r>
          </a:p>
          <a:p>
            <a:r>
              <a:rPr lang="en-US" dirty="0"/>
              <a:t>Leave blank if you can come back and fill it in later.</a:t>
            </a:r>
          </a:p>
          <a:p>
            <a:r>
              <a:rPr lang="en-US" dirty="0"/>
              <a:t>Otherwise, provide a null value </a:t>
            </a:r>
            <a:r>
              <a:rPr lang="en-US" b="1" dirty="0"/>
              <a:t>(Missing, Not collected, Not provided, Not applicable, Restricted access)</a:t>
            </a:r>
          </a:p>
          <a:p>
            <a:endParaRPr lang="en-US" dirty="0"/>
          </a:p>
          <a:p>
            <a:r>
              <a:rPr lang="en-US" b="1" i="1" dirty="0"/>
              <a:t>6. Why are “purpose of sampling” and “purpose of sequencing” fields required?</a:t>
            </a:r>
          </a:p>
          <a:p>
            <a:r>
              <a:rPr lang="en-US" dirty="0"/>
              <a:t>Capture sampling strategies which may have biases and limitations. Need to know these for interpretation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i="1" dirty="0"/>
              <a:t>7. I see there is a wastewater descriptor in the “environmental material” field, but no stages in the wastewater process (e.g. post grit removal). How do we enter that info?</a:t>
            </a:r>
          </a:p>
          <a:p>
            <a:r>
              <a:rPr lang="en-US" dirty="0"/>
              <a:t>Use</a:t>
            </a:r>
            <a:r>
              <a:rPr lang="en-US" b="1" dirty="0"/>
              <a:t> “</a:t>
            </a:r>
            <a:r>
              <a:rPr lang="en-US" b="1" dirty="0" err="1"/>
              <a:t>presampling</a:t>
            </a:r>
            <a:r>
              <a:rPr lang="en-US" b="1" dirty="0"/>
              <a:t> activity” </a:t>
            </a:r>
            <a:r>
              <a:rPr lang="en-US" dirty="0"/>
              <a:t>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i="1" dirty="0"/>
              <a:t>8. What if we have control samples that are useful for optimization or replicates?</a:t>
            </a:r>
          </a:p>
          <a:p>
            <a:r>
              <a:rPr lang="en-US" dirty="0"/>
              <a:t>Use</a:t>
            </a:r>
            <a:r>
              <a:rPr lang="en-US" b="1" dirty="0"/>
              <a:t> “</a:t>
            </a:r>
            <a:r>
              <a:rPr lang="en-US" b="1" dirty="0" err="1"/>
              <a:t>experimental_specimen_role_type</a:t>
            </a:r>
            <a:r>
              <a:rPr lang="en-US" b="1" dirty="0"/>
              <a:t>” </a:t>
            </a:r>
            <a:r>
              <a:rPr lang="en-US" dirty="0"/>
              <a:t>field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i="1" dirty="0"/>
              <a:t>9. What if we have data for samples that have known QC issues, but they could still be useful?</a:t>
            </a:r>
          </a:p>
          <a:p>
            <a:r>
              <a:rPr lang="en-US" dirty="0"/>
              <a:t>Use the QC tags in the Bioinformatics and QC metrics module.</a:t>
            </a:r>
          </a:p>
          <a:p>
            <a:r>
              <a:rPr lang="en-US" sz="1400" dirty="0" err="1"/>
              <a:t>quality_control_method_name</a:t>
            </a:r>
            <a:endParaRPr lang="en-US" sz="1400" dirty="0"/>
          </a:p>
          <a:p>
            <a:r>
              <a:rPr lang="en-US" sz="1400" dirty="0" err="1"/>
              <a:t>quality_control_method_version</a:t>
            </a:r>
            <a:endParaRPr lang="en-US" sz="1400" dirty="0"/>
          </a:p>
          <a:p>
            <a:r>
              <a:rPr lang="en-US" sz="1400" dirty="0" err="1"/>
              <a:t>quality_control_determination</a:t>
            </a:r>
            <a:endParaRPr lang="en-US" sz="1400" dirty="0"/>
          </a:p>
          <a:p>
            <a:r>
              <a:rPr lang="en-US" sz="1400" dirty="0" err="1"/>
              <a:t>quality_control_issues</a:t>
            </a:r>
            <a:endParaRPr lang="en-US" sz="1400" dirty="0"/>
          </a:p>
          <a:p>
            <a:r>
              <a:rPr lang="en-US" sz="1400" dirty="0" err="1"/>
              <a:t>quality_control_details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0322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E0BFAE-3D0E-47E6-1C6F-820245B02E2A}"/>
              </a:ext>
            </a:extLst>
          </p:cNvPr>
          <p:cNvSpPr txBox="1"/>
          <p:nvPr/>
        </p:nvSpPr>
        <p:spPr>
          <a:xfrm>
            <a:off x="3838073" y="228600"/>
            <a:ext cx="3952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Things to keep in mind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A2B56-A365-63DF-CC28-D79C04FFDD24}"/>
              </a:ext>
            </a:extLst>
          </p:cNvPr>
          <p:cNvSpPr txBox="1"/>
          <p:nvPr/>
        </p:nvSpPr>
        <p:spPr>
          <a:xfrm>
            <a:off x="1071481" y="974090"/>
            <a:ext cx="1004903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Track </a:t>
            </a:r>
            <a:r>
              <a:rPr lang="en-US" sz="2400" b="1" dirty="0"/>
              <a:t>identifiers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Provide the most </a:t>
            </a:r>
            <a:r>
              <a:rPr lang="en-US" sz="2400" b="1" dirty="0"/>
              <a:t>granular</a:t>
            </a:r>
            <a:r>
              <a:rPr lang="en-US" sz="2400" dirty="0"/>
              <a:t> information available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Provide information for </a:t>
            </a:r>
            <a:r>
              <a:rPr lang="en-US" sz="2400" b="1" dirty="0"/>
              <a:t>follow-up and attribution </a:t>
            </a:r>
            <a:r>
              <a:rPr lang="en-US" sz="2400" dirty="0"/>
              <a:t>(contact info, provenance, plans/protocols)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Fill in as much of the info that applies to your sample – </a:t>
            </a:r>
            <a:r>
              <a:rPr lang="en-US" sz="2400" b="1" dirty="0"/>
              <a:t>LEAVE THE 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Be clear about what you know and you don’t know (missing info, confusing details)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b="1" dirty="0"/>
              <a:t>SOP</a:t>
            </a:r>
            <a:r>
              <a:rPr lang="en-US" sz="2400" dirty="0"/>
              <a:t> and </a:t>
            </a:r>
            <a:r>
              <a:rPr lang="en-US" sz="2400" b="1" dirty="0"/>
              <a:t>reference guides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Include </a:t>
            </a:r>
            <a:r>
              <a:rPr lang="en-US" sz="2400" b="1" dirty="0"/>
              <a:t>organism/isolate </a:t>
            </a:r>
            <a:r>
              <a:rPr lang="en-US" sz="2400" dirty="0"/>
              <a:t>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Make others aware of </a:t>
            </a:r>
            <a:r>
              <a:rPr lang="en-US" sz="2400" b="1" dirty="0"/>
              <a:t>bias</a:t>
            </a:r>
            <a:r>
              <a:rPr lang="en-US" sz="2400" dirty="0"/>
              <a:t> (sampling/sequencing selection motivation, pre-sampling activities, experimental detail)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Methods</a:t>
            </a:r>
            <a:r>
              <a:rPr lang="en-US" sz="2400" dirty="0"/>
              <a:t> information is just as important sample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b="1" dirty="0"/>
              <a:t>NTR system </a:t>
            </a:r>
            <a:r>
              <a:rPr lang="en-US" sz="2400" dirty="0"/>
              <a:t>if there are terms missing (GitHub repo)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Have questions?</a:t>
            </a:r>
            <a:r>
              <a:rPr lang="en-US" sz="2400" dirty="0"/>
              <a:t> Contact Emma Griffiths (</a:t>
            </a:r>
            <a:r>
              <a:rPr lang="en-US" sz="2400" dirty="0">
                <a:hlinkClick r:id="rId2"/>
              </a:rPr>
              <a:t>ega12@sfu.ca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1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38FECE-87D8-784A-A668-9042BFB51813}"/>
              </a:ext>
            </a:extLst>
          </p:cNvPr>
          <p:cNvSpPr txBox="1"/>
          <p:nvPr/>
        </p:nvSpPr>
        <p:spPr>
          <a:xfrm>
            <a:off x="5143397" y="1918455"/>
            <a:ext cx="64911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r>
              <a:rPr lang="en-US" sz="2200" b="1" dirty="0">
                <a:solidFill>
                  <a:srgbClr val="FF0000"/>
                </a:solidFill>
              </a:rPr>
              <a:t>Partners: </a:t>
            </a:r>
            <a:r>
              <a:rPr lang="en-US" sz="2200" b="1" dirty="0"/>
              <a:t>Federal departments &amp; agencies </a:t>
            </a:r>
            <a:r>
              <a:rPr lang="en-US" sz="2200" dirty="0"/>
              <a:t>(PHAC, CFIA, AAFC, ECCC, DFO, HC), &gt;15 </a:t>
            </a:r>
            <a:r>
              <a:rPr lang="en-US" sz="2200" b="1" dirty="0"/>
              <a:t>universities</a:t>
            </a:r>
            <a:r>
              <a:rPr lang="en-US" sz="2200" dirty="0"/>
              <a:t>, </a:t>
            </a:r>
          </a:p>
          <a:p>
            <a:r>
              <a:rPr lang="en-US" sz="2200" b="1" dirty="0"/>
              <a:t>Ag &amp; Enviro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>
                <a:solidFill>
                  <a:srgbClr val="FF0000"/>
                </a:solidFill>
              </a:rPr>
              <a:t>Challenge: integrate data across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ym typeface="Wingdings" pitchFamily="2" charset="2"/>
              </a:rPr>
              <a:t>s</a:t>
            </a:r>
            <a:r>
              <a:rPr lang="en-US" sz="2200" b="1" dirty="0"/>
              <a:t>ectors (systems)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commodities (food), environments (terrestrial &amp; aquatic), hosts (humans, animals)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sampling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methods</a:t>
            </a:r>
            <a:endParaRPr lang="en-US" b="1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57BA9-58D8-FD47-836C-F503328B3153}"/>
              </a:ext>
            </a:extLst>
          </p:cNvPr>
          <p:cNvSpPr txBox="1"/>
          <p:nvPr/>
        </p:nvSpPr>
        <p:spPr>
          <a:xfrm>
            <a:off x="286437" y="138985"/>
            <a:ext cx="11458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GRDI-AMR standard: Integration/Harmonization of One Health Antimicrobial Resistance (AMR) Genomics Data</a:t>
            </a:r>
          </a:p>
        </p:txBody>
      </p:sp>
      <p:pic>
        <p:nvPicPr>
          <p:cNvPr id="1026" name="Picture 2" descr="Science fact sheet: Antimicrobial resistance - Canadian Food Inspection  Agency">
            <a:extLst>
              <a:ext uri="{FF2B5EF4-FFF2-40B4-BE49-F238E27FC236}">
                <a16:creationId xmlns:a16="http://schemas.microsoft.com/office/drawing/2014/main" id="{E2FE265E-3808-4248-8347-C8767A94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9" y="1662004"/>
            <a:ext cx="3889790" cy="460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1C31B7-2B05-9EA6-C647-E683949A6984}"/>
              </a:ext>
            </a:extLst>
          </p:cNvPr>
          <p:cNvSpPr txBox="1"/>
          <p:nvPr/>
        </p:nvSpPr>
        <p:spPr>
          <a:xfrm>
            <a:off x="1887347" y="1246269"/>
            <a:ext cx="8256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GRDI-AMR: Genomics and Research Development Initiative to support Canada’s federal AMR action plan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2E40357-121C-3181-DDE7-9E9D8475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682" y="6433452"/>
            <a:ext cx="2743200" cy="365125"/>
          </a:xfrm>
        </p:spPr>
        <p:txBody>
          <a:bodyPr/>
          <a:lstStyle/>
          <a:p>
            <a:fld id="{709EF0C6-9DF3-463D-83A4-672B5B44D957}" type="slidenum">
              <a:rPr lang="en-CA" sz="1600" smtClean="0"/>
              <a:t>3</a:t>
            </a:fld>
            <a:endParaRPr lang="en-CA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FCDB5-4D88-7A2F-AD26-98DBC01DE46E}"/>
              </a:ext>
            </a:extLst>
          </p:cNvPr>
          <p:cNvSpPr txBox="1"/>
          <p:nvPr/>
        </p:nvSpPr>
        <p:spPr>
          <a:xfrm>
            <a:off x="286437" y="6279897"/>
            <a:ext cx="3889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grdi.canada.ca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/projects/antimicrobial-resistance-2-amr2-project</a:t>
            </a:r>
          </a:p>
        </p:txBody>
      </p:sp>
    </p:spTree>
    <p:extLst>
      <p:ext uri="{BB962C8B-B14F-4D97-AF65-F5344CB8AC3E}">
        <p14:creationId xmlns:p14="http://schemas.microsoft.com/office/powerpoint/2010/main" val="1202403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300FCA-8768-6D45-1C12-F02489CBB919}"/>
              </a:ext>
            </a:extLst>
          </p:cNvPr>
          <p:cNvSpPr txBox="1"/>
          <p:nvPr/>
        </p:nvSpPr>
        <p:spPr>
          <a:xfrm>
            <a:off x="3633537" y="1997242"/>
            <a:ext cx="4385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Questions?</a:t>
            </a:r>
          </a:p>
        </p:txBody>
      </p:sp>
      <p:sp>
        <p:nvSpPr>
          <p:cNvPr id="5" name="Google Shape;142;p1">
            <a:extLst>
              <a:ext uri="{FF2B5EF4-FFF2-40B4-BE49-F238E27FC236}">
                <a16:creationId xmlns:a16="http://schemas.microsoft.com/office/drawing/2014/main" id="{03E5537C-08C9-5C73-7CA3-CB241DB3222F}"/>
              </a:ext>
            </a:extLst>
          </p:cNvPr>
          <p:cNvSpPr txBox="1">
            <a:spLocks/>
          </p:cNvSpPr>
          <p:nvPr/>
        </p:nvSpPr>
        <p:spPr>
          <a:xfrm>
            <a:off x="11288989" y="6333200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000"/>
            </a:pPr>
            <a:fld id="{00000000-1234-1234-1234-123412341234}" type="slidenum">
              <a:rPr lang="en-US" sz="2000" smtClean="0"/>
              <a:pPr>
                <a:buSzPts val="1000"/>
              </a:pPr>
              <a:t>30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426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CE0CAD-27E7-73BC-4982-759AA227C574}"/>
              </a:ext>
            </a:extLst>
          </p:cNvPr>
          <p:cNvSpPr txBox="1"/>
          <p:nvPr/>
        </p:nvSpPr>
        <p:spPr>
          <a:xfrm>
            <a:off x="1562100" y="541420"/>
            <a:ext cx="886567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Goal: </a:t>
            </a:r>
            <a:r>
              <a:rPr lang="en-US" sz="3200" b="1" dirty="0">
                <a:solidFill>
                  <a:srgbClr val="FF0000"/>
                </a:solidFill>
              </a:rPr>
              <a:t>Create a data standard that will…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Improve consistency and completeness of contextual data (</a:t>
            </a:r>
            <a:r>
              <a:rPr lang="en-US" sz="3200" b="1" dirty="0"/>
              <a:t>quality control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Streamline data sharing (</a:t>
            </a:r>
            <a:r>
              <a:rPr lang="en-US" sz="3200" b="1" dirty="0"/>
              <a:t>interoperability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Enable better data integration (</a:t>
            </a:r>
            <a:r>
              <a:rPr lang="en-US" sz="3200" b="1" dirty="0"/>
              <a:t>usability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Reduce need for time/resource-intensive data cleaning (</a:t>
            </a:r>
            <a:r>
              <a:rPr lang="en-US" sz="3200" b="1" dirty="0"/>
              <a:t>efficiency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284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BC50EF-360A-E9C3-5BCB-12A34E23B362}"/>
              </a:ext>
            </a:extLst>
          </p:cNvPr>
          <p:cNvGrpSpPr/>
          <p:nvPr/>
        </p:nvGrpSpPr>
        <p:grpSpPr>
          <a:xfrm>
            <a:off x="161478" y="1000528"/>
            <a:ext cx="6379931" cy="2614307"/>
            <a:chOff x="192139" y="1823294"/>
            <a:chExt cx="6379931" cy="26143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030DE2-0854-3C27-A723-A5A2AE9EAE86}"/>
                </a:ext>
              </a:extLst>
            </p:cNvPr>
            <p:cNvGrpSpPr/>
            <p:nvPr/>
          </p:nvGrpSpPr>
          <p:grpSpPr>
            <a:xfrm>
              <a:off x="607148" y="2313816"/>
              <a:ext cx="5486400" cy="464720"/>
              <a:chOff x="1688933" y="978312"/>
              <a:chExt cx="5486400" cy="46472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F11E8B-3606-4852-D59B-19A9159BF36E}"/>
                  </a:ext>
                </a:extLst>
              </p:cNvPr>
              <p:cNvSpPr/>
              <p:nvPr/>
            </p:nvSpPr>
            <p:spPr>
              <a:xfrm>
                <a:off x="1688933" y="978312"/>
                <a:ext cx="914400" cy="4647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DC53A8-D6A0-CF1C-7B05-EE7F627F8AD4}"/>
                  </a:ext>
                </a:extLst>
              </p:cNvPr>
              <p:cNvSpPr/>
              <p:nvPr/>
            </p:nvSpPr>
            <p:spPr>
              <a:xfrm>
                <a:off x="2603333" y="978312"/>
                <a:ext cx="914400" cy="4647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48B967-A507-5301-1EF9-65C692739284}"/>
                  </a:ext>
                </a:extLst>
              </p:cNvPr>
              <p:cNvSpPr/>
              <p:nvPr/>
            </p:nvSpPr>
            <p:spPr>
              <a:xfrm>
                <a:off x="3517733" y="978312"/>
                <a:ext cx="914400" cy="4647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714FBE-A3B1-7516-F777-2369C6E6D1C1}"/>
                  </a:ext>
                </a:extLst>
              </p:cNvPr>
              <p:cNvSpPr/>
              <p:nvPr/>
            </p:nvSpPr>
            <p:spPr>
              <a:xfrm>
                <a:off x="4432133" y="978312"/>
                <a:ext cx="914400" cy="4647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ACCA1F-5E1C-B10D-38D9-5BECD0841E95}"/>
                  </a:ext>
                </a:extLst>
              </p:cNvPr>
              <p:cNvSpPr/>
              <p:nvPr/>
            </p:nvSpPr>
            <p:spPr>
              <a:xfrm>
                <a:off x="5346533" y="978312"/>
                <a:ext cx="914400" cy="4647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1EFE1E-5E0C-30B1-AB10-8AE32C80191C}"/>
                  </a:ext>
                </a:extLst>
              </p:cNvPr>
              <p:cNvSpPr/>
              <p:nvPr/>
            </p:nvSpPr>
            <p:spPr>
              <a:xfrm>
                <a:off x="6260933" y="978312"/>
                <a:ext cx="914400" cy="4647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CCBDB-8F43-463D-AD3F-D44A3FC3D355}"/>
                </a:ext>
              </a:extLst>
            </p:cNvPr>
            <p:cNvSpPr txBox="1"/>
            <p:nvPr/>
          </p:nvSpPr>
          <p:spPr>
            <a:xfrm>
              <a:off x="395379" y="1823294"/>
              <a:ext cx="6176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Modular framework and core content (</a:t>
              </a:r>
              <a:r>
                <a:rPr lang="en-US" sz="2000" b="1" dirty="0">
                  <a:solidFill>
                    <a:srgbClr val="FF0000"/>
                  </a:solidFill>
                </a:rPr>
                <a:t>ISO 23418:22</a:t>
              </a:r>
              <a:r>
                <a:rPr lang="en-US" sz="2000" dirty="0"/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F4101D-6153-68BE-BC4A-5D8D4E7D82AA}"/>
                </a:ext>
              </a:extLst>
            </p:cNvPr>
            <p:cNvSpPr txBox="1"/>
            <p:nvPr/>
          </p:nvSpPr>
          <p:spPr>
            <a:xfrm>
              <a:off x="192139" y="3114162"/>
              <a:ext cx="38560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Modules populated with fields/terms from community-driven </a:t>
              </a:r>
              <a:r>
                <a:rPr lang="en-US" sz="2000" b="1" dirty="0">
                  <a:solidFill>
                    <a:srgbClr val="FF0000"/>
                  </a:solidFill>
                </a:rPr>
                <a:t>ontologies</a:t>
              </a:r>
              <a:r>
                <a:rPr lang="en-US" sz="2000" dirty="0"/>
                <a:t> + existing standards (NCBI antibiogram)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6281867-76FA-47DB-2889-43ED269E7A8B}"/>
                </a:ext>
              </a:extLst>
            </p:cNvPr>
            <p:cNvSpPr/>
            <p:nvPr/>
          </p:nvSpPr>
          <p:spPr>
            <a:xfrm rot="5400000">
              <a:off x="1901024" y="2496260"/>
              <a:ext cx="155448" cy="9144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Google Shape;273;p29">
            <a:extLst>
              <a:ext uri="{FF2B5EF4-FFF2-40B4-BE49-F238E27FC236}">
                <a16:creationId xmlns:a16="http://schemas.microsoft.com/office/drawing/2014/main" id="{8DA2E004-342D-A78A-8F5C-B08BF2B5B2AF}"/>
              </a:ext>
            </a:extLst>
          </p:cNvPr>
          <p:cNvSpPr/>
          <p:nvPr/>
        </p:nvSpPr>
        <p:spPr>
          <a:xfrm>
            <a:off x="6541409" y="952477"/>
            <a:ext cx="6777039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Thematic Modules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dirty="0"/>
              <a:t>Database 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dentifiers</a:t>
            </a:r>
            <a:endParaRPr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collection and processing  </a:t>
            </a:r>
            <a:endParaRPr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Host information</a:t>
            </a:r>
            <a:endParaRPr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dirty="0"/>
              <a:t>Environmental conditions &amp; measurements</a:t>
            </a:r>
            <a:endParaRPr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Sequencing methods</a:t>
            </a:r>
            <a:endParaRPr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Bioinformatics and quality control metrics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dirty="0"/>
              <a:t>AMR phenotypic testing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dirty="0"/>
              <a:t>Risk assessment information</a:t>
            </a:r>
            <a:endParaRPr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Pathogen diagnostic testing details </a:t>
            </a:r>
            <a:endParaRPr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Provenance and attribution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6E4219-DFA0-3D90-A503-7C62FA78B0E9}"/>
              </a:ext>
            </a:extLst>
          </p:cNvPr>
          <p:cNvSpPr txBox="1"/>
          <p:nvPr/>
        </p:nvSpPr>
        <p:spPr>
          <a:xfrm>
            <a:off x="813496" y="164160"/>
            <a:ext cx="105650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Design principles: Modular, interoperable data standard design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1D3296-67E2-CA84-8618-CFC974E82108}"/>
              </a:ext>
            </a:extLst>
          </p:cNvPr>
          <p:cNvSpPr txBox="1"/>
          <p:nvPr/>
        </p:nvSpPr>
        <p:spPr>
          <a:xfrm>
            <a:off x="364718" y="3761941"/>
            <a:ext cx="54216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Putting standards into practice: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Tooling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Curation SOP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Reference guides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Worked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Decision tree (coming soon)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Training videos (coming soon)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B52ED-A585-23E1-F318-D58F596676DC}"/>
              </a:ext>
            </a:extLst>
          </p:cNvPr>
          <p:cNvSpPr txBox="1"/>
          <p:nvPr/>
        </p:nvSpPr>
        <p:spPr>
          <a:xfrm>
            <a:off x="6486819" y="4874422"/>
            <a:ext cx="475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 already implemented by PHAC for:</a:t>
            </a:r>
          </a:p>
        </p:txBody>
      </p:sp>
      <p:pic>
        <p:nvPicPr>
          <p:cNvPr id="4" name="Google Shape;230;p27" descr="Food Safety and the Coronavirus Disease 2019 (COVID-19) | FDA">
            <a:extLst>
              <a:ext uri="{FF2B5EF4-FFF2-40B4-BE49-F238E27FC236}">
                <a16:creationId xmlns:a16="http://schemas.microsoft.com/office/drawing/2014/main" id="{DDBEEF6E-2BAE-DBCC-A6F3-38E4E04AA7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787" r="4483"/>
          <a:stretch/>
        </p:blipFill>
        <p:spPr>
          <a:xfrm>
            <a:off x="7256117" y="5305109"/>
            <a:ext cx="1453217" cy="1077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1;p27" descr="Monkeypox">
            <a:extLst>
              <a:ext uri="{FF2B5EF4-FFF2-40B4-BE49-F238E27FC236}">
                <a16:creationId xmlns:a16="http://schemas.microsoft.com/office/drawing/2014/main" id="{6B3EF3B7-5509-B466-1470-6B7718C93A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0102" y="5305109"/>
            <a:ext cx="1697226" cy="10777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32;p27">
            <a:extLst>
              <a:ext uri="{FF2B5EF4-FFF2-40B4-BE49-F238E27FC236}">
                <a16:creationId xmlns:a16="http://schemas.microsoft.com/office/drawing/2014/main" id="{2A8E04CF-0457-F2F3-1370-5C7AA6A8F2CF}"/>
              </a:ext>
            </a:extLst>
          </p:cNvPr>
          <p:cNvSpPr txBox="1"/>
          <p:nvPr/>
        </p:nvSpPr>
        <p:spPr>
          <a:xfrm>
            <a:off x="7210306" y="6444194"/>
            <a:ext cx="230514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SARS-CoV-2</a:t>
            </a:r>
            <a:endParaRPr dirty="0"/>
          </a:p>
        </p:txBody>
      </p:sp>
      <p:sp>
        <p:nvSpPr>
          <p:cNvPr id="23" name="Google Shape;232;p27">
            <a:extLst>
              <a:ext uri="{FF2B5EF4-FFF2-40B4-BE49-F238E27FC236}">
                <a16:creationId xmlns:a16="http://schemas.microsoft.com/office/drawing/2014/main" id="{B3E1C042-58C5-D8CA-5919-6311528460FA}"/>
              </a:ext>
            </a:extLst>
          </p:cNvPr>
          <p:cNvSpPr txBox="1"/>
          <p:nvPr/>
        </p:nvSpPr>
        <p:spPr>
          <a:xfrm>
            <a:off x="9606399" y="6444193"/>
            <a:ext cx="230514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MPXV</a:t>
            </a:r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D285E-F3CE-C616-03DE-112CE1A93AFD}"/>
              </a:ext>
            </a:extLst>
          </p:cNvPr>
          <p:cNvSpPr txBox="1"/>
          <p:nvPr/>
        </p:nvSpPr>
        <p:spPr>
          <a:xfrm>
            <a:off x="242563" y="644955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err="1">
                <a:solidFill>
                  <a:srgbClr val="FF0000"/>
                </a:solidFill>
              </a:rPr>
              <a:t>github.com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cidgoh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GRDI_AMR_One_Health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93C1DCBF-229E-3BD7-A0BC-5F598470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682" y="6433452"/>
            <a:ext cx="2743200" cy="365125"/>
          </a:xfrm>
        </p:spPr>
        <p:txBody>
          <a:bodyPr/>
          <a:lstStyle/>
          <a:p>
            <a:fld id="{709EF0C6-9DF3-463D-83A4-672B5B44D957}" type="slidenum">
              <a:rPr lang="en-CA" sz="1600" smtClean="0"/>
              <a:t>5</a:t>
            </a:fld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24006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23AFE2-AE82-F558-E7B6-08FF6F37232B}"/>
              </a:ext>
            </a:extLst>
          </p:cNvPr>
          <p:cNvSpPr txBox="1"/>
          <p:nvPr/>
        </p:nvSpPr>
        <p:spPr>
          <a:xfrm>
            <a:off x="807232" y="64261"/>
            <a:ext cx="10253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Growing ecosystem of interoperable specifications</a:t>
            </a:r>
          </a:p>
        </p:txBody>
      </p:sp>
      <p:pic>
        <p:nvPicPr>
          <p:cNvPr id="5" name="Picture 2" descr="Bioinformatics">
            <a:extLst>
              <a:ext uri="{FF2B5EF4-FFF2-40B4-BE49-F238E27FC236}">
                <a16:creationId xmlns:a16="http://schemas.microsoft.com/office/drawing/2014/main" id="{95593193-578C-5B66-D366-CDCBDE1F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88" y="908228"/>
            <a:ext cx="3058570" cy="707294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C280059-D7C6-ED94-FF6E-2B35D207716D}"/>
              </a:ext>
            </a:extLst>
          </p:cNvPr>
          <p:cNvGrpSpPr/>
          <p:nvPr/>
        </p:nvGrpSpPr>
        <p:grpSpPr>
          <a:xfrm>
            <a:off x="540419" y="1898770"/>
            <a:ext cx="1807562" cy="1593596"/>
            <a:chOff x="778476" y="4437535"/>
            <a:chExt cx="1807562" cy="1593596"/>
          </a:xfrm>
        </p:grpSpPr>
        <p:pic>
          <p:nvPicPr>
            <p:cNvPr id="7" name="Google Shape;230;p27" descr="Food Safety and the Coronavirus Disease 2019 (COVID-19) | FDA">
              <a:extLst>
                <a:ext uri="{FF2B5EF4-FFF2-40B4-BE49-F238E27FC236}">
                  <a16:creationId xmlns:a16="http://schemas.microsoft.com/office/drawing/2014/main" id="{A5E152CC-DDF8-25EB-ACA3-5E397AA9884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787" r="4483"/>
            <a:stretch/>
          </p:blipFill>
          <p:spPr>
            <a:xfrm>
              <a:off x="778476" y="4437535"/>
              <a:ext cx="1807562" cy="1271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232;p27">
              <a:extLst>
                <a:ext uri="{FF2B5EF4-FFF2-40B4-BE49-F238E27FC236}">
                  <a16:creationId xmlns:a16="http://schemas.microsoft.com/office/drawing/2014/main" id="{27BC27B3-16D9-418B-AAA0-19AA217D37C3}"/>
                </a:ext>
              </a:extLst>
            </p:cNvPr>
            <p:cNvSpPr txBox="1"/>
            <p:nvPr/>
          </p:nvSpPr>
          <p:spPr>
            <a:xfrm>
              <a:off x="1016544" y="5723395"/>
              <a:ext cx="1542263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SARS-CoV-2</a:t>
              </a:r>
              <a:endParaRPr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627416-91B3-7F85-735E-090C4AAD8DD4}"/>
              </a:ext>
            </a:extLst>
          </p:cNvPr>
          <p:cNvGrpSpPr/>
          <p:nvPr/>
        </p:nvGrpSpPr>
        <p:grpSpPr>
          <a:xfrm>
            <a:off x="2876206" y="1895264"/>
            <a:ext cx="2111070" cy="1615194"/>
            <a:chOff x="2792544" y="4437535"/>
            <a:chExt cx="2111070" cy="1615194"/>
          </a:xfrm>
        </p:grpSpPr>
        <p:pic>
          <p:nvPicPr>
            <p:cNvPr id="10" name="Google Shape;231;p27" descr="Monkeypox">
              <a:extLst>
                <a:ext uri="{FF2B5EF4-FFF2-40B4-BE49-F238E27FC236}">
                  <a16:creationId xmlns:a16="http://schemas.microsoft.com/office/drawing/2014/main" id="{305480A4-8CB7-388D-8573-81CBBBA7A61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92544" y="4437535"/>
              <a:ext cx="2111070" cy="1271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233;p27">
              <a:extLst>
                <a:ext uri="{FF2B5EF4-FFF2-40B4-BE49-F238E27FC236}">
                  <a16:creationId xmlns:a16="http://schemas.microsoft.com/office/drawing/2014/main" id="{2138FFCA-0F56-BA1B-D0A6-BCDE2091D9B4}"/>
                </a:ext>
              </a:extLst>
            </p:cNvPr>
            <p:cNvSpPr txBox="1"/>
            <p:nvPr/>
          </p:nvSpPr>
          <p:spPr>
            <a:xfrm>
              <a:off x="3471230" y="5744993"/>
              <a:ext cx="80365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MPXV</a:t>
              </a:r>
              <a:endParaRPr sz="1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CAFE9C-23CA-0CC5-427C-AE10FFBDC123}"/>
              </a:ext>
            </a:extLst>
          </p:cNvPr>
          <p:cNvGrpSpPr/>
          <p:nvPr/>
        </p:nvGrpSpPr>
        <p:grpSpPr>
          <a:xfrm>
            <a:off x="564175" y="3813982"/>
            <a:ext cx="2048286" cy="1574657"/>
            <a:chOff x="5110120" y="4456474"/>
            <a:chExt cx="2048286" cy="1574657"/>
          </a:xfrm>
        </p:grpSpPr>
        <p:sp>
          <p:nvSpPr>
            <p:cNvPr id="13" name="Google Shape;233;p27">
              <a:extLst>
                <a:ext uri="{FF2B5EF4-FFF2-40B4-BE49-F238E27FC236}">
                  <a16:creationId xmlns:a16="http://schemas.microsoft.com/office/drawing/2014/main" id="{8662EF4D-9268-8F4F-AD0C-BFB8C50064DD}"/>
                </a:ext>
              </a:extLst>
            </p:cNvPr>
            <p:cNvSpPr txBox="1"/>
            <p:nvPr/>
          </p:nvSpPr>
          <p:spPr>
            <a:xfrm>
              <a:off x="5240189" y="5723395"/>
              <a:ext cx="1909013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One Health AMR</a:t>
              </a:r>
              <a:endParaRPr sz="1400" dirty="0"/>
            </a:p>
          </p:txBody>
        </p:sp>
        <p:pic>
          <p:nvPicPr>
            <p:cNvPr id="14" name="Picture 4" descr="Myths About Antibiotic Resistance ...">
              <a:extLst>
                <a:ext uri="{FF2B5EF4-FFF2-40B4-BE49-F238E27FC236}">
                  <a16:creationId xmlns:a16="http://schemas.microsoft.com/office/drawing/2014/main" id="{C42C0913-1173-1278-30C9-21379F126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120" y="4456474"/>
              <a:ext cx="2048286" cy="120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FEFA6D-D5CF-B0B6-6E55-C9FD731EE437}"/>
              </a:ext>
            </a:extLst>
          </p:cNvPr>
          <p:cNvGrpSpPr/>
          <p:nvPr/>
        </p:nvGrpSpPr>
        <p:grpSpPr>
          <a:xfrm>
            <a:off x="5933732" y="1920580"/>
            <a:ext cx="2427858" cy="1536433"/>
            <a:chOff x="7283608" y="4501490"/>
            <a:chExt cx="2427858" cy="1536433"/>
          </a:xfrm>
        </p:grpSpPr>
        <p:pic>
          <p:nvPicPr>
            <p:cNvPr id="16" name="Picture 15" descr="PHAC Wastewater Monitoring Program for COVID-19 – National Collaborating  Centre for Infectious Diseases">
              <a:extLst>
                <a:ext uri="{FF2B5EF4-FFF2-40B4-BE49-F238E27FC236}">
                  <a16:creationId xmlns:a16="http://schemas.microsoft.com/office/drawing/2014/main" id="{E6FA1B53-020B-995E-7F0A-7D2415257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608" y="4501490"/>
              <a:ext cx="2115848" cy="1190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Google Shape;233;p27">
              <a:extLst>
                <a:ext uri="{FF2B5EF4-FFF2-40B4-BE49-F238E27FC236}">
                  <a16:creationId xmlns:a16="http://schemas.microsoft.com/office/drawing/2014/main" id="{0EE9EB4B-61A2-5354-79DF-CA9CFFC6AD0A}"/>
                </a:ext>
              </a:extLst>
            </p:cNvPr>
            <p:cNvSpPr txBox="1"/>
            <p:nvPr/>
          </p:nvSpPr>
          <p:spPr>
            <a:xfrm>
              <a:off x="7802453" y="5730187"/>
              <a:ext cx="1909013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Wastewater</a:t>
              </a:r>
              <a:endParaRPr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789DA0-ABFA-3D10-0F24-432F8402D215}"/>
              </a:ext>
            </a:extLst>
          </p:cNvPr>
          <p:cNvGrpSpPr/>
          <p:nvPr/>
        </p:nvGrpSpPr>
        <p:grpSpPr>
          <a:xfrm>
            <a:off x="8361590" y="1859911"/>
            <a:ext cx="3145981" cy="1632455"/>
            <a:chOff x="9033931" y="4462569"/>
            <a:chExt cx="3145981" cy="1632455"/>
          </a:xfrm>
        </p:grpSpPr>
        <p:pic>
          <p:nvPicPr>
            <p:cNvPr id="19" name="Picture 2" descr="clade 2.3.4.4b.2">
              <a:extLst>
                <a:ext uri="{FF2B5EF4-FFF2-40B4-BE49-F238E27FC236}">
                  <a16:creationId xmlns:a16="http://schemas.microsoft.com/office/drawing/2014/main" id="{E692E427-E12B-1B08-F581-E72F03EB10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79" r="25700" b="7625"/>
            <a:stretch/>
          </p:blipFill>
          <p:spPr bwMode="auto">
            <a:xfrm>
              <a:off x="9793704" y="4462569"/>
              <a:ext cx="1626437" cy="1246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Google Shape;233;p27">
              <a:extLst>
                <a:ext uri="{FF2B5EF4-FFF2-40B4-BE49-F238E27FC236}">
                  <a16:creationId xmlns:a16="http://schemas.microsoft.com/office/drawing/2014/main" id="{AA4515C5-E2A7-35E8-34E9-74C3FF834C2E}"/>
                </a:ext>
              </a:extLst>
            </p:cNvPr>
            <p:cNvSpPr txBox="1"/>
            <p:nvPr/>
          </p:nvSpPr>
          <p:spPr>
            <a:xfrm>
              <a:off x="9033931" y="5787288"/>
              <a:ext cx="314598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Highly Pathogenic Avian Influenza</a:t>
              </a:r>
              <a:endParaRPr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94AF6C-FE55-DB48-C664-3C9ECB1A0208}"/>
              </a:ext>
            </a:extLst>
          </p:cNvPr>
          <p:cNvGrpSpPr/>
          <p:nvPr/>
        </p:nvGrpSpPr>
        <p:grpSpPr>
          <a:xfrm>
            <a:off x="2977581" y="3672927"/>
            <a:ext cx="2189552" cy="1702172"/>
            <a:chOff x="416560" y="4899878"/>
            <a:chExt cx="2189552" cy="1702172"/>
          </a:xfrm>
        </p:grpSpPr>
        <p:pic>
          <p:nvPicPr>
            <p:cNvPr id="21" name="Picture 2" descr="Vector borne diseases red concept icon ...">
              <a:extLst>
                <a:ext uri="{FF2B5EF4-FFF2-40B4-BE49-F238E27FC236}">
                  <a16:creationId xmlns:a16="http://schemas.microsoft.com/office/drawing/2014/main" id="{2D392BA6-8DEA-5FD5-914D-09F9F0BEF1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205"/>
            <a:stretch>
              <a:fillRect/>
            </a:stretch>
          </p:blipFill>
          <p:spPr bwMode="auto">
            <a:xfrm>
              <a:off x="554360" y="4899878"/>
              <a:ext cx="1807562" cy="145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Google Shape;232;p27">
              <a:extLst>
                <a:ext uri="{FF2B5EF4-FFF2-40B4-BE49-F238E27FC236}">
                  <a16:creationId xmlns:a16="http://schemas.microsoft.com/office/drawing/2014/main" id="{8C2C51A4-8E0A-2079-F67E-4EB89326C250}"/>
                </a:ext>
              </a:extLst>
            </p:cNvPr>
            <p:cNvSpPr txBox="1"/>
            <p:nvPr/>
          </p:nvSpPr>
          <p:spPr>
            <a:xfrm>
              <a:off x="416560" y="6294314"/>
              <a:ext cx="218955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Vector borne Diseases</a:t>
              </a:r>
              <a:endParaRPr sz="14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C1E30DC-2436-4BA1-C669-094547C83BB7}"/>
              </a:ext>
            </a:extLst>
          </p:cNvPr>
          <p:cNvSpPr txBox="1"/>
          <p:nvPr/>
        </p:nvSpPr>
        <p:spPr>
          <a:xfrm>
            <a:off x="6255906" y="5368160"/>
            <a:ext cx="4601516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*AMR detection (</a:t>
            </a:r>
            <a:r>
              <a:rPr lang="en-US" b="1" dirty="0" err="1"/>
              <a:t>hAMRonization</a:t>
            </a:r>
            <a:r>
              <a:rPr lang="en-US" b="1" dirty="0"/>
              <a:t>)</a:t>
            </a:r>
          </a:p>
          <a:p>
            <a:r>
              <a:rPr lang="en-US" b="1" dirty="0"/>
              <a:t>*Quality control (QC tags, QC metrics)</a:t>
            </a:r>
          </a:p>
          <a:p>
            <a:r>
              <a:rPr lang="en-US" b="1" dirty="0"/>
              <a:t>*Microbial typing specification</a:t>
            </a:r>
          </a:p>
          <a:p>
            <a:r>
              <a:rPr lang="en-US" b="1" dirty="0"/>
              <a:t>*What-Is-A-Sample rules/guidance</a:t>
            </a:r>
          </a:p>
          <a:p>
            <a:r>
              <a:rPr lang="en-US" b="1" dirty="0"/>
              <a:t>*Bioinformatics Interoperability standards</a:t>
            </a:r>
          </a:p>
        </p:txBody>
      </p:sp>
      <p:pic>
        <p:nvPicPr>
          <p:cNvPr id="1026" name="Picture 2" descr="Special Thanks – GMI13">
            <a:extLst>
              <a:ext uri="{FF2B5EF4-FFF2-40B4-BE49-F238E27FC236}">
                <a16:creationId xmlns:a16="http://schemas.microsoft.com/office/drawing/2014/main" id="{C7E01B98-45CE-80AE-6A65-42F0B506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43" y="915906"/>
            <a:ext cx="1632434" cy="69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7D26D7-6EBF-A362-6775-D1106EBF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33" y="957202"/>
            <a:ext cx="1405444" cy="70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232;p27">
            <a:extLst>
              <a:ext uri="{FF2B5EF4-FFF2-40B4-BE49-F238E27FC236}">
                <a16:creationId xmlns:a16="http://schemas.microsoft.com/office/drawing/2014/main" id="{723CA3AA-28AD-EA25-A135-68A90FF70996}"/>
              </a:ext>
            </a:extLst>
          </p:cNvPr>
          <p:cNvSpPr txBox="1"/>
          <p:nvPr/>
        </p:nvSpPr>
        <p:spPr>
          <a:xfrm>
            <a:off x="6680210" y="5009201"/>
            <a:ext cx="21895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Malaria</a:t>
            </a:r>
            <a:endParaRPr sz="1400" dirty="0"/>
          </a:p>
        </p:txBody>
      </p:sp>
      <p:pic>
        <p:nvPicPr>
          <p:cNvPr id="1032" name="Picture 8" descr="Persistent Strain of Cholera Defends ...">
            <a:extLst>
              <a:ext uri="{FF2B5EF4-FFF2-40B4-BE49-F238E27FC236}">
                <a16:creationId xmlns:a16="http://schemas.microsoft.com/office/drawing/2014/main" id="{71388411-BAAD-D879-D421-D29402A2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58" y="3682912"/>
            <a:ext cx="1974044" cy="131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232;p27">
            <a:extLst>
              <a:ext uri="{FF2B5EF4-FFF2-40B4-BE49-F238E27FC236}">
                <a16:creationId xmlns:a16="http://schemas.microsoft.com/office/drawing/2014/main" id="{1D2D909B-22FC-5936-2D95-3E990D3317D8}"/>
              </a:ext>
            </a:extLst>
          </p:cNvPr>
          <p:cNvSpPr txBox="1"/>
          <p:nvPr/>
        </p:nvSpPr>
        <p:spPr>
          <a:xfrm>
            <a:off x="9503619" y="4996549"/>
            <a:ext cx="21895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Cholera</a:t>
            </a:r>
            <a:endParaRPr sz="1400" dirty="0"/>
          </a:p>
        </p:txBody>
      </p:sp>
      <p:pic>
        <p:nvPicPr>
          <p:cNvPr id="1034" name="Picture 10" descr="Bad News: A Cure for Malaria Is Likely ...">
            <a:extLst>
              <a:ext uri="{FF2B5EF4-FFF2-40B4-BE49-F238E27FC236}">
                <a16:creationId xmlns:a16="http://schemas.microsoft.com/office/drawing/2014/main" id="{310C68B8-4511-A43B-8DB7-0289A16E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13" y="3631545"/>
            <a:ext cx="1904194" cy="13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94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1FA5F-98BF-7C9B-8660-6109C8F8E35A}"/>
              </a:ext>
            </a:extLst>
          </p:cNvPr>
          <p:cNvSpPr txBox="1"/>
          <p:nvPr/>
        </p:nvSpPr>
        <p:spPr>
          <a:xfrm>
            <a:off x="1587465" y="168441"/>
            <a:ext cx="9381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Harmonization challenges the standard solves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BCF66-C0E3-FAAF-35FD-D4D640745622}"/>
              </a:ext>
            </a:extLst>
          </p:cNvPr>
          <p:cNvSpPr txBox="1"/>
          <p:nvPr/>
        </p:nvSpPr>
        <p:spPr>
          <a:xfrm>
            <a:off x="1046044" y="814772"/>
            <a:ext cx="77629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Chains of custody</a:t>
            </a:r>
          </a:p>
          <a:p>
            <a:r>
              <a:rPr lang="en-US" sz="1600" dirty="0"/>
              <a:t>	Attribution (sample collection, isolation, characterization, seq, submission)</a:t>
            </a:r>
          </a:p>
          <a:p>
            <a:r>
              <a:rPr lang="en-US" sz="1600" dirty="0"/>
              <a:t>	Identifier tracking</a:t>
            </a:r>
          </a:p>
          <a:p>
            <a:r>
              <a:rPr lang="en-US" sz="1600" b="1" dirty="0"/>
              <a:t>Sample Descriptions</a:t>
            </a:r>
          </a:p>
          <a:p>
            <a:r>
              <a:rPr lang="en-US" sz="1600" dirty="0"/>
              <a:t>	Hosts (scientific, common, production names)</a:t>
            </a:r>
          </a:p>
          <a:p>
            <a:r>
              <a:rPr lang="en-US" sz="1600" dirty="0"/>
              <a:t>	Anatomical parts/materials</a:t>
            </a:r>
          </a:p>
          <a:p>
            <a:r>
              <a:rPr lang="en-US" sz="1600" dirty="0"/>
              <a:t>	Environmental sites/materials</a:t>
            </a:r>
          </a:p>
          <a:p>
            <a:r>
              <a:rPr lang="en-US" sz="1600" dirty="0"/>
              <a:t>	Collection devices/methods</a:t>
            </a:r>
          </a:p>
          <a:p>
            <a:r>
              <a:rPr lang="en-US" sz="1600" b="1" dirty="0"/>
              <a:t>Experimental Design</a:t>
            </a:r>
          </a:p>
          <a:p>
            <a:r>
              <a:rPr lang="en-US" sz="1600" dirty="0"/>
              <a:t>	Sampling strategies</a:t>
            </a:r>
          </a:p>
          <a:p>
            <a:r>
              <a:rPr lang="en-US" sz="1600" dirty="0"/>
              <a:t>	Sample plans</a:t>
            </a:r>
          </a:p>
          <a:p>
            <a:r>
              <a:rPr lang="en-US" sz="1600" dirty="0"/>
              <a:t>	Longitudinal/continuous/point sampling</a:t>
            </a:r>
          </a:p>
          <a:p>
            <a:r>
              <a:rPr lang="en-US" sz="1600" dirty="0"/>
              <a:t>	Specimen processing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Presampling</a:t>
            </a:r>
            <a:r>
              <a:rPr lang="en-US" sz="1600" dirty="0"/>
              <a:t> activities</a:t>
            </a:r>
          </a:p>
          <a:p>
            <a:r>
              <a:rPr lang="en-US" sz="1600" dirty="0"/>
              <a:t>	Experimental interventions</a:t>
            </a:r>
          </a:p>
          <a:p>
            <a:r>
              <a:rPr lang="en-US" sz="1600" dirty="0"/>
              <a:t>	Controls and replicates</a:t>
            </a:r>
          </a:p>
          <a:p>
            <a:r>
              <a:rPr lang="en-US" sz="1600" b="1" dirty="0"/>
              <a:t>Sequencing assays/techniques</a:t>
            </a:r>
          </a:p>
          <a:p>
            <a:r>
              <a:rPr lang="en-US" sz="1600" dirty="0"/>
              <a:t>	WGS, Amplicon sequencing, Metagenomics</a:t>
            </a:r>
          </a:p>
          <a:p>
            <a:r>
              <a:rPr lang="en-US" sz="1600" b="1" dirty="0"/>
              <a:t>Bioinformatics</a:t>
            </a:r>
          </a:p>
          <a:p>
            <a:r>
              <a:rPr lang="en-US" sz="1600" dirty="0"/>
              <a:t>	Software, methods, reference databases/genomes, versions</a:t>
            </a:r>
          </a:p>
          <a:p>
            <a:r>
              <a:rPr lang="en-US" sz="1600" b="1" dirty="0"/>
              <a:t>Risk assessment</a:t>
            </a:r>
          </a:p>
          <a:p>
            <a:r>
              <a:rPr lang="en-US" sz="1600" dirty="0"/>
              <a:t>	Prevalence (denominators)</a:t>
            </a:r>
          </a:p>
          <a:p>
            <a:r>
              <a:rPr lang="en-US" sz="1600" b="1" dirty="0"/>
              <a:t>Available data types</a:t>
            </a:r>
          </a:p>
          <a:p>
            <a:r>
              <a:rPr lang="en-US" sz="1600" dirty="0"/>
              <a:t>And more….!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FFEF4-88C8-672E-A691-C8564C197C19}"/>
              </a:ext>
            </a:extLst>
          </p:cNvPr>
          <p:cNvSpPr txBox="1"/>
          <p:nvPr/>
        </p:nvSpPr>
        <p:spPr>
          <a:xfrm>
            <a:off x="8422105" y="1967147"/>
            <a:ext cx="29812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Improves </a:t>
            </a:r>
            <a:r>
              <a:rPr lang="en-US" sz="2800" b="1" dirty="0"/>
              <a:t>clarity</a:t>
            </a:r>
            <a:r>
              <a:rPr lang="en-US" sz="2800" dirty="0"/>
              <a:t> and </a:t>
            </a:r>
            <a:r>
              <a:rPr lang="en-US" sz="2800" b="1" dirty="0"/>
              <a:t>structure</a:t>
            </a:r>
            <a:r>
              <a:rPr lang="en-US" sz="2800" dirty="0"/>
              <a:t> for </a:t>
            </a:r>
            <a:r>
              <a:rPr lang="en-US" sz="2800" b="1" dirty="0"/>
              <a:t>humans</a:t>
            </a:r>
            <a:r>
              <a:rPr lang="en-US" sz="2800" dirty="0"/>
              <a:t> &amp; </a:t>
            </a:r>
            <a:r>
              <a:rPr lang="en-US" sz="2800" b="1" dirty="0"/>
              <a:t>computers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Manuscripts with lots of worked examples!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4A9767C-1DC2-0260-0B12-7D4BE21B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682" y="6433452"/>
            <a:ext cx="2743200" cy="365125"/>
          </a:xfrm>
        </p:spPr>
        <p:txBody>
          <a:bodyPr/>
          <a:lstStyle/>
          <a:p>
            <a:fld id="{709EF0C6-9DF3-463D-83A4-672B5B44D957}" type="slidenum">
              <a:rPr lang="en-CA" sz="1600" smtClean="0"/>
              <a:t>7</a:t>
            </a:fld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973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207660-14E0-D3CF-7C35-5C5FD3122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2"/>
          <a:stretch/>
        </p:blipFill>
        <p:spPr>
          <a:xfrm>
            <a:off x="2476754" y="3599372"/>
            <a:ext cx="6173244" cy="29540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35FC2-D8E3-6C4C-B0B1-5720A2C1A6FA}"/>
              </a:ext>
            </a:extLst>
          </p:cNvPr>
          <p:cNvSpPr txBox="1"/>
          <p:nvPr/>
        </p:nvSpPr>
        <p:spPr>
          <a:xfrm>
            <a:off x="305974" y="4140026"/>
            <a:ext cx="19536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Save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Open existing file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Export to chosen format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74CFE-B46A-8A4B-BE28-050A87F1A452}"/>
              </a:ext>
            </a:extLst>
          </p:cNvPr>
          <p:cNvSpPr txBox="1"/>
          <p:nvPr/>
        </p:nvSpPr>
        <p:spPr>
          <a:xfrm>
            <a:off x="470081" y="2706220"/>
            <a:ext cx="17393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View all fields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View required fields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Move to desired field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01B455-E63C-BC40-99DA-CC023018D4F1}"/>
              </a:ext>
            </a:extLst>
          </p:cNvPr>
          <p:cNvSpPr txBox="1"/>
          <p:nvPr/>
        </p:nvSpPr>
        <p:spPr>
          <a:xfrm>
            <a:off x="2979198" y="2454799"/>
            <a:ext cx="1483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Validate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(errors or missing info)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2EB28D-380C-0C49-A47C-E6A1264FBAB7}"/>
              </a:ext>
            </a:extLst>
          </p:cNvPr>
          <p:cNvSpPr txBox="1"/>
          <p:nvPr/>
        </p:nvSpPr>
        <p:spPr>
          <a:xfrm>
            <a:off x="5784894" y="2480127"/>
            <a:ext cx="1976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Double click on field labels for guidance on how to fill them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AE01F8-8AA5-684F-AB9F-74F6F57B4624}"/>
              </a:ext>
            </a:extLst>
          </p:cNvPr>
          <p:cNvCxnSpPr>
            <a:cxnSpLocks/>
          </p:cNvCxnSpPr>
          <p:nvPr/>
        </p:nvCxnSpPr>
        <p:spPr>
          <a:xfrm>
            <a:off x="3517430" y="3153312"/>
            <a:ext cx="0" cy="52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2CDBEA-F2CF-144D-817B-6473B2B74D4F}"/>
              </a:ext>
            </a:extLst>
          </p:cNvPr>
          <p:cNvCxnSpPr>
            <a:cxnSpLocks/>
          </p:cNvCxnSpPr>
          <p:nvPr/>
        </p:nvCxnSpPr>
        <p:spPr>
          <a:xfrm>
            <a:off x="2300144" y="3244382"/>
            <a:ext cx="625003" cy="39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D14A6-0C5E-3342-95F0-E697BEF1381B}"/>
              </a:ext>
            </a:extLst>
          </p:cNvPr>
          <p:cNvCxnSpPr>
            <a:cxnSpLocks/>
          </p:cNvCxnSpPr>
          <p:nvPr/>
        </p:nvCxnSpPr>
        <p:spPr>
          <a:xfrm flipH="1">
            <a:off x="5784894" y="3218791"/>
            <a:ext cx="509910" cy="61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C9C5C0-E8AE-7B4B-A72D-19BC0FEDDDCF}"/>
              </a:ext>
            </a:extLst>
          </p:cNvPr>
          <p:cNvCxnSpPr>
            <a:cxnSpLocks/>
          </p:cNvCxnSpPr>
          <p:nvPr/>
        </p:nvCxnSpPr>
        <p:spPr>
          <a:xfrm flipV="1">
            <a:off x="1803601" y="3768949"/>
            <a:ext cx="753891" cy="30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FDFA074-63D6-7545-87E6-4B2D88673721}"/>
              </a:ext>
            </a:extLst>
          </p:cNvPr>
          <p:cNvSpPr txBox="1"/>
          <p:nvPr/>
        </p:nvSpPr>
        <p:spPr>
          <a:xfrm>
            <a:off x="4558107" y="2672646"/>
            <a:ext cx="1130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Learn your way around the system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34B3EC-4893-D446-B8A4-D22414477219}"/>
              </a:ext>
            </a:extLst>
          </p:cNvPr>
          <p:cNvCxnSpPr>
            <a:cxnSpLocks/>
          </p:cNvCxnSpPr>
          <p:nvPr/>
        </p:nvCxnSpPr>
        <p:spPr>
          <a:xfrm flipH="1">
            <a:off x="3899240" y="3325186"/>
            <a:ext cx="751922" cy="36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9BC21D-BAF6-3111-57CE-DF93339A76F0}"/>
              </a:ext>
            </a:extLst>
          </p:cNvPr>
          <p:cNvSpPr txBox="1"/>
          <p:nvPr/>
        </p:nvSpPr>
        <p:spPr>
          <a:xfrm>
            <a:off x="7761765" y="3368812"/>
            <a:ext cx="489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*Data upload format:  </a:t>
            </a:r>
            <a:r>
              <a:rPr lang="en-CA" dirty="0"/>
              <a:t>xlsx</a:t>
            </a: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, </a:t>
            </a:r>
            <a:r>
              <a:rPr lang="en-CA" dirty="0" err="1"/>
              <a:t>xls</a:t>
            </a: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, </a:t>
            </a:r>
            <a:r>
              <a:rPr lang="en-CA" dirty="0" err="1"/>
              <a:t>tsv</a:t>
            </a: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 and </a:t>
            </a:r>
            <a:r>
              <a:rPr lang="en-CA" dirty="0"/>
              <a:t>csv</a:t>
            </a: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endParaRPr lang="en-US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0FF5FE8B-3ECA-5449-9CF8-B4CFD2BFA06D}"/>
              </a:ext>
            </a:extLst>
          </p:cNvPr>
          <p:cNvSpPr txBox="1">
            <a:spLocks/>
          </p:cNvSpPr>
          <p:nvPr/>
        </p:nvSpPr>
        <p:spPr>
          <a:xfrm>
            <a:off x="11685922" y="6492875"/>
            <a:ext cx="50607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9EF0C6-9DF3-463D-83A4-672B5B44D957}" type="slidenum">
              <a:rPr lang="en-CA" sz="1600" smtClean="0"/>
              <a:pPr/>
              <a:t>8</a:t>
            </a:fld>
            <a:endParaRPr lang="en-CA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016F08-C211-2C9E-07F1-CC8C6F9FD163}"/>
              </a:ext>
            </a:extLst>
          </p:cNvPr>
          <p:cNvSpPr txBox="1"/>
          <p:nvPr/>
        </p:nvSpPr>
        <p:spPr>
          <a:xfrm>
            <a:off x="3576501" y="6482682"/>
            <a:ext cx="6393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cidgoh</a:t>
            </a:r>
            <a:r>
              <a:rPr lang="en-US" dirty="0"/>
              <a:t>/pathogen-genomics-package</a:t>
            </a:r>
          </a:p>
        </p:txBody>
      </p:sp>
      <p:sp>
        <p:nvSpPr>
          <p:cNvPr id="2" name="Google Shape;321;p31">
            <a:extLst>
              <a:ext uri="{FF2B5EF4-FFF2-40B4-BE49-F238E27FC236}">
                <a16:creationId xmlns:a16="http://schemas.microsoft.com/office/drawing/2014/main" id="{543DE2F8-F772-AB8D-8005-E1B219622EFE}"/>
              </a:ext>
            </a:extLst>
          </p:cNvPr>
          <p:cNvSpPr txBox="1"/>
          <p:nvPr/>
        </p:nvSpPr>
        <p:spPr>
          <a:xfrm>
            <a:off x="2476754" y="692111"/>
            <a:ext cx="8181916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 for data entry and validation developed for </a:t>
            </a:r>
            <a:r>
              <a:rPr lang="en-CA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pandemic data harmonization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Spreadsheet-style text editor application</a:t>
            </a:r>
            <a:endParaRPr sz="20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Colour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-coding, picklists, curation features, validation</a:t>
            </a:r>
            <a:endParaRPr sz="20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Guidance, curation SOP, training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33;p31">
            <a:extLst>
              <a:ext uri="{FF2B5EF4-FFF2-40B4-BE49-F238E27FC236}">
                <a16:creationId xmlns:a16="http://schemas.microsoft.com/office/drawing/2014/main" id="{491AA925-5313-C8EB-58CB-232862E0CCE2}"/>
              </a:ext>
            </a:extLst>
          </p:cNvPr>
          <p:cNvSpPr txBox="1"/>
          <p:nvPr/>
        </p:nvSpPr>
        <p:spPr>
          <a:xfrm>
            <a:off x="-131863" y="142018"/>
            <a:ext cx="124557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Tooling: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DataHarmonizer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standardized data entry and validation.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795124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4C218F8-BE26-4E44-7030-B98532968493}"/>
              </a:ext>
            </a:extLst>
          </p:cNvPr>
          <p:cNvSpPr txBox="1"/>
          <p:nvPr/>
        </p:nvSpPr>
        <p:spPr>
          <a:xfrm>
            <a:off x="388665" y="92938"/>
            <a:ext cx="11514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Automated Transformation: Easier conversions between formats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1025F7-BFC6-4AC9-7FED-8A8DD36D4E23}"/>
              </a:ext>
            </a:extLst>
          </p:cNvPr>
          <p:cNvSpPr txBox="1"/>
          <p:nvPr/>
        </p:nvSpPr>
        <p:spPr>
          <a:xfrm>
            <a:off x="633478" y="683172"/>
            <a:ext cx="1092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Data needs to move. No one standard to rule them all. Avoid manual restructuring!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39641-8639-FE68-36B3-2E37864B234D}"/>
              </a:ext>
            </a:extLst>
          </p:cNvPr>
          <p:cNvSpPr txBox="1"/>
          <p:nvPr/>
        </p:nvSpPr>
        <p:spPr>
          <a:xfrm>
            <a:off x="4806251" y="3990725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Canada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F8EAD-24E0-4AF0-4DA3-89B4A0C105F9}"/>
              </a:ext>
            </a:extLst>
          </p:cNvPr>
          <p:cNvSpPr txBox="1"/>
          <p:nvPr/>
        </p:nvSpPr>
        <p:spPr>
          <a:xfrm>
            <a:off x="9018856" y="4050274"/>
            <a:ext cx="77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9FE00F-4671-B94B-2941-75AD7277AAA4}"/>
              </a:ext>
            </a:extLst>
          </p:cNvPr>
          <p:cNvSpPr txBox="1"/>
          <p:nvPr/>
        </p:nvSpPr>
        <p:spPr>
          <a:xfrm>
            <a:off x="706671" y="1668958"/>
            <a:ext cx="2313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Ontology-based approach enables mapping of concepts; creates interoperability: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AF278-5EC7-8BEC-74CD-5C6E9D7EF6C6}"/>
              </a:ext>
            </a:extLst>
          </p:cNvPr>
          <p:cNvSpPr txBox="1"/>
          <p:nvPr/>
        </p:nvSpPr>
        <p:spPr>
          <a:xfrm>
            <a:off x="633478" y="4644953"/>
            <a:ext cx="109250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International exchange: </a:t>
            </a:r>
            <a:r>
              <a:rPr lang="en-US" sz="2200" dirty="0"/>
              <a:t>B2B2B (gold standard contextual data); USA; UK; Uganda; NCBI</a:t>
            </a:r>
          </a:p>
          <a:p>
            <a:endParaRPr lang="en-US" sz="2200" dirty="0"/>
          </a:p>
          <a:p>
            <a:r>
              <a:rPr lang="en-US" sz="2200" b="1" dirty="0"/>
              <a:t>Canadian exchange: </a:t>
            </a:r>
            <a:r>
              <a:rPr lang="en-US" sz="2200" dirty="0"/>
              <a:t>Canadian Integrated Program for Antimicrobial Resistance Surveillance (CIPARS)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2F722C0B-93E2-6B16-A7CA-325E8EDF60F1}"/>
              </a:ext>
            </a:extLst>
          </p:cNvPr>
          <p:cNvSpPr txBox="1">
            <a:spLocks/>
          </p:cNvSpPr>
          <p:nvPr/>
        </p:nvSpPr>
        <p:spPr>
          <a:xfrm>
            <a:off x="11685922" y="6492875"/>
            <a:ext cx="50607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9EF0C6-9DF3-463D-83A4-672B5B44D957}" type="slidenum">
              <a:rPr lang="en-CA" sz="1600" smtClean="0"/>
              <a:pPr/>
              <a:t>9</a:t>
            </a:fld>
            <a:endParaRPr lang="en-CA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7FF0A-F3F1-23E5-8923-2C072013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740" y="1568233"/>
            <a:ext cx="7772400" cy="2289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9DF784-0B53-ABCC-0C60-43DE33A5B4D9}"/>
              </a:ext>
            </a:extLst>
          </p:cNvPr>
          <p:cNvSpPr txBox="1"/>
          <p:nvPr/>
        </p:nvSpPr>
        <p:spPr>
          <a:xfrm>
            <a:off x="633478" y="6288764"/>
            <a:ext cx="3329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Tooling: </a:t>
            </a:r>
            <a:r>
              <a:rPr lang="en-US" sz="2200" dirty="0" err="1"/>
              <a:t>DataHarmonizer</a:t>
            </a:r>
            <a:r>
              <a:rPr lang="en-US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03219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3842</Words>
  <Application>Microsoft Office PowerPoint</Application>
  <PresentationFormat>Widescreen</PresentationFormat>
  <Paragraphs>422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-apple-system</vt:lpstr>
      <vt:lpstr>Aptos</vt:lpstr>
      <vt:lpstr>Aptos Display</vt:lpstr>
      <vt:lpstr>Arial</vt:lpstr>
      <vt:lpstr>Calibri</vt:lpstr>
      <vt:lpstr>Play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Griffiths</dc:creator>
  <cp:lastModifiedBy>Charlie Barclay</cp:lastModifiedBy>
  <cp:revision>14</cp:revision>
  <dcterms:created xsi:type="dcterms:W3CDTF">2025-08-21T19:39:57Z</dcterms:created>
  <dcterms:modified xsi:type="dcterms:W3CDTF">2025-08-28T21:36:07Z</dcterms:modified>
</cp:coreProperties>
</file>