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37"/>
  </p:normalViewPr>
  <p:slideViewPr>
    <p:cSldViewPr snapToGrid="0" snapToObjects="1">
      <p:cViewPr varScale="1">
        <p:scale>
          <a:sx n="98" d="100"/>
          <a:sy n="98" d="100"/>
        </p:scale>
        <p:origin x="174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942415" y="352741"/>
            <a:ext cx="6600451" cy="1488252"/>
          </a:xfrm>
        </p:spPr>
        <p:txBody>
          <a:bodyPr anchor="b">
            <a:noAutofit/>
          </a:bodyPr>
          <a:lstStyle>
            <a:lvl1pPr>
              <a:defRPr sz="3200" b="1"/>
            </a:lvl1pPr>
          </a:lstStyle>
          <a:p>
            <a:r>
              <a:rPr lang="de-DE" dirty="0"/>
              <a:t>Mastertitelformat bearbeiten</a:t>
            </a:r>
            <a:endParaRPr lang="en-US" dirty="0"/>
          </a:p>
        </p:txBody>
      </p:sp>
      <p:sp>
        <p:nvSpPr>
          <p:cNvPr id="3" name="Subtitle 2"/>
          <p:cNvSpPr>
            <a:spLocks noGrp="1"/>
          </p:cNvSpPr>
          <p:nvPr>
            <p:ph type="subTitle" idx="1"/>
          </p:nvPr>
        </p:nvSpPr>
        <p:spPr>
          <a:xfrm>
            <a:off x="1942415" y="2182369"/>
            <a:ext cx="6600451" cy="3572256"/>
          </a:xfrm>
        </p:spPr>
        <p:txBody>
          <a:bodyPr anchor="t">
            <a:normAutofit/>
          </a:bodyPr>
          <a:lstStyle>
            <a:lvl1pPr marL="0" indent="0" algn="l">
              <a:buNone/>
              <a:defRPr sz="16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6/8/24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422836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de-DE"/>
              <a:t>Mastertitelformat bearbeiten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5BCAD085-E8A6-8845-BD4E-CB4CCA059FC4}" type="datetimeFigureOut">
              <a:rPr lang="en-US" smtClean="0"/>
              <a:t>6/8/24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1424848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de-DE"/>
              <a:t>Mastertitelformat bearbeiten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5BCAD085-E8A6-8845-BD4E-CB4CCA059FC4}" type="datetimeFigureOut">
              <a:rPr lang="en-US" smtClean="0"/>
              <a:t>6/8/24</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‹Nr.›</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96265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de-DE"/>
              <a:t>Mastertitelformat bearbeiten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e-DE"/>
              <a:t>Mastertextformat bearbeiten</a:t>
            </a:r>
          </a:p>
        </p:txBody>
      </p:sp>
      <p:sp>
        <p:nvSpPr>
          <p:cNvPr id="5" name="Date Placeholder 4"/>
          <p:cNvSpPr>
            <a:spLocks noGrp="1"/>
          </p:cNvSpPr>
          <p:nvPr>
            <p:ph type="dt" sz="half" idx="10"/>
          </p:nvPr>
        </p:nvSpPr>
        <p:spPr/>
        <p:txBody>
          <a:bodyPr/>
          <a:lstStyle/>
          <a:p>
            <a:fld id="{5BCAD085-E8A6-8845-BD4E-CB4CCA059FC4}" type="datetimeFigureOut">
              <a:rPr lang="en-US" smtClean="0"/>
              <a:t>6/8/24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4001730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de-DE"/>
              <a:t>Mastertitelformat bearbeiten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e-DE"/>
              <a:t>Mastertextformat bearbeiten</a:t>
            </a:r>
          </a:p>
        </p:txBody>
      </p:sp>
      <p:sp>
        <p:nvSpPr>
          <p:cNvPr id="5" name="Date Placeholder 4"/>
          <p:cNvSpPr>
            <a:spLocks noGrp="1"/>
          </p:cNvSpPr>
          <p:nvPr>
            <p:ph type="dt" sz="half" idx="10"/>
          </p:nvPr>
        </p:nvSpPr>
        <p:spPr/>
        <p:txBody>
          <a:bodyPr/>
          <a:lstStyle/>
          <a:p>
            <a:fld id="{5BCAD085-E8A6-8845-BD4E-CB4CCA059FC4}" type="datetimeFigureOut">
              <a:rPr lang="en-US" smtClean="0"/>
              <a:t>6/8/24</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‹Nr.›</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68038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de-DE"/>
              <a:t>Mastertitelformat bearbeiten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e-DE"/>
              <a:t>Mastertextformat bearbeiten</a:t>
            </a:r>
          </a:p>
        </p:txBody>
      </p:sp>
      <p:sp>
        <p:nvSpPr>
          <p:cNvPr id="5" name="Date Placeholder 4"/>
          <p:cNvSpPr>
            <a:spLocks noGrp="1"/>
          </p:cNvSpPr>
          <p:nvPr>
            <p:ph type="dt" sz="half" idx="10"/>
          </p:nvPr>
        </p:nvSpPr>
        <p:spPr/>
        <p:txBody>
          <a:bodyPr/>
          <a:lstStyle/>
          <a:p>
            <a:fld id="{5BCAD085-E8A6-8845-BD4E-CB4CCA059FC4}" type="datetimeFigureOut">
              <a:rPr lang="en-US" smtClean="0"/>
              <a:t>6/8/24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4245931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6/8/24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256919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de-DE"/>
              <a:t>Mastertitelformat bearbeiten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6/8/24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2920332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normAutofit/>
          </a:bodyPr>
          <a:lstStyle>
            <a:lvl1pPr>
              <a:defRPr sz="3200" b="1"/>
            </a:lvl1pPr>
          </a:lstStyle>
          <a:p>
            <a:r>
              <a:rPr lang="de-DE"/>
              <a:t>Mastertitelformat bearbeiten</a:t>
            </a:r>
            <a:endParaRPr lang="en-US" dirty="0"/>
          </a:p>
        </p:txBody>
      </p:sp>
      <p:sp>
        <p:nvSpPr>
          <p:cNvPr id="3" name="Content Placeholder 2"/>
          <p:cNvSpPr>
            <a:spLocks noGrp="1"/>
          </p:cNvSpPr>
          <p:nvPr>
            <p:ph idx="1"/>
          </p:nvPr>
        </p:nvSpPr>
        <p:spPr>
          <a:xfrm>
            <a:off x="1942415" y="2133600"/>
            <a:ext cx="6591985" cy="3777622"/>
          </a:xfrm>
        </p:spPr>
        <p:txBody>
          <a:bodyPr>
            <a:normAutofit/>
          </a:bodyPr>
          <a:lstStyle>
            <a:lvl1pPr marL="234900" indent="-270900">
              <a:spcBef>
                <a:spcPts val="0"/>
              </a:spcBef>
              <a:defRPr sz="1100"/>
            </a:lvl1pPr>
            <a:lvl2pPr>
              <a:defRPr sz="1050"/>
            </a:lvl2pPr>
            <a:lvl3pPr>
              <a:defRPr sz="1000"/>
            </a:lvl3pPr>
            <a:lvl4pPr>
              <a:defRPr sz="900"/>
            </a:lvl4pPr>
            <a:lvl5pPr>
              <a:defRPr sz="9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6/8/24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3925724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5BCAD085-E8A6-8845-BD4E-CB4CCA059FC4}" type="datetimeFigureOut">
              <a:rPr lang="en-US" smtClean="0"/>
              <a:t>6/8/24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2405743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6/8/24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3420997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6/8/24</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81973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6/8/24</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3071503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6/8/24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2500750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de-DE"/>
              <a:t>Mastertitelformat bearbeiten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5BCAD085-E8A6-8845-BD4E-CB4CCA059FC4}" type="datetimeFigureOut">
              <a:rPr lang="en-US" smtClean="0"/>
              <a:t>6/8/24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497839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5BCAD085-E8A6-8845-BD4E-CB4CCA059FC4}" type="datetimeFigureOut">
              <a:rPr lang="en-US" smtClean="0"/>
              <a:t>6/8/24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167571864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6/8/24</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1FF6DA9-008F-8B48-92A6-B652298478BF}" type="slidenum">
              <a:rPr lang="en-US" smtClean="0"/>
              <a:t>‹Nr.›</a:t>
            </a:fld>
            <a:endParaRPr lang="en-US"/>
          </a:p>
        </p:txBody>
      </p:sp>
    </p:spTree>
    <p:extLst>
      <p:ext uri="{BB962C8B-B14F-4D97-AF65-F5344CB8AC3E}">
        <p14:creationId xmlns:p14="http://schemas.microsoft.com/office/powerpoint/2010/main" val="2622571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60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40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20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Ransomware Angriff - Pharma Batchumgebung</a:t>
            </a:r>
          </a:p>
        </p:txBody>
      </p:sp>
      <p:sp>
        <p:nvSpPr>
          <p:cNvPr id="3" name="Subtitle 2"/>
          <p:cNvSpPr>
            <a:spLocks noGrp="1"/>
          </p:cNvSpPr>
          <p:nvPr>
            <p:ph type="subTitle" idx="1"/>
          </p:nvPr>
        </p:nvSpPr>
        <p:spPr/>
        <p:txBody>
          <a:bodyPr/>
          <a:lstStyle/>
          <a:p>
            <a:r>
              <a:t>Ein gezielter Ransomware-Angriff hat die Produktionssysteme der Pharma Batchumgebung lahmgelegt und die Produktionsdaten verschlüsselt. Die Unterbrechung der Systeme führte zu einem sofortigen Produktionsstopp und gefährdete die termingerechte Lieferung kritischer Medikamente. Die IT-Abteilung arbeitet daran, die Malware zu entfernen und die Systeme mithilfe von Backups wiederherzustellen, während gleichzeitig Maßnahmen zur Verhinderung zukünftiger Angriffe implementiert werden.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6: Sicherheitslücke entdeckt</a:t>
            </a:r>
          </a:p>
        </p:txBody>
      </p:sp>
      <p:sp>
        <p:nvSpPr>
          <p:cNvPr id="3" name="Content Placeholder 2"/>
          <p:cNvSpPr>
            <a:spLocks noGrp="1"/>
          </p:cNvSpPr>
          <p:nvPr>
            <p:ph idx="1"/>
          </p:nvPr>
        </p:nvSpPr>
        <p:spPr/>
        <p:txBody>
          <a:bodyPr/>
          <a:lstStyle/>
          <a:p>
            <a:r>
              <a:t>No description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1: Verdächtige E-Mail entdeckt</a:t>
            </a:r>
          </a:p>
        </p:txBody>
      </p:sp>
      <p:sp>
        <p:nvSpPr>
          <p:cNvPr id="3" name="Content Placeholder 2"/>
          <p:cNvSpPr>
            <a:spLocks noGrp="1"/>
          </p:cNvSpPr>
          <p:nvPr>
            <p:ph idx="1"/>
          </p:nvPr>
        </p:nvSpPr>
        <p:spPr/>
        <p:txBody>
          <a:bodyPr/>
          <a:lstStyle/>
          <a:p>
            <a:r>
              <a:t>Hallo, </a:t>
            </a:r>
          </a:p>
          <a:p>
            <a:r>
              <a:t>ich habe heute eine E-Mail bekommen, die durchaus vertrauenswürdig erscheint. Allerdings schickt mir dieser Absender sonst keine solchen Anhänge. Eventuell handelt es sich um eine Phishing Mail.</a:t>
            </a:r>
          </a:p>
          <a:p>
            <a:r>
              <a:t>beste Grūße </a:t>
            </a:r>
          </a:p>
          <a:p>
            <a:r>
              <a:t>Kurt Lamensloh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3: Verzögerte Kommunikation</a:t>
            </a:r>
          </a:p>
        </p:txBody>
      </p:sp>
      <p:sp>
        <p:nvSpPr>
          <p:cNvPr id="3" name="Content Placeholder 2"/>
          <p:cNvSpPr>
            <a:spLocks noGrp="1"/>
          </p:cNvSpPr>
          <p:nvPr>
            <p:ph idx="1"/>
          </p:nvPr>
        </p:nvSpPr>
        <p:spPr/>
        <p:txBody>
          <a:bodyPr/>
          <a:lstStyle/>
          <a:p>
            <a:r>
              <a:t>Langsame Netzwerkgeschwindigkeit</a:t>
            </a:r>
          </a:p>
          <a:p/>
          <a:p>
            <a:r>
              <a:t>Hallo IT-Team,</a:t>
            </a:r>
          </a:p>
          <a:p/>
          <a:p>
            <a:r>
              <a:t>ich wollte euch informieren, dass die Netzwerkgeschwindigkeit seit heute Morgen sehr langsam ist. Es dauert sehr lange, E-Mails zu laden und auf unsere internen Systeme zuzugreifen.</a:t>
            </a:r>
          </a:p>
          <a:p>
            <a:r>
              <a:t>Ich bin mir nicht sicher, woran es liegt, aber es beeinträchtigt meine Arbeit. Könnt ihr das bitte überprüfen?</a:t>
            </a:r>
          </a:p>
          <a:p/>
          <a:p>
            <a:r>
              <a:t>Vielen Dank für eure Hilfe.</a:t>
            </a:r>
          </a:p>
          <a:p>
            <a:r>
              <a:t>Viele Grüße,</a:t>
            </a:r>
          </a:p>
          <a:p>
            <a:r>
              <a:t>[Ihr Name]</a:t>
            </a:r>
          </a:p>
          <a:p>
            <a:r>
              <a:t>[Abteilung]</a:t>
            </a:r>
          </a:p>
          <a:p>
            <a:r>
              <a:t>[Kontaktinformationen]</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2: Auffällig schnelle Kommunikation</a:t>
            </a:r>
          </a:p>
        </p:txBody>
      </p:sp>
      <p:sp>
        <p:nvSpPr>
          <p:cNvPr id="3" name="Content Placeholder 2"/>
          <p:cNvSpPr>
            <a:spLocks noGrp="1"/>
          </p:cNvSpPr>
          <p:nvPr>
            <p:ph idx="1"/>
          </p:nvPr>
        </p:nvSpPr>
        <p:spPr/>
        <p:txBody>
          <a:bodyPr/>
          <a:lstStyle/>
          <a:p>
            <a:r>
              <a:t>Sehr geehrter IT-Support, </a:t>
            </a:r>
          </a:p>
          <a:p>
            <a:r>
              <a:t>ich möchte Ihnen mitteilen, dass ich seit heute Morgen eine ungewöhnlich langsame Netzwerkgeschwindigkeit in unserem internen Netzwerk bemerke. Diese Verzögerungen beeinträchtigen meine Arbeit erheblich, da sowohl das Abrufen von E-Mails als auch der Zugriff auf interne Server extrem langsam erfolgt.</a:t>
            </a:r>
          </a:p>
          <a:p/>
          <a:p>
            <a:r>
              <a:t>Hier einige Details zur Problematik:</a:t>
            </a:r>
          </a:p>
          <a:p>
            <a:r>
              <a:t>Datum und Uhrzeit des Auftretens:</a:t>
            </a:r>
          </a:p>
          <a:p>
            <a:r>
              <a:t>Heute, seit ca. 09:00 Uhr</a:t>
            </a:r>
          </a:p>
          <a:p/>
          <a:p>
            <a:r>
              <a:t>Betroffene Anwendungen:</a:t>
            </a:r>
          </a:p>
          <a:p>
            <a:r>
              <a:t>E-Mail, internes CRM-System, Dokumentenmanagementsystem</a:t>
            </a:r>
          </a:p>
          <a:p>
            <a:r>
              <a:t>Standort: Büro Nr. 205, 2. Stock</a:t>
            </a:r>
          </a:p>
          <a:p>
            <a:r>
              <a:t>Netzwerkanbindung: Kabelgebunden </a:t>
            </a:r>
          </a:p>
          <a:p>
            <a:r>
              <a:t>Ich habe bereits die üblichen Schritte zur Fehlerbehebung unternommen, wie das Neustarten meines Computers und das Überprüfen der Kabelverbindungen. Leider hat dies keine Verbesserung gebracht.Ich bitte Sie daher dringend, diese Angelegenheit zu prüfen und zu beheben, da die aktuelle Situation die Arbeitsabläufe erheblich stört. Vielen Dank im Voraus für Ihre schnelle Unterstützung.</a:t>
            </a:r>
          </a:p>
          <a:p>
            <a:r>
              <a:t>        </a:t>
            </a:r>
          </a:p>
          <a:p>
            <a:r>
              <a:t>Mit freundlichen Grüßen,</a:t>
            </a:r>
          </a:p>
          <a:p>
            <a:r>
              <a:t>[Ihr Name]</a:t>
            </a:r>
          </a:p>
          <a:p>
            <a:r>
              <a:t>[Ihre Position]</a:t>
            </a:r>
          </a:p>
          <a:p>
            <a:r>
              <a:t>[Abteilung]</a:t>
            </a:r>
          </a:p>
          <a:p>
            <a:r>
              <a:t>[Kontaktinformationen]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28: Break</a:t>
            </a:r>
          </a:p>
        </p:txBody>
      </p:sp>
      <p:sp>
        <p:nvSpPr>
          <p:cNvPr id="3" name="Content Placeholder 2"/>
          <p:cNvSpPr>
            <a:spLocks noGrp="1"/>
          </p:cNvSpPr>
          <p:nvPr>
            <p:ph idx="1"/>
          </p:nvPr>
        </p:nvSpPr>
        <p:spPr/>
        <p:txBody>
          <a:bodyPr/>
          <a:lstStyle/>
          <a:p>
            <a:r>
              <a:t>No description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29: The End</a:t>
            </a:r>
          </a:p>
        </p:txBody>
      </p:sp>
      <p:sp>
        <p:nvSpPr>
          <p:cNvPr id="3" name="Content Placeholder 2"/>
          <p:cNvSpPr>
            <a:spLocks noGrp="1"/>
          </p:cNvSpPr>
          <p:nvPr>
            <p:ph idx="1"/>
          </p:nvPr>
        </p:nvSpPr>
        <p:spPr/>
        <p:txBody>
          <a:bodyPr/>
          <a:lstStyle/>
          <a:p>
            <a:r>
              <a:t>No description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26: Contest Winner Notification</a:t>
            </a:r>
          </a:p>
        </p:txBody>
      </p:sp>
      <p:sp>
        <p:nvSpPr>
          <p:cNvPr id="3" name="Content Placeholder 2"/>
          <p:cNvSpPr>
            <a:spLocks noGrp="1"/>
          </p:cNvSpPr>
          <p:nvPr>
            <p:ph idx="1"/>
          </p:nvPr>
        </p:nvSpPr>
        <p:spPr/>
        <p:txBody>
          <a:bodyPr/>
          <a:lstStyle/>
          <a:p>
            <a:r>
              <a:t>No description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4: Datenbankfehler</a:t>
            </a:r>
          </a:p>
        </p:txBody>
      </p:sp>
      <p:sp>
        <p:nvSpPr>
          <p:cNvPr id="3" name="Content Placeholder 2"/>
          <p:cNvSpPr>
            <a:spLocks noGrp="1"/>
          </p:cNvSpPr>
          <p:nvPr>
            <p:ph idx="1"/>
          </p:nvPr>
        </p:nvSpPr>
        <p:spPr/>
        <p:txBody>
          <a:bodyPr/>
          <a:lstStyle/>
          <a:p>
            <a:r>
              <a:t>No description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Inject 7: Anomalie bei Anmeldeversuchen</a:t>
            </a:r>
          </a:p>
        </p:txBody>
      </p:sp>
      <p:sp>
        <p:nvSpPr>
          <p:cNvPr id="3" name="Content Placeholder 2"/>
          <p:cNvSpPr>
            <a:spLocks noGrp="1"/>
          </p:cNvSpPr>
          <p:nvPr>
            <p:ph idx="1"/>
          </p:nvPr>
        </p:nvSpPr>
        <p:spPr/>
        <p:txBody>
          <a:bodyPr/>
          <a:lstStyle/>
          <a:p>
            <a:r>
              <a:t>No description</a:t>
            </a:r>
          </a:p>
        </p:txBody>
      </p:sp>
    </p:spTree>
  </p:cSld>
  <p:clrMapOvr>
    <a:masterClrMapping/>
  </p:clrMapOvr>
</p:sld>
</file>

<file path=ppt/theme/theme1.xml><?xml version="1.0" encoding="utf-8"?>
<a:theme xmlns:a="http://schemas.openxmlformats.org/drawingml/2006/main" name="Fetzen">
  <a:themeElements>
    <a:clrScheme name="Fetze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Fetze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etze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TM02892315[[fn=Fetzen]]</Template>
  <TotalTime>0</TotalTime>
  <Words>0</Words>
  <Application>Microsoft Macintosh PowerPoint</Application>
  <PresentationFormat>Bildschirmpräsentation (4:3)</PresentationFormat>
  <Paragraphs>0</Paragraphs>
  <Slides>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0</vt:i4>
      </vt:variant>
    </vt:vector>
  </HeadingPairs>
  <TitlesOfParts>
    <vt:vector size="4" baseType="lpstr">
      <vt:lpstr>Arial</vt:lpstr>
      <vt:lpstr>Century Gothic</vt:lpstr>
      <vt:lpstr>Wingdings 3</vt:lpstr>
      <vt:lpstr>Fetzen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Chris Ditze-Stephan</cp:lastModifiedBy>
  <cp:revision>10</cp:revision>
  <dcterms:created xsi:type="dcterms:W3CDTF">2013-01-27T09:14:16Z</dcterms:created>
  <dcterms:modified xsi:type="dcterms:W3CDTF">2024-06-08T20:04:31Z</dcterms:modified>
  <cp:category/>
</cp:coreProperties>
</file>