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2.png" ContentType="image/png"/>
  <Override PartName="/ppt/media/image14.png" ContentType="image/png"/>
  <Override PartName="/ppt/media/image9.png" ContentType="image/png"/>
  <Override PartName="/ppt/media/image1.jpeg" ContentType="image/jpeg"/>
  <Override PartName="/ppt/media/image2.jpeg" ContentType="image/jpeg"/>
  <Override PartName="/ppt/media/image3.jpeg" ContentType="image/jpeg"/>
  <Override PartName="/ppt/media/image4.png" ContentType="image/png"/>
  <Override PartName="/ppt/media/image6.jpeg" ContentType="image/jpeg"/>
  <Override PartName="/ppt/media/image11.jpeg" ContentType="image/jpeg"/>
  <Override PartName="/ppt/media/image13.png" ContentType="image/png"/>
  <Override PartName="/ppt/media/image7.jpeg" ContentType="image/jpeg"/>
  <Override PartName="/ppt/media/image5.png" ContentType="image/png"/>
  <Override PartName="/ppt/media/image8.jpeg" ContentType="image/jpeg"/>
  <Override PartName="/ppt/media/image10.jpeg" ContentType="image/jpe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Imagem 5" descr=""/>
          <p:cNvPicPr/>
          <p:nvPr/>
        </p:nvPicPr>
        <p:blipFill>
          <a:blip r:embed="rId1"/>
          <a:srcRect l="0" t="0" r="0" b="14956"/>
          <a:stretch/>
        </p:blipFill>
        <p:spPr>
          <a:xfrm>
            <a:off x="0" y="3866760"/>
            <a:ext cx="12184200" cy="3010680"/>
          </a:xfrm>
          <a:prstGeom prst="rect">
            <a:avLst/>
          </a:prstGeom>
          <a:ln>
            <a:noFill/>
          </a:ln>
        </p:spPr>
      </p:pic>
      <p:pic>
        <p:nvPicPr>
          <p:cNvPr id="115" name="Imagem 4" descr=""/>
          <p:cNvPicPr/>
          <p:nvPr/>
        </p:nvPicPr>
        <p:blipFill>
          <a:blip r:embed="rId2"/>
          <a:stretch/>
        </p:blipFill>
        <p:spPr>
          <a:xfrm>
            <a:off x="3689640" y="629280"/>
            <a:ext cx="4804560" cy="3591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Imagem 9" descr=""/>
          <p:cNvPicPr/>
          <p:nvPr/>
        </p:nvPicPr>
        <p:blipFill>
          <a:blip r:embed="rId1"/>
          <a:stretch/>
        </p:blipFill>
        <p:spPr>
          <a:xfrm>
            <a:off x="0" y="0"/>
            <a:ext cx="12184200" cy="685008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334800" y="607680"/>
            <a:ext cx="11477520" cy="30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6600" spc="-1" strike="noStrike">
                <a:solidFill>
                  <a:srgbClr val="ffffff"/>
                </a:solidFill>
                <a:latin typeface="Segoe Condensed"/>
                <a:ea typeface="DejaVu Sans"/>
              </a:rPr>
              <a:t>React</a:t>
            </a:r>
            <a:endParaRPr b="0" lang="pt-BR" sz="6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bdd7ee"/>
                </a:solidFill>
                <a:latin typeface="Roboto"/>
                <a:ea typeface="Roboto"/>
              </a:rPr>
              <a:t>UMA BIBLIOTECA JAVASCRIPT PARA CRIAR INTERFACES DE USUÁRIO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700" spc="-1" strike="noStrike">
                <a:solidFill>
                  <a:srgbClr val="ffffff"/>
                </a:solidFill>
                <a:latin typeface="Roboto"/>
                <a:ea typeface="Roboto"/>
              </a:rPr>
              <a:t>Ricardo Glodzinski</a:t>
            </a:r>
            <a:endParaRPr b="0" lang="pt-BR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bdd7ee"/>
                </a:solidFill>
                <a:latin typeface="Roboto"/>
                <a:ea typeface="Roboto"/>
              </a:rPr>
              <a:t>Analista de Tecnologia da Informação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18" name="Imagem 5" descr=""/>
          <p:cNvPicPr/>
          <p:nvPr/>
        </p:nvPicPr>
        <p:blipFill>
          <a:blip r:embed="rId2"/>
          <a:stretch/>
        </p:blipFill>
        <p:spPr>
          <a:xfrm>
            <a:off x="5470200" y="5603040"/>
            <a:ext cx="1243800" cy="878040"/>
          </a:xfrm>
          <a:prstGeom prst="rect">
            <a:avLst/>
          </a:prstGeom>
          <a:ln>
            <a:noFill/>
          </a:ln>
        </p:spPr>
      </p:pic>
      <p:sp>
        <p:nvSpPr>
          <p:cNvPr id="119" name="Line 2"/>
          <p:cNvSpPr/>
          <p:nvPr/>
        </p:nvSpPr>
        <p:spPr>
          <a:xfrm>
            <a:off x="5620680" y="2277360"/>
            <a:ext cx="950400" cy="0"/>
          </a:xfrm>
          <a:prstGeom prst="line">
            <a:avLst/>
          </a:prstGeom>
          <a:ln w="12600">
            <a:solidFill>
              <a:srgbClr val="00b0f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3780000" y="777960"/>
            <a:ext cx="894240" cy="795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agem 22" descr=""/>
          <p:cNvPicPr/>
          <p:nvPr/>
        </p:nvPicPr>
        <p:blipFill>
          <a:blip r:embed="rId1"/>
          <a:srcRect l="41197" t="4513" r="7874" b="0"/>
          <a:stretch/>
        </p:blipFill>
        <p:spPr>
          <a:xfrm>
            <a:off x="0" y="0"/>
            <a:ext cx="5470200" cy="685008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5793840" y="172800"/>
            <a:ext cx="6018480" cy="83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3800" spc="-1" strike="noStrike">
                <a:solidFill>
                  <a:srgbClr val="09386f"/>
                </a:solidFill>
                <a:latin typeface="Segoe Condensed"/>
                <a:ea typeface="DejaVu Sans"/>
              </a:rPr>
              <a:t>AULA 5</a:t>
            </a:r>
            <a:endParaRPr b="0" lang="pt-BR" sz="3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pt-BR" sz="1400" spc="-1" strike="noStrike">
                <a:solidFill>
                  <a:srgbClr val="8497b0"/>
                </a:solidFill>
                <a:latin typeface="Roboto"/>
                <a:ea typeface="Roboto"/>
              </a:rPr>
              <a:t>PLANEJAMENTO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273360" y="1382040"/>
            <a:ext cx="5198400" cy="283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20000"/>
              </a:lnSpc>
            </a:pPr>
            <a:r>
              <a:rPr b="1" lang="pt-BR" sz="1800" spc="-1" strike="noStrike">
                <a:solidFill>
                  <a:srgbClr val="3f647b"/>
                </a:solidFill>
                <a:latin typeface="Roboto"/>
                <a:ea typeface="Roboto"/>
              </a:rPr>
              <a:t> </a:t>
            </a:r>
            <a:endParaRPr b="0" lang="pt-BR" sz="1800" spc="-1" strike="noStrike">
              <a:latin typeface="Arial"/>
            </a:endParaRPr>
          </a:p>
          <a:p>
            <a:pPr marL="285840" indent="-277920">
              <a:lnSpc>
                <a:spcPct val="120000"/>
              </a:lnSpc>
              <a:spcAft>
                <a:spcPts val="700"/>
              </a:spcAft>
              <a:buClr>
                <a:srgbClr val="517f9c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3b3838"/>
                </a:solidFill>
                <a:latin typeface="Roboto Light"/>
                <a:ea typeface="Roboto Light"/>
              </a:rPr>
              <a:t>Hooks</a:t>
            </a:r>
            <a:endParaRPr b="0" lang="pt-BR" sz="1800" spc="-1" strike="noStrike">
              <a:latin typeface="Arial"/>
            </a:endParaRPr>
          </a:p>
          <a:p>
            <a:pPr marL="285840" indent="-277920">
              <a:lnSpc>
                <a:spcPct val="120000"/>
              </a:lnSpc>
              <a:spcAft>
                <a:spcPts val="700"/>
              </a:spcAft>
              <a:buClr>
                <a:srgbClr val="517f9c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3b3838"/>
                </a:solidFill>
                <a:latin typeface="Roboto Light"/>
                <a:ea typeface="Roboto Light"/>
              </a:rPr>
              <a:t>Typescript</a:t>
            </a:r>
            <a:endParaRPr b="0" lang="pt-BR" sz="1800" spc="-1" strike="noStrike">
              <a:latin typeface="Arial"/>
            </a:endParaRPr>
          </a:p>
          <a:p>
            <a:pPr marL="285840" indent="-277920">
              <a:lnSpc>
                <a:spcPct val="120000"/>
              </a:lnSpc>
              <a:spcAft>
                <a:spcPts val="700"/>
              </a:spcAft>
              <a:buClr>
                <a:srgbClr val="517f9c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3b3838"/>
                </a:solidFill>
                <a:latin typeface="Roboto Light"/>
                <a:ea typeface="Roboto Light"/>
              </a:rPr>
              <a:t>Consumindo API externa</a:t>
            </a:r>
            <a:endParaRPr b="0" lang="pt-BR" sz="1800" spc="-1" strike="noStrike">
              <a:latin typeface="Arial"/>
            </a:endParaRPr>
          </a:p>
          <a:p>
            <a:pPr marL="285840" indent="-277920">
              <a:lnSpc>
                <a:spcPct val="120000"/>
              </a:lnSpc>
              <a:spcAft>
                <a:spcPts val="700"/>
              </a:spcAft>
              <a:buClr>
                <a:srgbClr val="517f9c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3b3838"/>
                </a:solidFill>
                <a:latin typeface="Roboto Light"/>
                <a:ea typeface="Roboto Light"/>
              </a:rPr>
              <a:t>Estado da aplicação com Redux</a:t>
            </a:r>
            <a:endParaRPr b="0" lang="pt-BR" sz="1800" spc="-1" strike="noStrike">
              <a:latin typeface="Arial"/>
            </a:endParaRPr>
          </a:p>
          <a:p>
            <a:pPr marL="285840" indent="-277920">
              <a:lnSpc>
                <a:spcPct val="120000"/>
              </a:lnSpc>
              <a:spcAft>
                <a:spcPts val="700"/>
              </a:spcAft>
              <a:buClr>
                <a:srgbClr val="517f9c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3b3838"/>
                </a:solidFill>
                <a:latin typeface="Roboto Light"/>
                <a:ea typeface="Roboto Light"/>
              </a:rPr>
              <a:t>Empacotamento para produção</a:t>
            </a:r>
            <a:endParaRPr b="0" lang="pt-BR" sz="1800" spc="-1" strike="noStrike">
              <a:latin typeface="Arial"/>
            </a:endParaRPr>
          </a:p>
          <a:p>
            <a:pPr marL="285840" indent="-277920">
              <a:lnSpc>
                <a:spcPct val="120000"/>
              </a:lnSpc>
              <a:spcAft>
                <a:spcPts val="700"/>
              </a:spcAft>
              <a:buClr>
                <a:srgbClr val="517f9c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3b3838"/>
                </a:solidFill>
                <a:latin typeface="Roboto Light"/>
                <a:ea typeface="Roboto Light"/>
              </a:rPr>
              <a:t>Encerramento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Imagem 3_1" descr=""/>
          <p:cNvPicPr/>
          <p:nvPr/>
        </p:nvPicPr>
        <p:blipFill>
          <a:blip r:embed="rId1"/>
          <a:srcRect l="0" t="0" r="0" b="14956"/>
          <a:stretch/>
        </p:blipFill>
        <p:spPr>
          <a:xfrm>
            <a:off x="2520" y="3866760"/>
            <a:ext cx="12184200" cy="3010680"/>
          </a:xfrm>
          <a:prstGeom prst="rect">
            <a:avLst/>
          </a:prstGeom>
          <a:ln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371520" y="172800"/>
            <a:ext cx="11441160" cy="66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3800" spc="-1" strike="noStrike">
                <a:solidFill>
                  <a:srgbClr val="09386f"/>
                </a:solidFill>
                <a:latin typeface="Segoe Condensed"/>
                <a:ea typeface="DejaVu Sans"/>
              </a:rPr>
              <a:t>HOOKS</a:t>
            </a:r>
            <a:endParaRPr b="0" lang="pt-BR" sz="38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32000" y="1008000"/>
            <a:ext cx="11226600" cy="46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0600" algn="just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latin typeface="Arial"/>
                <a:ea typeface="DejaVu Sans"/>
              </a:rPr>
              <a:t>Hooks são uma nova adição ao React disponíveis a partir da versão 16.8.0.</a:t>
            </a:r>
            <a:endParaRPr b="0" lang="pt-BR" sz="2700" spc="-1" strike="noStrike">
              <a:latin typeface="Arial"/>
            </a:endParaRPr>
          </a:p>
          <a:p>
            <a:pPr marL="216000" indent="-210600" algn="just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latin typeface="Arial"/>
                <a:ea typeface="DejaVu Sans"/>
              </a:rPr>
              <a:t>Eles permitem que você use o state e outros recursos do React sem escrever uma classe.</a:t>
            </a:r>
            <a:endParaRPr b="0" lang="pt-BR" sz="2700" spc="-1" strike="noStrike">
              <a:latin typeface="Arial"/>
            </a:endParaRPr>
          </a:p>
          <a:p>
            <a:pPr marL="216000" indent="-210600" algn="just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latin typeface="Arial"/>
                <a:ea typeface="DejaVu Sans"/>
              </a:rPr>
              <a:t>Completamente opcionais.</a:t>
            </a:r>
            <a:endParaRPr b="0" lang="pt-BR" sz="2700" spc="-1" strike="noStrike">
              <a:latin typeface="Arial"/>
            </a:endParaRPr>
          </a:p>
          <a:p>
            <a:pPr marL="216000" indent="-210600" algn="just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latin typeface="Arial"/>
                <a:ea typeface="DejaVu Sans"/>
              </a:rPr>
              <a:t>100% retro compatíveis</a:t>
            </a:r>
            <a:endParaRPr b="0" lang="pt-BR" sz="2700" spc="-1" strike="noStrike">
              <a:latin typeface="Arial"/>
            </a:endParaRPr>
          </a:p>
          <a:p>
            <a:pPr marL="216000" indent="-210600" algn="just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latin typeface="Arial"/>
                <a:ea typeface="DejaVu Sans"/>
              </a:rPr>
              <a:t>Não há planos de remoção do uso de classes.</a:t>
            </a:r>
            <a:endParaRPr b="0" lang="pt-BR" sz="2700" spc="-1" strike="noStrike">
              <a:latin typeface="Arial"/>
            </a:endParaRPr>
          </a:p>
          <a:p>
            <a:pPr marL="216000" indent="-210600" algn="just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latin typeface="Arial"/>
                <a:ea typeface="DejaVu Sans"/>
              </a:rPr>
              <a:t>A minha opinião </a:t>
            </a:r>
            <a:r>
              <a:rPr b="1" lang="pt-BR" sz="2700" spc="-1" strike="noStrike">
                <a:solidFill>
                  <a:srgbClr val="000000"/>
                </a:solidFill>
                <a:latin typeface="Arial"/>
                <a:ea typeface="DejaVu Sans"/>
              </a:rPr>
              <a:t>pessoal</a:t>
            </a:r>
            <a:r>
              <a:rPr b="0" lang="pt-BR" sz="2700" spc="-1" strike="noStrike">
                <a:solidFill>
                  <a:srgbClr val="000000"/>
                </a:solidFill>
                <a:latin typeface="Arial"/>
                <a:ea typeface="DejaVu Sans"/>
              </a:rPr>
              <a:t> é usar, gradualmente, em projetos já existem, e sempre usar em novos projetos.</a:t>
            </a:r>
            <a:endParaRPr b="0" lang="pt-BR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m 3_4" descr=""/>
          <p:cNvPicPr/>
          <p:nvPr/>
        </p:nvPicPr>
        <p:blipFill>
          <a:blip r:embed="rId1"/>
          <a:srcRect l="0" t="0" r="0" b="14956"/>
          <a:stretch/>
        </p:blipFill>
        <p:spPr>
          <a:xfrm>
            <a:off x="2520" y="3866760"/>
            <a:ext cx="12184200" cy="301068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371520" y="172800"/>
            <a:ext cx="11441160" cy="83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3800" spc="-1" strike="noStrike">
                <a:solidFill>
                  <a:srgbClr val="09386f"/>
                </a:solidFill>
                <a:latin typeface="Segoe Condensed"/>
                <a:ea typeface="DejaVu Sans"/>
              </a:rPr>
              <a:t>REFS</a:t>
            </a:r>
            <a:endParaRPr b="0" lang="pt-BR" sz="3800" spc="-1" strike="noStrike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b="0" lang="pt-BR" sz="1400" spc="-1" strike="noStrike">
                <a:solidFill>
                  <a:srgbClr val="8497b0"/>
                </a:solidFill>
                <a:latin typeface="Roboto"/>
                <a:ea typeface="Roboto"/>
              </a:rPr>
              <a:t>NÓ DO DOM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512000" y="1152000"/>
            <a:ext cx="10149840" cy="5631840"/>
          </a:xfrm>
          <a:prstGeom prst="rect">
            <a:avLst/>
          </a:prstGeom>
          <a:solidFill>
            <a:srgbClr val="eeeeee">
              <a:alpha val="70000"/>
            </a:srgbClr>
          </a:solidFill>
          <a:ln cap="rnd" w="3600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7640" rIns="107640" tIns="62640" bIns="62640">
            <a:noAutofit/>
          </a:bodyPr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008000"/>
                </a:solidFill>
                <a:latin typeface="Nimbus Mono PS"/>
                <a:ea typeface="DejaVu Sans"/>
              </a:rPr>
              <a:t>import</a:t>
            </a: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 React, { Component } from </a:t>
            </a:r>
            <a:r>
              <a:rPr b="0" lang="pt-BR" sz="1300" spc="-1" strike="noStrike">
                <a:solidFill>
                  <a:srgbClr val="ba2121"/>
                </a:solidFill>
                <a:latin typeface="Nimbus Mono PS"/>
                <a:ea typeface="DejaVu Sans"/>
              </a:rPr>
              <a:t>"react"</a:t>
            </a: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008000"/>
                </a:solidFill>
                <a:latin typeface="Nimbus Mono PS"/>
                <a:ea typeface="DejaVu Sans"/>
              </a:rPr>
              <a:t>class</a:t>
            </a: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 CustomTextInput </a:t>
            </a:r>
            <a:r>
              <a:rPr b="0" lang="pt-BR" sz="1300" spc="-1" strike="noStrike">
                <a:solidFill>
                  <a:srgbClr val="008000"/>
                </a:solidFill>
                <a:latin typeface="Nimbus Mono PS"/>
                <a:ea typeface="DejaVu Sans"/>
              </a:rPr>
              <a:t>extends</a:t>
            </a: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 Component {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    </a:t>
            </a: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constructor(props) {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        </a:t>
            </a:r>
            <a:r>
              <a:rPr b="0" lang="pt-BR" sz="1300" spc="-1" strike="noStrike">
                <a:solidFill>
                  <a:srgbClr val="008000"/>
                </a:solidFill>
                <a:latin typeface="Nimbus Mono PS"/>
                <a:ea typeface="DejaVu Sans"/>
              </a:rPr>
              <a:t>super</a:t>
            </a: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(props);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        </a:t>
            </a:r>
            <a:r>
              <a:rPr b="0" lang="pt-BR" sz="1300" spc="-1" strike="noStrike">
                <a:solidFill>
                  <a:srgbClr val="008000"/>
                </a:solidFill>
                <a:latin typeface="Nimbus Mono PS"/>
                <a:ea typeface="DejaVu Sans"/>
              </a:rPr>
              <a:t>this</a:t>
            </a: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.textInput </a:t>
            </a:r>
            <a:r>
              <a:rPr b="0" lang="pt-BR" sz="1300" spc="-1" strike="noStrike">
                <a:solidFill>
                  <a:srgbClr val="666666"/>
                </a:solidFill>
                <a:latin typeface="Nimbus Mono PS"/>
                <a:ea typeface="DejaVu Sans"/>
              </a:rPr>
              <a:t>=</a:t>
            </a: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 React.createRef();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        </a:t>
            </a:r>
            <a:r>
              <a:rPr b="0" lang="pt-BR" sz="1300" spc="-1" strike="noStrike">
                <a:solidFill>
                  <a:srgbClr val="008000"/>
                </a:solidFill>
                <a:latin typeface="Nimbus Mono PS"/>
                <a:ea typeface="DejaVu Sans"/>
              </a:rPr>
              <a:t>this</a:t>
            </a: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.focusTextInput </a:t>
            </a:r>
            <a:r>
              <a:rPr b="0" lang="pt-BR" sz="1300" spc="-1" strike="noStrike">
                <a:solidFill>
                  <a:srgbClr val="666666"/>
                </a:solidFill>
                <a:latin typeface="Nimbus Mono PS"/>
                <a:ea typeface="DejaVu Sans"/>
              </a:rPr>
              <a:t>=</a:t>
            </a: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8000"/>
                </a:solidFill>
                <a:latin typeface="Nimbus Mono PS"/>
                <a:ea typeface="DejaVu Sans"/>
              </a:rPr>
              <a:t>this</a:t>
            </a: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.focusTextInput.bind(</a:t>
            </a:r>
            <a:r>
              <a:rPr b="0" lang="pt-BR" sz="1300" spc="-1" strike="noStrike">
                <a:solidFill>
                  <a:srgbClr val="008000"/>
                </a:solidFill>
                <a:latin typeface="Nimbus Mono PS"/>
                <a:ea typeface="DejaVu Sans"/>
              </a:rPr>
              <a:t>this</a:t>
            </a: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);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    </a:t>
            </a: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}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    </a:t>
            </a: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focusTextInput() {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        </a:t>
            </a:r>
            <a:r>
              <a:rPr b="0" lang="pt-BR" sz="1300" spc="-1" strike="noStrike">
                <a:solidFill>
                  <a:srgbClr val="008000"/>
                </a:solidFill>
                <a:latin typeface="Nimbus Mono PS"/>
                <a:ea typeface="DejaVu Sans"/>
              </a:rPr>
              <a:t>this</a:t>
            </a: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.textInput.current.focus();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    </a:t>
            </a: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}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    </a:t>
            </a: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render() {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        </a:t>
            </a:r>
            <a:r>
              <a:rPr b="0" lang="pt-BR" sz="1300" spc="-1" strike="noStrike">
                <a:solidFill>
                  <a:srgbClr val="008000"/>
                </a:solidFill>
                <a:latin typeface="Nimbus Mono PS"/>
                <a:ea typeface="DejaVu Sans"/>
              </a:rPr>
              <a:t>return</a:t>
            </a: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 (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            </a:t>
            </a:r>
            <a:r>
              <a:rPr b="0" lang="pt-BR" sz="1300" spc="-1" strike="noStrike">
                <a:solidFill>
                  <a:srgbClr val="666666"/>
                </a:solidFill>
                <a:latin typeface="Nimbus Mono PS"/>
                <a:ea typeface="DejaVu Sans"/>
              </a:rPr>
              <a:t>&lt;</a:t>
            </a: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div</a:t>
            </a:r>
            <a:r>
              <a:rPr b="0" lang="pt-BR" sz="1300" spc="-1" strike="noStrike">
                <a:solidFill>
                  <a:srgbClr val="666666"/>
                </a:solidFill>
                <a:latin typeface="Nimbus Mono PS"/>
                <a:ea typeface="DejaVu Sans"/>
              </a:rPr>
              <a:t>&gt;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                </a:t>
            </a:r>
            <a:r>
              <a:rPr b="0" lang="pt-BR" sz="1300" spc="-1" strike="noStrike">
                <a:solidFill>
                  <a:srgbClr val="666666"/>
                </a:solidFill>
                <a:latin typeface="Nimbus Mono PS"/>
                <a:ea typeface="DejaVu Sans"/>
              </a:rPr>
              <a:t>&lt;</a:t>
            </a: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input type</a:t>
            </a:r>
            <a:r>
              <a:rPr b="0" lang="pt-BR" sz="1300" spc="-1" strike="noStrike">
                <a:solidFill>
                  <a:srgbClr val="666666"/>
                </a:solidFill>
                <a:latin typeface="Nimbus Mono PS"/>
                <a:ea typeface="DejaVu Sans"/>
              </a:rPr>
              <a:t>=</a:t>
            </a:r>
            <a:r>
              <a:rPr b="0" lang="pt-BR" sz="1300" spc="-1" strike="noStrike">
                <a:solidFill>
                  <a:srgbClr val="ba2121"/>
                </a:solidFill>
                <a:latin typeface="Nimbus Mono PS"/>
                <a:ea typeface="DejaVu Sans"/>
              </a:rPr>
              <a:t>"text"</a:t>
            </a: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 ref</a:t>
            </a:r>
            <a:r>
              <a:rPr b="0" lang="pt-BR" sz="1300" spc="-1" strike="noStrike">
                <a:solidFill>
                  <a:srgbClr val="666666"/>
                </a:solidFill>
                <a:latin typeface="Nimbus Mono PS"/>
                <a:ea typeface="DejaVu Sans"/>
              </a:rPr>
              <a:t>=</a:t>
            </a: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{</a:t>
            </a:r>
            <a:r>
              <a:rPr b="0" lang="pt-BR" sz="1300" spc="-1" strike="noStrike">
                <a:solidFill>
                  <a:srgbClr val="008000"/>
                </a:solidFill>
                <a:latin typeface="Nimbus Mono PS"/>
                <a:ea typeface="DejaVu Sans"/>
              </a:rPr>
              <a:t>this</a:t>
            </a: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.textInput} </a:t>
            </a:r>
            <a:r>
              <a:rPr b="0" lang="pt-BR" sz="1300" spc="-1" strike="noStrike">
                <a:solidFill>
                  <a:srgbClr val="666666"/>
                </a:solidFill>
                <a:latin typeface="Nimbus Mono PS"/>
                <a:ea typeface="DejaVu Sans"/>
              </a:rPr>
              <a:t>/&gt;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                </a:t>
            </a:r>
            <a:r>
              <a:rPr b="0" lang="pt-BR" sz="1300" spc="-1" strike="noStrike">
                <a:solidFill>
                  <a:srgbClr val="666666"/>
                </a:solidFill>
                <a:latin typeface="Nimbus Mono PS"/>
                <a:ea typeface="DejaVu Sans"/>
              </a:rPr>
              <a:t>&lt;</a:t>
            </a: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input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	</a:t>
            </a: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	</a:t>
            </a: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	</a:t>
            </a: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	</a:t>
            </a: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	</a:t>
            </a: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type</a:t>
            </a:r>
            <a:r>
              <a:rPr b="0" lang="pt-BR" sz="1300" spc="-1" strike="noStrike">
                <a:solidFill>
                  <a:srgbClr val="666666"/>
                </a:solidFill>
                <a:latin typeface="Nimbus Mono PS"/>
                <a:ea typeface="DejaVu Sans"/>
              </a:rPr>
              <a:t>=</a:t>
            </a:r>
            <a:r>
              <a:rPr b="0" lang="pt-BR" sz="1300" spc="-1" strike="noStrike">
                <a:solidFill>
                  <a:srgbClr val="ba2121"/>
                </a:solidFill>
                <a:latin typeface="Nimbus Mono PS"/>
                <a:ea typeface="DejaVu Sans"/>
              </a:rPr>
              <a:t>"button"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ba2121"/>
                </a:solidFill>
                <a:latin typeface="Nimbus Mono PS"/>
                <a:ea typeface="DejaVu Sans"/>
              </a:rPr>
              <a:t>	</a:t>
            </a:r>
            <a:r>
              <a:rPr b="0" lang="pt-BR" sz="1300" spc="-1" strike="noStrike">
                <a:solidFill>
                  <a:srgbClr val="ba2121"/>
                </a:solidFill>
                <a:latin typeface="Nimbus Mono PS"/>
                <a:ea typeface="DejaVu Sans"/>
              </a:rPr>
              <a:t>	</a:t>
            </a:r>
            <a:r>
              <a:rPr b="0" lang="pt-BR" sz="1300" spc="-1" strike="noStrike">
                <a:solidFill>
                  <a:srgbClr val="ba2121"/>
                </a:solidFill>
                <a:latin typeface="Nimbus Mono PS"/>
                <a:ea typeface="DejaVu Sans"/>
              </a:rPr>
              <a:t>	</a:t>
            </a:r>
            <a:r>
              <a:rPr b="0" lang="pt-BR" sz="1300" spc="-1" strike="noStrike">
                <a:solidFill>
                  <a:srgbClr val="ba2121"/>
                </a:solidFill>
                <a:latin typeface="Nimbus Mono PS"/>
                <a:ea typeface="DejaVu Sans"/>
              </a:rPr>
              <a:t>	</a:t>
            </a:r>
            <a:r>
              <a:rPr b="0" lang="pt-BR" sz="1300" spc="-1" strike="noStrike">
                <a:solidFill>
                  <a:srgbClr val="ba2121"/>
                </a:solidFill>
                <a:latin typeface="Nimbus Mono PS"/>
                <a:ea typeface="DejaVu Sans"/>
              </a:rPr>
              <a:t>	</a:t>
            </a: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value</a:t>
            </a:r>
            <a:r>
              <a:rPr b="0" lang="pt-BR" sz="1300" spc="-1" strike="noStrike">
                <a:solidFill>
                  <a:srgbClr val="666666"/>
                </a:solidFill>
                <a:latin typeface="Nimbus Mono PS"/>
                <a:ea typeface="DejaVu Sans"/>
              </a:rPr>
              <a:t>=</a:t>
            </a:r>
            <a:r>
              <a:rPr b="0" lang="pt-BR" sz="1300" spc="-1" strike="noStrike">
                <a:solidFill>
                  <a:srgbClr val="ba2121"/>
                </a:solidFill>
                <a:latin typeface="Nimbus Mono PS"/>
                <a:ea typeface="DejaVu Sans"/>
              </a:rPr>
              <a:t>"Focar no input de texto"</a:t>
            </a: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 onClick</a:t>
            </a:r>
            <a:r>
              <a:rPr b="0" lang="pt-BR" sz="1300" spc="-1" strike="noStrike">
                <a:solidFill>
                  <a:srgbClr val="666666"/>
                </a:solidFill>
                <a:latin typeface="Nimbus Mono PS"/>
                <a:ea typeface="DejaVu Sans"/>
              </a:rPr>
              <a:t>=</a:t>
            </a: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{</a:t>
            </a:r>
            <a:r>
              <a:rPr b="0" lang="pt-BR" sz="1300" spc="-1" strike="noStrike">
                <a:solidFill>
                  <a:srgbClr val="008000"/>
                </a:solidFill>
                <a:latin typeface="Nimbus Mono PS"/>
                <a:ea typeface="DejaVu Sans"/>
              </a:rPr>
              <a:t>this</a:t>
            </a: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.focusTextInput} </a:t>
            </a:r>
            <a:r>
              <a:rPr b="0" lang="pt-BR" sz="1300" spc="-1" strike="noStrike">
                <a:solidFill>
                  <a:srgbClr val="666666"/>
                </a:solidFill>
                <a:latin typeface="Nimbus Mono PS"/>
                <a:ea typeface="DejaVu Sans"/>
              </a:rPr>
              <a:t>/&gt;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            </a:t>
            </a:r>
            <a:r>
              <a:rPr b="0" lang="pt-BR" sz="1300" spc="-1" strike="noStrike">
                <a:solidFill>
                  <a:srgbClr val="666666"/>
                </a:solidFill>
                <a:latin typeface="Nimbus Mono PS"/>
                <a:ea typeface="DejaVu Sans"/>
              </a:rPr>
              <a:t>&lt;</a:t>
            </a: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/div&gt;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        </a:t>
            </a: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);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    </a:t>
            </a: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}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}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008000"/>
                </a:solidFill>
                <a:latin typeface="Nimbus Mono PS"/>
                <a:ea typeface="DejaVu Sans"/>
              </a:rPr>
              <a:t>export</a:t>
            </a: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8000"/>
                </a:solidFill>
                <a:latin typeface="Nimbus Mono PS"/>
                <a:ea typeface="DejaVu Sans"/>
              </a:rPr>
              <a:t>default</a:t>
            </a:r>
            <a:r>
              <a:rPr b="0" lang="pt-BR" sz="1300" spc="-1" strike="noStrike">
                <a:solidFill>
                  <a:srgbClr val="000000"/>
                </a:solidFill>
                <a:latin typeface="Nimbus Mono PS"/>
                <a:ea typeface="DejaVu Sans"/>
              </a:rPr>
              <a:t> CustomTextInput;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</p:txBody>
      </p:sp>
      <p:grpSp>
        <p:nvGrpSpPr>
          <p:cNvPr id="130" name="Group 3"/>
          <p:cNvGrpSpPr/>
          <p:nvPr/>
        </p:nvGrpSpPr>
        <p:grpSpPr>
          <a:xfrm>
            <a:off x="360000" y="5545800"/>
            <a:ext cx="931320" cy="1075320"/>
            <a:chOff x="360000" y="5545800"/>
            <a:chExt cx="931320" cy="1075320"/>
          </a:xfrm>
        </p:grpSpPr>
        <p:pic>
          <p:nvPicPr>
            <p:cNvPr id="131" name="" descr=""/>
            <p:cNvPicPr/>
            <p:nvPr/>
          </p:nvPicPr>
          <p:blipFill>
            <a:blip r:embed="rId2"/>
            <a:stretch/>
          </p:blipFill>
          <p:spPr>
            <a:xfrm>
              <a:off x="459360" y="5545800"/>
              <a:ext cx="660960" cy="791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2" name="CustomShape 4"/>
            <p:cNvSpPr/>
            <p:nvPr/>
          </p:nvSpPr>
          <p:spPr>
            <a:xfrm>
              <a:off x="360000" y="6341760"/>
              <a:ext cx="931320" cy="279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pt-BR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Hands on!</a:t>
              </a:r>
              <a:endParaRPr b="0" lang="pt-BR" sz="1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m 16" descr=""/>
          <p:cNvPicPr/>
          <p:nvPr/>
        </p:nvPicPr>
        <p:blipFill>
          <a:blip r:embed="rId1"/>
          <a:stretch/>
        </p:blipFill>
        <p:spPr>
          <a:xfrm>
            <a:off x="0" y="3315600"/>
            <a:ext cx="12184200" cy="3541680"/>
          </a:xfrm>
          <a:prstGeom prst="rect">
            <a:avLst/>
          </a:prstGeom>
          <a:ln>
            <a:noFill/>
          </a:ln>
        </p:spPr>
      </p:pic>
      <p:pic>
        <p:nvPicPr>
          <p:cNvPr id="134" name="Google Shape;280;p40" descr="Logo_dataprev_Preferencial-01.jpg"/>
          <p:cNvPicPr/>
          <p:nvPr/>
        </p:nvPicPr>
        <p:blipFill>
          <a:blip r:embed="rId2"/>
          <a:srcRect l="0" t="11401" r="0" b="13021"/>
          <a:stretch/>
        </p:blipFill>
        <p:spPr>
          <a:xfrm>
            <a:off x="213480" y="68040"/>
            <a:ext cx="1742760" cy="1315080"/>
          </a:xfrm>
          <a:prstGeom prst="rect">
            <a:avLst/>
          </a:prstGeom>
          <a:ln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371520" y="4010400"/>
            <a:ext cx="1499400" cy="22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1b4973"/>
                </a:solidFill>
                <a:latin typeface="Roboto Light"/>
                <a:ea typeface="Roboto Light"/>
              </a:rPr>
              <a:t>Julho </a:t>
            </a:r>
            <a:r>
              <a:rPr b="0" lang="pt-BR" sz="600" spc="-1" strike="noStrike">
                <a:solidFill>
                  <a:srgbClr val="1b4973"/>
                </a:solidFill>
                <a:latin typeface="Roboto Light"/>
                <a:ea typeface="Roboto Light"/>
              </a:rPr>
              <a:t> </a:t>
            </a:r>
            <a:r>
              <a:rPr b="0" lang="pt-BR" sz="1000" spc="-1" strike="noStrike">
                <a:solidFill>
                  <a:srgbClr val="1b4973"/>
                </a:solidFill>
                <a:latin typeface="Roboto Light"/>
                <a:ea typeface="Roboto Light"/>
              </a:rPr>
              <a:t>2020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136" name="Google Shape;284;p40" descr=""/>
          <p:cNvPicPr/>
          <p:nvPr/>
        </p:nvPicPr>
        <p:blipFill>
          <a:blip r:embed="rId3"/>
          <a:stretch/>
        </p:blipFill>
        <p:spPr>
          <a:xfrm>
            <a:off x="8935920" y="2871720"/>
            <a:ext cx="267120" cy="288720"/>
          </a:xfrm>
          <a:prstGeom prst="rect">
            <a:avLst/>
          </a:prstGeom>
          <a:ln>
            <a:noFill/>
          </a:ln>
        </p:spPr>
      </p:pic>
      <p:pic>
        <p:nvPicPr>
          <p:cNvPr id="137" name="Google Shape;285;p40" descr=""/>
          <p:cNvPicPr/>
          <p:nvPr/>
        </p:nvPicPr>
        <p:blipFill>
          <a:blip r:embed="rId4"/>
          <a:stretch/>
        </p:blipFill>
        <p:spPr>
          <a:xfrm>
            <a:off x="8935920" y="3661200"/>
            <a:ext cx="267120" cy="290160"/>
          </a:xfrm>
          <a:prstGeom prst="rect">
            <a:avLst/>
          </a:prstGeom>
          <a:ln>
            <a:noFill/>
          </a:ln>
        </p:spPr>
      </p:pic>
      <p:pic>
        <p:nvPicPr>
          <p:cNvPr id="138" name="Google Shape;286;p40" descr=""/>
          <p:cNvPicPr/>
          <p:nvPr/>
        </p:nvPicPr>
        <p:blipFill>
          <a:blip r:embed="rId5"/>
          <a:stretch/>
        </p:blipFill>
        <p:spPr>
          <a:xfrm>
            <a:off x="8935920" y="3266640"/>
            <a:ext cx="267120" cy="28872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9234000" y="2844000"/>
            <a:ext cx="25786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pt-BR" sz="1050" spc="-1" strike="noStrike">
                <a:solidFill>
                  <a:srgbClr val="404040"/>
                </a:solidFill>
                <a:latin typeface="Roboto Light"/>
                <a:ea typeface="Roboto Light"/>
              </a:rPr>
              <a:t>www.facebook.com/dataprevtecnologia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236160" y="3227040"/>
            <a:ext cx="25761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pt-BR" sz="1050" spc="-1" strike="noStrike">
                <a:solidFill>
                  <a:srgbClr val="404040"/>
                </a:solidFill>
                <a:latin typeface="Roboto Light"/>
                <a:ea typeface="Roboto Light"/>
              </a:rPr>
              <a:t>@dataprev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9234000" y="3626640"/>
            <a:ext cx="25761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pt-BR" sz="1050" spc="-1" strike="noStrike">
                <a:solidFill>
                  <a:srgbClr val="404040"/>
                </a:solidFill>
                <a:latin typeface="Roboto Light"/>
                <a:ea typeface="Roboto Light"/>
              </a:rPr>
              <a:t>DATAPREV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 rot="6600">
            <a:off x="361800" y="1402560"/>
            <a:ext cx="4804920" cy="127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spAutoFit/>
          </a:bodyPr>
          <a:p>
            <a:pPr>
              <a:lnSpc>
                <a:spcPct val="100000"/>
              </a:lnSpc>
            </a:pPr>
            <a:r>
              <a:rPr b="0" lang="pt-BR" sz="7200" spc="-80" strike="noStrike">
                <a:solidFill>
                  <a:srgbClr val="006eb3"/>
                </a:solidFill>
                <a:latin typeface="Segoe Condensed"/>
                <a:ea typeface="Roboto"/>
              </a:rPr>
              <a:t>Obrigado!</a:t>
            </a:r>
            <a:endParaRPr b="0" lang="pt-BR" sz="7200" spc="-1" strike="noStrike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371520" y="2819160"/>
            <a:ext cx="6962760" cy="99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600" spc="-21" strike="noStrike">
                <a:solidFill>
                  <a:srgbClr val="1b4973"/>
                </a:solidFill>
                <a:latin typeface="Roboto"/>
                <a:ea typeface="Roboto"/>
              </a:rPr>
              <a:t>Ricardo Glodzinski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700" spc="-1" strike="noStrike">
                <a:solidFill>
                  <a:srgbClr val="1b4973"/>
                </a:solidFill>
                <a:latin typeface="Roboto Medium"/>
                <a:ea typeface="Roboto Medium"/>
              </a:rPr>
              <a:t>Analista de Tecnologia da Informação</a:t>
            </a:r>
            <a:endParaRPr b="0" lang="pt-BR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0" lang="pt-BR" sz="1400" spc="-1" strike="noStrike">
                <a:solidFill>
                  <a:srgbClr val="3f647b"/>
                </a:solidFill>
                <a:latin typeface="Roboto Light"/>
                <a:ea typeface="Roboto Light"/>
              </a:rPr>
              <a:t>ricardo.glodzinski@dataprev.gov.br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6859</TotalTime>
  <Application>LibreOffice/6.4.4.2$Linux_X86_64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2019-04-29T14:51:15Z</dcterms:created>
  <dc:creator>David Macedo Sa - DATAPREVRJ</dc:creator>
  <dc:description/>
  <dc:language>pt-BR</dc:language>
  <cp:lastModifiedBy/>
  <dcterms:modified xsi:type="dcterms:W3CDTF">2020-08-05T19:35:42Z</dcterms:modified>
  <cp:revision>510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