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png" ContentType="image/png"/>
  <Override PartName="/ppt/media/image19.jpeg" ContentType="image/jpeg"/>
  <Override PartName="/ppt/media/image9.jpeg" ContentType="image/jpeg"/>
  <Override PartName="/ppt/media/image12.png" ContentType="image/png"/>
  <Override PartName="/ppt/media/image7.png" ContentType="image/png"/>
  <Override PartName="/ppt/media/image1.jpeg" ContentType="image/jpeg"/>
  <Override PartName="/ppt/media/image13.png" ContentType="image/png"/>
  <Override PartName="/ppt/media/image6.jpeg" ContentType="image/jpeg"/>
  <Override PartName="/ppt/media/image10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8.jpeg" ContentType="image/jpeg"/>
  <Override PartName="/ppt/media/image20.png" ContentType="image/png"/>
  <Override PartName="/ppt/media/image2.jpeg" ContentType="image/jpeg"/>
  <Override PartName="/ppt/media/image18.jpeg" ContentType="image/jpeg"/>
  <Override PartName="/ppt/media/image17.jpeg" ContentType="image/jpeg"/>
  <Override PartName="/ppt/media/image16.png" ContentType="image/png"/>
  <Override PartName="/ppt/media/image15.jpeg" ContentType="image/jpeg"/>
  <Override PartName="/ppt/media/image14.jpeg" ContentType="image/jpeg"/>
  <Override PartName="/ppt/media/image3.jpeg" ContentType="image/jpeg"/>
  <Override PartName="/ppt/media/image5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commentAuthors.xml><?xml version="1.0" encoding="utf-8"?>
<p:cmAuthorLst xmlns:p="http://schemas.openxmlformats.org/presentationml/2006/main">
  <p:cmAuthor id="0" name="David Macedo Sa - DATAPREVRJ" initials="DMS-D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9-05-02T12:23:09.134000000" idx="1">
    <p:pos x="0" y="0"/>
    <p:text>Para exibição enquanto não inicia a apresentação.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571815C-8725-47E1-88D2-AB4D957CE3B5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17/07/20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65C7BF-454A-45BC-8A8A-C13B59CBE79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Relationship Id="rId4" Type="http://schemas.openxmlformats.org/officeDocument/2006/relationships/comments" Target="../comments/commen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hyperlink" Target="https://www.npmtrends.com/react-vs-@angular/core-vs-vue" TargetMode="External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s://github.com/nvm-sh/nvm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code.visualstudio.com/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git-scm.com/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hyperlink" Target="https://pt-br.reactjs.org/docs/create-a-new-react-app.html#create-react-app" TargetMode="External"/><Relationship Id="rId3" Type="http://schemas.openxmlformats.org/officeDocument/2006/relationships/hyperlink" Target="https://pt-br.reactjs.org/docs/create-a-new-react-app.html#nextjs" TargetMode="External"/><Relationship Id="rId4" Type="http://schemas.openxmlformats.org/officeDocument/2006/relationships/hyperlink" Target="https://pt-br.reactjs.org/docs/create-a-new-react-app.html#gatsby" TargetMode="External"/><Relationship Id="rId5" Type="http://schemas.openxmlformats.org/officeDocument/2006/relationships/hyperlink" Target="https://neutrinojs.org/" TargetMode="External"/><Relationship Id="rId6" Type="http://schemas.openxmlformats.org/officeDocument/2006/relationships/hyperlink" Target="https://nx.dev/react" TargetMode="External"/><Relationship Id="rId7" Type="http://schemas.openxmlformats.org/officeDocument/2006/relationships/hyperlink" Target="https://parceljs.org/" TargetMode="External"/><Relationship Id="rId8" Type="http://schemas.openxmlformats.org/officeDocument/2006/relationships/hyperlink" Target="https://github.com/jaredpalmer/razzle" TargetMode="External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m 5" descr=""/>
          <p:cNvPicPr/>
          <p:nvPr/>
        </p:nvPicPr>
        <p:blipFill>
          <a:blip r:embed="rId1"/>
          <a:srcRect l="0" t="0" r="0" b="14956"/>
          <a:stretch/>
        </p:blipFill>
        <p:spPr>
          <a:xfrm>
            <a:off x="0" y="3866760"/>
            <a:ext cx="12191400" cy="3017880"/>
          </a:xfrm>
          <a:prstGeom prst="rect">
            <a:avLst/>
          </a:prstGeom>
          <a:ln>
            <a:noFill/>
          </a:ln>
        </p:spPr>
      </p:pic>
      <p:pic>
        <p:nvPicPr>
          <p:cNvPr id="118" name="Imagem 4" descr=""/>
          <p:cNvPicPr/>
          <p:nvPr/>
        </p:nvPicPr>
        <p:blipFill>
          <a:blip r:embed="rId2"/>
          <a:stretch/>
        </p:blipFill>
        <p:spPr>
          <a:xfrm>
            <a:off x="3689640" y="629280"/>
            <a:ext cx="4811760" cy="35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m 16" descr=""/>
          <p:cNvPicPr/>
          <p:nvPr/>
        </p:nvPicPr>
        <p:blipFill>
          <a:blip r:embed="rId1"/>
          <a:stretch/>
        </p:blipFill>
        <p:spPr>
          <a:xfrm>
            <a:off x="0" y="3315600"/>
            <a:ext cx="12191400" cy="354888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280;p40" descr="Logo_dataprev_Preferencial-01.jpg"/>
          <p:cNvPicPr/>
          <p:nvPr/>
        </p:nvPicPr>
        <p:blipFill>
          <a:blip r:embed="rId2"/>
          <a:srcRect l="0" t="11401" r="0" b="13021"/>
          <a:stretch/>
        </p:blipFill>
        <p:spPr>
          <a:xfrm>
            <a:off x="213480" y="68040"/>
            <a:ext cx="1749960" cy="132228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371520" y="4010400"/>
            <a:ext cx="150660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1b4973"/>
                </a:solidFill>
                <a:latin typeface="Roboto Light"/>
                <a:ea typeface="Roboto Light"/>
              </a:rPr>
              <a:t>Julho </a:t>
            </a:r>
            <a:r>
              <a:rPr b="0" lang="pt-BR" sz="600" spc="-1" strike="noStrike">
                <a:solidFill>
                  <a:srgbClr val="1b4973"/>
                </a:solidFill>
                <a:latin typeface="Roboto Light"/>
                <a:ea typeface="Roboto Light"/>
              </a:rPr>
              <a:t> </a:t>
            </a:r>
            <a:r>
              <a:rPr b="0" lang="pt-BR" sz="1000" spc="-1" strike="noStrike">
                <a:solidFill>
                  <a:srgbClr val="1b4973"/>
                </a:solidFill>
                <a:latin typeface="Roboto Light"/>
                <a:ea typeface="Roboto Light"/>
              </a:rPr>
              <a:t>2020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165" name="Google Shape;284;p40" descr=""/>
          <p:cNvPicPr/>
          <p:nvPr/>
        </p:nvPicPr>
        <p:blipFill>
          <a:blip r:embed="rId3"/>
          <a:stretch/>
        </p:blipFill>
        <p:spPr>
          <a:xfrm>
            <a:off x="8935920" y="2871720"/>
            <a:ext cx="274320" cy="29592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285;p40" descr=""/>
          <p:cNvPicPr/>
          <p:nvPr/>
        </p:nvPicPr>
        <p:blipFill>
          <a:blip r:embed="rId4"/>
          <a:stretch/>
        </p:blipFill>
        <p:spPr>
          <a:xfrm>
            <a:off x="8935920" y="3661200"/>
            <a:ext cx="274320" cy="297360"/>
          </a:xfrm>
          <a:prstGeom prst="rect">
            <a:avLst/>
          </a:prstGeom>
          <a:ln>
            <a:noFill/>
          </a:ln>
        </p:spPr>
      </p:pic>
      <p:pic>
        <p:nvPicPr>
          <p:cNvPr id="167" name="Google Shape;286;p40" descr=""/>
          <p:cNvPicPr/>
          <p:nvPr/>
        </p:nvPicPr>
        <p:blipFill>
          <a:blip r:embed="rId5"/>
          <a:stretch/>
        </p:blipFill>
        <p:spPr>
          <a:xfrm>
            <a:off x="8935920" y="3266640"/>
            <a:ext cx="274320" cy="29592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9234000" y="2844000"/>
            <a:ext cx="25858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Roboto Light"/>
                <a:ea typeface="Roboto Light"/>
              </a:rPr>
              <a:t>www.facebook.com/dataprevtecnologia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236160" y="3227040"/>
            <a:ext cx="258336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Roboto Light"/>
                <a:ea typeface="Roboto Light"/>
              </a:rPr>
              <a:t>@dataprev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9234000" y="3626640"/>
            <a:ext cx="258336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Roboto Light"/>
                <a:ea typeface="Roboto Light"/>
              </a:rPr>
              <a:t>DATAPREV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 rot="6600">
            <a:off x="369000" y="1409760"/>
            <a:ext cx="4812120" cy="12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>
              <a:lnSpc>
                <a:spcPct val="100000"/>
              </a:lnSpc>
            </a:pPr>
            <a:r>
              <a:rPr b="0" lang="pt-BR" sz="7200" spc="-80" strike="noStrike">
                <a:solidFill>
                  <a:srgbClr val="006eb3"/>
                </a:solidFill>
                <a:latin typeface="Segoe Condensed"/>
                <a:ea typeface="Roboto"/>
              </a:rPr>
              <a:t>Obrigado!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371520" y="2819160"/>
            <a:ext cx="6969960" cy="9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600" spc="-21" strike="noStrike">
                <a:solidFill>
                  <a:srgbClr val="1b4973"/>
                </a:solidFill>
                <a:latin typeface="Roboto"/>
                <a:ea typeface="Roboto"/>
              </a:rPr>
              <a:t>Ricardo Glodzinski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700" spc="-1" strike="noStrike">
                <a:solidFill>
                  <a:srgbClr val="1b4973"/>
                </a:solidFill>
                <a:latin typeface="Roboto Medium"/>
                <a:ea typeface="Roboto Medium"/>
              </a:rPr>
              <a:t>Analista de Tecnologia da Informação</a:t>
            </a:r>
            <a:endParaRPr b="0" lang="pt-BR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pt-BR" sz="1400" spc="-1" strike="noStrike">
                <a:solidFill>
                  <a:srgbClr val="3f647b"/>
                </a:solidFill>
                <a:latin typeface="Roboto Light"/>
                <a:ea typeface="Roboto Light"/>
              </a:rPr>
              <a:t>ricardo.glodzinski@dataprev.gov.br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9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34800" y="607680"/>
            <a:ext cx="11484720" cy="30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ffffff"/>
                </a:solidFill>
                <a:latin typeface="Segoe Condensed"/>
                <a:ea typeface="DejaVu Sans"/>
              </a:rPr>
              <a:t>React</a:t>
            </a:r>
            <a:endParaRPr b="0" lang="pt-BR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bdd7ee"/>
                </a:solidFill>
                <a:latin typeface="Roboto"/>
                <a:ea typeface="Roboto"/>
              </a:rPr>
              <a:t>UMA BIBLIOTECA JAVASCRIPT PARA CRIAR INTERFACES DE USUÁRIO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700" spc="-1" strike="noStrike">
                <a:solidFill>
                  <a:srgbClr val="ffffff"/>
                </a:solidFill>
                <a:latin typeface="Roboto"/>
                <a:ea typeface="Roboto"/>
              </a:rPr>
              <a:t>Ricardo Glodzinski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bdd7ee"/>
                </a:solidFill>
                <a:latin typeface="Roboto"/>
                <a:ea typeface="Roboto"/>
              </a:rPr>
              <a:t>Analista de Tecnologia da Informação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1" name="Imagem 5" descr=""/>
          <p:cNvPicPr/>
          <p:nvPr/>
        </p:nvPicPr>
        <p:blipFill>
          <a:blip r:embed="rId2"/>
          <a:stretch/>
        </p:blipFill>
        <p:spPr>
          <a:xfrm>
            <a:off x="5470200" y="5603040"/>
            <a:ext cx="1251000" cy="885240"/>
          </a:xfrm>
          <a:prstGeom prst="rect">
            <a:avLst/>
          </a:prstGeom>
          <a:ln>
            <a:noFill/>
          </a:ln>
        </p:spPr>
      </p:pic>
      <p:sp>
        <p:nvSpPr>
          <p:cNvPr id="122" name="Line 2"/>
          <p:cNvSpPr/>
          <p:nvPr/>
        </p:nvSpPr>
        <p:spPr>
          <a:xfrm>
            <a:off x="5620680" y="2277360"/>
            <a:ext cx="950400" cy="0"/>
          </a:xfrm>
          <a:prstGeom prst="line">
            <a:avLst/>
          </a:prstGeom>
          <a:ln w="12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m 22" descr=""/>
          <p:cNvPicPr/>
          <p:nvPr/>
        </p:nvPicPr>
        <p:blipFill>
          <a:blip r:embed="rId1"/>
          <a:srcRect l="41279" t="4513" r="7876" b="0"/>
          <a:stretch/>
        </p:blipFill>
        <p:spPr>
          <a:xfrm>
            <a:off x="0" y="0"/>
            <a:ext cx="5477400" cy="68572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5793840" y="172800"/>
            <a:ext cx="602568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800" spc="-1" strike="noStrike">
                <a:solidFill>
                  <a:srgbClr val="09386f"/>
                </a:solidFill>
                <a:latin typeface="Segoe Condensed"/>
                <a:ea typeface="DejaVu Sans"/>
              </a:rPr>
              <a:t>AULA 1</a:t>
            </a:r>
            <a:endParaRPr b="0" lang="pt-BR" sz="3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1400" spc="-1" strike="noStrike">
                <a:solidFill>
                  <a:srgbClr val="8497b0"/>
                </a:solidFill>
                <a:latin typeface="Roboto"/>
                <a:ea typeface="Roboto"/>
              </a:rPr>
              <a:t>PLANEJAMENTO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273360" y="1382040"/>
            <a:ext cx="5205600" cy="45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pt-BR" sz="1800" spc="-1" strike="noStrike">
                <a:solidFill>
                  <a:srgbClr val="3f647b"/>
                </a:solidFill>
                <a:latin typeface="Roboto"/>
                <a:ea typeface="Roboto"/>
              </a:rPr>
              <a:t> 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Sobre o React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Montagem do ambiente de desenvolvimento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Iniciando uma aplicação React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JSX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Renderizando elementos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Componentes e Props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Estado e ciclo de vida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Manipulação de eventos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Renderização condicional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Atividades assíncronas: exercícios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3" descr=""/>
          <p:cNvPicPr/>
          <p:nvPr/>
        </p:nvPicPr>
        <p:blipFill>
          <a:blip r:embed="rId1"/>
          <a:srcRect l="0" t="0" r="0" b="14956"/>
          <a:stretch/>
        </p:blipFill>
        <p:spPr>
          <a:xfrm>
            <a:off x="0" y="3866760"/>
            <a:ext cx="12191400" cy="301788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371520" y="172800"/>
            <a:ext cx="1144836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800" spc="-1" strike="noStrike">
                <a:solidFill>
                  <a:srgbClr val="09386f"/>
                </a:solidFill>
                <a:latin typeface="Segoe Condensed"/>
                <a:ea typeface="DejaVu Sans"/>
              </a:rPr>
              <a:t>SOBRE O REACT</a:t>
            </a:r>
            <a:endParaRPr b="0" lang="pt-BR" sz="38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pt-BR" sz="1400" spc="-1" strike="noStrike">
                <a:solidFill>
                  <a:srgbClr val="8497b0"/>
                </a:solidFill>
                <a:latin typeface="Roboto"/>
                <a:ea typeface="Roboto"/>
              </a:rPr>
              <a:t>EVOLUÇÃO DE DOWNLOADS – ÚLTIMOS 5 ANOS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40760" y="1149120"/>
            <a:ext cx="11846880" cy="416448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36000" y="5976000"/>
            <a:ext cx="6896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Fonte: </a:t>
            </a:r>
            <a:r>
              <a:rPr b="0" lang="pt-BR" sz="18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https://www.npmtrends.com/react-vs-@angular/core-vs-vue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563c1"/>
                </a:solidFill>
                <a:latin typeface="Arial"/>
              </a:rPr>
              <a:t>Data: 16/07/2020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m 3_0" descr=""/>
          <p:cNvPicPr/>
          <p:nvPr/>
        </p:nvPicPr>
        <p:blipFill>
          <a:blip r:embed="rId1"/>
          <a:srcRect l="0" t="0" r="0" b="14956"/>
          <a:stretch/>
        </p:blipFill>
        <p:spPr>
          <a:xfrm>
            <a:off x="0" y="3866760"/>
            <a:ext cx="12191400" cy="301788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371520" y="172800"/>
            <a:ext cx="11448360" cy="11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800" spc="-1" strike="noStrike">
                <a:solidFill>
                  <a:srgbClr val="09386f"/>
                </a:solidFill>
                <a:latin typeface="Segoe Condensed"/>
                <a:ea typeface="DejaVu Sans"/>
              </a:rPr>
              <a:t>SOBRE O REACT</a:t>
            </a:r>
            <a:endParaRPr b="0" lang="pt-BR" sz="38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pt-BR" sz="1400" spc="-1" strike="noStrike">
                <a:solidFill>
                  <a:srgbClr val="8497b0"/>
                </a:solidFill>
                <a:latin typeface="Roboto"/>
                <a:ea typeface="Roboto"/>
              </a:rPr>
              <a:t>UMA BIBLIOTECA JAVASCRIPT PARA CRIAR INTERFACES DE USUÁRIO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16000" y="1584000"/>
            <a:ext cx="37944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DECLARATIVO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React faz com que a criação de UIs interativas seja uma tarefa fácil. Crie views simples para cada estado na sua aplicação, e o React irá atualizar e renderizar de forma eficiente apenas os componentes necessários na medida em que os dados mudam.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Views declarativas fazem com que seu código seja mais previsível e simples de depurar.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197960" y="1586160"/>
            <a:ext cx="379476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BASEADO EM COMPONENTES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Crie componentes encapsulados que gerenciam seu próprio estado e então, combine-os para criar UIs complexas.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Como a lógica do componente é escrita em JavaScript e não em templates, você pode facilmente passar diversos tipos de dados ao longo da sua aplicação e ainda manter o estado fora do DOM.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8157240" y="1584000"/>
            <a:ext cx="37944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USE EM QUALQUER LUGAR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Você pode desenvolver novos recursos com React sem reescrever o código existente.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O React também pode ser renderizado no servidor, usando Node, e ser usado para criar aplicações mobile, através do React Native.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m 9_0" descr=""/>
          <p:cNvPicPr/>
          <p:nvPr/>
        </p:nvPicPr>
        <p:blipFill>
          <a:blip r:embed="rId1"/>
          <a:stretch/>
        </p:blipFill>
        <p:spPr>
          <a:xfrm>
            <a:off x="0" y="36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34800" y="208800"/>
            <a:ext cx="114847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Segoe Condensed"/>
                <a:ea typeface="DejaVu Sans"/>
              </a:rPr>
              <a:t>AMBIENTE DE DESENVOLVIMENTO LOCAL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bdd7ee"/>
                </a:solidFill>
                <a:latin typeface="Roboto"/>
                <a:ea typeface="Roboto"/>
              </a:rPr>
              <a:t>FERRAMENTAS QUE SERÃO UTILIZADAS NO CURSO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137" name="Group 2"/>
          <p:cNvGrpSpPr/>
          <p:nvPr/>
        </p:nvGrpSpPr>
        <p:grpSpPr>
          <a:xfrm>
            <a:off x="8196480" y="1407960"/>
            <a:ext cx="3431160" cy="5571720"/>
            <a:chOff x="8196480" y="1407960"/>
            <a:chExt cx="3431160" cy="5571720"/>
          </a:xfrm>
        </p:grpSpPr>
        <p:sp>
          <p:nvSpPr>
            <p:cNvPr id="138" name="CustomShape 3"/>
            <p:cNvSpPr/>
            <p:nvPr/>
          </p:nvSpPr>
          <p:spPr>
            <a:xfrm>
              <a:off x="8196480" y="3571200"/>
              <a:ext cx="3431160" cy="340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Node.js®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Roboto Light"/>
                  <a:ea typeface="Roboto Light"/>
                </a:rPr>
                <a:t>Ambiente que permite execução de JavaScript do lado do servidor.</a:t>
              </a:r>
              <a:br/>
              <a:br/>
              <a:r>
                <a:rPr b="1" lang="pt-BR" sz="1800" spc="-1" strike="noStrike">
                  <a:solidFill>
                    <a:srgbClr val="000000"/>
                  </a:solidFill>
                  <a:latin typeface="Roboto Light"/>
                  <a:ea typeface="Roboto Light"/>
                </a:rPr>
                <a:t>Utilizar o NVM (Node Version Manager) para instalar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1" lang="pt-BR" sz="1800" spc="-1" strike="noStrike" u="sng">
                  <a:solidFill>
                    <a:srgbClr val="0563c1"/>
                  </a:solidFill>
                  <a:uFillTx/>
                  <a:latin typeface="Roboto Light"/>
                  <a:ea typeface="Roboto Light"/>
                  <a:hlinkClick r:id="rId2"/>
                </a:rPr>
                <a:t>https://github.com/nvm-sh/nvm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10000"/>
                </a:lnSpc>
              </a:pPr>
              <a:endParaRPr b="0" lang="pt-BR" sz="1800" spc="-1" strike="noStrike">
                <a:latin typeface="Arial"/>
              </a:endParaRPr>
            </a:p>
          </p:txBody>
        </p:sp>
        <p:pic>
          <p:nvPicPr>
            <p:cNvPr id="139" name="" descr=""/>
            <p:cNvPicPr/>
            <p:nvPr/>
          </p:nvPicPr>
          <p:blipFill>
            <a:blip r:embed="rId3"/>
            <a:stretch/>
          </p:blipFill>
          <p:spPr>
            <a:xfrm>
              <a:off x="8219520" y="1407960"/>
              <a:ext cx="3408120" cy="20869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0" name="Group 4"/>
          <p:cNvGrpSpPr/>
          <p:nvPr/>
        </p:nvGrpSpPr>
        <p:grpSpPr>
          <a:xfrm>
            <a:off x="4356720" y="1440000"/>
            <a:ext cx="3431160" cy="3978360"/>
            <a:chOff x="4356720" y="1440000"/>
            <a:chExt cx="3431160" cy="3978360"/>
          </a:xfrm>
        </p:grpSpPr>
        <p:sp>
          <p:nvSpPr>
            <p:cNvPr id="141" name="CustomShape 5"/>
            <p:cNvSpPr/>
            <p:nvPr/>
          </p:nvSpPr>
          <p:spPr>
            <a:xfrm>
              <a:off x="4356720" y="3518640"/>
              <a:ext cx="3431160" cy="189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Visual Studio Code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Roboto Light"/>
                  <a:ea typeface="Roboto Light"/>
                </a:rPr>
                <a:t>IDE para edição de código</a:t>
              </a:r>
              <a:br/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1" lang="pt-BR" sz="1800" spc="-1" strike="noStrike" u="sng">
                  <a:solidFill>
                    <a:srgbClr val="0563c1"/>
                  </a:solidFill>
                  <a:uFillTx/>
                  <a:latin typeface="Roboto Light"/>
                  <a:ea typeface="Roboto Light"/>
                  <a:hlinkClick r:id="rId4"/>
                </a:rPr>
                <a:t>https://code.visualstudio.com/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endParaRPr b="0" lang="pt-BR" sz="1800" spc="-1" strike="noStrike">
                <a:latin typeface="Arial"/>
              </a:endParaRPr>
            </a:p>
          </p:txBody>
        </p:sp>
        <p:pic>
          <p:nvPicPr>
            <p:cNvPr id="142" name="" descr=""/>
            <p:cNvPicPr/>
            <p:nvPr/>
          </p:nvPicPr>
          <p:blipFill>
            <a:blip r:embed="rId5"/>
            <a:stretch/>
          </p:blipFill>
          <p:spPr>
            <a:xfrm>
              <a:off x="5058720" y="1440000"/>
              <a:ext cx="2027160" cy="2027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3" name="Group 6"/>
          <p:cNvGrpSpPr/>
          <p:nvPr/>
        </p:nvGrpSpPr>
        <p:grpSpPr>
          <a:xfrm>
            <a:off x="504000" y="1800000"/>
            <a:ext cx="3444120" cy="3618720"/>
            <a:chOff x="504000" y="1800000"/>
            <a:chExt cx="3444120" cy="3618720"/>
          </a:xfrm>
        </p:grpSpPr>
        <p:sp>
          <p:nvSpPr>
            <p:cNvPr id="144" name="CustomShape 7"/>
            <p:cNvSpPr/>
            <p:nvPr/>
          </p:nvSpPr>
          <p:spPr>
            <a:xfrm>
              <a:off x="510480" y="3518640"/>
              <a:ext cx="3431160" cy="190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GIT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Roboto Light"/>
                  <a:ea typeface="Roboto Light"/>
                </a:rPr>
                <a:t>Sistema de controle de versão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1" lang="pt-BR" sz="1800" spc="-1" strike="noStrike" u="sng">
                  <a:solidFill>
                    <a:srgbClr val="0563c1"/>
                  </a:solidFill>
                  <a:uFillTx/>
                  <a:latin typeface="Roboto Light"/>
                  <a:ea typeface="Roboto Light"/>
                  <a:hlinkClick r:id="rId6"/>
                </a:rPr>
                <a:t>https://git-scm.com/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endParaRPr b="0" lang="pt-BR" sz="1800" spc="-1" strike="noStrike">
                <a:latin typeface="Arial"/>
              </a:endParaRPr>
            </a:p>
          </p:txBody>
        </p:sp>
        <p:pic>
          <p:nvPicPr>
            <p:cNvPr id="145" name="" descr=""/>
            <p:cNvPicPr/>
            <p:nvPr/>
          </p:nvPicPr>
          <p:blipFill>
            <a:blip r:embed="rId7"/>
            <a:stretch/>
          </p:blipFill>
          <p:spPr>
            <a:xfrm>
              <a:off x="504000" y="1800000"/>
              <a:ext cx="3444120" cy="1439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6" name="Group 8"/>
          <p:cNvGrpSpPr/>
          <p:nvPr/>
        </p:nvGrpSpPr>
        <p:grpSpPr>
          <a:xfrm>
            <a:off x="360000" y="5544000"/>
            <a:ext cx="936000" cy="1080000"/>
            <a:chOff x="360000" y="5544000"/>
            <a:chExt cx="936000" cy="1080000"/>
          </a:xfrm>
        </p:grpSpPr>
        <p:pic>
          <p:nvPicPr>
            <p:cNvPr id="147" name="" descr=""/>
            <p:cNvPicPr/>
            <p:nvPr/>
          </p:nvPicPr>
          <p:blipFill>
            <a:blip r:embed="rId8"/>
            <a:stretch/>
          </p:blipFill>
          <p:spPr>
            <a:xfrm>
              <a:off x="459360" y="5544000"/>
              <a:ext cx="665640" cy="79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8" name="TextShape 9"/>
            <p:cNvSpPr txBox="1"/>
            <p:nvPr/>
          </p:nvSpPr>
          <p:spPr>
            <a:xfrm>
              <a:off x="360000" y="6339960"/>
              <a:ext cx="936000" cy="284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pt-BR" sz="1200" spc="-1" strike="noStrike">
                  <a:latin typeface="Arial"/>
                </a:rPr>
                <a:t>Hands on!</a:t>
              </a:r>
              <a:endParaRPr b="0" lang="pt-B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m 9_1" descr=""/>
          <p:cNvPicPr/>
          <p:nvPr/>
        </p:nvPicPr>
        <p:blipFill>
          <a:blip r:embed="rId1"/>
          <a:stretch/>
        </p:blipFill>
        <p:spPr>
          <a:xfrm>
            <a:off x="7200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334800" y="208800"/>
            <a:ext cx="114847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Segoe Condensed"/>
                <a:ea typeface="DejaVu Sans"/>
              </a:rPr>
              <a:t>AMBIENTE DE DESENVOLVIMENTO LOCAL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bdd7ee"/>
                </a:solidFill>
                <a:latin typeface="Roboto"/>
                <a:ea typeface="Roboto"/>
              </a:rPr>
              <a:t>INICIANDO UMA APLICAÇÃO REACT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64000" y="1728000"/>
            <a:ext cx="10439640" cy="38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Toolchains recomendadas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Nova aplicação SPA: </a:t>
            </a:r>
            <a:r>
              <a:rPr b="0" lang="pt-BR" sz="2000" spc="-1" strike="noStrike" u="sng">
                <a:solidFill>
                  <a:srgbClr val="808080"/>
                </a:solidFill>
                <a:uFillTx/>
                <a:latin typeface="Arial"/>
                <a:hlinkClick r:id="rId2"/>
              </a:rPr>
              <a:t>Create React App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Site renderizado no servidor (SSR) com Node.js: </a:t>
            </a:r>
            <a:r>
              <a:rPr b="0" lang="pt-BR" sz="2000" spc="-1" strike="noStrike" u="sng">
                <a:solidFill>
                  <a:srgbClr val="808080"/>
                </a:solidFill>
                <a:uFillTx/>
                <a:latin typeface="Arial"/>
                <a:hlinkClick r:id="rId3"/>
              </a:rPr>
              <a:t>Next.js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Site estático orientado a conteúdo: 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Arial"/>
                <a:hlinkClick r:id="rId4"/>
              </a:rPr>
              <a:t>Gatsby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Biblioteca de componentes</a:t>
            </a:r>
            <a:endParaRPr b="0" lang="pt-BR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563c1"/>
                </a:solidFill>
                <a:uFillTx/>
                <a:latin typeface="Arial"/>
                <a:hlinkClick r:id="rId5"/>
              </a:rPr>
              <a:t>Neutrino</a:t>
            </a:r>
            <a:endParaRPr b="0" lang="pt-BR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563c1"/>
                </a:solidFill>
                <a:uFillTx/>
                <a:latin typeface="Arial"/>
                <a:hlinkClick r:id="rId6"/>
              </a:rPr>
              <a:t>Nx</a:t>
            </a:r>
            <a:endParaRPr b="0" lang="pt-BR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563c1"/>
                </a:solidFill>
                <a:uFillTx/>
                <a:latin typeface="Arial"/>
                <a:hlinkClick r:id="rId7"/>
              </a:rPr>
              <a:t>Parcel</a:t>
            </a:r>
            <a:endParaRPr b="0" lang="pt-BR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563c1"/>
                </a:solidFill>
                <a:uFillTx/>
                <a:latin typeface="Arial"/>
                <a:hlinkClick r:id="rId8"/>
              </a:rPr>
              <a:t>Razzle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m 9_2" descr=""/>
          <p:cNvPicPr/>
          <p:nvPr/>
        </p:nvPicPr>
        <p:blipFill>
          <a:blip r:embed="rId1"/>
          <a:stretch/>
        </p:blipFill>
        <p:spPr>
          <a:xfrm>
            <a:off x="7200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334800" y="208800"/>
            <a:ext cx="114847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latin typeface="Segoe Condensed"/>
                <a:ea typeface="DejaVu Sans"/>
              </a:rPr>
              <a:t>AMBIENTE DE DESENVOLVIMENTO LOCAL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bdd7ee"/>
                </a:solidFill>
                <a:latin typeface="Roboto"/>
                <a:ea typeface="Roboto"/>
              </a:rPr>
              <a:t>INICIANDO UMA APLICAÇÃO REACT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92000" y="1404000"/>
            <a:ext cx="10439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Iremos utilizar o create react app: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33760" y="2366640"/>
            <a:ext cx="10541880" cy="1178280"/>
          </a:xfrm>
          <a:prstGeom prst="rect">
            <a:avLst/>
          </a:prstGeom>
          <a:solidFill>
            <a:srgbClr val="000000">
              <a:alpha val="70000"/>
            </a:srgbClr>
          </a:solidFill>
          <a:ln cap="rnd" w="360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7640" rIns="107640" tIns="62640" bIns="62640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latin typeface="Nimbus Mono PS"/>
              </a:rPr>
              <a:t>npx create-react-app nome-da-app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latin typeface="Nimbus Mono PS"/>
              </a:rPr>
              <a:t>cd nome-da-app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latin typeface="Nimbus Mono PS"/>
              </a:rPr>
              <a:t>npm start</a:t>
            </a:r>
            <a:endParaRPr b="0" lang="pt-BR" sz="2200" spc="-1" strike="noStrike">
              <a:latin typeface="Arial"/>
            </a:endParaRPr>
          </a:p>
        </p:txBody>
      </p:sp>
      <p:grpSp>
        <p:nvGrpSpPr>
          <p:cNvPr id="156" name="Group 4"/>
          <p:cNvGrpSpPr/>
          <p:nvPr/>
        </p:nvGrpSpPr>
        <p:grpSpPr>
          <a:xfrm>
            <a:off x="360000" y="5544000"/>
            <a:ext cx="936000" cy="1080000"/>
            <a:chOff x="360000" y="5544000"/>
            <a:chExt cx="936000" cy="1080000"/>
          </a:xfrm>
        </p:grpSpPr>
        <p:pic>
          <p:nvPicPr>
            <p:cNvPr id="157" name="" descr=""/>
            <p:cNvPicPr/>
            <p:nvPr/>
          </p:nvPicPr>
          <p:blipFill>
            <a:blip r:embed="rId2"/>
            <a:stretch/>
          </p:blipFill>
          <p:spPr>
            <a:xfrm>
              <a:off x="459360" y="5544000"/>
              <a:ext cx="665640" cy="79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8" name="TextShape 5"/>
            <p:cNvSpPr txBox="1"/>
            <p:nvPr/>
          </p:nvSpPr>
          <p:spPr>
            <a:xfrm>
              <a:off x="360000" y="6339960"/>
              <a:ext cx="936000" cy="284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pt-BR" sz="1200" spc="-1" strike="noStrike">
                  <a:latin typeface="Arial"/>
                </a:rPr>
                <a:t>Hands on!</a:t>
              </a:r>
              <a:endParaRPr b="0" lang="pt-B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m 3_1" descr=""/>
          <p:cNvPicPr/>
          <p:nvPr/>
        </p:nvPicPr>
        <p:blipFill>
          <a:blip r:embed="rId1"/>
          <a:srcRect l="0" t="0" r="0" b="14963"/>
          <a:stretch/>
        </p:blipFill>
        <p:spPr>
          <a:xfrm>
            <a:off x="0" y="3866760"/>
            <a:ext cx="12191760" cy="301824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371520" y="172800"/>
            <a:ext cx="11448720" cy="8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800" spc="-1" strike="noStrike">
                <a:solidFill>
                  <a:srgbClr val="09386f"/>
                </a:solidFill>
                <a:latin typeface="Segoe Condensed"/>
              </a:rPr>
              <a:t>OLÁ MUNDO!</a:t>
            </a:r>
            <a:endParaRPr b="0" lang="pt-BR" sz="38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pt-BR" sz="1400" spc="-1" strike="noStrike">
                <a:solidFill>
                  <a:srgbClr val="8497b0"/>
                </a:solidFill>
                <a:latin typeface="Roboto"/>
                <a:ea typeface="Roboto"/>
              </a:rPr>
              <a:t>MENOR EXEMPLO DE REACT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094760" y="1670040"/>
            <a:ext cx="10182600" cy="20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pt-BR" sz="1800" spc="-1" strike="noStrike">
                <a:solidFill>
                  <a:srgbClr val="3f647b"/>
                </a:solidFill>
                <a:latin typeface="Roboto"/>
                <a:ea typeface="Roboto"/>
              </a:rPr>
              <a:t>LISTA DE TÓPICOS 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3b3838"/>
                </a:solidFill>
                <a:latin typeface="Roboto Light"/>
                <a:ea typeface="Roboto Light"/>
              </a:rPr>
              <a:t>Lorem ipsum dolor sit amet, consectetur adipiscing elit, sed do eiusmod tempor incididunt ut labore et dolore magna aliqua.</a:t>
            </a:r>
            <a:endParaRPr b="0" lang="pt-BR" sz="1400" spc="-1" strike="noStrike">
              <a:latin typeface="Arial"/>
            </a:endParaRPr>
          </a:p>
          <a:p>
            <a:pPr marL="285840" indent="-28548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3b3838"/>
                </a:solidFill>
                <a:latin typeface="Roboto Light"/>
                <a:ea typeface="Roboto Light"/>
              </a:rPr>
              <a:t>Ut enim ad minim veniam, quis nostrud exercitation ullamco laboris nisi ut aliquip ex ea commodo consequat.</a:t>
            </a:r>
            <a:endParaRPr b="0" lang="pt-BR" sz="1400" spc="-1" strike="noStrike">
              <a:latin typeface="Arial"/>
            </a:endParaRPr>
          </a:p>
          <a:p>
            <a:pPr marL="285840" indent="-28548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3b3838"/>
                </a:solidFill>
                <a:latin typeface="Roboto Light"/>
                <a:ea typeface="Roboto Light"/>
              </a:rPr>
              <a:t>Lorem ipsum dolor sit amet, consectetur adipiscing elit.</a:t>
            </a:r>
            <a:endParaRPr b="0" lang="pt-BR" sz="1400" spc="-1" strike="noStrike">
              <a:latin typeface="Arial"/>
            </a:endParaRPr>
          </a:p>
          <a:p>
            <a:pPr marL="285840" indent="-28548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3b3838"/>
                </a:solidFill>
                <a:latin typeface="Roboto Light"/>
                <a:ea typeface="Roboto Light"/>
              </a:rPr>
              <a:t>Duis aute irure dolor in reprehenderit in voluptate velit esse cillum dolore eu fugiat nulla pariatur.</a:t>
            </a:r>
            <a:endParaRPr b="0" lang="pt-BR" sz="1400" spc="-1" strike="noStrike">
              <a:latin typeface="Arial"/>
            </a:endParaRPr>
          </a:p>
          <a:p>
            <a:pPr marL="285840" indent="-28548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3b3838"/>
                </a:solidFill>
                <a:latin typeface="Roboto Light"/>
                <a:ea typeface="Roboto Light"/>
              </a:rPr>
              <a:t>Excepteur sint occaecat cupidatat non proident, sunt in culpa qui officia deserunt.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Application>LibreOffice/6.4.4.2$Linux_X86_64 LibreOffice_project/40$Build-2</Application>
  <Words>1921</Words>
  <Paragraphs>161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2019-04-29T14:51:15Z</dcterms:created>
  <dc:creator>David Macedo Sa - DATAPREVRJ</dc:creator>
  <dc:description/>
  <dc:language>pt-BR</dc:language>
  <cp:lastModifiedBy/>
  <dcterms:modified xsi:type="dcterms:W3CDTF">2020-07-17T19:34:29Z</dcterms:modified>
  <cp:revision>80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