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70" r:id="rId4"/>
    <p:sldId id="26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4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0.21101691455234814"/>
          <c:y val="5.6668796636022596E-2"/>
          <c:w val="0.55272382618839511"/>
          <c:h val="0.68455064517458886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Shore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0.65834633374999996</c:v>
                </c:pt>
                <c:pt idx="2">
                  <c:v>0.29510489512499999</c:v>
                </c:pt>
                <c:pt idx="3">
                  <c:v>0.18205349441666666</c:v>
                </c:pt>
                <c:pt idx="4">
                  <c:v>0.13439490443749999</c:v>
                </c:pt>
                <c:pt idx="5">
                  <c:v>9.2625109750000004E-2</c:v>
                </c:pt>
                <c:pt idx="6">
                  <c:v>6.8573285656249997E-2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BDB</c:v>
                </c:pt>
              </c:strCache>
            </c:strRef>
          </c:tx>
          <c:spPr>
            <a:ln>
              <a:solidFill>
                <a:schemeClr val="accent2">
                  <a:lumMod val="20000"/>
                  <a:lumOff val="80000"/>
                </a:schemeClr>
              </a:solidFill>
            </a:ln>
          </c:spPr>
          <c:marker>
            <c:symbol val="square"/>
            <c:size val="5"/>
            <c:spPr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</c:numCache>
            </c:numRef>
          </c:xVal>
          <c:y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0.92753623200000002</c:v>
                </c:pt>
                <c:pt idx="2">
                  <c:v>0.41830065362500002</c:v>
                </c:pt>
                <c:pt idx="3">
                  <c:v>0.12903225808333332</c:v>
                </c:pt>
                <c:pt idx="4">
                  <c:v>7.1910112375000002E-2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MySql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0.7908163265</c:v>
                </c:pt>
                <c:pt idx="2">
                  <c:v>0.60077519374999999</c:v>
                </c:pt>
                <c:pt idx="3">
                  <c:v>0.47256097558333332</c:v>
                </c:pt>
                <c:pt idx="4">
                  <c:v>0.37530266343750002</c:v>
                </c:pt>
                <c:pt idx="5">
                  <c:v>0.25121555916666666</c:v>
                </c:pt>
                <c:pt idx="6">
                  <c:v>6.8584070781250006E-2</c:v>
                </c:pt>
              </c:numCache>
            </c:numRef>
          </c:y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Postgres</c:v>
                </c:pt>
              </c:strCache>
            </c:strRef>
          </c:tx>
          <c:spPr>
            <a:ln>
              <a:solidFill>
                <a:schemeClr val="accent6">
                  <a:lumMod val="75000"/>
                </a:schemeClr>
              </a:solidFill>
            </a:ln>
          </c:spPr>
          <c:marker>
            <c:symbol val="diamond"/>
            <c:size val="6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0.86415094349999999</c:v>
                </c:pt>
                <c:pt idx="2">
                  <c:v>0.75577557750000002</c:v>
                </c:pt>
                <c:pt idx="3">
                  <c:v>0.63788300833333333</c:v>
                </c:pt>
                <c:pt idx="4">
                  <c:v>0.52764976956249998</c:v>
                </c:pt>
                <c:pt idx="5">
                  <c:v>0.38166666666666665</c:v>
                </c:pt>
                <c:pt idx="6">
                  <c:v>0.2729439809375</c:v>
                </c:pt>
              </c:numCache>
            </c:numRef>
          </c:y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DBMS "X"</c:v>
                </c:pt>
              </c:strCache>
            </c:strRef>
          </c:tx>
          <c:spPr>
            <a:ln>
              <a:solidFill>
                <a:schemeClr val="bg2">
                  <a:lumMod val="25000"/>
                </a:schemeClr>
              </a:solidFill>
            </a:ln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0.93513513513513513</c:v>
                </c:pt>
                <c:pt idx="2">
                  <c:v>0.85221674876847298</c:v>
                </c:pt>
                <c:pt idx="3">
                  <c:v>0.76548672566371689</c:v>
                </c:pt>
                <c:pt idx="4">
                  <c:v>0.74568965517241381</c:v>
                </c:pt>
                <c:pt idx="5">
                  <c:v>0.59655172413793112</c:v>
                </c:pt>
                <c:pt idx="6">
                  <c:v>0.53230769230769226</c:v>
                </c:pt>
              </c:numCache>
            </c:numRef>
          </c:y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Shore-mt</c:v>
                </c:pt>
              </c:strCache>
            </c:strRef>
          </c:tx>
          <c:spPr>
            <a:ln>
              <a:solidFill>
                <a:srgbClr val="FF33CC"/>
              </a:solidFill>
            </a:ln>
          </c:spPr>
          <c:marker>
            <c:symbol val="circle"/>
            <c:size val="5"/>
            <c:spPr>
              <a:solidFill>
                <a:srgbClr val="FF33CC"/>
              </a:solidFill>
              <a:ln>
                <a:solidFill>
                  <a:srgbClr val="FF33CC"/>
                </a:solidFill>
              </a:ln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4</c:v>
                </c:pt>
                <c:pt idx="2">
                  <c:v>8</c:v>
                </c:pt>
                <c:pt idx="3">
                  <c:v>12</c:v>
                </c:pt>
                <c:pt idx="4">
                  <c:v>16</c:v>
                </c:pt>
                <c:pt idx="5">
                  <c:v>24</c:v>
                </c:pt>
                <c:pt idx="6">
                  <c:v>32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0.96926229500000005</c:v>
                </c:pt>
                <c:pt idx="2">
                  <c:v>0.92927308450000001</c:v>
                </c:pt>
                <c:pt idx="3">
                  <c:v>0.87188940083333344</c:v>
                </c:pt>
                <c:pt idx="4">
                  <c:v>0.81692573374999999</c:v>
                </c:pt>
                <c:pt idx="5">
                  <c:v>0.71074380166666673</c:v>
                </c:pt>
                <c:pt idx="6">
                  <c:v>0.57788637750000005</c:v>
                </c:pt>
              </c:numCache>
            </c:numRef>
          </c:yVal>
        </c:ser>
        <c:axId val="72696576"/>
        <c:axId val="84092800"/>
      </c:scatterChart>
      <c:valAx>
        <c:axId val="7269657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400" dirty="0" smtClean="0"/>
                  <a:t>Concurrent Clients</a:t>
                </a:r>
                <a:endParaRPr lang="en-US" sz="240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84092800"/>
        <c:crosses val="autoZero"/>
        <c:crossBetween val="midCat"/>
        <c:majorUnit val="10"/>
      </c:valAx>
      <c:valAx>
        <c:axId val="84092800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 dirty="0" smtClean="0"/>
                  <a:t>Norm.</a:t>
                </a:r>
                <a:r>
                  <a:rPr lang="en-US" sz="2800" baseline="0" dirty="0" smtClean="0"/>
                  <a:t> Throughput/#Clients</a:t>
                </a:r>
                <a:endParaRPr lang="en-US" sz="2800" dirty="0"/>
              </a:p>
            </c:rich>
          </c:tx>
          <c:layout>
            <c:manualLayout>
              <c:xMode val="edge"/>
              <c:yMode val="edge"/>
              <c:x val="2.0370370370370434E-2"/>
              <c:y val="5.9286597683143143E-2"/>
            </c:manualLayout>
          </c:layout>
        </c:title>
        <c:numFmt formatCode="General" sourceLinked="1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7269657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2400"/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031D2-7C4A-4FCE-8845-80BAB3C3E9A0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299B8-E9BE-4F39-9442-7310EFED00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So, in order to tackle</a:t>
            </a:r>
            <a:r>
              <a:rPr lang="en-US" baseline="0" dirty="0" smtClean="0"/>
              <a:t> the scalability problem of the database engines our first approach is to put huge engineering effort and implement the most scalable conventional engine. The result of this effort, called Shore-MT, not only is the most scalable database engine, but also is the highest-performing one.</a:t>
            </a:r>
          </a:p>
          <a:p>
            <a:r>
              <a:rPr lang="en-US" baseline="0" dirty="0" smtClean="0"/>
              <a:t>However, even Shore-MT, has scalability problems. As a next step we try to identify Shore-MTs scalability problems.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Shore-MT is the most scalable storage engine, we expect that any other system eventually is going to face the same problems with Shore-MT.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EE36-A2EB-43C5-B4E0-257E06470E6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4EE36-A2EB-43C5-B4E0-257E06470E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Storage Manager Scalability on CMPs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Ippokratis Pandis</a:t>
            </a:r>
          </a:p>
          <a:p>
            <a:r>
              <a:rPr lang="en-US" dirty="0" smtClean="0"/>
              <a:t>CIDR 2009 - Gong Show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on CMP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609600" y="1219200"/>
          <a:ext cx="7848600" cy="546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67400" y="58674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 Niagara I - 32 HW Contexts</a:t>
            </a:r>
          </a:p>
          <a:p>
            <a:r>
              <a:rPr lang="en-US" dirty="0" smtClean="0"/>
              <a:t>Update intensive workload</a:t>
            </a:r>
          </a:p>
          <a:p>
            <a:r>
              <a:rPr lang="en-US" dirty="0" smtClean="0"/>
              <a:t>No database lock conflicts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1" y="1752600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Linear (ideal) scaling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2133600"/>
            <a:ext cx="3352800" cy="1588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9375" y="5715000"/>
            <a:ext cx="8961438" cy="990600"/>
          </a:xfrm>
          <a:prstGeom prst="rect">
            <a:avLst/>
          </a:prstGeom>
          <a:solidFill>
            <a:srgbClr val="FFFF99"/>
          </a:solidFill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Scalability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problems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lang="en-US" sz="3200" baseline="0" dirty="0" smtClean="0"/>
              <a:t>Are database systems ready for</a:t>
            </a:r>
            <a:r>
              <a:rPr lang="en-US" sz="3200" dirty="0" smtClean="0"/>
              <a:t> modern hardware??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8" grpId="0"/>
      <p:bldP spid="4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1858963"/>
          </a:xfrm>
        </p:spPr>
        <p:txBody>
          <a:bodyPr/>
          <a:lstStyle/>
          <a:p>
            <a:r>
              <a:rPr lang="en-US" dirty="0" smtClean="0"/>
              <a:t>Too many </a:t>
            </a:r>
            <a:r>
              <a:rPr lang="en-US" dirty="0" smtClean="0"/>
              <a:t>active concurrent threads</a:t>
            </a:r>
          </a:p>
          <a:p>
            <a:endParaRPr lang="en-US" dirty="0" smtClean="0"/>
          </a:p>
          <a:p>
            <a:r>
              <a:rPr lang="en-US" dirty="0" smtClean="0"/>
              <a:t>Physical contention on centralized structures 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762000" y="2743200"/>
            <a:ext cx="7543800" cy="304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381000" y="1447800"/>
            <a:ext cx="8229600" cy="17526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/>
          <p:nvPr/>
        </p:nvCxnSpPr>
        <p:spPr>
          <a:xfrm rot="10800000">
            <a:off x="1066800" y="1295400"/>
            <a:ext cx="1905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V="1">
            <a:off x="6096000" y="1293812"/>
            <a:ext cx="1524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105400" y="2133600"/>
            <a:ext cx="1600200" cy="158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609600" y="1524000"/>
            <a:ext cx="1219200" cy="1219994"/>
            <a:chOff x="609600" y="1524000"/>
            <a:chExt cx="1219200" cy="1219994"/>
          </a:xfrm>
        </p:grpSpPr>
        <p:sp>
          <p:nvSpPr>
            <p:cNvPr id="136" name="Rectangle 135"/>
            <p:cNvSpPr/>
            <p:nvPr/>
          </p:nvSpPr>
          <p:spPr>
            <a:xfrm>
              <a:off x="609600" y="1600200"/>
              <a:ext cx="1219200" cy="533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CPU-0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914400" y="2286000"/>
              <a:ext cx="609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Straight Connector 137"/>
            <p:cNvCxnSpPr>
              <a:stCxn id="136" idx="2"/>
              <a:endCxn id="137" idx="0"/>
            </p:cNvCxnSpPr>
            <p:nvPr/>
          </p:nvCxnSpPr>
          <p:spPr>
            <a:xfrm rot="5400000">
              <a:off x="1143000" y="2209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7" idx="2"/>
            </p:cNvCxnSpPr>
            <p:nvPr/>
          </p:nvCxnSpPr>
          <p:spPr>
            <a:xfrm rot="5400000">
              <a:off x="1143000" y="26670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Freeform 26"/>
            <p:cNvSpPr>
              <a:spLocks noChangeArrowheads="1"/>
            </p:cNvSpPr>
            <p:nvPr/>
          </p:nvSpPr>
          <p:spPr bwMode="auto">
            <a:xfrm>
              <a:off x="7620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Freeform 26"/>
            <p:cNvSpPr>
              <a:spLocks noChangeArrowheads="1"/>
            </p:cNvSpPr>
            <p:nvPr/>
          </p:nvSpPr>
          <p:spPr bwMode="auto">
            <a:xfrm>
              <a:off x="9906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Freeform 26"/>
            <p:cNvSpPr>
              <a:spLocks noChangeArrowheads="1"/>
            </p:cNvSpPr>
            <p:nvPr/>
          </p:nvSpPr>
          <p:spPr bwMode="auto">
            <a:xfrm>
              <a:off x="12954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Freeform 26"/>
            <p:cNvSpPr>
              <a:spLocks noChangeArrowheads="1"/>
            </p:cNvSpPr>
            <p:nvPr/>
          </p:nvSpPr>
          <p:spPr bwMode="auto">
            <a:xfrm>
              <a:off x="16002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981200" y="1524000"/>
            <a:ext cx="1219200" cy="1219994"/>
            <a:chOff x="609600" y="1524000"/>
            <a:chExt cx="1219200" cy="1219994"/>
          </a:xfrm>
        </p:grpSpPr>
        <p:sp>
          <p:nvSpPr>
            <p:cNvPr id="145" name="Rectangle 144"/>
            <p:cNvSpPr/>
            <p:nvPr/>
          </p:nvSpPr>
          <p:spPr>
            <a:xfrm>
              <a:off x="609600" y="1600200"/>
              <a:ext cx="1219200" cy="533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CPU-1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914400" y="2286000"/>
              <a:ext cx="609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Straight Connector 146"/>
            <p:cNvCxnSpPr>
              <a:stCxn id="145" idx="2"/>
              <a:endCxn id="146" idx="0"/>
            </p:cNvCxnSpPr>
            <p:nvPr/>
          </p:nvCxnSpPr>
          <p:spPr>
            <a:xfrm rot="5400000">
              <a:off x="1143000" y="2209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46" idx="2"/>
            </p:cNvCxnSpPr>
            <p:nvPr/>
          </p:nvCxnSpPr>
          <p:spPr>
            <a:xfrm rot="5400000">
              <a:off x="1143000" y="26670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Freeform 26"/>
            <p:cNvSpPr>
              <a:spLocks noChangeArrowheads="1"/>
            </p:cNvSpPr>
            <p:nvPr/>
          </p:nvSpPr>
          <p:spPr bwMode="auto">
            <a:xfrm>
              <a:off x="7620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0" name="Freeform 26"/>
            <p:cNvSpPr>
              <a:spLocks noChangeArrowheads="1"/>
            </p:cNvSpPr>
            <p:nvPr/>
          </p:nvSpPr>
          <p:spPr bwMode="auto">
            <a:xfrm>
              <a:off x="9906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1" name="Freeform 26"/>
            <p:cNvSpPr>
              <a:spLocks noChangeArrowheads="1"/>
            </p:cNvSpPr>
            <p:nvPr/>
          </p:nvSpPr>
          <p:spPr bwMode="auto">
            <a:xfrm>
              <a:off x="12954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2" name="Freeform 26"/>
            <p:cNvSpPr>
              <a:spLocks noChangeArrowheads="1"/>
            </p:cNvSpPr>
            <p:nvPr/>
          </p:nvSpPr>
          <p:spPr bwMode="auto">
            <a:xfrm>
              <a:off x="16002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352800" y="1524000"/>
            <a:ext cx="1219200" cy="1219994"/>
            <a:chOff x="609600" y="1524000"/>
            <a:chExt cx="1219200" cy="1219994"/>
          </a:xfrm>
        </p:grpSpPr>
        <p:sp>
          <p:nvSpPr>
            <p:cNvPr id="154" name="Rectangle 153"/>
            <p:cNvSpPr/>
            <p:nvPr/>
          </p:nvSpPr>
          <p:spPr>
            <a:xfrm>
              <a:off x="609600" y="1600200"/>
              <a:ext cx="1219200" cy="533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CPU-2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14400" y="2286000"/>
              <a:ext cx="609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6" name="Straight Connector 155"/>
            <p:cNvCxnSpPr>
              <a:stCxn id="154" idx="2"/>
              <a:endCxn id="155" idx="0"/>
            </p:cNvCxnSpPr>
            <p:nvPr/>
          </p:nvCxnSpPr>
          <p:spPr>
            <a:xfrm rot="5400000">
              <a:off x="1143000" y="2209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5" idx="2"/>
            </p:cNvCxnSpPr>
            <p:nvPr/>
          </p:nvCxnSpPr>
          <p:spPr>
            <a:xfrm rot="5400000">
              <a:off x="1143000" y="26670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Freeform 26"/>
            <p:cNvSpPr>
              <a:spLocks noChangeArrowheads="1"/>
            </p:cNvSpPr>
            <p:nvPr/>
          </p:nvSpPr>
          <p:spPr bwMode="auto">
            <a:xfrm>
              <a:off x="7620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9" name="Freeform 26"/>
            <p:cNvSpPr>
              <a:spLocks noChangeArrowheads="1"/>
            </p:cNvSpPr>
            <p:nvPr/>
          </p:nvSpPr>
          <p:spPr bwMode="auto">
            <a:xfrm>
              <a:off x="9906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0" name="Freeform 26"/>
            <p:cNvSpPr>
              <a:spLocks noChangeArrowheads="1"/>
            </p:cNvSpPr>
            <p:nvPr/>
          </p:nvSpPr>
          <p:spPr bwMode="auto">
            <a:xfrm>
              <a:off x="12954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1" name="Freeform 26"/>
            <p:cNvSpPr>
              <a:spLocks noChangeArrowheads="1"/>
            </p:cNvSpPr>
            <p:nvPr/>
          </p:nvSpPr>
          <p:spPr bwMode="auto">
            <a:xfrm>
              <a:off x="16002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62" name="Group 161"/>
          <p:cNvGrpSpPr/>
          <p:nvPr/>
        </p:nvGrpSpPr>
        <p:grpSpPr>
          <a:xfrm>
            <a:off x="6934200" y="1524000"/>
            <a:ext cx="1219200" cy="1219994"/>
            <a:chOff x="609600" y="1524000"/>
            <a:chExt cx="1219200" cy="1219994"/>
          </a:xfrm>
        </p:grpSpPr>
        <p:sp>
          <p:nvSpPr>
            <p:cNvPr id="163" name="Rectangle 162"/>
            <p:cNvSpPr/>
            <p:nvPr/>
          </p:nvSpPr>
          <p:spPr>
            <a:xfrm>
              <a:off x="609600" y="1600200"/>
              <a:ext cx="1219200" cy="5334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CPU-N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914400" y="2286000"/>
              <a:ext cx="6096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Straight Connector 164"/>
            <p:cNvCxnSpPr>
              <a:stCxn id="163" idx="2"/>
              <a:endCxn id="164" idx="0"/>
            </p:cNvCxnSpPr>
            <p:nvPr/>
          </p:nvCxnSpPr>
          <p:spPr>
            <a:xfrm rot="5400000">
              <a:off x="1143000" y="22098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64" idx="2"/>
            </p:cNvCxnSpPr>
            <p:nvPr/>
          </p:nvCxnSpPr>
          <p:spPr>
            <a:xfrm rot="5400000">
              <a:off x="1143000" y="2667000"/>
              <a:ext cx="1524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Freeform 26"/>
            <p:cNvSpPr>
              <a:spLocks noChangeArrowheads="1"/>
            </p:cNvSpPr>
            <p:nvPr/>
          </p:nvSpPr>
          <p:spPr bwMode="auto">
            <a:xfrm>
              <a:off x="7620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8" name="Freeform 26"/>
            <p:cNvSpPr>
              <a:spLocks noChangeArrowheads="1"/>
            </p:cNvSpPr>
            <p:nvPr/>
          </p:nvSpPr>
          <p:spPr bwMode="auto">
            <a:xfrm>
              <a:off x="9906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9" name="Freeform 26"/>
            <p:cNvSpPr>
              <a:spLocks noChangeArrowheads="1"/>
            </p:cNvSpPr>
            <p:nvPr/>
          </p:nvSpPr>
          <p:spPr bwMode="auto">
            <a:xfrm>
              <a:off x="12954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0" name="Freeform 26"/>
            <p:cNvSpPr>
              <a:spLocks noChangeArrowheads="1"/>
            </p:cNvSpPr>
            <p:nvPr/>
          </p:nvSpPr>
          <p:spPr bwMode="auto">
            <a:xfrm>
              <a:off x="1600200" y="1524000"/>
              <a:ext cx="76200" cy="228600"/>
            </a:xfrm>
            <a:custGeom>
              <a:avLst/>
              <a:gdLst>
                <a:gd name="T0" fmla="*/ 0 w 455246"/>
                <a:gd name="T1" fmla="*/ 0 h 855785"/>
                <a:gd name="T2" fmla="*/ 149130 w 455246"/>
                <a:gd name="T3" fmla="*/ 54279 h 855785"/>
                <a:gd name="T4" fmla="*/ 19623 w 455246"/>
                <a:gd name="T5" fmla="*/ 150312 h 855785"/>
                <a:gd name="T6" fmla="*/ 137356 w 455246"/>
                <a:gd name="T7" fmla="*/ 192066 h 855785"/>
                <a:gd name="T8" fmla="*/ 31396 w 455246"/>
                <a:gd name="T9" fmla="*/ 304800 h 8557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5246"/>
                <a:gd name="T16" fmla="*/ 0 h 855785"/>
                <a:gd name="T17" fmla="*/ 455246 w 455246"/>
                <a:gd name="T18" fmla="*/ 855785 h 8557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5246" h="855785">
                  <a:moveTo>
                    <a:pt x="0" y="0"/>
                  </a:moveTo>
                  <a:cubicBezTo>
                    <a:pt x="217854" y="41031"/>
                    <a:pt x="435708" y="82062"/>
                    <a:pt x="445477" y="152400"/>
                  </a:cubicBezTo>
                  <a:cubicBezTo>
                    <a:pt x="455246" y="222738"/>
                    <a:pt x="64478" y="357554"/>
                    <a:pt x="58616" y="422031"/>
                  </a:cubicBezTo>
                  <a:cubicBezTo>
                    <a:pt x="52755" y="486508"/>
                    <a:pt x="404447" y="466970"/>
                    <a:pt x="410308" y="539262"/>
                  </a:cubicBezTo>
                  <a:cubicBezTo>
                    <a:pt x="416170" y="611554"/>
                    <a:pt x="154354" y="801077"/>
                    <a:pt x="93785" y="855785"/>
                  </a:cubicBezTo>
                </a:path>
              </a:pathLst>
            </a:custGeom>
            <a:ln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3124200" y="1078468"/>
            <a:ext cx="283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 HW Contexts (16-64+)</a:t>
            </a:r>
            <a:endParaRPr lang="en-US" dirty="0"/>
          </a:p>
        </p:txBody>
      </p:sp>
      <p:sp>
        <p:nvSpPr>
          <p:cNvPr id="172" name="Freeform 171"/>
          <p:cNvSpPr/>
          <p:nvPr/>
        </p:nvSpPr>
        <p:spPr>
          <a:xfrm>
            <a:off x="2286000" y="2191828"/>
            <a:ext cx="1981200" cy="670302"/>
          </a:xfrm>
          <a:custGeom>
            <a:avLst/>
            <a:gdLst>
              <a:gd name="connsiteX0" fmla="*/ 317715 w 2545596"/>
              <a:gd name="connsiteY0" fmla="*/ 0 h 1660902"/>
              <a:gd name="connsiteX1" fmla="*/ 317715 w 2545596"/>
              <a:gd name="connsiteY1" fmla="*/ 1332855 h 1660902"/>
              <a:gd name="connsiteX2" fmla="*/ 2224006 w 2545596"/>
              <a:gd name="connsiteY2" fmla="*/ 1441343 h 1660902"/>
              <a:gd name="connsiteX3" fmla="*/ 2247254 w 2545596"/>
              <a:gd name="connsiteY3" fmla="*/ 15499 h 16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5596" h="1660902">
                <a:moveTo>
                  <a:pt x="317715" y="0"/>
                </a:moveTo>
                <a:cubicBezTo>
                  <a:pt x="158857" y="546315"/>
                  <a:pt x="0" y="1092631"/>
                  <a:pt x="317715" y="1332855"/>
                </a:cubicBezTo>
                <a:cubicBezTo>
                  <a:pt x="635430" y="1573079"/>
                  <a:pt x="1902416" y="1660902"/>
                  <a:pt x="2224006" y="1441343"/>
                </a:cubicBezTo>
                <a:cubicBezTo>
                  <a:pt x="2545596" y="1221784"/>
                  <a:pt x="2396425" y="618641"/>
                  <a:pt x="2247254" y="1549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TextBox 172"/>
          <p:cNvSpPr txBox="1"/>
          <p:nvPr/>
        </p:nvSpPr>
        <p:spPr>
          <a:xfrm>
            <a:off x="1447800" y="243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cycles</a:t>
            </a:r>
            <a:endParaRPr lang="en-US" dirty="0"/>
          </a:p>
        </p:txBody>
      </p:sp>
      <p:sp>
        <p:nvSpPr>
          <p:cNvPr id="174" name="TextBox 173"/>
          <p:cNvSpPr txBox="1"/>
          <p:nvPr/>
        </p:nvSpPr>
        <p:spPr>
          <a:xfrm>
            <a:off x="4267200" y="2133600"/>
            <a:ext cx="101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1-25 GB/sec</a:t>
            </a:r>
            <a:endParaRPr lang="en-US" dirty="0"/>
          </a:p>
        </p:txBody>
      </p:sp>
      <p:grpSp>
        <p:nvGrpSpPr>
          <p:cNvPr id="175" name="Group 174"/>
          <p:cNvGrpSpPr/>
          <p:nvPr/>
        </p:nvGrpSpPr>
        <p:grpSpPr>
          <a:xfrm>
            <a:off x="533400" y="1600200"/>
            <a:ext cx="8229600" cy="1752600"/>
            <a:chOff x="381000" y="1447800"/>
            <a:chExt cx="8229600" cy="1752600"/>
          </a:xfrm>
        </p:grpSpPr>
        <p:sp>
          <p:nvSpPr>
            <p:cNvPr id="176" name="Rectangle 175"/>
            <p:cNvSpPr/>
            <p:nvPr/>
          </p:nvSpPr>
          <p:spPr>
            <a:xfrm>
              <a:off x="762000" y="2743200"/>
              <a:ext cx="7543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ounded Rectangle 176"/>
            <p:cNvSpPr/>
            <p:nvPr/>
          </p:nvSpPr>
          <p:spPr>
            <a:xfrm>
              <a:off x="381000" y="1447800"/>
              <a:ext cx="8229600" cy="17526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/>
            <p:nvPr/>
          </p:nvCxnSpPr>
          <p:spPr>
            <a:xfrm>
              <a:off x="5105400" y="2133600"/>
              <a:ext cx="1600200" cy="1588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609600" y="1524000"/>
              <a:ext cx="1219200" cy="1219994"/>
              <a:chOff x="609600" y="1524000"/>
              <a:chExt cx="1219200" cy="1219994"/>
            </a:xfrm>
          </p:grpSpPr>
          <p:sp>
            <p:nvSpPr>
              <p:cNvPr id="207" name="Rectangle 7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Rectangle 8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Straight Connector 9"/>
              <p:cNvCxnSpPr/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10"/>
              <p:cNvCxnSpPr/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2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3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14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80" name="Group 15"/>
            <p:cNvGrpSpPr/>
            <p:nvPr/>
          </p:nvGrpSpPr>
          <p:grpSpPr>
            <a:xfrm>
              <a:off x="1981200" y="1524000"/>
              <a:ext cx="1219200" cy="1219994"/>
              <a:chOff x="609600" y="1524000"/>
              <a:chExt cx="1219200" cy="1219994"/>
            </a:xfrm>
          </p:grpSpPr>
          <p:sp>
            <p:nvSpPr>
              <p:cNvPr id="199" name="Rectangle 198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Straight Connector 200"/>
              <p:cNvCxnSpPr>
                <a:stCxn id="199" idx="2"/>
                <a:endCxn id="200" idx="0"/>
              </p:cNvCxnSpPr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>
                <a:stCxn id="200" idx="2"/>
              </p:cNvCxnSpPr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4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5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6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81" name="Group 24"/>
            <p:cNvGrpSpPr/>
            <p:nvPr/>
          </p:nvGrpSpPr>
          <p:grpSpPr>
            <a:xfrm>
              <a:off x="3352800" y="1524000"/>
              <a:ext cx="1219200" cy="1219994"/>
              <a:chOff x="609600" y="1524000"/>
              <a:chExt cx="1219200" cy="1219994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3" name="Straight Connector 192"/>
              <p:cNvCxnSpPr>
                <a:stCxn id="191" idx="2"/>
                <a:endCxn id="192" idx="0"/>
              </p:cNvCxnSpPr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>
                <a:stCxn id="192" idx="2"/>
              </p:cNvCxnSpPr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6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7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8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82" name="Group 33"/>
            <p:cNvGrpSpPr/>
            <p:nvPr/>
          </p:nvGrpSpPr>
          <p:grpSpPr>
            <a:xfrm>
              <a:off x="6934200" y="1524000"/>
              <a:ext cx="1219200" cy="1219994"/>
              <a:chOff x="609600" y="1524000"/>
              <a:chExt cx="1219200" cy="1219994"/>
            </a:xfrm>
          </p:grpSpPr>
          <p:sp>
            <p:nvSpPr>
              <p:cNvPr id="183" name="Rectangle 182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5" name="Straight Connector 184"/>
              <p:cNvCxnSpPr>
                <a:stCxn id="183" idx="2"/>
                <a:endCxn id="184" idx="0"/>
              </p:cNvCxnSpPr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>
                <a:stCxn id="184" idx="2"/>
              </p:cNvCxnSpPr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8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9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0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685800" y="1752600"/>
            <a:ext cx="8229600" cy="1752600"/>
            <a:chOff x="381000" y="1447800"/>
            <a:chExt cx="8229600" cy="1752600"/>
          </a:xfrm>
        </p:grpSpPr>
        <p:sp>
          <p:nvSpPr>
            <p:cNvPr id="216" name="Rectangle 215"/>
            <p:cNvSpPr/>
            <p:nvPr/>
          </p:nvSpPr>
          <p:spPr>
            <a:xfrm>
              <a:off x="762000" y="2743200"/>
              <a:ext cx="7543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81000" y="1447800"/>
              <a:ext cx="8229600" cy="1752600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Connector 217"/>
            <p:cNvCxnSpPr/>
            <p:nvPr/>
          </p:nvCxnSpPr>
          <p:spPr>
            <a:xfrm>
              <a:off x="5105400" y="2133600"/>
              <a:ext cx="1600200" cy="1588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Group 218"/>
            <p:cNvGrpSpPr/>
            <p:nvPr/>
          </p:nvGrpSpPr>
          <p:grpSpPr>
            <a:xfrm>
              <a:off x="609600" y="1524000"/>
              <a:ext cx="1219200" cy="1219994"/>
              <a:chOff x="609600" y="1524000"/>
              <a:chExt cx="1219200" cy="1219994"/>
            </a:xfrm>
          </p:grpSpPr>
          <p:sp>
            <p:nvSpPr>
              <p:cNvPr id="247" name="Rectangle 7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Rectangle 8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9" name="Straight Connector 9"/>
              <p:cNvCxnSpPr/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10"/>
              <p:cNvCxnSpPr/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2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3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4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220" name="Group 15"/>
            <p:cNvGrpSpPr/>
            <p:nvPr/>
          </p:nvGrpSpPr>
          <p:grpSpPr>
            <a:xfrm>
              <a:off x="1981200" y="1524000"/>
              <a:ext cx="1219200" cy="1219994"/>
              <a:chOff x="609600" y="1524000"/>
              <a:chExt cx="1219200" cy="1219994"/>
            </a:xfrm>
          </p:grpSpPr>
          <p:sp>
            <p:nvSpPr>
              <p:cNvPr id="239" name="Rectangle 238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1" name="Straight Connector 240"/>
              <p:cNvCxnSpPr>
                <a:stCxn id="239" idx="2"/>
                <a:endCxn id="240" idx="0"/>
              </p:cNvCxnSpPr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>
                <a:stCxn id="240" idx="2"/>
              </p:cNvCxnSpPr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4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5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6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221" name="Group 24"/>
            <p:cNvGrpSpPr/>
            <p:nvPr/>
          </p:nvGrpSpPr>
          <p:grpSpPr>
            <a:xfrm>
              <a:off x="3352800" y="1524000"/>
              <a:ext cx="1219200" cy="1219994"/>
              <a:chOff x="609600" y="1524000"/>
              <a:chExt cx="1219200" cy="1219994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3" name="Straight Connector 232"/>
              <p:cNvCxnSpPr>
                <a:stCxn id="231" idx="2"/>
                <a:endCxn id="232" idx="0"/>
              </p:cNvCxnSpPr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>
                <a:stCxn id="232" idx="2"/>
              </p:cNvCxnSpPr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6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7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8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222" name="Group 33"/>
            <p:cNvGrpSpPr/>
            <p:nvPr/>
          </p:nvGrpSpPr>
          <p:grpSpPr>
            <a:xfrm>
              <a:off x="6934200" y="1524000"/>
              <a:ext cx="1219200" cy="1219994"/>
              <a:chOff x="609600" y="1524000"/>
              <a:chExt cx="1219200" cy="1219994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609600" y="1600200"/>
                <a:ext cx="1219200" cy="5334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CPU-N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914400" y="2286000"/>
                <a:ext cx="609600" cy="304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5" name="Straight Connector 224"/>
              <p:cNvCxnSpPr>
                <a:stCxn id="223" idx="2"/>
                <a:endCxn id="224" idx="0"/>
              </p:cNvCxnSpPr>
              <p:nvPr/>
            </p:nvCxnSpPr>
            <p:spPr>
              <a:xfrm rot="5400000">
                <a:off x="1143000" y="22098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>
                <a:stCxn id="224" idx="2"/>
              </p:cNvCxnSpPr>
              <p:nvPr/>
            </p:nvCxnSpPr>
            <p:spPr>
              <a:xfrm rot="5400000">
                <a:off x="1143000" y="2667000"/>
                <a:ext cx="152400" cy="15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Freeform 26"/>
              <p:cNvSpPr>
                <a:spLocks noChangeArrowheads="1"/>
              </p:cNvSpPr>
              <p:nvPr/>
            </p:nvSpPr>
            <p:spPr bwMode="auto">
              <a:xfrm>
                <a:off x="7620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28" name="Freeform 26"/>
              <p:cNvSpPr>
                <a:spLocks noChangeArrowheads="1"/>
              </p:cNvSpPr>
              <p:nvPr/>
            </p:nvSpPr>
            <p:spPr bwMode="auto">
              <a:xfrm>
                <a:off x="9906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29" name="Freeform 26"/>
              <p:cNvSpPr>
                <a:spLocks noChangeArrowheads="1"/>
              </p:cNvSpPr>
              <p:nvPr/>
            </p:nvSpPr>
            <p:spPr bwMode="auto">
              <a:xfrm>
                <a:off x="12954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0" name="Freeform 26"/>
              <p:cNvSpPr>
                <a:spLocks noChangeArrowheads="1"/>
              </p:cNvSpPr>
              <p:nvPr/>
            </p:nvSpPr>
            <p:spPr bwMode="auto">
              <a:xfrm>
                <a:off x="1600200" y="1524000"/>
                <a:ext cx="76200" cy="228600"/>
              </a:xfrm>
              <a:custGeom>
                <a:avLst/>
                <a:gdLst>
                  <a:gd name="T0" fmla="*/ 0 w 455246"/>
                  <a:gd name="T1" fmla="*/ 0 h 855785"/>
                  <a:gd name="T2" fmla="*/ 149130 w 455246"/>
                  <a:gd name="T3" fmla="*/ 54279 h 855785"/>
                  <a:gd name="T4" fmla="*/ 19623 w 455246"/>
                  <a:gd name="T5" fmla="*/ 150312 h 855785"/>
                  <a:gd name="T6" fmla="*/ 137356 w 455246"/>
                  <a:gd name="T7" fmla="*/ 192066 h 855785"/>
                  <a:gd name="T8" fmla="*/ 31396 w 455246"/>
                  <a:gd name="T9" fmla="*/ 304800 h 8557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5246"/>
                  <a:gd name="T16" fmla="*/ 0 h 855785"/>
                  <a:gd name="T17" fmla="*/ 455246 w 455246"/>
                  <a:gd name="T18" fmla="*/ 855785 h 8557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5246" h="855785">
                    <a:moveTo>
                      <a:pt x="0" y="0"/>
                    </a:moveTo>
                    <a:cubicBezTo>
                      <a:pt x="217854" y="41031"/>
                      <a:pt x="435708" y="82062"/>
                      <a:pt x="445477" y="152400"/>
                    </a:cubicBezTo>
                    <a:cubicBezTo>
                      <a:pt x="455246" y="222738"/>
                      <a:pt x="64478" y="357554"/>
                      <a:pt x="58616" y="422031"/>
                    </a:cubicBezTo>
                    <a:cubicBezTo>
                      <a:pt x="52755" y="486508"/>
                      <a:pt x="404447" y="466970"/>
                      <a:pt x="410308" y="539262"/>
                    </a:cubicBezTo>
                    <a:cubicBezTo>
                      <a:pt x="416170" y="611554"/>
                      <a:pt x="154354" y="801077"/>
                      <a:pt x="93785" y="855785"/>
                    </a:cubicBezTo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1" grpId="0"/>
      <p:bldP spid="171" grpId="1"/>
      <p:bldP spid="172" grpId="0" animBg="1"/>
      <p:bldP spid="172" grpId="1" animBg="1"/>
      <p:bldP spid="173" grpId="0"/>
      <p:bldP spid="173" grpId="1"/>
      <p:bldP spid="174" grpId="0"/>
      <p:bldP spid="17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Breaking the barrier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458200" cy="50292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 everything!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Locking, Logging, etc…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Rethink parallel </a:t>
            </a:r>
            <a:r>
              <a:rPr lang="en-US" sz="3200" dirty="0" smtClean="0"/>
              <a:t>databases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 smtClean="0"/>
              <a:t>on CMP context</a:t>
            </a: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Instead of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/>
              <a:t>Moving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to computation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Unregulated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access to resources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Distribute computation closer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Control</a:t>
            </a:r>
            <a:r>
              <a:rPr lang="en-US" sz="3200" dirty="0" smtClean="0"/>
              <a:t> which thread is accessing each resource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Focus on Scalability!!</a:t>
            </a:r>
          </a:p>
          <a:p>
            <a:pPr lvl="1"/>
            <a:r>
              <a:rPr lang="en-US" dirty="0" smtClean="0"/>
              <a:t>Not Single-thread Performance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Centralized mechanisms are evil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Distribute computation to data</a:t>
            </a:r>
          </a:p>
          <a:p>
            <a:pPr lvl="1"/>
            <a:r>
              <a:rPr lang="en-US" dirty="0" smtClean="0"/>
              <a:t>Instead of moving data to computation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Use Shore-</a:t>
            </a:r>
            <a:r>
              <a:rPr lang="en-US" dirty="0" err="1" smtClean="0"/>
              <a:t>mt</a:t>
            </a:r>
            <a:r>
              <a:rPr lang="en-US" dirty="0" smtClean="0"/>
              <a:t>*!!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6172200"/>
            <a:ext cx="7100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*EDBT2009 – Soon at http://www.cs.cmu.edu/~stageddb/shoremt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1.7|2.5|0.9|1.1|1.2|8.2|39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1.6|2.1|2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282</Words>
  <Application>Microsoft Office PowerPoint</Application>
  <PresentationFormat>On-screen Show (4:3)</PresentationFormat>
  <Paragraphs>77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Storage Manager Scalability on CMPs</vt:lpstr>
      <vt:lpstr>Scalability on CMP</vt:lpstr>
      <vt:lpstr>Problem?</vt:lpstr>
      <vt:lpstr>Breaking the barrier</vt:lpstr>
      <vt:lpstr>Take-away Message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Scalability Redux</dc:title>
  <dc:creator/>
  <cp:lastModifiedBy> </cp:lastModifiedBy>
  <cp:revision>69</cp:revision>
  <dcterms:created xsi:type="dcterms:W3CDTF">2006-08-16T00:00:00Z</dcterms:created>
  <dcterms:modified xsi:type="dcterms:W3CDTF">2009-01-06T02:38:01Z</dcterms:modified>
</cp:coreProperties>
</file>