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61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A9EBA-7A34-45E8-9F7F-A8725D455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06082-CFEA-4A0C-BAE1-89B171B76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599AA-7564-48A4-8F03-7C32A4F0E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0657D-00F7-4053-B363-2737D90F9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1C65B-FEDA-468B-A164-E12E8C4620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85D0B-80D9-44B9-95E6-5C4256D44F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E97C7-8915-4677-9673-635422A9F8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2EDBE-31D8-4E4D-AE24-3E46DA9B5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75067-E31F-484D-9C4E-F92D35C0A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B5B98-D943-46E4-819E-E11437AD1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35468-9200-42CF-BDCC-4FF31E874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E10F2571-09F7-4CA8-BED8-F73699DD0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Surfing above the Influence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429000"/>
            <a:ext cx="4572000" cy="1905000"/>
          </a:xfrm>
        </p:spPr>
        <p:txBody>
          <a:bodyPr/>
          <a:lstStyle/>
          <a:p>
            <a:pPr eaLnBrk="1" hangingPunct="1"/>
            <a:endParaRPr lang="en-US" sz="2400" smtClean="0">
              <a:solidFill>
                <a:schemeClr val="hlink"/>
              </a:solidFill>
            </a:endParaRPr>
          </a:p>
          <a:p>
            <a:pPr eaLnBrk="1" hangingPunct="1"/>
            <a:r>
              <a:rPr lang="en-US" sz="2400" smtClean="0"/>
              <a:t>Amélie Marian</a:t>
            </a:r>
          </a:p>
          <a:p>
            <a:pPr eaLnBrk="1" hangingPunct="1"/>
            <a:r>
              <a:rPr lang="en-US" sz="2400" smtClean="0"/>
              <a:t>Rutgers University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819400"/>
            <a:ext cx="3429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Sources of Information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981200"/>
            <a:ext cx="8305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The “old way”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A few trusted sources of information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(Newspapers, magazine, radio)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Accountable fact-checking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Town gossip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Now: online news, web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Not only facts: opinions, reviews, comments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Various quality levels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Difficult to identify good information sources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Established sources (e.g., newspapers) </a:t>
            </a:r>
          </a:p>
          <a:p>
            <a:pPr lvl="3" eaLnBrk="1" hangingPunct="1">
              <a:lnSpc>
                <a:spcPct val="80000"/>
              </a:lnSpc>
              <a:buNone/>
            </a:pPr>
            <a:r>
              <a:rPr lang="en-US" dirty="0" smtClean="0"/>
              <a:t>+ highly accurate </a:t>
            </a:r>
          </a:p>
          <a:p>
            <a:pPr lvl="3" eaLnBrk="1" hangingPunct="1">
              <a:lnSpc>
                <a:spcPct val="80000"/>
              </a:lnSpc>
              <a:buNone/>
            </a:pPr>
            <a:r>
              <a:rPr lang="en-US" dirty="0" smtClean="0"/>
              <a:t>-  conservative in their reporting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Blogs and non-trusted sources</a:t>
            </a:r>
          </a:p>
          <a:p>
            <a:pPr lvl="3" eaLnBrk="1" hangingPunct="1">
              <a:lnSpc>
                <a:spcPct val="80000"/>
              </a:lnSpc>
              <a:buNone/>
            </a:pPr>
            <a:r>
              <a:rPr lang="en-US" dirty="0" smtClean="0"/>
              <a:t>-  wide variance in accuracy</a:t>
            </a:r>
          </a:p>
          <a:p>
            <a:pPr lvl="3" eaLnBrk="1" hangingPunct="1">
              <a:lnSpc>
                <a:spcPct val="80000"/>
              </a:lnSpc>
              <a:buNone/>
            </a:pPr>
            <a:r>
              <a:rPr lang="en-US" dirty="0" smtClean="0"/>
              <a:t>+ sources of many breaking stories,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 dirty="0" smtClean="0">
              <a:solidFill>
                <a:schemeClr val="hlink"/>
              </a:solidFill>
            </a:endParaRP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chemeClr val="hlink"/>
                </a:solidFill>
              </a:rPr>
              <a:t>Main stream Media vs. the “</a:t>
            </a:r>
            <a:r>
              <a:rPr lang="en-US" sz="1800" b="1" dirty="0" err="1" smtClean="0">
                <a:solidFill>
                  <a:schemeClr val="hlink"/>
                </a:solidFill>
              </a:rPr>
              <a:t>undernews</a:t>
            </a:r>
            <a:r>
              <a:rPr lang="en-US" sz="1800" b="1" dirty="0" smtClean="0">
                <a:solidFill>
                  <a:schemeClr val="hlink"/>
                </a:solidFill>
              </a:rPr>
              <a:t>”</a:t>
            </a:r>
          </a:p>
          <a:p>
            <a:pPr eaLnBrk="1" hangingPunct="1">
              <a:lnSpc>
                <a:spcPct val="80000"/>
              </a:lnSpc>
            </a:pPr>
            <a:endParaRPr lang="en-US" sz="2000" dirty="0" smtClean="0"/>
          </a:p>
        </p:txBody>
      </p:sp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600200"/>
            <a:ext cx="2514600" cy="1730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4343400"/>
            <a:ext cx="1009650" cy="495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3962400"/>
            <a:ext cx="638826" cy="633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5181600"/>
            <a:ext cx="2590800" cy="345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96200" y="5791201"/>
            <a:ext cx="711843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96838"/>
            <a:ext cx="7526337" cy="1412875"/>
          </a:xfrm>
        </p:spPr>
        <p:txBody>
          <a:bodyPr/>
          <a:lstStyle/>
          <a:p>
            <a:pPr eaLnBrk="1" hangingPunct="1"/>
            <a:r>
              <a:rPr lang="en-US" sz="3600" smtClean="0"/>
              <a:t>So much information, so little time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52600"/>
            <a:ext cx="7661275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Several source quality parameters to consider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Trustworthiness (correct or corroborated facts and opinions)</a:t>
            </a:r>
            <a:r>
              <a:rPr lang="en-US" sz="1600" dirty="0" smtClean="0"/>
              <a:t>	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Freshness of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Coverage (domain)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Novelty (breaking new information)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smtClean="0">
                <a:solidFill>
                  <a:schemeClr val="hlink"/>
                </a:solidFill>
              </a:rPr>
              <a:t>Influence</a:t>
            </a:r>
            <a:r>
              <a:rPr lang="en-US" sz="1800" dirty="0" smtClean="0"/>
              <a:t> (sources are not independent)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Web sources provide useful data than can be used to assess source quality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solidFill>
                  <a:schemeClr val="hlink"/>
                </a:solidFill>
              </a:rPr>
              <a:t>timestamps 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chemeClr val="accent1"/>
                </a:solidFill>
              </a:rPr>
              <a:t>freshness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accent1"/>
                </a:solidFill>
              </a:rPr>
              <a:t>influence</a:t>
            </a:r>
            <a:r>
              <a:rPr lang="en-US" sz="18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solidFill>
                  <a:schemeClr val="hlink"/>
                </a:solidFill>
              </a:rPr>
              <a:t>links</a:t>
            </a:r>
            <a:r>
              <a:rPr lang="en-US" sz="1800" dirty="0" smtClean="0"/>
              <a:t> and </a:t>
            </a:r>
            <a:r>
              <a:rPr lang="en-US" sz="1800" dirty="0" err="1" smtClean="0">
                <a:solidFill>
                  <a:schemeClr val="hlink"/>
                </a:solidFill>
              </a:rPr>
              <a:t>backlinks</a:t>
            </a:r>
            <a:r>
              <a:rPr lang="en-US" sz="1800" dirty="0" smtClean="0">
                <a:solidFill>
                  <a:schemeClr val="hlink"/>
                </a:solidFill>
              </a:rPr>
              <a:t> 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chemeClr val="accent1"/>
                </a:solidFill>
              </a:rPr>
              <a:t>influence</a:t>
            </a:r>
            <a:r>
              <a:rPr lang="en-US" sz="1800" dirty="0" smtClean="0"/>
              <a:t>, dependence)</a:t>
            </a:r>
            <a:endParaRPr lang="en-US" sz="1800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>
                <a:solidFill>
                  <a:schemeClr val="hlink"/>
                </a:solidFill>
              </a:rPr>
              <a:t>text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chemeClr val="hlink"/>
                </a:solidFill>
              </a:rPr>
              <a:t> topic similarity 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chemeClr val="accent1"/>
                </a:solidFill>
              </a:rPr>
              <a:t>influence</a:t>
            </a:r>
            <a:r>
              <a:rPr lang="en-US" sz="1800" dirty="0" smtClean="0"/>
              <a:t>,</a:t>
            </a:r>
            <a:r>
              <a:rPr lang="en-US" sz="1800" dirty="0" smtClean="0">
                <a:solidFill>
                  <a:schemeClr val="accent1"/>
                </a:solidFill>
              </a:rPr>
              <a:t> coverage, trust</a:t>
            </a:r>
            <a:r>
              <a:rPr lang="en-US" sz="18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Model flow of information between sources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Identify </a:t>
            </a:r>
            <a:r>
              <a:rPr lang="en-US" sz="1800" dirty="0" smtClean="0">
                <a:solidFill>
                  <a:schemeClr val="accent1"/>
                </a:solidFill>
              </a:rPr>
              <a:t>novel</a:t>
            </a:r>
            <a:r>
              <a:rPr lang="en-US" sz="1800" dirty="0" smtClean="0"/>
              <a:t> 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Look at the big picture, not a particular piece of information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chemeClr val="hlink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1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477000" y="2362200"/>
            <a:ext cx="1905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Can we identify these automatically?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Categorizing news 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High novelty, low trust: the National Enquirer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High trust, but highly influenced and low novelty: “In the papers”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Finding inter-dependence and influence between news 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Eater.com food blog is influenced by the NY Times food reviews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Identify sources that do provide new topic coverage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5334000"/>
            <a:ext cx="7620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3886200"/>
            <a:ext cx="914400" cy="626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2514600"/>
            <a:ext cx="990600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6600" y="2667000"/>
            <a:ext cx="1171575" cy="28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5715000" y="1828800"/>
            <a:ext cx="190800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2000" endA="300" endPos="35000" dir="5400000" sy="-100000" algn="bl" rotWithShape="0"/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Influence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graph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724400" y="1828800"/>
            <a:ext cx="4114800" cy="4724400"/>
          </a:xfrm>
          <a:prstGeom prst="roundRect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7696200" y="3048000"/>
            <a:ext cx="304800" cy="762000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>
            <a:off x="7772401" y="4572000"/>
            <a:ext cx="152399" cy="68580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Down Arrow 22"/>
          <p:cNvSpPr/>
          <p:nvPr/>
        </p:nvSpPr>
        <p:spPr bwMode="auto">
          <a:xfrm>
            <a:off x="6629400" y="3124200"/>
            <a:ext cx="228600" cy="106680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36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4419600"/>
            <a:ext cx="881062" cy="578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Left-Right Arrow 27"/>
          <p:cNvSpPr/>
          <p:nvPr/>
        </p:nvSpPr>
        <p:spPr bwMode="auto">
          <a:xfrm rot="-900000">
            <a:off x="6171839" y="4412599"/>
            <a:ext cx="1143000" cy="147695"/>
          </a:xfrm>
          <a:prstGeom prst="leftRightArrow">
            <a:avLst/>
          </a:prstGeom>
          <a:solidFill>
            <a:srgbClr val="00B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76800" y="5867400"/>
            <a:ext cx="1995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rgbClr val="0070C0"/>
                </a:solidFill>
                <a:latin typeface="Brush Script Std" pitchFamily="50" charset="0"/>
              </a:rPr>
              <a:t>Bob’s foodie blog</a:t>
            </a:r>
          </a:p>
        </p:txBody>
      </p:sp>
      <p:sp>
        <p:nvSpPr>
          <p:cNvPr id="32" name="Down Arrow 31"/>
          <p:cNvSpPr/>
          <p:nvPr/>
        </p:nvSpPr>
        <p:spPr bwMode="auto">
          <a:xfrm rot="2460000">
            <a:off x="6715299" y="4494191"/>
            <a:ext cx="342901" cy="155155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Down Arrow 32"/>
          <p:cNvSpPr/>
          <p:nvPr/>
        </p:nvSpPr>
        <p:spPr bwMode="auto">
          <a:xfrm>
            <a:off x="5486400" y="5181600"/>
            <a:ext cx="381000" cy="68580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Research Challenges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Identifying topic relationships between sources	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Text analysis, sentiment analysis (NLP)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Link analysis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 Discovering influence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Related to dependency (i.e., copying)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>
                <a:solidFill>
                  <a:schemeClr val="accent1"/>
                </a:solidFill>
              </a:rPr>
              <a:t>More details by Luna tomorrow.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What is positive/negative influence and what is people reacting to the same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Complex influence flows between more than two sources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smtClean="0"/>
              <a:t>What can we do with this?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Focus on good quality sources (not only on data)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Personalization of source recommendations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Dismiss redundant sources, or reduce their impact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xis">
  <a:themeElements>
    <a:clrScheme name="Axis 7">
      <a:dk1>
        <a:srgbClr val="000000"/>
      </a:dk1>
      <a:lt1>
        <a:srgbClr val="FFFFFF"/>
      </a:lt1>
      <a:dk2>
        <a:srgbClr val="372221"/>
      </a:dk2>
      <a:lt2>
        <a:srgbClr val="808080"/>
      </a:lt2>
      <a:accent1>
        <a:srgbClr val="009999"/>
      </a:accent1>
      <a:accent2>
        <a:srgbClr val="9AAC98"/>
      </a:accent2>
      <a:accent3>
        <a:srgbClr val="FFFFFF"/>
      </a:accent3>
      <a:accent4>
        <a:srgbClr val="000000"/>
      </a:accent4>
      <a:accent5>
        <a:srgbClr val="AACACA"/>
      </a:accent5>
      <a:accent6>
        <a:srgbClr val="8B9B89"/>
      </a:accent6>
      <a:hlink>
        <a:srgbClr val="666699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651</TotalTime>
  <Words>193</Words>
  <Application>Microsoft Office PowerPoint</Application>
  <PresentationFormat>On-screen Show (4:3)</PresentationFormat>
  <Paragraphs>61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Axis</vt:lpstr>
      <vt:lpstr>Surfing above the Influence</vt:lpstr>
      <vt:lpstr>Sources of Information</vt:lpstr>
      <vt:lpstr>So much information, so little time</vt:lpstr>
      <vt:lpstr>Applications</vt:lpstr>
      <vt:lpstr>Some Research Challenges</vt:lpstr>
    </vt:vector>
  </TitlesOfParts>
  <Company>Rutgers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are these sources?</dc:title>
  <dc:creator>Amélie Marian</dc:creator>
  <cp:lastModifiedBy>Anastasia Ailamaki</cp:lastModifiedBy>
  <cp:revision>16</cp:revision>
  <dcterms:created xsi:type="dcterms:W3CDTF">2009-01-03T22:13:59Z</dcterms:created>
  <dcterms:modified xsi:type="dcterms:W3CDTF">2009-01-06T00:16:49Z</dcterms:modified>
</cp:coreProperties>
</file>