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486" r:id="rId2"/>
    <p:sldId id="680" r:id="rId3"/>
    <p:sldId id="547" r:id="rId4"/>
    <p:sldId id="549" r:id="rId5"/>
    <p:sldId id="621" r:id="rId6"/>
    <p:sldId id="681" r:id="rId7"/>
    <p:sldId id="682" r:id="rId8"/>
    <p:sldId id="683" r:id="rId9"/>
    <p:sldId id="684" r:id="rId10"/>
    <p:sldId id="55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8080"/>
    <a:srgbClr val="FF00FF"/>
    <a:srgbClr val="FF9900"/>
    <a:srgbClr val="33CC33"/>
    <a:srgbClr val="6666FF"/>
    <a:srgbClr val="FF7C80"/>
    <a:srgbClr val="5F5F5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8" autoAdjust="0"/>
    <p:restoredTop sz="87879" autoAdjust="0"/>
  </p:normalViewPr>
  <p:slideViewPr>
    <p:cSldViewPr>
      <p:cViewPr varScale="1">
        <p:scale>
          <a:sx n="65" d="100"/>
          <a:sy n="65" d="100"/>
        </p:scale>
        <p:origin x="-12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58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0DEC4E0-39D0-4F26-9B60-92996F1599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fld id="{4C2635D8-7C8E-41C4-92FD-D99D440D4E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7924800" cy="1524000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981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94B2E74-175A-4630-BF90-58AA5E3732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052BF-9963-4F55-8447-BC8B367971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0975" y="228600"/>
            <a:ext cx="1947863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92775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DA77C-401F-4BCE-A0E0-DAA39E194E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69FBC-8F50-460E-8AB7-1828ED9461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78320-55F4-40BD-AF8B-DAB748B827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9F85B-06F5-4A70-809A-6AB1E01527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219DF-0555-41A2-8180-0C954E48A7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02648-491D-4405-AB81-67C7EF526C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BF887-E5D0-4415-877D-8A3E0F0998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35852-3696-4262-BFBE-0E00A17346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AD5B7-B21E-4CA0-B486-7927DCF1D1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8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8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fld id="{C2748C94-EBCD-45D9-B7E6-7E3856D65B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88" name="Line 1040"/>
          <p:cNvSpPr>
            <a:spLocks noChangeShapeType="1"/>
          </p:cNvSpPr>
          <p:nvPr userDrawn="1"/>
        </p:nvSpPr>
        <p:spPr bwMode="auto">
          <a:xfrm>
            <a:off x="787400" y="1219200"/>
            <a:ext cx="756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CA" dirty="0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7924800" cy="1524000"/>
          </a:xfrm>
        </p:spPr>
        <p:txBody>
          <a:bodyPr/>
          <a:lstStyle/>
          <a:p>
            <a:pPr eaLnBrk="1" hangingPunct="1"/>
            <a:r>
              <a:rPr lang="en-CA" dirty="0" smtClean="0"/>
              <a:t> </a:t>
            </a:r>
            <a:r>
              <a:rPr lang="en-CA" dirty="0" smtClean="0"/>
              <a:t>Virtualization and Databases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200400"/>
            <a:ext cx="7924800" cy="1981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Ashraf Aboulnaga</a:t>
            </a:r>
            <a:br>
              <a:rPr lang="en-US" sz="2800" dirty="0" smtClean="0"/>
            </a:br>
            <a:r>
              <a:rPr lang="en-US" sz="2400" i="1" dirty="0" smtClean="0"/>
              <a:t>University of Waterloo</a:t>
            </a:r>
          </a:p>
        </p:txBody>
      </p:sp>
      <p:pic>
        <p:nvPicPr>
          <p:cNvPr id="3076" name="Picture 1" descr="C:\Users\ashraf\home\docs\work\images\DBGroup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802188"/>
            <a:ext cx="18288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CA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CA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24C752-D1B1-4B22-8499-20C4BA36F5FB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Virtualization: a layer </a:t>
            </a:r>
            <a:r>
              <a:rPr lang="en-US" sz="2400" dirty="0" smtClean="0"/>
              <a:t>of indirection between the abstract view of computing resources and their </a:t>
            </a:r>
            <a:r>
              <a:rPr lang="en-US" sz="2400" dirty="0" smtClean="0"/>
              <a:t>implementation</a:t>
            </a:r>
          </a:p>
          <a:p>
            <a:pPr lvl="2" eaLnBrk="1" hangingPunct="1"/>
            <a:endParaRPr lang="en-US" sz="1800" dirty="0" smtClean="0"/>
          </a:p>
          <a:p>
            <a:pPr eaLnBrk="1" hangingPunct="1"/>
            <a:r>
              <a:rPr lang="en-US" sz="2400" dirty="0" smtClean="0"/>
              <a:t>Helps in, for example, resource consolidation</a:t>
            </a:r>
          </a:p>
          <a:p>
            <a:pPr lvl="2" eaLnBrk="1" hangingPunct="1"/>
            <a:endParaRPr lang="en-US" sz="1800" dirty="0" smtClean="0"/>
          </a:p>
          <a:p>
            <a:pPr eaLnBrk="1" hangingPunct="1"/>
            <a:r>
              <a:rPr lang="en-US" sz="2400" dirty="0" smtClean="0"/>
              <a:t>Database systems will increasingly run in virtualized environments</a:t>
            </a:r>
          </a:p>
          <a:p>
            <a:pPr lvl="2" eaLnBrk="1" hangingPunct="1"/>
            <a:endParaRPr lang="en-US" sz="1800" dirty="0" smtClean="0"/>
          </a:p>
          <a:p>
            <a:pPr eaLnBrk="1" hangingPunct="1"/>
            <a:r>
              <a:rPr lang="en-US" sz="2400" b="1" i="1" dirty="0" smtClean="0">
                <a:solidFill>
                  <a:srgbClr val="FF0000"/>
                </a:solidFill>
              </a:rPr>
              <a:t>Need to make them run more efficiently, and to take advantage of the capabilities of virtualization</a:t>
            </a:r>
            <a:endParaRPr lang="en-CA" sz="2400" b="1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69FBC-8F50-460E-8AB7-1828ED94614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75" name="AutoShape 19"/>
          <p:cNvSpPr>
            <a:spLocks noChangeArrowheads="1"/>
          </p:cNvSpPr>
          <p:nvPr/>
        </p:nvSpPr>
        <p:spPr bwMode="auto">
          <a:xfrm>
            <a:off x="2611438" y="2846388"/>
            <a:ext cx="3984625" cy="15033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70C0"/>
            </a:solidFill>
            <a:prstDash val="dash"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endParaRPr lang="en-CA" dirty="0"/>
          </a:p>
        </p:txBody>
      </p:sp>
      <p:sp>
        <p:nvSpPr>
          <p:cNvPr id="301111" name="AutoShape 55"/>
          <p:cNvSpPr>
            <a:spLocks noChangeArrowheads="1"/>
          </p:cNvSpPr>
          <p:nvPr/>
        </p:nvSpPr>
        <p:spPr bwMode="auto">
          <a:xfrm>
            <a:off x="2611438" y="2846388"/>
            <a:ext cx="3984625" cy="15033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endParaRPr lang="en-CA" dirty="0"/>
          </a:p>
        </p:txBody>
      </p:sp>
      <p:sp>
        <p:nvSpPr>
          <p:cNvPr id="9220" name="Text Box 54"/>
          <p:cNvSpPr txBox="1">
            <a:spLocks noChangeArrowheads="1"/>
          </p:cNvSpPr>
          <p:nvPr/>
        </p:nvSpPr>
        <p:spPr bwMode="auto">
          <a:xfrm>
            <a:off x="2743200" y="2911475"/>
            <a:ext cx="2678113" cy="361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algn="ctr" defTabSz="828675">
              <a:spcBef>
                <a:spcPct val="50000"/>
              </a:spcBef>
            </a:pPr>
            <a:r>
              <a:rPr lang="en-US" sz="1800" dirty="0"/>
              <a:t>Machine</a:t>
            </a:r>
          </a:p>
        </p:txBody>
      </p:sp>
      <p:sp>
        <p:nvSpPr>
          <p:cNvPr id="301059" name="AutoShape 3"/>
          <p:cNvSpPr>
            <a:spLocks noChangeArrowheads="1"/>
          </p:cNvSpPr>
          <p:nvPr/>
        </p:nvSpPr>
        <p:spPr bwMode="auto">
          <a:xfrm>
            <a:off x="522288" y="5716588"/>
            <a:ext cx="8229600" cy="9779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endParaRPr lang="en-CA" dirty="0"/>
          </a:p>
        </p:txBody>
      </p:sp>
      <p:sp>
        <p:nvSpPr>
          <p:cNvPr id="301060" name="Oval 4"/>
          <p:cNvSpPr>
            <a:spLocks noChangeArrowheads="1"/>
          </p:cNvSpPr>
          <p:nvPr/>
        </p:nvSpPr>
        <p:spPr bwMode="auto">
          <a:xfrm>
            <a:off x="1763713" y="6107113"/>
            <a:ext cx="587375" cy="5873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>
              <a:spcBef>
                <a:spcPct val="50000"/>
              </a:spcBef>
            </a:pPr>
            <a:r>
              <a:rPr lang="en-US" sz="1800" dirty="0"/>
              <a:t>CPU</a:t>
            </a:r>
          </a:p>
        </p:txBody>
      </p:sp>
      <p:sp>
        <p:nvSpPr>
          <p:cNvPr id="301061" name="Oval 5"/>
          <p:cNvSpPr>
            <a:spLocks noChangeArrowheads="1"/>
          </p:cNvSpPr>
          <p:nvPr/>
        </p:nvSpPr>
        <p:spPr bwMode="auto">
          <a:xfrm>
            <a:off x="2482850" y="6107113"/>
            <a:ext cx="587375" cy="5873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>
              <a:spcBef>
                <a:spcPct val="50000"/>
              </a:spcBef>
            </a:pPr>
            <a:r>
              <a:rPr lang="en-US" sz="1800" dirty="0"/>
              <a:t>CPU</a:t>
            </a:r>
          </a:p>
        </p:txBody>
      </p:sp>
      <p:sp>
        <p:nvSpPr>
          <p:cNvPr id="301062" name="Rectangle 6"/>
          <p:cNvSpPr>
            <a:spLocks noChangeArrowheads="1"/>
          </p:cNvSpPr>
          <p:nvPr/>
        </p:nvSpPr>
        <p:spPr bwMode="auto">
          <a:xfrm>
            <a:off x="3657600" y="6172200"/>
            <a:ext cx="981075" cy="458788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>
              <a:spcBef>
                <a:spcPct val="50000"/>
              </a:spcBef>
            </a:pPr>
            <a:r>
              <a:rPr lang="en-US" sz="1800" dirty="0"/>
              <a:t>Mem</a:t>
            </a:r>
          </a:p>
        </p:txBody>
      </p:sp>
      <p:sp>
        <p:nvSpPr>
          <p:cNvPr id="301063" name="AutoShape 7"/>
          <p:cNvSpPr>
            <a:spLocks noChangeArrowheads="1"/>
          </p:cNvSpPr>
          <p:nvPr/>
        </p:nvSpPr>
        <p:spPr bwMode="auto">
          <a:xfrm>
            <a:off x="5746750" y="6172200"/>
            <a:ext cx="588963" cy="458788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endParaRPr lang="en-CA" dirty="0"/>
          </a:p>
        </p:txBody>
      </p:sp>
      <p:sp>
        <p:nvSpPr>
          <p:cNvPr id="301064" name="AutoShape 8"/>
          <p:cNvSpPr>
            <a:spLocks noChangeArrowheads="1"/>
          </p:cNvSpPr>
          <p:nvPr/>
        </p:nvSpPr>
        <p:spPr bwMode="auto">
          <a:xfrm>
            <a:off x="6662738" y="6172200"/>
            <a:ext cx="588962" cy="458788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endParaRPr lang="en-CA" dirty="0"/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>
            <a:off x="1697038" y="5845175"/>
            <a:ext cx="679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2089150" y="5845175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2808288" y="5845175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>
            <a:off x="4114800" y="5845175"/>
            <a:ext cx="0" cy="327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301069" name="Line 13"/>
          <p:cNvSpPr>
            <a:spLocks noChangeShapeType="1"/>
          </p:cNvSpPr>
          <p:nvPr/>
        </p:nvSpPr>
        <p:spPr bwMode="auto">
          <a:xfrm>
            <a:off x="6008688" y="5845175"/>
            <a:ext cx="0" cy="327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301070" name="Line 14"/>
          <p:cNvSpPr>
            <a:spLocks noChangeShapeType="1"/>
          </p:cNvSpPr>
          <p:nvPr/>
        </p:nvSpPr>
        <p:spPr bwMode="auto">
          <a:xfrm>
            <a:off x="6923088" y="5845175"/>
            <a:ext cx="0" cy="327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301071" name="Rectangle 15"/>
          <p:cNvSpPr>
            <a:spLocks noChangeArrowheads="1"/>
          </p:cNvSpPr>
          <p:nvPr/>
        </p:nvSpPr>
        <p:spPr bwMode="auto">
          <a:xfrm>
            <a:off x="7380288" y="6172200"/>
            <a:ext cx="522287" cy="458788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>
              <a:spcBef>
                <a:spcPct val="50000"/>
              </a:spcBef>
            </a:pPr>
            <a:r>
              <a:rPr lang="en-US" sz="1800" dirty="0"/>
              <a:t>Net</a:t>
            </a:r>
          </a:p>
        </p:txBody>
      </p:sp>
      <p:sp>
        <p:nvSpPr>
          <p:cNvPr id="301072" name="Line 16"/>
          <p:cNvSpPr>
            <a:spLocks noChangeShapeType="1"/>
          </p:cNvSpPr>
          <p:nvPr/>
        </p:nvSpPr>
        <p:spPr bwMode="auto">
          <a:xfrm>
            <a:off x="7642225" y="5845175"/>
            <a:ext cx="0" cy="327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301073" name="Text Box 17"/>
          <p:cNvSpPr txBox="1">
            <a:spLocks noChangeArrowheads="1"/>
          </p:cNvSpPr>
          <p:nvPr/>
        </p:nvSpPr>
        <p:spPr bwMode="auto">
          <a:xfrm>
            <a:off x="522288" y="5845175"/>
            <a:ext cx="1373187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algn="ctr" defTabSz="828675">
              <a:spcBef>
                <a:spcPct val="50000"/>
              </a:spcBef>
            </a:pPr>
            <a:r>
              <a:rPr lang="en-US" sz="1800" i="1" dirty="0">
                <a:solidFill>
                  <a:srgbClr val="FF0000"/>
                </a:solidFill>
              </a:rPr>
              <a:t>Physical Machine</a:t>
            </a:r>
          </a:p>
        </p:txBody>
      </p:sp>
      <p:sp>
        <p:nvSpPr>
          <p:cNvPr id="9236" name="Oval 20"/>
          <p:cNvSpPr>
            <a:spLocks noChangeArrowheads="1"/>
          </p:cNvSpPr>
          <p:nvPr/>
        </p:nvSpPr>
        <p:spPr bwMode="auto">
          <a:xfrm>
            <a:off x="3070225" y="3630613"/>
            <a:ext cx="550863" cy="58737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>
              <a:spcBef>
                <a:spcPct val="50000"/>
              </a:spcBef>
            </a:pPr>
            <a:r>
              <a:rPr lang="en-US" sz="1800" dirty="0"/>
              <a:t>CPU</a:t>
            </a:r>
          </a:p>
        </p:txBody>
      </p:sp>
      <p:sp>
        <p:nvSpPr>
          <p:cNvPr id="9237" name="Oval 21"/>
          <p:cNvSpPr>
            <a:spLocks noChangeArrowheads="1"/>
          </p:cNvSpPr>
          <p:nvPr/>
        </p:nvSpPr>
        <p:spPr bwMode="auto">
          <a:xfrm>
            <a:off x="3787775" y="3630613"/>
            <a:ext cx="550863" cy="58737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>
              <a:spcBef>
                <a:spcPct val="50000"/>
              </a:spcBef>
            </a:pPr>
            <a:r>
              <a:rPr lang="en-US" sz="1800" dirty="0"/>
              <a:t>CPU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505325" y="3695700"/>
            <a:ext cx="92075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>
              <a:spcBef>
                <a:spcPct val="50000"/>
              </a:spcBef>
            </a:pPr>
            <a:r>
              <a:rPr lang="en-US" sz="1800" dirty="0"/>
              <a:t>Mem</a:t>
            </a:r>
          </a:p>
        </p:txBody>
      </p:sp>
      <p:sp>
        <p:nvSpPr>
          <p:cNvPr id="9239" name="AutoShape 23"/>
          <p:cNvSpPr>
            <a:spLocks noChangeArrowheads="1"/>
          </p:cNvSpPr>
          <p:nvPr/>
        </p:nvSpPr>
        <p:spPr bwMode="auto">
          <a:xfrm>
            <a:off x="5680075" y="3695700"/>
            <a:ext cx="554038" cy="457200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endParaRPr lang="en-CA" dirty="0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3003550" y="3368675"/>
            <a:ext cx="3198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3395663" y="3368675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4114800" y="3368675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4960938" y="3368675"/>
            <a:ext cx="0" cy="327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>
            <a:off x="5943600" y="3368675"/>
            <a:ext cx="0" cy="327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9245" name="AutoShape 45"/>
          <p:cNvSpPr>
            <a:spLocks noChangeArrowheads="1"/>
          </p:cNvSpPr>
          <p:nvPr/>
        </p:nvSpPr>
        <p:spPr bwMode="auto">
          <a:xfrm>
            <a:off x="2611438" y="2257425"/>
            <a:ext cx="3984625" cy="5254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>
              <a:spcBef>
                <a:spcPct val="50000"/>
              </a:spcBef>
            </a:pPr>
            <a:r>
              <a:rPr lang="en-US" sz="1800" dirty="0"/>
              <a:t>Operating System</a:t>
            </a:r>
          </a:p>
        </p:txBody>
      </p:sp>
      <p:sp>
        <p:nvSpPr>
          <p:cNvPr id="9246" name="AutoShape 48"/>
          <p:cNvSpPr>
            <a:spLocks noChangeArrowheads="1"/>
          </p:cNvSpPr>
          <p:nvPr/>
        </p:nvSpPr>
        <p:spPr bwMode="auto">
          <a:xfrm>
            <a:off x="2611438" y="1795463"/>
            <a:ext cx="1176337" cy="3302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>
              <a:spcBef>
                <a:spcPct val="50000"/>
              </a:spcBef>
            </a:pPr>
            <a:r>
              <a:rPr lang="en-US" sz="1800" dirty="0"/>
              <a:t>App 1</a:t>
            </a:r>
          </a:p>
        </p:txBody>
      </p:sp>
      <p:sp>
        <p:nvSpPr>
          <p:cNvPr id="9247" name="AutoShape 49"/>
          <p:cNvSpPr>
            <a:spLocks noChangeArrowheads="1"/>
          </p:cNvSpPr>
          <p:nvPr/>
        </p:nvSpPr>
        <p:spPr bwMode="auto">
          <a:xfrm>
            <a:off x="5224463" y="1795463"/>
            <a:ext cx="1174750" cy="33178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>
              <a:spcBef>
                <a:spcPct val="50000"/>
              </a:spcBef>
            </a:pPr>
            <a:r>
              <a:rPr lang="en-US" sz="1800" dirty="0"/>
              <a:t>App 3</a:t>
            </a:r>
          </a:p>
        </p:txBody>
      </p:sp>
      <p:sp>
        <p:nvSpPr>
          <p:cNvPr id="9248" name="AutoShape 50"/>
          <p:cNvSpPr>
            <a:spLocks noChangeArrowheads="1"/>
          </p:cNvSpPr>
          <p:nvPr/>
        </p:nvSpPr>
        <p:spPr bwMode="auto">
          <a:xfrm>
            <a:off x="3917950" y="1795463"/>
            <a:ext cx="1174750" cy="33178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>
              <a:spcBef>
                <a:spcPct val="50000"/>
              </a:spcBef>
            </a:pPr>
            <a:r>
              <a:rPr lang="en-US" sz="1800" dirty="0"/>
              <a:t>App 2</a:t>
            </a:r>
          </a:p>
        </p:txBody>
      </p:sp>
      <p:sp>
        <p:nvSpPr>
          <p:cNvPr id="9249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Machine Virtualization</a:t>
            </a:r>
          </a:p>
        </p:txBody>
      </p:sp>
      <p:sp>
        <p:nvSpPr>
          <p:cNvPr id="301085" name="Text Box 29"/>
          <p:cNvSpPr txBox="1">
            <a:spLocks noChangeArrowheads="1"/>
          </p:cNvSpPr>
          <p:nvPr/>
        </p:nvSpPr>
        <p:spPr bwMode="auto">
          <a:xfrm>
            <a:off x="2741613" y="2911475"/>
            <a:ext cx="2678112" cy="361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algn="ctr" defTabSz="828675">
              <a:spcBef>
                <a:spcPct val="50000"/>
              </a:spcBef>
            </a:pPr>
            <a:r>
              <a:rPr lang="en-US" sz="1800" i="1" dirty="0">
                <a:solidFill>
                  <a:srgbClr val="FF0000"/>
                </a:solidFill>
              </a:rPr>
              <a:t>Virtual Machine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522288" y="4343400"/>
            <a:ext cx="8229600" cy="1373188"/>
            <a:chOff x="363" y="3016"/>
            <a:chExt cx="5715" cy="953"/>
          </a:xfrm>
        </p:grpSpPr>
        <p:sp>
          <p:nvSpPr>
            <p:cNvPr id="9253" name="AutoShape 57"/>
            <p:cNvSpPr>
              <a:spLocks noChangeArrowheads="1"/>
            </p:cNvSpPr>
            <p:nvPr/>
          </p:nvSpPr>
          <p:spPr bwMode="auto">
            <a:xfrm>
              <a:off x="3039" y="3016"/>
              <a:ext cx="318" cy="31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 </a:t>
              </a:r>
            </a:p>
          </p:txBody>
        </p:sp>
        <p:sp>
          <p:nvSpPr>
            <p:cNvPr id="9254" name="AutoShape 47"/>
            <p:cNvSpPr>
              <a:spLocks noChangeArrowheads="1"/>
            </p:cNvSpPr>
            <p:nvPr/>
          </p:nvSpPr>
          <p:spPr bwMode="auto">
            <a:xfrm>
              <a:off x="363" y="3333"/>
              <a:ext cx="5715" cy="363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828675">
                <a:spcBef>
                  <a:spcPct val="50000"/>
                </a:spcBef>
              </a:pPr>
              <a:r>
                <a:rPr lang="en-US" sz="2200" i="1" dirty="0">
                  <a:solidFill>
                    <a:srgbClr val="FF0000"/>
                  </a:solidFill>
                </a:rPr>
                <a:t>Virtual Machine Monitor (VMM)</a:t>
              </a:r>
            </a:p>
          </p:txBody>
        </p:sp>
        <p:sp>
          <p:nvSpPr>
            <p:cNvPr id="9255" name="AutoShape 58"/>
            <p:cNvSpPr>
              <a:spLocks noChangeArrowheads="1"/>
            </p:cNvSpPr>
            <p:nvPr/>
          </p:nvSpPr>
          <p:spPr bwMode="auto">
            <a:xfrm>
              <a:off x="3039" y="3697"/>
              <a:ext cx="318" cy="27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 </a:t>
              </a:r>
            </a:p>
          </p:txBody>
        </p:sp>
      </p:grpSp>
      <p:sp>
        <p:nvSpPr>
          <p:cNvPr id="9252" name="Slide Number Placeholder 38"/>
          <p:cNvSpPr>
            <a:spLocks noGrp="1"/>
          </p:cNvSpPr>
          <p:nvPr>
            <p:ph type="sldNum" sz="quarter" idx="12"/>
          </p:nvPr>
        </p:nvSpPr>
        <p:spPr>
          <a:xfrm>
            <a:off x="7162800" y="6400800"/>
            <a:ext cx="1905000" cy="457200"/>
          </a:xfrm>
          <a:noFill/>
        </p:spPr>
        <p:txBody>
          <a:bodyPr/>
          <a:lstStyle/>
          <a:p>
            <a:fld id="{8CBC3C51-68CE-4237-BFE0-FD6EFA941E34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0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0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0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0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75" grpId="0" animBg="1"/>
      <p:bldP spid="301111" grpId="0" animBg="1"/>
      <p:bldP spid="301059" grpId="0" animBg="1"/>
      <p:bldP spid="301060" grpId="0" animBg="1"/>
      <p:bldP spid="301061" grpId="0" animBg="1"/>
      <p:bldP spid="301062" grpId="0" animBg="1"/>
      <p:bldP spid="301063" grpId="0" animBg="1"/>
      <p:bldP spid="301064" grpId="0" animBg="1"/>
      <p:bldP spid="301065" grpId="0" animBg="1"/>
      <p:bldP spid="301066" grpId="0" animBg="1"/>
      <p:bldP spid="301067" grpId="0" animBg="1"/>
      <p:bldP spid="301068" grpId="0" animBg="1"/>
      <p:bldP spid="301069" grpId="0" animBg="1"/>
      <p:bldP spid="301070" grpId="0" animBg="1"/>
      <p:bldP spid="301071" grpId="0" animBg="1"/>
      <p:bldP spid="301072" grpId="0" animBg="1"/>
      <p:bldP spid="301073" grpId="0"/>
      <p:bldP spid="3010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Machine Virtualization</a:t>
            </a:r>
          </a:p>
        </p:txBody>
      </p:sp>
      <p:sp>
        <p:nvSpPr>
          <p:cNvPr id="10243" name="AutoShape 5"/>
          <p:cNvSpPr>
            <a:spLocks noChangeArrowheads="1"/>
          </p:cNvSpPr>
          <p:nvPr/>
        </p:nvSpPr>
        <p:spPr bwMode="auto">
          <a:xfrm>
            <a:off x="522288" y="5322888"/>
            <a:ext cx="8229600" cy="12414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endParaRPr lang="en-CA" dirty="0"/>
          </a:p>
        </p:txBody>
      </p:sp>
      <p:sp>
        <p:nvSpPr>
          <p:cNvPr id="10244" name="Oval 6"/>
          <p:cNvSpPr>
            <a:spLocks noChangeArrowheads="1"/>
          </p:cNvSpPr>
          <p:nvPr/>
        </p:nvSpPr>
        <p:spPr bwMode="auto">
          <a:xfrm>
            <a:off x="1763713" y="5911850"/>
            <a:ext cx="587375" cy="5873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r>
              <a:rPr lang="en-US" sz="1800" dirty="0"/>
              <a:t>CPU</a:t>
            </a:r>
          </a:p>
        </p:txBody>
      </p:sp>
      <p:sp>
        <p:nvSpPr>
          <p:cNvPr id="10245" name="Oval 7"/>
          <p:cNvSpPr>
            <a:spLocks noChangeArrowheads="1"/>
          </p:cNvSpPr>
          <p:nvPr/>
        </p:nvSpPr>
        <p:spPr bwMode="auto">
          <a:xfrm>
            <a:off x="2482850" y="5911850"/>
            <a:ext cx="587375" cy="5873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r>
              <a:rPr lang="en-US" sz="1800" dirty="0"/>
              <a:t>CPU</a:t>
            </a: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3657600" y="5976938"/>
            <a:ext cx="981075" cy="4572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r>
              <a:rPr lang="en-US" sz="1800" dirty="0"/>
              <a:t>Mem</a:t>
            </a:r>
          </a:p>
        </p:txBody>
      </p:sp>
      <p:sp>
        <p:nvSpPr>
          <p:cNvPr id="10247" name="AutoShape 9"/>
          <p:cNvSpPr>
            <a:spLocks noChangeArrowheads="1"/>
          </p:cNvSpPr>
          <p:nvPr/>
        </p:nvSpPr>
        <p:spPr bwMode="auto">
          <a:xfrm>
            <a:off x="5746750" y="5976938"/>
            <a:ext cx="588963" cy="457200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endParaRPr lang="en-CA" sz="1800" dirty="0"/>
          </a:p>
        </p:txBody>
      </p:sp>
      <p:sp>
        <p:nvSpPr>
          <p:cNvPr id="10248" name="AutoShape 10"/>
          <p:cNvSpPr>
            <a:spLocks noChangeArrowheads="1"/>
          </p:cNvSpPr>
          <p:nvPr/>
        </p:nvSpPr>
        <p:spPr bwMode="auto">
          <a:xfrm>
            <a:off x="6662738" y="5976938"/>
            <a:ext cx="588962" cy="457200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endParaRPr lang="en-CA" sz="1800" dirty="0"/>
          </a:p>
        </p:txBody>
      </p:sp>
      <p:sp>
        <p:nvSpPr>
          <p:cNvPr id="10249" name="Line 11"/>
          <p:cNvSpPr>
            <a:spLocks noChangeShapeType="1"/>
          </p:cNvSpPr>
          <p:nvPr/>
        </p:nvSpPr>
        <p:spPr bwMode="auto">
          <a:xfrm>
            <a:off x="1697038" y="5649913"/>
            <a:ext cx="679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10250" name="Line 12"/>
          <p:cNvSpPr>
            <a:spLocks noChangeShapeType="1"/>
          </p:cNvSpPr>
          <p:nvPr/>
        </p:nvSpPr>
        <p:spPr bwMode="auto">
          <a:xfrm>
            <a:off x="2089150" y="5649913"/>
            <a:ext cx="0" cy="261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10251" name="Line 13"/>
          <p:cNvSpPr>
            <a:spLocks noChangeShapeType="1"/>
          </p:cNvSpPr>
          <p:nvPr/>
        </p:nvSpPr>
        <p:spPr bwMode="auto">
          <a:xfrm>
            <a:off x="2808288" y="5649913"/>
            <a:ext cx="0" cy="261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10252" name="Line 14"/>
          <p:cNvSpPr>
            <a:spLocks noChangeShapeType="1"/>
          </p:cNvSpPr>
          <p:nvPr/>
        </p:nvSpPr>
        <p:spPr bwMode="auto">
          <a:xfrm>
            <a:off x="4114800" y="5649913"/>
            <a:ext cx="0" cy="327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10253" name="Line 15"/>
          <p:cNvSpPr>
            <a:spLocks noChangeShapeType="1"/>
          </p:cNvSpPr>
          <p:nvPr/>
        </p:nvSpPr>
        <p:spPr bwMode="auto">
          <a:xfrm>
            <a:off x="6008688" y="5649913"/>
            <a:ext cx="0" cy="327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10254" name="Line 17"/>
          <p:cNvSpPr>
            <a:spLocks noChangeShapeType="1"/>
          </p:cNvSpPr>
          <p:nvPr/>
        </p:nvSpPr>
        <p:spPr bwMode="auto">
          <a:xfrm>
            <a:off x="6923088" y="5649913"/>
            <a:ext cx="0" cy="327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10255" name="Rectangle 18"/>
          <p:cNvSpPr>
            <a:spLocks noChangeArrowheads="1"/>
          </p:cNvSpPr>
          <p:nvPr/>
        </p:nvSpPr>
        <p:spPr bwMode="auto">
          <a:xfrm>
            <a:off x="7380288" y="5976938"/>
            <a:ext cx="522287" cy="4572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r>
              <a:rPr lang="en-US" sz="1800" dirty="0"/>
              <a:t>Net</a:t>
            </a:r>
          </a:p>
        </p:txBody>
      </p:sp>
      <p:sp>
        <p:nvSpPr>
          <p:cNvPr id="10256" name="Line 19"/>
          <p:cNvSpPr>
            <a:spLocks noChangeShapeType="1"/>
          </p:cNvSpPr>
          <p:nvPr/>
        </p:nvSpPr>
        <p:spPr bwMode="auto">
          <a:xfrm>
            <a:off x="7642225" y="5649913"/>
            <a:ext cx="0" cy="327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10257" name="Text Box 20"/>
          <p:cNvSpPr txBox="1">
            <a:spLocks noChangeArrowheads="1"/>
          </p:cNvSpPr>
          <p:nvPr/>
        </p:nvSpPr>
        <p:spPr bwMode="auto">
          <a:xfrm>
            <a:off x="522288" y="5649913"/>
            <a:ext cx="1373187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Physical Machine</a:t>
            </a:r>
          </a:p>
        </p:txBody>
      </p:sp>
      <p:grpSp>
        <p:nvGrpSpPr>
          <p:cNvPr id="10258" name="Group 128"/>
          <p:cNvGrpSpPr>
            <a:grpSpLocks/>
          </p:cNvGrpSpPr>
          <p:nvPr/>
        </p:nvGrpSpPr>
        <p:grpSpPr bwMode="auto">
          <a:xfrm>
            <a:off x="522288" y="3101975"/>
            <a:ext cx="3984625" cy="1503363"/>
            <a:chOff x="363" y="2154"/>
            <a:chExt cx="2767" cy="1044"/>
          </a:xfrm>
        </p:grpSpPr>
        <p:sp>
          <p:nvSpPr>
            <p:cNvPr id="10283" name="AutoShape 36"/>
            <p:cNvSpPr>
              <a:spLocks noChangeArrowheads="1"/>
            </p:cNvSpPr>
            <p:nvPr/>
          </p:nvSpPr>
          <p:spPr bwMode="auto">
            <a:xfrm>
              <a:off x="363" y="2154"/>
              <a:ext cx="2767" cy="104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70C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CA" dirty="0"/>
            </a:p>
          </p:txBody>
        </p:sp>
        <p:sp>
          <p:nvSpPr>
            <p:cNvPr id="10284" name="Oval 37"/>
            <p:cNvSpPr>
              <a:spLocks noChangeArrowheads="1"/>
            </p:cNvSpPr>
            <p:nvPr/>
          </p:nvSpPr>
          <p:spPr bwMode="auto">
            <a:xfrm>
              <a:off x="681" y="2699"/>
              <a:ext cx="383" cy="408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800" dirty="0"/>
                <a:t>CPU</a:t>
              </a:r>
            </a:p>
          </p:txBody>
        </p:sp>
        <p:sp>
          <p:nvSpPr>
            <p:cNvPr id="10285" name="Oval 38"/>
            <p:cNvSpPr>
              <a:spLocks noChangeArrowheads="1"/>
            </p:cNvSpPr>
            <p:nvPr/>
          </p:nvSpPr>
          <p:spPr bwMode="auto">
            <a:xfrm>
              <a:off x="1179" y="2699"/>
              <a:ext cx="383" cy="408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800" dirty="0"/>
                <a:t>CPU</a:t>
              </a:r>
            </a:p>
          </p:txBody>
        </p:sp>
        <p:sp>
          <p:nvSpPr>
            <p:cNvPr id="10286" name="Rectangle 39"/>
            <p:cNvSpPr>
              <a:spLocks noChangeArrowheads="1"/>
            </p:cNvSpPr>
            <p:nvPr/>
          </p:nvSpPr>
          <p:spPr bwMode="auto">
            <a:xfrm>
              <a:off x="1678" y="2744"/>
              <a:ext cx="639" cy="318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800" dirty="0"/>
                <a:t>Mem</a:t>
              </a:r>
            </a:p>
          </p:txBody>
        </p:sp>
        <p:sp>
          <p:nvSpPr>
            <p:cNvPr id="10287" name="AutoShape 40"/>
            <p:cNvSpPr>
              <a:spLocks noChangeArrowheads="1"/>
            </p:cNvSpPr>
            <p:nvPr/>
          </p:nvSpPr>
          <p:spPr bwMode="auto">
            <a:xfrm>
              <a:off x="2494" y="2744"/>
              <a:ext cx="384" cy="318"/>
            </a:xfrm>
            <a:prstGeom prst="can">
              <a:avLst>
                <a:gd name="adj" fmla="val 25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CA" dirty="0"/>
            </a:p>
          </p:txBody>
        </p:sp>
        <p:sp>
          <p:nvSpPr>
            <p:cNvPr id="10288" name="Line 42"/>
            <p:cNvSpPr>
              <a:spLocks noChangeShapeType="1"/>
            </p:cNvSpPr>
            <p:nvPr/>
          </p:nvSpPr>
          <p:spPr bwMode="auto">
            <a:xfrm>
              <a:off x="635" y="2517"/>
              <a:ext cx="22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10289" name="Line 43"/>
            <p:cNvSpPr>
              <a:spLocks noChangeShapeType="1"/>
            </p:cNvSpPr>
            <p:nvPr/>
          </p:nvSpPr>
          <p:spPr bwMode="auto">
            <a:xfrm>
              <a:off x="907" y="2517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10290" name="Line 44"/>
            <p:cNvSpPr>
              <a:spLocks noChangeShapeType="1"/>
            </p:cNvSpPr>
            <p:nvPr/>
          </p:nvSpPr>
          <p:spPr bwMode="auto">
            <a:xfrm>
              <a:off x="1406" y="2517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10291" name="Line 45"/>
            <p:cNvSpPr>
              <a:spLocks noChangeShapeType="1"/>
            </p:cNvSpPr>
            <p:nvPr/>
          </p:nvSpPr>
          <p:spPr bwMode="auto">
            <a:xfrm>
              <a:off x="1994" y="2517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10292" name="Line 46"/>
            <p:cNvSpPr>
              <a:spLocks noChangeShapeType="1"/>
            </p:cNvSpPr>
            <p:nvPr/>
          </p:nvSpPr>
          <p:spPr bwMode="auto">
            <a:xfrm>
              <a:off x="2676" y="2517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10293" name="Text Box 104"/>
            <p:cNvSpPr txBox="1">
              <a:spLocks noChangeArrowheads="1"/>
            </p:cNvSpPr>
            <p:nvPr/>
          </p:nvSpPr>
          <p:spPr bwMode="auto">
            <a:xfrm>
              <a:off x="453" y="2200"/>
              <a:ext cx="186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/>
                <a:t>Virtual Machine 1</a:t>
              </a:r>
            </a:p>
          </p:txBody>
        </p:sp>
      </p:grpSp>
      <p:sp>
        <p:nvSpPr>
          <p:cNvPr id="10259" name="Line 106"/>
          <p:cNvSpPr>
            <a:spLocks noChangeShapeType="1"/>
          </p:cNvSpPr>
          <p:nvPr/>
        </p:nvSpPr>
        <p:spPr bwMode="auto">
          <a:xfrm flipV="1">
            <a:off x="4637088" y="1860550"/>
            <a:ext cx="0" cy="28749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grpSp>
        <p:nvGrpSpPr>
          <p:cNvPr id="10260" name="Group 129"/>
          <p:cNvGrpSpPr>
            <a:grpSpLocks/>
          </p:cNvGrpSpPr>
          <p:nvPr/>
        </p:nvGrpSpPr>
        <p:grpSpPr bwMode="auto">
          <a:xfrm>
            <a:off x="4767263" y="3101975"/>
            <a:ext cx="3984625" cy="1503363"/>
            <a:chOff x="3311" y="2154"/>
            <a:chExt cx="2767" cy="1044"/>
          </a:xfrm>
        </p:grpSpPr>
        <p:sp>
          <p:nvSpPr>
            <p:cNvPr id="10270" name="AutoShape 94"/>
            <p:cNvSpPr>
              <a:spLocks noChangeArrowheads="1"/>
            </p:cNvSpPr>
            <p:nvPr/>
          </p:nvSpPr>
          <p:spPr bwMode="auto">
            <a:xfrm>
              <a:off x="3311" y="2154"/>
              <a:ext cx="2767" cy="104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B05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CA" dirty="0"/>
            </a:p>
          </p:txBody>
        </p:sp>
        <p:sp>
          <p:nvSpPr>
            <p:cNvPr id="10271" name="Oval 95"/>
            <p:cNvSpPr>
              <a:spLocks noChangeArrowheads="1"/>
            </p:cNvSpPr>
            <p:nvPr/>
          </p:nvSpPr>
          <p:spPr bwMode="auto">
            <a:xfrm>
              <a:off x="3449" y="2699"/>
              <a:ext cx="383" cy="40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800" dirty="0"/>
                <a:t>CPU</a:t>
              </a:r>
            </a:p>
          </p:txBody>
        </p:sp>
        <p:sp>
          <p:nvSpPr>
            <p:cNvPr id="10272" name="Rectangle 97"/>
            <p:cNvSpPr>
              <a:spLocks noChangeArrowheads="1"/>
            </p:cNvSpPr>
            <p:nvPr/>
          </p:nvSpPr>
          <p:spPr bwMode="auto">
            <a:xfrm>
              <a:off x="3901" y="2744"/>
              <a:ext cx="639" cy="31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800" dirty="0"/>
                <a:t>Mem</a:t>
              </a:r>
            </a:p>
          </p:txBody>
        </p:sp>
        <p:sp>
          <p:nvSpPr>
            <p:cNvPr id="10273" name="AutoShape 98"/>
            <p:cNvSpPr>
              <a:spLocks noChangeArrowheads="1"/>
            </p:cNvSpPr>
            <p:nvPr/>
          </p:nvSpPr>
          <p:spPr bwMode="auto">
            <a:xfrm>
              <a:off x="4627" y="2744"/>
              <a:ext cx="384" cy="318"/>
            </a:xfrm>
            <a:prstGeom prst="can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CA" sz="1800" dirty="0"/>
            </a:p>
          </p:txBody>
        </p:sp>
        <p:sp>
          <p:nvSpPr>
            <p:cNvPr id="10274" name="Line 99"/>
            <p:cNvSpPr>
              <a:spLocks noChangeShapeType="1"/>
            </p:cNvSpPr>
            <p:nvPr/>
          </p:nvSpPr>
          <p:spPr bwMode="auto">
            <a:xfrm>
              <a:off x="3403" y="2517"/>
              <a:ext cx="24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10275" name="Line 100"/>
            <p:cNvSpPr>
              <a:spLocks noChangeShapeType="1"/>
            </p:cNvSpPr>
            <p:nvPr/>
          </p:nvSpPr>
          <p:spPr bwMode="auto">
            <a:xfrm>
              <a:off x="3675" y="2517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10276" name="Line 102"/>
            <p:cNvSpPr>
              <a:spLocks noChangeShapeType="1"/>
            </p:cNvSpPr>
            <p:nvPr/>
          </p:nvSpPr>
          <p:spPr bwMode="auto">
            <a:xfrm>
              <a:off x="4218" y="2517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10277" name="Line 103"/>
            <p:cNvSpPr>
              <a:spLocks noChangeShapeType="1"/>
            </p:cNvSpPr>
            <p:nvPr/>
          </p:nvSpPr>
          <p:spPr bwMode="auto">
            <a:xfrm>
              <a:off x="4809" y="2517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10278" name="AutoShape 108"/>
            <p:cNvSpPr>
              <a:spLocks noChangeArrowheads="1"/>
            </p:cNvSpPr>
            <p:nvPr/>
          </p:nvSpPr>
          <p:spPr bwMode="auto">
            <a:xfrm>
              <a:off x="5080" y="2744"/>
              <a:ext cx="384" cy="318"/>
            </a:xfrm>
            <a:prstGeom prst="can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CA" sz="1800" dirty="0"/>
            </a:p>
          </p:txBody>
        </p:sp>
        <p:sp>
          <p:nvSpPr>
            <p:cNvPr id="10279" name="Line 109"/>
            <p:cNvSpPr>
              <a:spLocks noChangeShapeType="1"/>
            </p:cNvSpPr>
            <p:nvPr/>
          </p:nvSpPr>
          <p:spPr bwMode="auto">
            <a:xfrm>
              <a:off x="5262" y="2517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10280" name="Rectangle 112"/>
            <p:cNvSpPr>
              <a:spLocks noChangeArrowheads="1"/>
            </p:cNvSpPr>
            <p:nvPr/>
          </p:nvSpPr>
          <p:spPr bwMode="auto">
            <a:xfrm>
              <a:off x="5534" y="2744"/>
              <a:ext cx="408" cy="31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800" dirty="0"/>
                <a:t>Net</a:t>
              </a:r>
            </a:p>
          </p:txBody>
        </p:sp>
        <p:sp>
          <p:nvSpPr>
            <p:cNvPr id="10281" name="Line 113"/>
            <p:cNvSpPr>
              <a:spLocks noChangeShapeType="1"/>
            </p:cNvSpPr>
            <p:nvPr/>
          </p:nvSpPr>
          <p:spPr bwMode="auto">
            <a:xfrm>
              <a:off x="5715" y="2517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10282" name="Text Box 114"/>
            <p:cNvSpPr txBox="1">
              <a:spLocks noChangeArrowheads="1"/>
            </p:cNvSpPr>
            <p:nvPr/>
          </p:nvSpPr>
          <p:spPr bwMode="auto">
            <a:xfrm>
              <a:off x="3402" y="2200"/>
              <a:ext cx="186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/>
                <a:t>Virtual Machine 2</a:t>
              </a:r>
            </a:p>
          </p:txBody>
        </p:sp>
      </p:grpSp>
      <p:sp>
        <p:nvSpPr>
          <p:cNvPr id="10261" name="AutoShape 115"/>
          <p:cNvSpPr>
            <a:spLocks noChangeArrowheads="1"/>
          </p:cNvSpPr>
          <p:nvPr/>
        </p:nvSpPr>
        <p:spPr bwMode="auto">
          <a:xfrm>
            <a:off x="522288" y="2514600"/>
            <a:ext cx="3984625" cy="5238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r>
              <a:rPr lang="en-US" sz="1800" dirty="0"/>
              <a:t>Operating System</a:t>
            </a:r>
          </a:p>
        </p:txBody>
      </p:sp>
      <p:sp>
        <p:nvSpPr>
          <p:cNvPr id="10262" name="AutoShape 116"/>
          <p:cNvSpPr>
            <a:spLocks noChangeArrowheads="1"/>
          </p:cNvSpPr>
          <p:nvPr/>
        </p:nvSpPr>
        <p:spPr bwMode="auto">
          <a:xfrm>
            <a:off x="4767263" y="2514600"/>
            <a:ext cx="3984625" cy="5238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B05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r>
              <a:rPr lang="en-US" sz="1800" dirty="0"/>
              <a:t>Operating System</a:t>
            </a:r>
          </a:p>
        </p:txBody>
      </p:sp>
      <p:sp>
        <p:nvSpPr>
          <p:cNvPr id="10263" name="AutoShape 117"/>
          <p:cNvSpPr>
            <a:spLocks noChangeArrowheads="1"/>
          </p:cNvSpPr>
          <p:nvPr/>
        </p:nvSpPr>
        <p:spPr bwMode="auto">
          <a:xfrm>
            <a:off x="522288" y="4735513"/>
            <a:ext cx="8229600" cy="522287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r>
              <a:rPr lang="en-US" sz="2200" i="1" dirty="0">
                <a:solidFill>
                  <a:srgbClr val="FF0000"/>
                </a:solidFill>
              </a:rPr>
              <a:t>Virtual Machine Monitor (VMM)</a:t>
            </a:r>
          </a:p>
        </p:txBody>
      </p:sp>
      <p:sp>
        <p:nvSpPr>
          <p:cNvPr id="10264" name="AutoShape 118"/>
          <p:cNvSpPr>
            <a:spLocks noChangeArrowheads="1"/>
          </p:cNvSpPr>
          <p:nvPr/>
        </p:nvSpPr>
        <p:spPr bwMode="auto">
          <a:xfrm>
            <a:off x="522288" y="1922463"/>
            <a:ext cx="1174750" cy="45878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r>
              <a:rPr lang="en-US" sz="1800" dirty="0"/>
              <a:t>App 1</a:t>
            </a:r>
          </a:p>
        </p:txBody>
      </p:sp>
      <p:sp>
        <p:nvSpPr>
          <p:cNvPr id="10265" name="AutoShape 119"/>
          <p:cNvSpPr>
            <a:spLocks noChangeArrowheads="1"/>
          </p:cNvSpPr>
          <p:nvPr/>
        </p:nvSpPr>
        <p:spPr bwMode="auto">
          <a:xfrm>
            <a:off x="3135313" y="1924050"/>
            <a:ext cx="1174750" cy="45878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r>
              <a:rPr lang="en-US" sz="1800" dirty="0"/>
              <a:t>App 3</a:t>
            </a:r>
          </a:p>
        </p:txBody>
      </p:sp>
      <p:sp>
        <p:nvSpPr>
          <p:cNvPr id="10266" name="AutoShape 120"/>
          <p:cNvSpPr>
            <a:spLocks noChangeArrowheads="1"/>
          </p:cNvSpPr>
          <p:nvPr/>
        </p:nvSpPr>
        <p:spPr bwMode="auto">
          <a:xfrm>
            <a:off x="1828800" y="1924050"/>
            <a:ext cx="1174750" cy="45878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r>
              <a:rPr lang="en-US" sz="1800" dirty="0"/>
              <a:t>App 2</a:t>
            </a:r>
          </a:p>
        </p:txBody>
      </p:sp>
      <p:sp>
        <p:nvSpPr>
          <p:cNvPr id="10267" name="AutoShape 122"/>
          <p:cNvSpPr>
            <a:spLocks noChangeArrowheads="1"/>
          </p:cNvSpPr>
          <p:nvPr/>
        </p:nvSpPr>
        <p:spPr bwMode="auto">
          <a:xfrm>
            <a:off x="4767263" y="1927225"/>
            <a:ext cx="1046162" cy="4572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B05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r>
              <a:rPr lang="en-US" sz="1800" dirty="0"/>
              <a:t>App 4</a:t>
            </a:r>
          </a:p>
        </p:txBody>
      </p:sp>
      <p:sp>
        <p:nvSpPr>
          <p:cNvPr id="10268" name="AutoShape 123"/>
          <p:cNvSpPr>
            <a:spLocks noChangeArrowheads="1"/>
          </p:cNvSpPr>
          <p:nvPr/>
        </p:nvSpPr>
        <p:spPr bwMode="auto">
          <a:xfrm>
            <a:off x="5943600" y="1927225"/>
            <a:ext cx="1046163" cy="4572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B05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r>
              <a:rPr lang="en-US" sz="1800" dirty="0"/>
              <a:t>App 5</a:t>
            </a:r>
          </a:p>
        </p:txBody>
      </p:sp>
      <p:sp>
        <p:nvSpPr>
          <p:cNvPr id="10269" name="Slide Number Placeholder 52"/>
          <p:cNvSpPr>
            <a:spLocks noGrp="1"/>
          </p:cNvSpPr>
          <p:nvPr>
            <p:ph type="sldNum" sz="quarter" idx="12"/>
          </p:nvPr>
        </p:nvSpPr>
        <p:spPr>
          <a:xfrm>
            <a:off x="7162800" y="6400800"/>
            <a:ext cx="1905000" cy="457200"/>
          </a:xfrm>
          <a:noFill/>
        </p:spPr>
        <p:txBody>
          <a:bodyPr/>
          <a:lstStyle/>
          <a:p>
            <a:fld id="{E1BEF9E5-6C28-4F24-94E1-1D20533B8319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680074" y="3695700"/>
            <a:ext cx="568325" cy="495300"/>
          </a:xfrm>
          <a:prstGeom prst="ca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endParaRPr lang="en-CA" dirty="0"/>
          </a:p>
        </p:txBody>
      </p:sp>
      <p:grpSp>
        <p:nvGrpSpPr>
          <p:cNvPr id="25" name="Group 24"/>
          <p:cNvGrpSpPr/>
          <p:nvPr/>
        </p:nvGrpSpPr>
        <p:grpSpPr>
          <a:xfrm>
            <a:off x="5680075" y="3629446"/>
            <a:ext cx="1558925" cy="637754"/>
            <a:chOff x="5680075" y="3629446"/>
            <a:chExt cx="1558925" cy="637754"/>
          </a:xfrm>
        </p:grpSpPr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5680075" y="3695700"/>
              <a:ext cx="568325" cy="495300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25400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pPr algn="ctr">
                <a:spcBef>
                  <a:spcPct val="50000"/>
                </a:spcBef>
              </a:pPr>
              <a:endParaRPr lang="en-CA" dirty="0"/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6161088" y="3629446"/>
              <a:ext cx="1077912" cy="637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945" tIns="41473" rIns="82945" bIns="41473">
              <a:spAutoFit/>
            </a:bodyPr>
            <a:lstStyle/>
            <a:p>
              <a:pPr algn="ctr" defTabSz="828675">
                <a:spcBef>
                  <a:spcPct val="50000"/>
                </a:spcBef>
              </a:pPr>
              <a:r>
                <a:rPr lang="en-US" sz="1800" i="1" dirty="0">
                  <a:solidFill>
                    <a:srgbClr val="FF0000"/>
                  </a:solidFill>
                </a:rPr>
                <a:t>Virtual </a:t>
              </a:r>
              <a:r>
                <a:rPr lang="en-US" sz="1800" i="1" dirty="0" smtClean="0">
                  <a:solidFill>
                    <a:srgbClr val="FF0000"/>
                  </a:solidFill>
                </a:rPr>
                <a:t/>
              </a:r>
              <a:br>
                <a:rPr lang="en-US" sz="1800" i="1" dirty="0" smtClean="0">
                  <a:solidFill>
                    <a:srgbClr val="FF0000"/>
                  </a:solidFill>
                </a:rPr>
              </a:br>
              <a:r>
                <a:rPr lang="en-US" sz="1800" i="1" dirty="0" smtClean="0">
                  <a:solidFill>
                    <a:srgbClr val="FF0000"/>
                  </a:solidFill>
                </a:rPr>
                <a:t>Disk</a:t>
              </a:r>
              <a:endParaRPr lang="en-US" sz="1800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Storage Virtualization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802648-491D-4405-AB81-67C7EF526C4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AutoShape 19"/>
          <p:cNvSpPr>
            <a:spLocks noChangeArrowheads="1"/>
          </p:cNvSpPr>
          <p:nvPr/>
        </p:nvSpPr>
        <p:spPr bwMode="auto">
          <a:xfrm>
            <a:off x="2611438" y="2846388"/>
            <a:ext cx="3984625" cy="15033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70C0"/>
            </a:solidFill>
            <a:prstDash val="dash"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endParaRPr lang="en-CA" dirty="0"/>
          </a:p>
        </p:txBody>
      </p:sp>
      <p:sp>
        <p:nvSpPr>
          <p:cNvPr id="5" name="AutoShape 55"/>
          <p:cNvSpPr>
            <a:spLocks noChangeArrowheads="1"/>
          </p:cNvSpPr>
          <p:nvPr/>
        </p:nvSpPr>
        <p:spPr bwMode="auto">
          <a:xfrm>
            <a:off x="2611438" y="2846388"/>
            <a:ext cx="3984625" cy="15033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spcBef>
                <a:spcPct val="50000"/>
              </a:spcBef>
            </a:pPr>
            <a:endParaRPr lang="en-CA" dirty="0"/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2743200" y="2911475"/>
            <a:ext cx="2678113" cy="361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algn="ctr" defTabSz="828675">
              <a:spcBef>
                <a:spcPct val="50000"/>
              </a:spcBef>
            </a:pPr>
            <a:r>
              <a:rPr lang="en-US" sz="1800" dirty="0"/>
              <a:t>Machine</a:t>
            </a:r>
          </a:p>
        </p:txBody>
      </p:sp>
      <p:sp>
        <p:nvSpPr>
          <p:cNvPr id="7" name="Oval 20"/>
          <p:cNvSpPr>
            <a:spLocks noChangeArrowheads="1"/>
          </p:cNvSpPr>
          <p:nvPr/>
        </p:nvSpPr>
        <p:spPr bwMode="auto">
          <a:xfrm>
            <a:off x="3070225" y="3630613"/>
            <a:ext cx="550863" cy="58737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>
              <a:spcBef>
                <a:spcPct val="50000"/>
              </a:spcBef>
            </a:pPr>
            <a:r>
              <a:rPr lang="en-US" sz="1800" dirty="0"/>
              <a:t>CPU</a:t>
            </a:r>
          </a:p>
        </p:txBody>
      </p:sp>
      <p:sp>
        <p:nvSpPr>
          <p:cNvPr id="8" name="Oval 21"/>
          <p:cNvSpPr>
            <a:spLocks noChangeArrowheads="1"/>
          </p:cNvSpPr>
          <p:nvPr/>
        </p:nvSpPr>
        <p:spPr bwMode="auto">
          <a:xfrm>
            <a:off x="3787775" y="3630613"/>
            <a:ext cx="550863" cy="587375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>
              <a:spcBef>
                <a:spcPct val="50000"/>
              </a:spcBef>
            </a:pPr>
            <a:r>
              <a:rPr lang="en-US" sz="1800" dirty="0"/>
              <a:t>CPU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4505325" y="3695700"/>
            <a:ext cx="92075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>
              <a:spcBef>
                <a:spcPct val="50000"/>
              </a:spcBef>
            </a:pPr>
            <a:r>
              <a:rPr lang="en-US" sz="1800" dirty="0"/>
              <a:t>Mem</a:t>
            </a:r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3003550" y="3368675"/>
            <a:ext cx="3198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>
            <a:off x="3395663" y="3368675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4114800" y="3368675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>
            <a:off x="4960938" y="3368675"/>
            <a:ext cx="0" cy="327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>
            <a:off x="5943600" y="3368675"/>
            <a:ext cx="0" cy="327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CA" dirty="0"/>
          </a:p>
        </p:txBody>
      </p:sp>
      <p:sp>
        <p:nvSpPr>
          <p:cNvPr id="16" name="AutoShape 45"/>
          <p:cNvSpPr>
            <a:spLocks noChangeArrowheads="1"/>
          </p:cNvSpPr>
          <p:nvPr/>
        </p:nvSpPr>
        <p:spPr bwMode="auto">
          <a:xfrm>
            <a:off x="2611438" y="2257425"/>
            <a:ext cx="3984625" cy="5254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>
              <a:spcBef>
                <a:spcPct val="50000"/>
              </a:spcBef>
            </a:pPr>
            <a:r>
              <a:rPr lang="en-US" sz="1800" dirty="0"/>
              <a:t>Operating System</a:t>
            </a:r>
          </a:p>
        </p:txBody>
      </p:sp>
      <p:sp>
        <p:nvSpPr>
          <p:cNvPr id="17" name="AutoShape 48"/>
          <p:cNvSpPr>
            <a:spLocks noChangeArrowheads="1"/>
          </p:cNvSpPr>
          <p:nvPr/>
        </p:nvSpPr>
        <p:spPr bwMode="auto">
          <a:xfrm>
            <a:off x="2611438" y="1795463"/>
            <a:ext cx="1176337" cy="3302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>
              <a:spcBef>
                <a:spcPct val="50000"/>
              </a:spcBef>
            </a:pPr>
            <a:r>
              <a:rPr lang="en-US" sz="1800" dirty="0"/>
              <a:t>App 1</a:t>
            </a:r>
          </a:p>
        </p:txBody>
      </p:sp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5224463" y="1795463"/>
            <a:ext cx="1174750" cy="33178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>
              <a:spcBef>
                <a:spcPct val="50000"/>
              </a:spcBef>
            </a:pPr>
            <a:r>
              <a:rPr lang="en-US" sz="1800" dirty="0"/>
              <a:t>App 3</a:t>
            </a:r>
          </a:p>
        </p:txBody>
      </p:sp>
      <p:sp>
        <p:nvSpPr>
          <p:cNvPr id="19" name="AutoShape 50"/>
          <p:cNvSpPr>
            <a:spLocks noChangeArrowheads="1"/>
          </p:cNvSpPr>
          <p:nvPr/>
        </p:nvSpPr>
        <p:spPr bwMode="auto">
          <a:xfrm>
            <a:off x="3917950" y="1795463"/>
            <a:ext cx="1174750" cy="33178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>
              <a:spcBef>
                <a:spcPct val="50000"/>
              </a:spcBef>
            </a:pPr>
            <a:r>
              <a:rPr lang="en-US" sz="1800" dirty="0"/>
              <a:t>App 2</a:t>
            </a: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522720" y="5715961"/>
            <a:ext cx="8229600" cy="848249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CA"/>
          </a:p>
        </p:txBody>
      </p: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6334561" y="5944945"/>
            <a:ext cx="588960" cy="457968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CA"/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auto">
          <a:xfrm>
            <a:off x="7380001" y="5944945"/>
            <a:ext cx="588960" cy="457968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CA"/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522721" y="5815331"/>
            <a:ext cx="1372320" cy="63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defTabSz="829452">
              <a:spcBef>
                <a:spcPct val="50000"/>
              </a:spcBef>
            </a:pPr>
            <a:r>
              <a:rPr lang="en-US" sz="1800" dirty="0"/>
              <a:t>Physical Storage</a:t>
            </a:r>
          </a:p>
        </p:txBody>
      </p:sp>
      <p:sp>
        <p:nvSpPr>
          <p:cNvPr id="30" name="AutoShape 38"/>
          <p:cNvSpPr>
            <a:spLocks noChangeArrowheads="1"/>
          </p:cNvSpPr>
          <p:nvPr/>
        </p:nvSpPr>
        <p:spPr bwMode="auto">
          <a:xfrm>
            <a:off x="2155681" y="5944945"/>
            <a:ext cx="588960" cy="457968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CA"/>
          </a:p>
        </p:txBody>
      </p:sp>
      <p:sp>
        <p:nvSpPr>
          <p:cNvPr id="31" name="AutoShape 39"/>
          <p:cNvSpPr>
            <a:spLocks noChangeArrowheads="1"/>
          </p:cNvSpPr>
          <p:nvPr/>
        </p:nvSpPr>
        <p:spPr bwMode="auto">
          <a:xfrm>
            <a:off x="3199680" y="5944945"/>
            <a:ext cx="588960" cy="457968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CA"/>
          </a:p>
        </p:txBody>
      </p:sp>
      <p:sp>
        <p:nvSpPr>
          <p:cNvPr id="32" name="AutoShape 40"/>
          <p:cNvSpPr>
            <a:spLocks noChangeArrowheads="1"/>
          </p:cNvSpPr>
          <p:nvPr/>
        </p:nvSpPr>
        <p:spPr bwMode="auto">
          <a:xfrm>
            <a:off x="4245120" y="5944945"/>
            <a:ext cx="588960" cy="457968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CA"/>
          </a:p>
        </p:txBody>
      </p:sp>
      <p:sp>
        <p:nvSpPr>
          <p:cNvPr id="33" name="AutoShape 41"/>
          <p:cNvSpPr>
            <a:spLocks noChangeArrowheads="1"/>
          </p:cNvSpPr>
          <p:nvPr/>
        </p:nvSpPr>
        <p:spPr bwMode="auto">
          <a:xfrm>
            <a:off x="5289121" y="5944945"/>
            <a:ext cx="588960" cy="457968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CA"/>
          </a:p>
        </p:txBody>
      </p:sp>
      <p:grpSp>
        <p:nvGrpSpPr>
          <p:cNvPr id="34" name="Group 59"/>
          <p:cNvGrpSpPr>
            <a:grpSpLocks/>
          </p:cNvGrpSpPr>
          <p:nvPr/>
        </p:nvGrpSpPr>
        <p:grpSpPr bwMode="auto">
          <a:xfrm>
            <a:off x="522720" y="4343496"/>
            <a:ext cx="8229600" cy="1372465"/>
            <a:chOff x="363" y="3016"/>
            <a:chExt cx="5715" cy="953"/>
          </a:xfrm>
        </p:grpSpPr>
        <p:sp>
          <p:nvSpPr>
            <p:cNvPr id="35" name="AutoShape 60"/>
            <p:cNvSpPr>
              <a:spLocks noChangeArrowheads="1"/>
            </p:cNvSpPr>
            <p:nvPr/>
          </p:nvSpPr>
          <p:spPr bwMode="auto">
            <a:xfrm>
              <a:off x="3039" y="3016"/>
              <a:ext cx="318" cy="31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36" name="AutoShape 61"/>
            <p:cNvSpPr>
              <a:spLocks noChangeArrowheads="1"/>
            </p:cNvSpPr>
            <p:nvPr/>
          </p:nvSpPr>
          <p:spPr bwMode="auto">
            <a:xfrm>
              <a:off x="363" y="3333"/>
              <a:ext cx="5715" cy="363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829452"/>
              <a:r>
                <a:rPr lang="en-US" sz="2200" i="1" dirty="0">
                  <a:solidFill>
                    <a:srgbClr val="FF0000"/>
                  </a:solidFill>
                </a:rPr>
                <a:t>Storage </a:t>
              </a:r>
              <a:r>
                <a:rPr lang="en-US" sz="2200" i="1" dirty="0" smtClean="0">
                  <a:solidFill>
                    <a:srgbClr val="FF0000"/>
                  </a:solidFill>
                </a:rPr>
                <a:t>Server</a:t>
              </a:r>
              <a:endParaRPr lang="en-US" sz="2200" i="1" dirty="0">
                <a:solidFill>
                  <a:srgbClr val="FF0000"/>
                </a:solidFill>
              </a:endParaRPr>
            </a:p>
          </p:txBody>
        </p:sp>
        <p:sp>
          <p:nvSpPr>
            <p:cNvPr id="37" name="AutoShape 62"/>
            <p:cNvSpPr>
              <a:spLocks noChangeArrowheads="1"/>
            </p:cNvSpPr>
            <p:nvPr/>
          </p:nvSpPr>
          <p:spPr bwMode="auto">
            <a:xfrm>
              <a:off x="3039" y="3697"/>
              <a:ext cx="318" cy="27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Research Directions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sz="2400" b="1" dirty="0" smtClean="0">
                <a:solidFill>
                  <a:srgbClr val="0000FF"/>
                </a:solidFill>
              </a:rPr>
              <a:t>1-</a:t>
            </a:r>
            <a:r>
              <a:rPr lang="en-CA" sz="2400" dirty="0" smtClean="0"/>
              <a:t> Tuning the virtualization environment in an </a:t>
            </a:r>
            <a:r>
              <a:rPr lang="en-CA" sz="2400" b="1" i="1" dirty="0" smtClean="0">
                <a:solidFill>
                  <a:srgbClr val="FF0000"/>
                </a:solidFill>
              </a:rPr>
              <a:t>application informed</a:t>
            </a:r>
            <a:r>
              <a:rPr lang="en-CA" sz="2400" dirty="0" smtClean="0"/>
              <a:t> way</a:t>
            </a:r>
          </a:p>
          <a:p>
            <a:pPr lvl="1"/>
            <a:r>
              <a:rPr lang="en-CA" dirty="0" smtClean="0"/>
              <a:t>Pass information about the application (database system) to the virtualization layer</a:t>
            </a:r>
          </a:p>
          <a:p>
            <a:pPr lvl="1"/>
            <a:r>
              <a:rPr lang="en-CA" dirty="0" smtClean="0"/>
              <a:t>Use this information for configuration and tuning</a:t>
            </a:r>
          </a:p>
          <a:p>
            <a:pPr lvl="1"/>
            <a:r>
              <a:rPr lang="en-CA" b="1" i="1" dirty="0" smtClean="0">
                <a:solidFill>
                  <a:srgbClr val="FF0000"/>
                </a:solidFill>
              </a:rPr>
              <a:t>What information and how to use it?</a:t>
            </a:r>
          </a:p>
          <a:p>
            <a:pPr lvl="2"/>
            <a:endParaRPr lang="en-CA" sz="2400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CA" sz="2400" b="1" dirty="0" smtClean="0">
                <a:solidFill>
                  <a:srgbClr val="0000FF"/>
                </a:solidFill>
              </a:rPr>
              <a:t>2-</a:t>
            </a:r>
            <a:r>
              <a:rPr lang="en-CA" sz="2400" dirty="0" smtClean="0"/>
              <a:t> Using the capabilities provided by the virtualization environment to improve manageability, availability,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69FBC-8F50-460E-8AB7-1828ED94614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Virtual Machine Configuration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If N virtual machines running database systems share a physical server, how much of the server’s resources to give to each one?</a:t>
            </a:r>
          </a:p>
          <a:p>
            <a:pPr lvl="1"/>
            <a:r>
              <a:rPr lang="en-CA" dirty="0" smtClean="0"/>
              <a:t>Ask query optimizer for workload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69FBC-8F50-460E-8AB7-1828ED94614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309918"/>
            <a:ext cx="6025120" cy="3319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Caching in Storage Servers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Which of a database system’s I/O requests should a storage server cache?</a:t>
            </a:r>
          </a:p>
          <a:p>
            <a:pPr lvl="1"/>
            <a:r>
              <a:rPr lang="en-CA" b="1" i="1" dirty="0" smtClean="0">
                <a:solidFill>
                  <a:srgbClr val="FF0000"/>
                </a:solidFill>
              </a:rPr>
              <a:t>Hints</a:t>
            </a:r>
            <a:r>
              <a:rPr lang="en-CA" dirty="0" smtClean="0"/>
              <a:t> from database system to storage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69FBC-8F50-460E-8AB7-1828ED94614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1494" y="2667000"/>
            <a:ext cx="4722706" cy="40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Scheduling </a:t>
            </a:r>
            <a:r>
              <a:rPr lang="en-CA" dirty="0" err="1" smtClean="0"/>
              <a:t>Hadoop</a:t>
            </a:r>
            <a:r>
              <a:rPr lang="en-CA" dirty="0" smtClean="0"/>
              <a:t> Tasks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Given a set of </a:t>
            </a:r>
            <a:r>
              <a:rPr lang="en-CA" sz="2400" dirty="0" err="1" smtClean="0"/>
              <a:t>Hadoop</a:t>
            </a:r>
            <a:r>
              <a:rPr lang="en-CA" sz="2400" dirty="0" smtClean="0"/>
              <a:t> (Map-Reduce) jobs, how to run them to minimize execution time?</a:t>
            </a:r>
          </a:p>
          <a:p>
            <a:pPr lvl="1"/>
            <a:r>
              <a:rPr lang="en-CA" dirty="0" smtClean="0"/>
              <a:t>How many nodes for each job? Which jobs can share nodes?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69FBC-8F50-460E-8AB7-1828ED94614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9" y="3048000"/>
            <a:ext cx="5224461" cy="37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15602</TotalTime>
  <Words>304</Words>
  <Application>Microsoft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Blends</vt:lpstr>
      <vt:lpstr> Virtualization and Databases</vt:lpstr>
      <vt:lpstr>Conclusion</vt:lpstr>
      <vt:lpstr>Machine Virtualization</vt:lpstr>
      <vt:lpstr>Machine Virtualization</vt:lpstr>
      <vt:lpstr>Storage Virtualization</vt:lpstr>
      <vt:lpstr>Research Directions</vt:lpstr>
      <vt:lpstr>Virtual Machine Configuration</vt:lpstr>
      <vt:lpstr>Caching in Storage Servers</vt:lpstr>
      <vt:lpstr>Scheduling Hadoop Tasks</vt:lpstr>
      <vt:lpstr>Slide 9</vt:lpstr>
    </vt:vector>
  </TitlesOfParts>
  <Company>University of Wisconsin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 Aboulnaga</dc:creator>
  <cp:lastModifiedBy>Ashraf Aboulnaga</cp:lastModifiedBy>
  <cp:revision>4855</cp:revision>
  <dcterms:created xsi:type="dcterms:W3CDTF">2002-03-03T04:32:27Z</dcterms:created>
  <dcterms:modified xsi:type="dcterms:W3CDTF">2009-01-06T02:03:46Z</dcterms:modified>
</cp:coreProperties>
</file>