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  <p:sldMasterId r:id="rId2"/>
    <p:sldMasterId r:id="rId3"/>
  </p:sldMasterIdLst>
  <p:notesMasterIdLst>
    <p:notesMasterId r:id="rId41"/>
  </p:notesMasterIdLst>
  <p:sldIdLst>
    <p:sldId id="351" r:id="rId4"/>
    <p:sldId id="257" r:id="rId5"/>
    <p:sldId id="275" r:id="rId6"/>
    <p:sldId id="352" r:id="rId7"/>
    <p:sldId id="383" r:id="rId8"/>
    <p:sldId id="384" r:id="rId9"/>
    <p:sldId id="348" r:id="rId10"/>
    <p:sldId id="349" r:id="rId11"/>
    <p:sldId id="288" r:id="rId12"/>
    <p:sldId id="350" r:id="rId13"/>
    <p:sldId id="289" r:id="rId14"/>
    <p:sldId id="262" r:id="rId15"/>
    <p:sldId id="302" r:id="rId16"/>
    <p:sldId id="297" r:id="rId17"/>
    <p:sldId id="264" r:id="rId18"/>
    <p:sldId id="363" r:id="rId19"/>
    <p:sldId id="364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03" r:id="rId28"/>
    <p:sldId id="375" r:id="rId29"/>
    <p:sldId id="296" r:id="rId30"/>
    <p:sldId id="265" r:id="rId31"/>
    <p:sldId id="293" r:id="rId32"/>
    <p:sldId id="356" r:id="rId33"/>
    <p:sldId id="269" r:id="rId34"/>
    <p:sldId id="357" r:id="rId35"/>
    <p:sldId id="325" r:id="rId36"/>
    <p:sldId id="268" r:id="rId37"/>
    <p:sldId id="377" r:id="rId38"/>
    <p:sldId id="272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BEF0FF"/>
    <a:srgbClr val="10749D"/>
    <a:srgbClr val="660000"/>
    <a:srgbClr val="D6F2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 horzBarState="maximized">
    <p:restoredLeft sz="15620"/>
    <p:restoredTop sz="90018" autoAdjust="0"/>
  </p:normalViewPr>
  <p:slideViewPr>
    <p:cSldViewPr snapToGrid="0">
      <p:cViewPr varScale="1">
        <p:scale>
          <a:sx n="92" d="100"/>
          <a:sy n="92" d="100"/>
        </p:scale>
        <p:origin x="-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D753-13FA-3441-BA2D-971043CA9C84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59ED5-3019-A74A-B40D-3657060A5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ＭＳ Ｐゴシック"/>
                <a:cs typeface="Corbel"/>
              </a:rPr>
              <a:t>Goal: do minimal work given updates, avoid computation from scratch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persistent intermediate</a:t>
            </a:r>
            <a:r>
              <a:rPr lang="en-US" baseline="0" dirty="0" smtClean="0"/>
              <a:t> data structures unless rewritten from another MV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for batch processing &amp; ad-hoc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9571-B7D7-FF47-BA44-F431024935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63" y="455613"/>
            <a:ext cx="8574087" cy="11334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5E3F539-1279-504C-9424-F522027ECEAC}" type="datetimeFigureOut">
              <a:rPr lang="en-US" smtClean="0"/>
              <a:pPr/>
              <a:t>1/19/11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8592FC8-AAB6-4F46-A665-7677D60A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81175" y="2133600"/>
            <a:ext cx="70770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284163" y="1577975"/>
            <a:ext cx="8575675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33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493" y="1577847"/>
              <a:ext cx="274342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328" y="1577847"/>
              <a:ext cx="4234208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06459" y="6324600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7F7AA-0690-534F-8423-D5463E2962E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Corbel"/>
          <a:ea typeface="+mj-ea"/>
          <a:cs typeface="Corbe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400" kern="1200">
          <a:solidFill>
            <a:srgbClr val="262626"/>
          </a:solidFill>
          <a:latin typeface="Corbel"/>
          <a:ea typeface="+mn-ea"/>
          <a:cs typeface="Corbel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charset="2"/>
        <a:buChar char=""/>
        <a:defRPr sz="2200" kern="1200">
          <a:solidFill>
            <a:srgbClr val="262626"/>
          </a:solidFill>
          <a:latin typeface="Corbel"/>
          <a:ea typeface="+mn-ea"/>
          <a:cs typeface="Corbel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Corbel"/>
          <a:ea typeface="+mj-ea"/>
          <a:cs typeface="Corbe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400" kern="1200">
          <a:solidFill>
            <a:srgbClr val="262626"/>
          </a:solidFill>
          <a:latin typeface="Corbel"/>
          <a:ea typeface="+mn-ea"/>
          <a:cs typeface="Corbel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charset="2"/>
        <a:buChar char=""/>
        <a:defRPr sz="2200" kern="1200">
          <a:solidFill>
            <a:srgbClr val="262626"/>
          </a:solidFill>
          <a:latin typeface="Corbel"/>
          <a:ea typeface="+mn-ea"/>
          <a:cs typeface="Corbel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4pPr>
      <a:lvl5pPr marL="1939925" indent="-331788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charset="2"/>
        <a:buChar char=""/>
        <a:defRPr sz="2000" kern="1200">
          <a:solidFill>
            <a:srgbClr val="262626"/>
          </a:solidFill>
          <a:latin typeface="Corbel"/>
          <a:ea typeface="+mn-ea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.koch@epfl.ch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yanif@jh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damsel.cs.jh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57200" y="3295304"/>
            <a:ext cx="8077200" cy="1143000"/>
          </a:xfrm>
          <a:prstGeom prst="rect">
            <a:avLst/>
          </a:prstGeom>
          <a:noFill/>
        </p:spPr>
        <p:txBody>
          <a:bodyPr wrap="square" numCol="1" anchor="b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ts val="4600"/>
              </a:lnSpc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orbel" charset="0"/>
              </a:rPr>
              <a:t>Agile Views in a </a:t>
            </a:r>
            <a:br>
              <a:rPr lang="en-US" sz="3200" b="1" dirty="0" smtClean="0">
                <a:solidFill>
                  <a:schemeClr val="tx1"/>
                </a:solidFill>
                <a:latin typeface="Corbel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orbel" charset="0"/>
              </a:rPr>
              <a:t>Dynamic Data Management System</a:t>
            </a:r>
            <a:endParaRPr lang="en-US" sz="3200" b="1" dirty="0">
              <a:solidFill>
                <a:schemeClr val="tx1"/>
              </a:solidFill>
              <a:latin typeface="Corbe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947188"/>
            <a:ext cx="7772400" cy="1237780"/>
          </a:xfrm>
          <a:prstGeom prst="rect">
            <a:avLst/>
          </a:prstGeom>
        </p:spPr>
        <p:txBody>
          <a:bodyPr vert="horz"/>
          <a:lstStyle/>
          <a:p>
            <a:pPr marL="0" indent="0" eaLnBrk="1" hangingPunct="1">
              <a:lnSpc>
                <a:spcPts val="2000"/>
              </a:lnSpc>
              <a:spcBef>
                <a:spcPts val="800"/>
              </a:spcBef>
              <a:buNone/>
            </a:pPr>
            <a:r>
              <a:rPr lang="en-US" sz="2200" dirty="0" smtClean="0">
                <a:solidFill>
                  <a:schemeClr val="tx2"/>
                </a:solidFill>
                <a:latin typeface="Calibri" charset="0"/>
              </a:rPr>
              <a:t>Oliver Kennedy</a:t>
            </a:r>
            <a:r>
              <a:rPr lang="en-US" sz="2200" baseline="30000" dirty="0" smtClean="0">
                <a:solidFill>
                  <a:schemeClr val="tx2"/>
                </a:solidFill>
                <a:latin typeface="Calibri" charset="0"/>
              </a:rPr>
              <a:t>1+3</a:t>
            </a:r>
            <a:r>
              <a:rPr lang="en-US" sz="2200" dirty="0" smtClean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en-US" sz="2200" b="1" dirty="0" smtClean="0">
                <a:solidFill>
                  <a:schemeClr val="tx2"/>
                </a:solidFill>
                <a:latin typeface="Calibri" charset="0"/>
              </a:rPr>
              <a:t>Yanif Ahmad</a:t>
            </a:r>
            <a:r>
              <a:rPr lang="en-US" sz="2200" baseline="30000" dirty="0" smtClean="0">
                <a:solidFill>
                  <a:schemeClr val="tx2"/>
                </a:solidFill>
                <a:latin typeface="Calibri" charset="0"/>
              </a:rPr>
              <a:t>2</a:t>
            </a:r>
            <a:r>
              <a:rPr lang="en-US" sz="2200" dirty="0" smtClean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en-US" sz="2200" dirty="0" err="1" smtClean="0">
                <a:solidFill>
                  <a:schemeClr val="tx2"/>
                </a:solidFill>
                <a:latin typeface="Calibri" charset="0"/>
              </a:rPr>
              <a:t>Christoph</a:t>
            </a:r>
            <a:r>
              <a:rPr lang="en-US" sz="2200" dirty="0" smtClean="0">
                <a:solidFill>
                  <a:schemeClr val="tx2"/>
                </a:solidFill>
                <a:latin typeface="Calibri" charset="0"/>
              </a:rPr>
              <a:t> Koch</a:t>
            </a:r>
            <a:r>
              <a:rPr lang="en-US" sz="2200" baseline="30000" dirty="0" smtClean="0">
                <a:solidFill>
                  <a:schemeClr val="tx2"/>
                </a:solidFill>
                <a:latin typeface="Calibri" charset="0"/>
              </a:rPr>
              <a:t>1</a:t>
            </a:r>
          </a:p>
          <a:p>
            <a:pPr marL="0" indent="0" eaLnBrk="1" hangingPunct="1">
              <a:lnSpc>
                <a:spcPts val="2000"/>
              </a:lnSpc>
              <a:spcBef>
                <a:spcPts val="800"/>
              </a:spcBef>
              <a:buFont typeface="Wingdings" charset="2"/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 charset="0"/>
                <a:hlinkClick r:id="rId2"/>
              </a:rPr>
              <a:t>yanif@jhu.edu</a:t>
            </a:r>
            <a:r>
              <a:rPr lang="en-US" sz="1600" dirty="0" smtClean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en-US" sz="1600" u="sng" dirty="0" smtClean="0">
                <a:solidFill>
                  <a:srgbClr val="660000"/>
                </a:solidFill>
                <a:latin typeface="Calibri" charset="0"/>
              </a:rPr>
              <a:t>{</a:t>
            </a:r>
            <a:r>
              <a:rPr lang="en-US" sz="1600" u="sng" dirty="0" err="1" smtClean="0">
                <a:solidFill>
                  <a:srgbClr val="660000"/>
                </a:solidFill>
                <a:latin typeface="Calibri" charset="0"/>
              </a:rPr>
              <a:t>oliver.kennedy</a:t>
            </a:r>
            <a:r>
              <a:rPr lang="en-US" sz="1600" dirty="0" err="1" smtClean="0">
                <a:solidFill>
                  <a:srgbClr val="660000"/>
                </a:solidFill>
                <a:latin typeface="Calibri" charset="0"/>
              </a:rPr>
              <a:t>,</a:t>
            </a:r>
            <a:r>
              <a:rPr lang="en-US" sz="1600" dirty="0" err="1" smtClean="0">
                <a:solidFill>
                  <a:srgbClr val="660000"/>
                </a:solidFill>
                <a:latin typeface="Calibri" charset="0"/>
                <a:hlinkClick r:id="rId3"/>
              </a:rPr>
              <a:t>christoph.koch</a:t>
            </a:r>
            <a:r>
              <a:rPr lang="en-US" sz="1600" dirty="0" err="1" smtClean="0">
                <a:solidFill>
                  <a:schemeClr val="tx2"/>
                </a:solidFill>
                <a:latin typeface="Calibri" charset="0"/>
                <a:hlinkClick r:id="rId3"/>
              </a:rPr>
              <a:t>}@epfl.ch</a:t>
            </a:r>
            <a:endParaRPr lang="en-US" sz="1600" dirty="0" smtClean="0">
              <a:solidFill>
                <a:schemeClr val="tx2"/>
              </a:solidFill>
              <a:latin typeface="Calibri" charset="0"/>
            </a:endParaRPr>
          </a:p>
          <a:p>
            <a:pPr marL="0" indent="0" eaLnBrk="1" hangingPunct="1">
              <a:lnSpc>
                <a:spcPts val="2000"/>
              </a:lnSpc>
              <a:spcBef>
                <a:spcPts val="8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  <a:latin typeface="Calibri" charset="0"/>
              </a:rPr>
              <a:t>EPFL</a:t>
            </a:r>
            <a:r>
              <a:rPr lang="en-US" sz="2000" baseline="30000" dirty="0" smtClean="0">
                <a:solidFill>
                  <a:schemeClr val="tx2"/>
                </a:solidFill>
                <a:latin typeface="Calibri" charset="0"/>
              </a:rPr>
              <a:t>1</a:t>
            </a:r>
            <a:r>
              <a:rPr lang="en-US" sz="2000" dirty="0" smtClean="0">
                <a:solidFill>
                  <a:schemeClr val="tx2"/>
                </a:solidFill>
                <a:latin typeface="Calibri" charset="0"/>
              </a:rPr>
              <a:t>,</a:t>
            </a:r>
            <a:r>
              <a:rPr lang="en-US" sz="2000" b="1" dirty="0" smtClean="0">
                <a:solidFill>
                  <a:schemeClr val="tx2"/>
                </a:solidFill>
                <a:latin typeface="Calibri" charset="0"/>
              </a:rPr>
              <a:t> Johns Hopkins University</a:t>
            </a:r>
            <a:r>
              <a:rPr lang="en-US" sz="2000" baseline="30000" dirty="0" smtClean="0">
                <a:solidFill>
                  <a:schemeClr val="tx2"/>
                </a:solidFill>
                <a:latin typeface="Calibri" charset="0"/>
              </a:rPr>
              <a:t>2</a:t>
            </a:r>
            <a:r>
              <a:rPr lang="en-US" sz="2000" dirty="0" smtClean="0">
                <a:solidFill>
                  <a:schemeClr val="tx2"/>
                </a:solidFill>
                <a:latin typeface="Calibri" charset="0"/>
              </a:rPr>
              <a:t>, Cornell University</a:t>
            </a:r>
            <a:r>
              <a:rPr lang="en-US" sz="2000" baseline="30000" dirty="0" smtClean="0">
                <a:solidFill>
                  <a:schemeClr val="tx2"/>
                </a:solidFill>
                <a:latin typeface="Calibri" charset="0"/>
              </a:rPr>
              <a:t>3</a:t>
            </a:r>
            <a:endParaRPr lang="en-US" sz="2000" dirty="0" smtClean="0">
              <a:solidFill>
                <a:schemeClr val="tx2"/>
              </a:solidFill>
              <a:latin typeface="Calibri" charset="0"/>
            </a:endParaRPr>
          </a:p>
        </p:txBody>
      </p:sp>
      <p:pic>
        <p:nvPicPr>
          <p:cNvPr id="17412" name="Picture 5" descr="dbtoaster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52104"/>
            <a:ext cx="5525322" cy="251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19231" y="4698740"/>
            <a:ext cx="8029338" cy="1588"/>
          </a:xfrm>
          <a:prstGeom prst="line">
            <a:avLst/>
          </a:prstGeom>
          <a:ln w="25400" cap="flat" cmpd="sng" algn="ctr">
            <a:solidFill>
              <a:schemeClr val="bg1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23853" y="4996945"/>
            <a:ext cx="2122979" cy="1447132"/>
            <a:chOff x="6498727" y="4930096"/>
            <a:chExt cx="2333629" cy="1590722"/>
          </a:xfrm>
        </p:grpSpPr>
        <p:pic>
          <p:nvPicPr>
            <p:cNvPr id="7" name="Picture 6" descr="JHU_seal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8727" y="4930096"/>
              <a:ext cx="462748" cy="643219"/>
            </a:xfrm>
            <a:prstGeom prst="rect">
              <a:avLst/>
            </a:prstGeom>
          </p:spPr>
        </p:pic>
        <p:pic>
          <p:nvPicPr>
            <p:cNvPr id="9" name="Picture 8" descr="epfl-logo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7934" y="5737875"/>
              <a:ext cx="1810007" cy="782943"/>
            </a:xfrm>
            <a:prstGeom prst="rect">
              <a:avLst/>
            </a:prstGeom>
          </p:spPr>
        </p:pic>
        <p:pic>
          <p:nvPicPr>
            <p:cNvPr id="10" name="Picture 9" descr="jhu_logo_black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9488" y="4995825"/>
              <a:ext cx="1832868" cy="5193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High-Frequency </a:t>
            </a:r>
            <a:r>
              <a:rPr lang="en-US" dirty="0" err="1" smtClean="0"/>
              <a:t>Orderbook</a:t>
            </a:r>
            <a:r>
              <a:rPr lang="en-US" dirty="0" smtClean="0"/>
              <a:t> Trading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505200" y="400272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2526035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2526690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36909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183200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2530574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37055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NITE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183000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2527543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182700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2528321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182500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37011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FBCO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181900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866412" y="400272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2526345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36750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2527389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185200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2527928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37006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186100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2531230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37075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FBCO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186400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2528894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37020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186800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2529758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187900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pic>
        <p:nvPicPr>
          <p:cNvPr id="22" name="Picture 21" descr="handsh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2" y="4132703"/>
            <a:ext cx="724711" cy="5435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6524323" y="4404470"/>
            <a:ext cx="315134" cy="1006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rot="10800000" flipV="1">
            <a:off x="5486140" y="4404469"/>
            <a:ext cx="313472" cy="798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94812" y="467623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rbel"/>
                <a:cs typeface="Corbel"/>
              </a:rPr>
              <a:t>Electronic exchange</a:t>
            </a:r>
          </a:p>
          <a:p>
            <a:pPr algn="ctr"/>
            <a:r>
              <a:rPr lang="en-US" sz="1000" dirty="0" smtClean="0">
                <a:latin typeface="Corbel"/>
                <a:cs typeface="Corbel"/>
              </a:rPr>
              <a:t>(e.g., NYSE, NASDAQ)</a:t>
            </a:r>
            <a:endParaRPr lang="en-US" sz="1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3647440"/>
            <a:ext cx="191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Bid order book (buyers)</a:t>
            </a:r>
            <a:endParaRPr lang="en-US" sz="1400" dirty="0">
              <a:latin typeface="Corbel"/>
              <a:cs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6108" y="3647440"/>
            <a:ext cx="193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Ask order book (sellers)</a:t>
            </a:r>
            <a:endParaRPr lang="en-US" sz="1400" dirty="0">
              <a:latin typeface="Corbel"/>
              <a:cs typeface="Corbel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731171" y="3200400"/>
          <a:ext cx="503182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09980"/>
                <a:gridCol w="1075551"/>
                <a:gridCol w="1178813"/>
                <a:gridCol w="773405"/>
                <a:gridCol w="894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t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timestamp</a:t>
                      </a:r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oid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order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rbel"/>
                          <a:cs typeface="Corbel"/>
                        </a:rPr>
                        <a:t>bid = broker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p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v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volume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Multiply 28"/>
          <p:cNvSpPr/>
          <p:nvPr/>
        </p:nvSpPr>
        <p:spPr>
          <a:xfrm>
            <a:off x="2793575" y="5257800"/>
            <a:ext cx="3358814" cy="39989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tical Text Placeholder 2"/>
          <p:cNvSpPr txBox="1">
            <a:spLocks/>
          </p:cNvSpPr>
          <p:nvPr/>
        </p:nvSpPr>
        <p:spPr bwMode="auto">
          <a:xfrm>
            <a:off x="264037" y="3078814"/>
            <a:ext cx="2944091" cy="342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84163" lvl="0" indent="-284163" eaLnBrk="0" hangingPunct="0">
              <a:spcBef>
                <a:spcPts val="2000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2857" dirty="0" smtClean="0">
                <a:solidFill>
                  <a:srgbClr val="262626"/>
                </a:solidFill>
                <a:latin typeface="Corbel"/>
                <a:cs typeface="Corbel"/>
              </a:rPr>
              <a:t>Traits of DDMS apps:</a:t>
            </a:r>
          </a:p>
          <a:p>
            <a:pPr lvl="1" indent="-228600" defTabSz="91440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286" dirty="0" smtClean="0">
                <a:solidFill>
                  <a:srgbClr val="262626"/>
                </a:solidFill>
                <a:latin typeface="Corbel"/>
                <a:cs typeface="Corbel"/>
              </a:rPr>
              <a:t>Access to the data is primarily by monitoring views and simple computations on them.</a:t>
            </a:r>
          </a:p>
          <a:p>
            <a:pPr lvl="1" indent="-228600" defTabSz="91440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404040"/>
              </a:buClr>
              <a:buSzPct val="90000"/>
            </a:pPr>
            <a:r>
              <a:rPr lang="en-US" sz="2286" dirty="0" smtClean="0">
                <a:solidFill>
                  <a:srgbClr val="262626"/>
                </a:solidFill>
                <a:latin typeface="Corbel"/>
                <a:cs typeface="Corbel"/>
              </a:rPr>
              <a:t>	The data store is rarely directly accessed.</a:t>
            </a:r>
          </a:p>
          <a:p>
            <a:pPr lvl="1" indent="-228600" defTabSz="9144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286" dirty="0" smtClean="0">
                <a:solidFill>
                  <a:srgbClr val="262626"/>
                </a:solidFill>
                <a:latin typeface="Corbel"/>
                <a:cs typeface="Corbel"/>
              </a:rPr>
              <a:t>Materialized view maintenance dominates ad-hoc querying.</a:t>
            </a:r>
          </a:p>
          <a:p>
            <a:pPr lvl="1" indent="-228600" defTabSz="9144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286" dirty="0" smtClean="0">
                <a:solidFill>
                  <a:srgbClr val="262626"/>
                </a:solidFill>
                <a:latin typeface="Corbel"/>
                <a:cs typeface="Corbel"/>
              </a:rPr>
              <a:t>There is usually no feedback loop.</a:t>
            </a:r>
          </a:p>
          <a:p>
            <a:pPr lvl="1" indent="-228600" defTabSz="91440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endParaRPr lang="en-US" sz="2400" dirty="0" smtClean="0">
              <a:solidFill>
                <a:srgbClr val="262626"/>
              </a:solidFill>
              <a:latin typeface="Corbel"/>
              <a:cs typeface="Corbel"/>
            </a:endParaRPr>
          </a:p>
          <a:p>
            <a:pPr lvl="1" indent="-228600" defTabSz="91440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endParaRPr lang="en-US" sz="2200" dirty="0" smtClean="0">
              <a:solidFill>
                <a:srgbClr val="262626"/>
              </a:solidFill>
              <a:latin typeface="Corbel"/>
              <a:cs typeface="Corbel"/>
            </a:endParaRPr>
          </a:p>
        </p:txBody>
      </p:sp>
      <p:sp>
        <p:nvSpPr>
          <p:cNvPr id="36" name="Vertical Text Placeholder 2"/>
          <p:cNvSpPr txBox="1">
            <a:spLocks/>
          </p:cNvSpPr>
          <p:nvPr/>
        </p:nvSpPr>
        <p:spPr bwMode="auto">
          <a:xfrm>
            <a:off x="284163" y="2133600"/>
            <a:ext cx="8689002" cy="97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SPEs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are unsuitable for general, dynamic, updates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Ahmad&amp;Koch</a:t>
            </a:r>
            <a:r>
              <a:rPr kumimoji="0" lang="en-US" sz="1297" b="0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’09, 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Ghanem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 ’10]</a:t>
            </a:r>
          </a:p>
          <a:p>
            <a:pPr marL="690563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Windows couple scoping and manipulation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Botan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</a:t>
            </a:r>
            <a:r>
              <a:rPr lang="en-US" sz="1297" dirty="0" smtClean="0">
                <a:solidFill>
                  <a:srgbClr val="262626"/>
                </a:solidFill>
                <a:latin typeface="Corbel"/>
                <a:cs typeface="Corbel"/>
              </a:rPr>
              <a:t>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’10]</a:t>
            </a:r>
            <a:endParaRPr kumimoji="0" lang="en-US" sz="1297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Related Work: Incremental View Maintenance</a:t>
            </a:r>
            <a:endParaRPr lang="en-US" sz="35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1981201"/>
            <a:ext cx="6345236" cy="1566208"/>
          </a:xfrm>
        </p:spPr>
        <p:txBody>
          <a:bodyPr>
            <a:normAutofit/>
          </a:bodyPr>
          <a:lstStyle/>
          <a:p>
            <a:r>
              <a:rPr lang="en-US" dirty="0" smtClean="0"/>
              <a:t>A view can be thought of as:</a:t>
            </a:r>
          </a:p>
          <a:p>
            <a:pPr marL="233363" lvl="1" indent="6350">
              <a:buNone/>
            </a:pPr>
            <a:r>
              <a:rPr lang="en-US" dirty="0" smtClean="0"/>
              <a:t>a continuous query over an arbitrary database, independent of how that database is manipulated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105400"/>
            <a:ext cx="389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0" indent="-280988" defTabSz="91440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900" dirty="0" smtClean="0">
                <a:solidFill>
                  <a:srgbClr val="262626"/>
                </a:solidFill>
                <a:latin typeface="Corbel"/>
                <a:cs typeface="Corbel"/>
              </a:rPr>
              <a:t>Well-studied from 1980s-today:</a:t>
            </a:r>
          </a:p>
          <a:p>
            <a:pPr marL="284163" lvl="1" indent="6350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</a:pPr>
            <a: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  <a:t>[</a:t>
            </a:r>
            <a:r>
              <a:rPr lang="en-US" sz="1200" dirty="0" err="1" smtClean="0">
                <a:solidFill>
                  <a:srgbClr val="262626"/>
                </a:solidFill>
                <a:latin typeface="Corbel"/>
                <a:cs typeface="Corbel"/>
              </a:rPr>
              <a:t>Roussopoulos</a:t>
            </a:r>
            <a: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  <a:t>, 1991; Yan and Larson, 1995; </a:t>
            </a:r>
            <a:b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</a:br>
            <a: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  <a:t> Colby et al, 1996; </a:t>
            </a:r>
            <a:r>
              <a:rPr lang="en-US" sz="1200" dirty="0" err="1" smtClean="0">
                <a:solidFill>
                  <a:srgbClr val="262626"/>
                </a:solidFill>
                <a:latin typeface="Corbel"/>
                <a:cs typeface="Corbel"/>
              </a:rPr>
              <a:t>Kotidis,Roussopoulos</a:t>
            </a:r>
            <a: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  <a:t>, 2001; </a:t>
            </a:r>
            <a:b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</a:br>
            <a:r>
              <a:rPr lang="en-US" sz="1200" dirty="0" smtClean="0">
                <a:solidFill>
                  <a:srgbClr val="262626"/>
                </a:solidFill>
                <a:latin typeface="Corbel"/>
                <a:cs typeface="Corbel"/>
              </a:rPr>
              <a:t> Zhou et al, 2007]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3212574"/>
            <a:ext cx="514149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lvl="0" indent="-454025" defTabSz="91440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2200" dirty="0">
                <a:solidFill>
                  <a:srgbClr val="262626"/>
                </a:solidFill>
                <a:latin typeface="Corbel"/>
                <a:cs typeface="Corbel"/>
              </a:rPr>
              <a:t>Incremental view maintenance</a:t>
            </a:r>
          </a:p>
          <a:p>
            <a:pPr marL="576263" lvl="1" indent="-2809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000" dirty="0">
                <a:solidFill>
                  <a:srgbClr val="262626"/>
                </a:solidFill>
                <a:latin typeface="Corbel"/>
                <a:cs typeface="Corbel"/>
              </a:rPr>
              <a:t>Mechanism: delta queries</a:t>
            </a:r>
            <a:endParaRPr lang="en-US" sz="2000" dirty="0" smtClean="0">
              <a:solidFill>
                <a:srgbClr val="262626"/>
              </a:solidFill>
              <a:latin typeface="Corbel"/>
              <a:cs typeface="Corbel"/>
            </a:endParaRPr>
          </a:p>
          <a:p>
            <a:pPr marL="576263" lvl="1" indent="-2809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000" dirty="0" smtClean="0">
                <a:solidFill>
                  <a:srgbClr val="262626"/>
                </a:solidFill>
                <a:latin typeface="Corbel"/>
                <a:cs typeface="Corbel"/>
              </a:rPr>
              <a:t>Delta queries are derived by </a:t>
            </a:r>
            <a:r>
              <a:rPr lang="en-US" sz="2000" dirty="0">
                <a:solidFill>
                  <a:srgbClr val="262626"/>
                </a:solidFill>
                <a:latin typeface="Corbel"/>
                <a:cs typeface="Corbel"/>
              </a:rPr>
              <a:t>a</a:t>
            </a:r>
            <a:r>
              <a:rPr lang="en-US" sz="2000" dirty="0" smtClean="0">
                <a:solidFill>
                  <a:srgbClr val="262626"/>
                </a:solidFill>
                <a:latin typeface="Corbel"/>
                <a:cs typeface="Corbel"/>
              </a:rPr>
              <a:t> rewrite</a:t>
            </a:r>
            <a:endParaRPr lang="en-US" sz="2000" dirty="0">
              <a:solidFill>
                <a:srgbClr val="262626"/>
              </a:solidFill>
              <a:latin typeface="Corbel"/>
              <a:cs typeface="Corbel"/>
            </a:endParaRPr>
          </a:p>
          <a:p>
            <a:pPr marL="576263" lvl="1" indent="-2809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2000" dirty="0" smtClean="0">
                <a:solidFill>
                  <a:srgbClr val="262626"/>
                </a:solidFill>
                <a:latin typeface="Corbel"/>
                <a:cs typeface="Corbel"/>
              </a:rPr>
              <a:t>Deltas queries, </a:t>
            </a:r>
            <a:r>
              <a:rPr lang="en-US" sz="2000" b="1" i="1" dirty="0" smtClean="0">
                <a:solidFill>
                  <a:srgbClr val="262626"/>
                </a:solidFill>
                <a:latin typeface="Corbel"/>
                <a:cs typeface="Corbel"/>
              </a:rPr>
              <a:t>just like any other query</a:t>
            </a:r>
            <a:r>
              <a:rPr lang="en-US" sz="2000" dirty="0" smtClean="0">
                <a:solidFill>
                  <a:srgbClr val="262626"/>
                </a:solidFill>
                <a:latin typeface="Corbel"/>
                <a:cs typeface="Corbel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Corbel"/>
                <a:cs typeface="Corbel"/>
              </a:rPr>
              <a:t>are processed</a:t>
            </a:r>
            <a:r>
              <a:rPr lang="en-US" sz="2000" dirty="0" smtClean="0">
                <a:solidFill>
                  <a:srgbClr val="262626"/>
                </a:solidFill>
                <a:latin typeface="Corbel"/>
                <a:cs typeface="Corbel"/>
              </a:rPr>
              <a:t> from scratch </a:t>
            </a:r>
          </a:p>
          <a:p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6459344" y="1890283"/>
            <a:ext cx="2538202" cy="4405134"/>
          </a:xfrm>
          <a:custGeom>
            <a:avLst/>
            <a:gdLst>
              <a:gd name="connsiteX0" fmla="*/ 10411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53124 h 1979452"/>
              <a:gd name="connsiteX3" fmla="*/ 606359 w 2311027"/>
              <a:gd name="connsiteY3" fmla="*/ 1487449 h 1979452"/>
              <a:gd name="connsiteX4" fmla="*/ 606359 w 2311027"/>
              <a:gd name="connsiteY4" fmla="*/ 1979452 h 1979452"/>
              <a:gd name="connsiteX5" fmla="*/ 2311027 w 2311027"/>
              <a:gd name="connsiteY5" fmla="*/ 1979452 h 1979452"/>
              <a:gd name="connsiteX6" fmla="*/ 2299586 w 2311027"/>
              <a:gd name="connsiteY6" fmla="*/ 1212843 h 1979452"/>
              <a:gd name="connsiteX7" fmla="*/ 1441532 w 2311027"/>
              <a:gd name="connsiteY7" fmla="*/ 0 h 1979452"/>
              <a:gd name="connsiteX8" fmla="*/ 1041106 w 2311027"/>
              <a:gd name="connsiteY8" fmla="*/ 11442 h 1979452"/>
              <a:gd name="connsiteX0" fmla="*/ 10411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82445 h 1979452"/>
              <a:gd name="connsiteX3" fmla="*/ 606359 w 2311027"/>
              <a:gd name="connsiteY3" fmla="*/ 1487449 h 1979452"/>
              <a:gd name="connsiteX4" fmla="*/ 606359 w 2311027"/>
              <a:gd name="connsiteY4" fmla="*/ 1979452 h 1979452"/>
              <a:gd name="connsiteX5" fmla="*/ 2311027 w 2311027"/>
              <a:gd name="connsiteY5" fmla="*/ 1979452 h 1979452"/>
              <a:gd name="connsiteX6" fmla="*/ 2299586 w 2311027"/>
              <a:gd name="connsiteY6" fmla="*/ 1212843 h 1979452"/>
              <a:gd name="connsiteX7" fmla="*/ 1441532 w 2311027"/>
              <a:gd name="connsiteY7" fmla="*/ 0 h 1979452"/>
              <a:gd name="connsiteX8" fmla="*/ 1041106 w 2311027"/>
              <a:gd name="connsiteY8" fmla="*/ 11442 h 1979452"/>
              <a:gd name="connsiteX0" fmla="*/ 10411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82445 h 1979452"/>
              <a:gd name="connsiteX3" fmla="*/ 606359 w 2311027"/>
              <a:gd name="connsiteY3" fmla="*/ 1979452 h 1979452"/>
              <a:gd name="connsiteX4" fmla="*/ 2311027 w 2311027"/>
              <a:gd name="connsiteY4" fmla="*/ 1979452 h 1979452"/>
              <a:gd name="connsiteX5" fmla="*/ 2299586 w 2311027"/>
              <a:gd name="connsiteY5" fmla="*/ 1212843 h 1979452"/>
              <a:gd name="connsiteX6" fmla="*/ 1441532 w 2311027"/>
              <a:gd name="connsiteY6" fmla="*/ 0 h 1979452"/>
              <a:gd name="connsiteX7" fmla="*/ 1041106 w 2311027"/>
              <a:gd name="connsiteY7" fmla="*/ 11442 h 1979452"/>
              <a:gd name="connsiteX0" fmla="*/ 5839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82445 h 1979452"/>
              <a:gd name="connsiteX3" fmla="*/ 606359 w 2311027"/>
              <a:gd name="connsiteY3" fmla="*/ 1979452 h 1979452"/>
              <a:gd name="connsiteX4" fmla="*/ 2311027 w 2311027"/>
              <a:gd name="connsiteY4" fmla="*/ 1979452 h 1979452"/>
              <a:gd name="connsiteX5" fmla="*/ 2299586 w 2311027"/>
              <a:gd name="connsiteY5" fmla="*/ 1212843 h 1979452"/>
              <a:gd name="connsiteX6" fmla="*/ 1441532 w 2311027"/>
              <a:gd name="connsiteY6" fmla="*/ 0 h 1979452"/>
              <a:gd name="connsiteX7" fmla="*/ 583906 w 2311027"/>
              <a:gd name="connsiteY7" fmla="*/ 11442 h 1979452"/>
              <a:gd name="connsiteX0" fmla="*/ 5839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82445 h 1979452"/>
              <a:gd name="connsiteX3" fmla="*/ 606359 w 2311027"/>
              <a:gd name="connsiteY3" fmla="*/ 1979452 h 1979452"/>
              <a:gd name="connsiteX4" fmla="*/ 2311027 w 2311027"/>
              <a:gd name="connsiteY4" fmla="*/ 1979452 h 1979452"/>
              <a:gd name="connsiteX5" fmla="*/ 2299586 w 2311027"/>
              <a:gd name="connsiteY5" fmla="*/ 1212843 h 1979452"/>
              <a:gd name="connsiteX6" fmla="*/ 1060532 w 2311027"/>
              <a:gd name="connsiteY6" fmla="*/ 0 h 1979452"/>
              <a:gd name="connsiteX7" fmla="*/ 583906 w 2311027"/>
              <a:gd name="connsiteY7" fmla="*/ 11442 h 1979452"/>
              <a:gd name="connsiteX0" fmla="*/ 583906 w 2311027"/>
              <a:gd name="connsiteY0" fmla="*/ 11442 h 1979452"/>
              <a:gd name="connsiteX1" fmla="*/ 11441 w 2311027"/>
              <a:gd name="connsiteY1" fmla="*/ 1144192 h 1979452"/>
              <a:gd name="connsiteX2" fmla="*/ 0 w 2311027"/>
              <a:gd name="connsiteY2" fmla="*/ 1482445 h 1979452"/>
              <a:gd name="connsiteX3" fmla="*/ 606359 w 2311027"/>
              <a:gd name="connsiteY3" fmla="*/ 1979452 h 1979452"/>
              <a:gd name="connsiteX4" fmla="*/ 2311027 w 2311027"/>
              <a:gd name="connsiteY4" fmla="*/ 1979452 h 1979452"/>
              <a:gd name="connsiteX5" fmla="*/ 1842386 w 2311027"/>
              <a:gd name="connsiteY5" fmla="*/ 1441443 h 1979452"/>
              <a:gd name="connsiteX6" fmla="*/ 1060532 w 2311027"/>
              <a:gd name="connsiteY6" fmla="*/ 0 h 1979452"/>
              <a:gd name="connsiteX7" fmla="*/ 583906 w 2311027"/>
              <a:gd name="connsiteY7" fmla="*/ 11442 h 1979452"/>
              <a:gd name="connsiteX0" fmla="*/ 583906 w 1853827"/>
              <a:gd name="connsiteY0" fmla="*/ 11442 h 1979452"/>
              <a:gd name="connsiteX1" fmla="*/ 11441 w 1853827"/>
              <a:gd name="connsiteY1" fmla="*/ 1144192 h 1979452"/>
              <a:gd name="connsiteX2" fmla="*/ 0 w 1853827"/>
              <a:gd name="connsiteY2" fmla="*/ 1482445 h 1979452"/>
              <a:gd name="connsiteX3" fmla="*/ 606359 w 1853827"/>
              <a:gd name="connsiteY3" fmla="*/ 1979452 h 1979452"/>
              <a:gd name="connsiteX4" fmla="*/ 1853827 w 1853827"/>
              <a:gd name="connsiteY4" fmla="*/ 1979452 h 1979452"/>
              <a:gd name="connsiteX5" fmla="*/ 1842386 w 1853827"/>
              <a:gd name="connsiteY5" fmla="*/ 1441443 h 1979452"/>
              <a:gd name="connsiteX6" fmla="*/ 1060532 w 1853827"/>
              <a:gd name="connsiteY6" fmla="*/ 0 h 1979452"/>
              <a:gd name="connsiteX7" fmla="*/ 583906 w 1853827"/>
              <a:gd name="connsiteY7" fmla="*/ 11442 h 1979452"/>
              <a:gd name="connsiteX0" fmla="*/ 583906 w 1853827"/>
              <a:gd name="connsiteY0" fmla="*/ 0 h 1968010"/>
              <a:gd name="connsiteX1" fmla="*/ 11441 w 1853827"/>
              <a:gd name="connsiteY1" fmla="*/ 1132750 h 1968010"/>
              <a:gd name="connsiteX2" fmla="*/ 0 w 1853827"/>
              <a:gd name="connsiteY2" fmla="*/ 1471003 h 1968010"/>
              <a:gd name="connsiteX3" fmla="*/ 606359 w 1853827"/>
              <a:gd name="connsiteY3" fmla="*/ 1968010 h 1968010"/>
              <a:gd name="connsiteX4" fmla="*/ 1853827 w 1853827"/>
              <a:gd name="connsiteY4" fmla="*/ 1968010 h 1968010"/>
              <a:gd name="connsiteX5" fmla="*/ 1842386 w 1853827"/>
              <a:gd name="connsiteY5" fmla="*/ 1430001 h 1968010"/>
              <a:gd name="connsiteX6" fmla="*/ 1053347 w 1853827"/>
              <a:gd name="connsiteY6" fmla="*/ 2528 h 1968010"/>
              <a:gd name="connsiteX7" fmla="*/ 583906 w 1853827"/>
              <a:gd name="connsiteY7" fmla="*/ 0 h 1968010"/>
              <a:gd name="connsiteX0" fmla="*/ 583906 w 1853827"/>
              <a:gd name="connsiteY0" fmla="*/ 6208 h 1974218"/>
              <a:gd name="connsiteX1" fmla="*/ 11441 w 1853827"/>
              <a:gd name="connsiteY1" fmla="*/ 1138958 h 1974218"/>
              <a:gd name="connsiteX2" fmla="*/ 0 w 1853827"/>
              <a:gd name="connsiteY2" fmla="*/ 1477211 h 1974218"/>
              <a:gd name="connsiteX3" fmla="*/ 606359 w 1853827"/>
              <a:gd name="connsiteY3" fmla="*/ 1974218 h 1974218"/>
              <a:gd name="connsiteX4" fmla="*/ 1853827 w 1853827"/>
              <a:gd name="connsiteY4" fmla="*/ 1974218 h 1974218"/>
              <a:gd name="connsiteX5" fmla="*/ 1842386 w 1853827"/>
              <a:gd name="connsiteY5" fmla="*/ 1436209 h 1974218"/>
              <a:gd name="connsiteX6" fmla="*/ 1207832 w 1853827"/>
              <a:gd name="connsiteY6" fmla="*/ 0 h 1974218"/>
              <a:gd name="connsiteX7" fmla="*/ 583906 w 1853827"/>
              <a:gd name="connsiteY7" fmla="*/ 6208 h 1974218"/>
              <a:gd name="connsiteX0" fmla="*/ 583906 w 1853827"/>
              <a:gd name="connsiteY0" fmla="*/ 3104 h 1971114"/>
              <a:gd name="connsiteX1" fmla="*/ 11441 w 1853827"/>
              <a:gd name="connsiteY1" fmla="*/ 1135854 h 1971114"/>
              <a:gd name="connsiteX2" fmla="*/ 0 w 1853827"/>
              <a:gd name="connsiteY2" fmla="*/ 1474107 h 1971114"/>
              <a:gd name="connsiteX3" fmla="*/ 606359 w 1853827"/>
              <a:gd name="connsiteY3" fmla="*/ 1971114 h 1971114"/>
              <a:gd name="connsiteX4" fmla="*/ 1853827 w 1853827"/>
              <a:gd name="connsiteY4" fmla="*/ 1971114 h 1971114"/>
              <a:gd name="connsiteX5" fmla="*/ 1842386 w 1853827"/>
              <a:gd name="connsiteY5" fmla="*/ 1433105 h 1971114"/>
              <a:gd name="connsiteX6" fmla="*/ 1038976 w 1853827"/>
              <a:gd name="connsiteY6" fmla="*/ 0 h 1971114"/>
              <a:gd name="connsiteX7" fmla="*/ 583906 w 1853827"/>
              <a:gd name="connsiteY7" fmla="*/ 3104 h 1971114"/>
              <a:gd name="connsiteX0" fmla="*/ 583906 w 1853827"/>
              <a:gd name="connsiteY0" fmla="*/ 3104 h 1971114"/>
              <a:gd name="connsiteX1" fmla="*/ 11441 w 1853827"/>
              <a:gd name="connsiteY1" fmla="*/ 1135854 h 1971114"/>
              <a:gd name="connsiteX2" fmla="*/ 0 w 1853827"/>
              <a:gd name="connsiteY2" fmla="*/ 1474107 h 1971114"/>
              <a:gd name="connsiteX3" fmla="*/ 606359 w 1853827"/>
              <a:gd name="connsiteY3" fmla="*/ 1971114 h 1971114"/>
              <a:gd name="connsiteX4" fmla="*/ 1853827 w 1853827"/>
              <a:gd name="connsiteY4" fmla="*/ 1971114 h 1971114"/>
              <a:gd name="connsiteX5" fmla="*/ 1842386 w 1853827"/>
              <a:gd name="connsiteY5" fmla="*/ 1433105 h 1971114"/>
              <a:gd name="connsiteX6" fmla="*/ 1513211 w 1853827"/>
              <a:gd name="connsiteY6" fmla="*/ 0 h 1971114"/>
              <a:gd name="connsiteX7" fmla="*/ 583906 w 1853827"/>
              <a:gd name="connsiteY7" fmla="*/ 3104 h 1971114"/>
              <a:gd name="connsiteX0" fmla="*/ 842580 w 1853827"/>
              <a:gd name="connsiteY0" fmla="*/ 3104 h 1971114"/>
              <a:gd name="connsiteX1" fmla="*/ 11441 w 1853827"/>
              <a:gd name="connsiteY1" fmla="*/ 1135854 h 1971114"/>
              <a:gd name="connsiteX2" fmla="*/ 0 w 1853827"/>
              <a:gd name="connsiteY2" fmla="*/ 1474107 h 1971114"/>
              <a:gd name="connsiteX3" fmla="*/ 606359 w 1853827"/>
              <a:gd name="connsiteY3" fmla="*/ 1971114 h 1971114"/>
              <a:gd name="connsiteX4" fmla="*/ 1853827 w 1853827"/>
              <a:gd name="connsiteY4" fmla="*/ 1971114 h 1971114"/>
              <a:gd name="connsiteX5" fmla="*/ 1842386 w 1853827"/>
              <a:gd name="connsiteY5" fmla="*/ 1433105 h 1971114"/>
              <a:gd name="connsiteX6" fmla="*/ 1513211 w 1853827"/>
              <a:gd name="connsiteY6" fmla="*/ 0 h 1971114"/>
              <a:gd name="connsiteX7" fmla="*/ 842580 w 1853827"/>
              <a:gd name="connsiteY7" fmla="*/ 3104 h 1971114"/>
              <a:gd name="connsiteX0" fmla="*/ 842580 w 1853827"/>
              <a:gd name="connsiteY0" fmla="*/ 3104 h 1971114"/>
              <a:gd name="connsiteX1" fmla="*/ 313227 w 1853827"/>
              <a:gd name="connsiteY1" fmla="*/ 831728 h 1971114"/>
              <a:gd name="connsiteX2" fmla="*/ 0 w 1853827"/>
              <a:gd name="connsiteY2" fmla="*/ 1474107 h 1971114"/>
              <a:gd name="connsiteX3" fmla="*/ 606359 w 1853827"/>
              <a:gd name="connsiteY3" fmla="*/ 1971114 h 1971114"/>
              <a:gd name="connsiteX4" fmla="*/ 1853827 w 1853827"/>
              <a:gd name="connsiteY4" fmla="*/ 1971114 h 1971114"/>
              <a:gd name="connsiteX5" fmla="*/ 1842386 w 1853827"/>
              <a:gd name="connsiteY5" fmla="*/ 1433105 h 1971114"/>
              <a:gd name="connsiteX6" fmla="*/ 1513211 w 1853827"/>
              <a:gd name="connsiteY6" fmla="*/ 0 h 1971114"/>
              <a:gd name="connsiteX7" fmla="*/ 842580 w 1853827"/>
              <a:gd name="connsiteY7" fmla="*/ 3104 h 1971114"/>
              <a:gd name="connsiteX0" fmla="*/ 540794 w 1552041"/>
              <a:gd name="connsiteY0" fmla="*/ 3104 h 1971114"/>
              <a:gd name="connsiteX1" fmla="*/ 11441 w 1552041"/>
              <a:gd name="connsiteY1" fmla="*/ 831728 h 1971114"/>
              <a:gd name="connsiteX2" fmla="*/ 0 w 1552041"/>
              <a:gd name="connsiteY2" fmla="*/ 1305148 h 1971114"/>
              <a:gd name="connsiteX3" fmla="*/ 304573 w 1552041"/>
              <a:gd name="connsiteY3" fmla="*/ 1971114 h 1971114"/>
              <a:gd name="connsiteX4" fmla="*/ 1552041 w 1552041"/>
              <a:gd name="connsiteY4" fmla="*/ 1971114 h 1971114"/>
              <a:gd name="connsiteX5" fmla="*/ 1540600 w 1552041"/>
              <a:gd name="connsiteY5" fmla="*/ 1433105 h 1971114"/>
              <a:gd name="connsiteX6" fmla="*/ 1211425 w 1552041"/>
              <a:gd name="connsiteY6" fmla="*/ 0 h 1971114"/>
              <a:gd name="connsiteX7" fmla="*/ 540794 w 1552041"/>
              <a:gd name="connsiteY7" fmla="*/ 3104 h 1971114"/>
              <a:gd name="connsiteX0" fmla="*/ 540794 w 1552041"/>
              <a:gd name="connsiteY0" fmla="*/ 3104 h 1982063"/>
              <a:gd name="connsiteX1" fmla="*/ 11441 w 1552041"/>
              <a:gd name="connsiteY1" fmla="*/ 831728 h 1982063"/>
              <a:gd name="connsiteX2" fmla="*/ 0 w 1552041"/>
              <a:gd name="connsiteY2" fmla="*/ 1305148 h 1982063"/>
              <a:gd name="connsiteX3" fmla="*/ 185160 w 1552041"/>
              <a:gd name="connsiteY3" fmla="*/ 1982063 h 1982063"/>
              <a:gd name="connsiteX4" fmla="*/ 304573 w 1552041"/>
              <a:gd name="connsiteY4" fmla="*/ 1971114 h 1982063"/>
              <a:gd name="connsiteX5" fmla="*/ 1552041 w 1552041"/>
              <a:gd name="connsiteY5" fmla="*/ 1971114 h 1982063"/>
              <a:gd name="connsiteX6" fmla="*/ 1540600 w 1552041"/>
              <a:gd name="connsiteY6" fmla="*/ 1433105 h 1982063"/>
              <a:gd name="connsiteX7" fmla="*/ 1211425 w 1552041"/>
              <a:gd name="connsiteY7" fmla="*/ 0 h 1982063"/>
              <a:gd name="connsiteX8" fmla="*/ 540794 w 1552041"/>
              <a:gd name="connsiteY8" fmla="*/ 3104 h 1982063"/>
              <a:gd name="connsiteX0" fmla="*/ 540794 w 1552041"/>
              <a:gd name="connsiteY0" fmla="*/ 3104 h 1971114"/>
              <a:gd name="connsiteX1" fmla="*/ 11441 w 1552041"/>
              <a:gd name="connsiteY1" fmla="*/ 831728 h 1971114"/>
              <a:gd name="connsiteX2" fmla="*/ 0 w 1552041"/>
              <a:gd name="connsiteY2" fmla="*/ 1305148 h 1971114"/>
              <a:gd name="connsiteX3" fmla="*/ 195054 w 1552041"/>
              <a:gd name="connsiteY3" fmla="*/ 1942649 h 1971114"/>
              <a:gd name="connsiteX4" fmla="*/ 304573 w 1552041"/>
              <a:gd name="connsiteY4" fmla="*/ 1971114 h 1971114"/>
              <a:gd name="connsiteX5" fmla="*/ 1552041 w 1552041"/>
              <a:gd name="connsiteY5" fmla="*/ 1971114 h 1971114"/>
              <a:gd name="connsiteX6" fmla="*/ 1540600 w 1552041"/>
              <a:gd name="connsiteY6" fmla="*/ 1433105 h 1971114"/>
              <a:gd name="connsiteX7" fmla="*/ 1211425 w 1552041"/>
              <a:gd name="connsiteY7" fmla="*/ 0 h 1971114"/>
              <a:gd name="connsiteX8" fmla="*/ 540794 w 1552041"/>
              <a:gd name="connsiteY8" fmla="*/ 3104 h 1971114"/>
              <a:gd name="connsiteX0" fmla="*/ 540794 w 1552041"/>
              <a:gd name="connsiteY0" fmla="*/ 3104 h 1971114"/>
              <a:gd name="connsiteX1" fmla="*/ 119346 w 1552041"/>
              <a:gd name="connsiteY1" fmla="*/ 834879 h 1971114"/>
              <a:gd name="connsiteX2" fmla="*/ 0 w 1552041"/>
              <a:gd name="connsiteY2" fmla="*/ 1305148 h 1971114"/>
              <a:gd name="connsiteX3" fmla="*/ 195054 w 1552041"/>
              <a:gd name="connsiteY3" fmla="*/ 1942649 h 1971114"/>
              <a:gd name="connsiteX4" fmla="*/ 304573 w 1552041"/>
              <a:gd name="connsiteY4" fmla="*/ 1971114 h 1971114"/>
              <a:gd name="connsiteX5" fmla="*/ 1552041 w 1552041"/>
              <a:gd name="connsiteY5" fmla="*/ 1971114 h 1971114"/>
              <a:gd name="connsiteX6" fmla="*/ 1540600 w 1552041"/>
              <a:gd name="connsiteY6" fmla="*/ 1433105 h 1971114"/>
              <a:gd name="connsiteX7" fmla="*/ 1211425 w 1552041"/>
              <a:gd name="connsiteY7" fmla="*/ 0 h 1971114"/>
              <a:gd name="connsiteX8" fmla="*/ 540794 w 1552041"/>
              <a:gd name="connsiteY8" fmla="*/ 3104 h 1971114"/>
              <a:gd name="connsiteX0" fmla="*/ 421448 w 1432695"/>
              <a:gd name="connsiteY0" fmla="*/ 3104 h 1971114"/>
              <a:gd name="connsiteX1" fmla="*/ 0 w 1432695"/>
              <a:gd name="connsiteY1" fmla="*/ 834879 h 1971114"/>
              <a:gd name="connsiteX2" fmla="*/ 4150 w 1432695"/>
              <a:gd name="connsiteY2" fmla="*/ 1331546 h 1971114"/>
              <a:gd name="connsiteX3" fmla="*/ 75708 w 1432695"/>
              <a:gd name="connsiteY3" fmla="*/ 1942649 h 1971114"/>
              <a:gd name="connsiteX4" fmla="*/ 185227 w 1432695"/>
              <a:gd name="connsiteY4" fmla="*/ 1971114 h 1971114"/>
              <a:gd name="connsiteX5" fmla="*/ 1432695 w 1432695"/>
              <a:gd name="connsiteY5" fmla="*/ 1971114 h 1971114"/>
              <a:gd name="connsiteX6" fmla="*/ 1421254 w 1432695"/>
              <a:gd name="connsiteY6" fmla="*/ 1433105 h 1971114"/>
              <a:gd name="connsiteX7" fmla="*/ 1092079 w 1432695"/>
              <a:gd name="connsiteY7" fmla="*/ 0 h 1971114"/>
              <a:gd name="connsiteX8" fmla="*/ 421448 w 1432695"/>
              <a:gd name="connsiteY8" fmla="*/ 3104 h 1971114"/>
              <a:gd name="connsiteX0" fmla="*/ 435521 w 1446768"/>
              <a:gd name="connsiteY0" fmla="*/ 3104 h 1971114"/>
              <a:gd name="connsiteX1" fmla="*/ 14073 w 1446768"/>
              <a:gd name="connsiteY1" fmla="*/ 834879 h 1971114"/>
              <a:gd name="connsiteX2" fmla="*/ 1383 w 1446768"/>
              <a:gd name="connsiteY2" fmla="*/ 1331546 h 1971114"/>
              <a:gd name="connsiteX3" fmla="*/ 89781 w 1446768"/>
              <a:gd name="connsiteY3" fmla="*/ 1942649 h 1971114"/>
              <a:gd name="connsiteX4" fmla="*/ 199300 w 1446768"/>
              <a:gd name="connsiteY4" fmla="*/ 1971114 h 1971114"/>
              <a:gd name="connsiteX5" fmla="*/ 1446768 w 1446768"/>
              <a:gd name="connsiteY5" fmla="*/ 1971114 h 1971114"/>
              <a:gd name="connsiteX6" fmla="*/ 1435327 w 1446768"/>
              <a:gd name="connsiteY6" fmla="*/ 1433105 h 1971114"/>
              <a:gd name="connsiteX7" fmla="*/ 1106152 w 1446768"/>
              <a:gd name="connsiteY7" fmla="*/ 0 h 1971114"/>
              <a:gd name="connsiteX8" fmla="*/ 435521 w 1446768"/>
              <a:gd name="connsiteY8" fmla="*/ 3104 h 1971114"/>
              <a:gd name="connsiteX0" fmla="*/ 421448 w 1432695"/>
              <a:gd name="connsiteY0" fmla="*/ 3104 h 1971114"/>
              <a:gd name="connsiteX1" fmla="*/ 0 w 1432695"/>
              <a:gd name="connsiteY1" fmla="*/ 834879 h 1971114"/>
              <a:gd name="connsiteX2" fmla="*/ 9764 w 1432695"/>
              <a:gd name="connsiteY2" fmla="*/ 1331546 h 1971114"/>
              <a:gd name="connsiteX3" fmla="*/ 75708 w 1432695"/>
              <a:gd name="connsiteY3" fmla="*/ 1942649 h 1971114"/>
              <a:gd name="connsiteX4" fmla="*/ 185227 w 1432695"/>
              <a:gd name="connsiteY4" fmla="*/ 1971114 h 1971114"/>
              <a:gd name="connsiteX5" fmla="*/ 1432695 w 1432695"/>
              <a:gd name="connsiteY5" fmla="*/ 1971114 h 1971114"/>
              <a:gd name="connsiteX6" fmla="*/ 1421254 w 1432695"/>
              <a:gd name="connsiteY6" fmla="*/ 1433105 h 1971114"/>
              <a:gd name="connsiteX7" fmla="*/ 1092079 w 1432695"/>
              <a:gd name="connsiteY7" fmla="*/ 0 h 1971114"/>
              <a:gd name="connsiteX8" fmla="*/ 421448 w 1432695"/>
              <a:gd name="connsiteY8" fmla="*/ 3104 h 1971114"/>
              <a:gd name="connsiteX0" fmla="*/ 425328 w 1436575"/>
              <a:gd name="connsiteY0" fmla="*/ 3104 h 1994260"/>
              <a:gd name="connsiteX1" fmla="*/ 3880 w 1436575"/>
              <a:gd name="connsiteY1" fmla="*/ 834879 h 1994260"/>
              <a:gd name="connsiteX2" fmla="*/ 13644 w 1436575"/>
              <a:gd name="connsiteY2" fmla="*/ 1331546 h 1994260"/>
              <a:gd name="connsiteX3" fmla="*/ 0 w 1436575"/>
              <a:gd name="connsiteY3" fmla="*/ 1994260 h 1994260"/>
              <a:gd name="connsiteX4" fmla="*/ 189107 w 1436575"/>
              <a:gd name="connsiteY4" fmla="*/ 1971114 h 1994260"/>
              <a:gd name="connsiteX5" fmla="*/ 1436575 w 1436575"/>
              <a:gd name="connsiteY5" fmla="*/ 1971114 h 1994260"/>
              <a:gd name="connsiteX6" fmla="*/ 1425134 w 1436575"/>
              <a:gd name="connsiteY6" fmla="*/ 1433105 h 1994260"/>
              <a:gd name="connsiteX7" fmla="*/ 1095959 w 1436575"/>
              <a:gd name="connsiteY7" fmla="*/ 0 h 1994260"/>
              <a:gd name="connsiteX8" fmla="*/ 425328 w 1436575"/>
              <a:gd name="connsiteY8" fmla="*/ 3104 h 1994260"/>
              <a:gd name="connsiteX0" fmla="*/ 425328 w 1436575"/>
              <a:gd name="connsiteY0" fmla="*/ 3104 h 1994260"/>
              <a:gd name="connsiteX1" fmla="*/ 3880 w 1436575"/>
              <a:gd name="connsiteY1" fmla="*/ 834879 h 1994260"/>
              <a:gd name="connsiteX2" fmla="*/ 13644 w 1436575"/>
              <a:gd name="connsiteY2" fmla="*/ 1331546 h 1994260"/>
              <a:gd name="connsiteX3" fmla="*/ 0 w 1436575"/>
              <a:gd name="connsiteY3" fmla="*/ 1994260 h 1994260"/>
              <a:gd name="connsiteX4" fmla="*/ 1436575 w 1436575"/>
              <a:gd name="connsiteY4" fmla="*/ 1971114 h 1994260"/>
              <a:gd name="connsiteX5" fmla="*/ 1425134 w 1436575"/>
              <a:gd name="connsiteY5" fmla="*/ 1433105 h 1994260"/>
              <a:gd name="connsiteX6" fmla="*/ 1095959 w 1436575"/>
              <a:gd name="connsiteY6" fmla="*/ 0 h 1994260"/>
              <a:gd name="connsiteX7" fmla="*/ 425328 w 1436575"/>
              <a:gd name="connsiteY7" fmla="*/ 3104 h 1994260"/>
              <a:gd name="connsiteX0" fmla="*/ 421448 w 1432695"/>
              <a:gd name="connsiteY0" fmla="*/ 3104 h 1971114"/>
              <a:gd name="connsiteX1" fmla="*/ 0 w 1432695"/>
              <a:gd name="connsiteY1" fmla="*/ 834879 h 1971114"/>
              <a:gd name="connsiteX2" fmla="*/ 9764 w 1432695"/>
              <a:gd name="connsiteY2" fmla="*/ 1331546 h 1971114"/>
              <a:gd name="connsiteX3" fmla="*/ 7347 w 1432695"/>
              <a:gd name="connsiteY3" fmla="*/ 1967862 h 1971114"/>
              <a:gd name="connsiteX4" fmla="*/ 1432695 w 1432695"/>
              <a:gd name="connsiteY4" fmla="*/ 1971114 h 1971114"/>
              <a:gd name="connsiteX5" fmla="*/ 1421254 w 1432695"/>
              <a:gd name="connsiteY5" fmla="*/ 1433105 h 1971114"/>
              <a:gd name="connsiteX6" fmla="*/ 1092079 w 1432695"/>
              <a:gd name="connsiteY6" fmla="*/ 0 h 1971114"/>
              <a:gd name="connsiteX7" fmla="*/ 421448 w 1432695"/>
              <a:gd name="connsiteY7" fmla="*/ 3104 h 1971114"/>
              <a:gd name="connsiteX0" fmla="*/ 421448 w 1432695"/>
              <a:gd name="connsiteY0" fmla="*/ 3104 h 1971114"/>
              <a:gd name="connsiteX1" fmla="*/ 0 w 1432695"/>
              <a:gd name="connsiteY1" fmla="*/ 834879 h 1971114"/>
              <a:gd name="connsiteX2" fmla="*/ 9764 w 1432695"/>
              <a:gd name="connsiteY2" fmla="*/ 1331546 h 1971114"/>
              <a:gd name="connsiteX3" fmla="*/ 7347 w 1432695"/>
              <a:gd name="connsiteY3" fmla="*/ 1967862 h 1971114"/>
              <a:gd name="connsiteX4" fmla="*/ 1432695 w 1432695"/>
              <a:gd name="connsiteY4" fmla="*/ 1971114 h 1971114"/>
              <a:gd name="connsiteX5" fmla="*/ 1421254 w 1432695"/>
              <a:gd name="connsiteY5" fmla="*/ 1433105 h 1971114"/>
              <a:gd name="connsiteX6" fmla="*/ 1221416 w 1432695"/>
              <a:gd name="connsiteY6" fmla="*/ 0 h 1971114"/>
              <a:gd name="connsiteX7" fmla="*/ 421448 w 1432695"/>
              <a:gd name="connsiteY7" fmla="*/ 3104 h 1971114"/>
              <a:gd name="connsiteX0" fmla="*/ 421448 w 1432695"/>
              <a:gd name="connsiteY0" fmla="*/ 9564 h 1977574"/>
              <a:gd name="connsiteX1" fmla="*/ 0 w 1432695"/>
              <a:gd name="connsiteY1" fmla="*/ 841339 h 1977574"/>
              <a:gd name="connsiteX2" fmla="*/ 9764 w 1432695"/>
              <a:gd name="connsiteY2" fmla="*/ 1338006 h 1977574"/>
              <a:gd name="connsiteX3" fmla="*/ 7347 w 1432695"/>
              <a:gd name="connsiteY3" fmla="*/ 1974322 h 1977574"/>
              <a:gd name="connsiteX4" fmla="*/ 1432695 w 1432695"/>
              <a:gd name="connsiteY4" fmla="*/ 1977574 h 1977574"/>
              <a:gd name="connsiteX5" fmla="*/ 1421254 w 1432695"/>
              <a:gd name="connsiteY5" fmla="*/ 1439565 h 1977574"/>
              <a:gd name="connsiteX6" fmla="*/ 1322646 w 1432695"/>
              <a:gd name="connsiteY6" fmla="*/ 0 h 1977574"/>
              <a:gd name="connsiteX7" fmla="*/ 421448 w 1432695"/>
              <a:gd name="connsiteY7" fmla="*/ 9564 h 1977574"/>
              <a:gd name="connsiteX0" fmla="*/ 421448 w 1432695"/>
              <a:gd name="connsiteY0" fmla="*/ 9564 h 1977574"/>
              <a:gd name="connsiteX1" fmla="*/ 0 w 1432695"/>
              <a:gd name="connsiteY1" fmla="*/ 841339 h 1977574"/>
              <a:gd name="connsiteX2" fmla="*/ 9764 w 1432695"/>
              <a:gd name="connsiteY2" fmla="*/ 1338006 h 1977574"/>
              <a:gd name="connsiteX3" fmla="*/ 7347 w 1432695"/>
              <a:gd name="connsiteY3" fmla="*/ 1974322 h 1977574"/>
              <a:gd name="connsiteX4" fmla="*/ 1432695 w 1432695"/>
              <a:gd name="connsiteY4" fmla="*/ 1977574 h 1977574"/>
              <a:gd name="connsiteX5" fmla="*/ 1322646 w 1432695"/>
              <a:gd name="connsiteY5" fmla="*/ 0 h 1977574"/>
              <a:gd name="connsiteX6" fmla="*/ 421448 w 1432695"/>
              <a:gd name="connsiteY6" fmla="*/ 9564 h 1977574"/>
              <a:gd name="connsiteX0" fmla="*/ 421448 w 1436058"/>
              <a:gd name="connsiteY0" fmla="*/ 4489 h 1972499"/>
              <a:gd name="connsiteX1" fmla="*/ 0 w 1436058"/>
              <a:gd name="connsiteY1" fmla="*/ 836264 h 1972499"/>
              <a:gd name="connsiteX2" fmla="*/ 9764 w 1436058"/>
              <a:gd name="connsiteY2" fmla="*/ 1332931 h 1972499"/>
              <a:gd name="connsiteX3" fmla="*/ 7347 w 1436058"/>
              <a:gd name="connsiteY3" fmla="*/ 1969247 h 1972499"/>
              <a:gd name="connsiteX4" fmla="*/ 1432695 w 1436058"/>
              <a:gd name="connsiteY4" fmla="*/ 1972499 h 1972499"/>
              <a:gd name="connsiteX5" fmla="*/ 1436058 w 1436058"/>
              <a:gd name="connsiteY5" fmla="*/ 0 h 1972499"/>
              <a:gd name="connsiteX6" fmla="*/ 421448 w 1436058"/>
              <a:gd name="connsiteY6" fmla="*/ 4489 h 197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6058" h="1972499">
                <a:moveTo>
                  <a:pt x="421448" y="4489"/>
                </a:moveTo>
                <a:lnTo>
                  <a:pt x="0" y="836264"/>
                </a:lnTo>
                <a:cubicBezTo>
                  <a:pt x="1383" y="1001820"/>
                  <a:pt x="8381" y="1167375"/>
                  <a:pt x="9764" y="1332931"/>
                </a:cubicBezTo>
                <a:cubicBezTo>
                  <a:pt x="8958" y="1545036"/>
                  <a:pt x="8153" y="1757142"/>
                  <a:pt x="7347" y="1969247"/>
                </a:cubicBezTo>
                <a:lnTo>
                  <a:pt x="1432695" y="1972499"/>
                </a:lnTo>
                <a:lnTo>
                  <a:pt x="1436058" y="0"/>
                </a:lnTo>
                <a:lnTo>
                  <a:pt x="421448" y="44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854135" y="3608736"/>
            <a:ext cx="660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⨝</a:t>
            </a:r>
            <a:endParaRPr lang="en-US" sz="5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26921" y="3015918"/>
            <a:ext cx="4954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∑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060336" y="4252167"/>
            <a:ext cx="855906" cy="676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7096294" y="4431047"/>
            <a:ext cx="557859" cy="310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080050" y="3747279"/>
            <a:ext cx="283872" cy="78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87741" y="3519006"/>
            <a:ext cx="88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90000"/>
                </a:solidFill>
                <a:latin typeface="Corbel"/>
                <a:cs typeface="Corbel"/>
              </a:rPr>
              <a:t>Delta query</a:t>
            </a:r>
            <a:endParaRPr lang="en-US" sz="2000" b="1" dirty="0">
              <a:solidFill>
                <a:srgbClr val="990000"/>
              </a:solidFill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1000" y="63384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Delta tables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44798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Base tables</a:t>
            </a:r>
            <a:endParaRPr lang="en-US" dirty="0">
              <a:latin typeface="Corbel"/>
              <a:cs typeface="Corbel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629400" y="4897776"/>
          <a:ext cx="2173998" cy="1280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3822"/>
                <a:gridCol w="470379"/>
                <a:gridCol w="453942"/>
                <a:gridCol w="518791"/>
                <a:gridCol w="457064"/>
              </a:tblGrid>
              <a:tr h="165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40629" y="4325020"/>
          <a:ext cx="1015981" cy="27298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8695"/>
                <a:gridCol w="148695"/>
                <a:gridCol w="148695"/>
                <a:gridCol w="261931"/>
                <a:gridCol w="307965"/>
              </a:tblGrid>
              <a:tr h="2729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149586" y="4954928"/>
          <a:ext cx="2133599" cy="12929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7520"/>
                <a:gridCol w="443999"/>
                <a:gridCol w="426720"/>
                <a:gridCol w="518160"/>
                <a:gridCol w="457200"/>
              </a:tblGrid>
              <a:tr h="33281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16254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625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80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1625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80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50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rot="5400000">
            <a:off x="7321256" y="2897556"/>
            <a:ext cx="286894" cy="15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315200" y="1995006"/>
          <a:ext cx="1013086" cy="767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3086"/>
              </a:tblGrid>
              <a:tr h="2981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holds</a:t>
                      </a:r>
                      <a:endParaRPr lang="en-US" sz="1800" dirty="0"/>
                    </a:p>
                  </a:txBody>
                  <a:tcPr/>
                </a:tc>
              </a:tr>
              <a:tr h="3086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-14500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Talk: Agile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Observation: delta queries are </a:t>
            </a:r>
            <a:r>
              <a:rPr lang="en-US" b="1" i="1" dirty="0" smtClean="0"/>
              <a:t>still queries</a:t>
            </a:r>
            <a:r>
              <a:rPr lang="en-US" dirty="0" smtClean="0"/>
              <a:t>, and amenable to further (delta) rewrites, leading to </a:t>
            </a:r>
            <a:r>
              <a:rPr lang="en-US" b="1" i="1" dirty="0" smtClean="0"/>
              <a:t>higher-level</a:t>
            </a:r>
            <a:r>
              <a:rPr lang="en-US" dirty="0" smtClean="0"/>
              <a:t> deltas</a:t>
            </a:r>
          </a:p>
          <a:p>
            <a:r>
              <a:rPr lang="en-US" dirty="0" smtClean="0"/>
              <a:t>Proposal: agile views, for as-incremental-as-possible evaluation</a:t>
            </a:r>
          </a:p>
          <a:p>
            <a:pPr lvl="1"/>
            <a:r>
              <a:rPr lang="en-US" dirty="0" smtClean="0"/>
              <a:t>Materialize higher-level deltas, maintain and reuse them</a:t>
            </a:r>
          </a:p>
          <a:p>
            <a:pPr lvl="1"/>
            <a:r>
              <a:rPr lang="en-US" dirty="0" smtClean="0"/>
              <a:t>Provide as lightweight data structures to apps, for in-process analytics</a:t>
            </a:r>
          </a:p>
          <a:p>
            <a:r>
              <a:rPr lang="en-US" dirty="0" smtClean="0"/>
              <a:t>Our contributions: a </a:t>
            </a:r>
            <a:r>
              <a:rPr lang="en-US" b="1" i="1" dirty="0" smtClean="0"/>
              <a:t>recursive delta compilation</a:t>
            </a:r>
            <a:r>
              <a:rPr lang="en-US" dirty="0" smtClean="0"/>
              <a:t> algorithm yielding a fully incremental query processor</a:t>
            </a:r>
          </a:p>
          <a:p>
            <a:pPr lvl="1">
              <a:spcBef>
                <a:spcPts val="800"/>
              </a:spcBef>
            </a:pPr>
            <a:r>
              <a:rPr lang="en-US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-level delta is simpler (i.e. has lower </a:t>
            </a:r>
            <a:r>
              <a:rPr lang="en-US" b="1" i="1" dirty="0" smtClean="0">
                <a:solidFill>
                  <a:srgbClr val="000000"/>
                </a:solidFill>
              </a:rPr>
              <a:t>degree</a:t>
            </a:r>
            <a:r>
              <a:rPr lang="en-US" dirty="0" smtClean="0">
                <a:solidFill>
                  <a:srgbClr val="000000"/>
                </a:solidFill>
              </a:rPr>
              <a:t>) than (k-1)-level delta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</a:rPr>
              <a:t>Each higher-level delta is materialized as a in-memory map, </a:t>
            </a:r>
            <a:r>
              <a:rPr lang="en-US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-level map is used to maintain (k-1)-level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7396" y="3586434"/>
            <a:ext cx="3954929" cy="1867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>
              <a:tabLst>
                <a:tab pos="450850" algn="l"/>
              </a:tabLst>
            </a:pPr>
            <a:r>
              <a:rPr lang="en-US" sz="1400" dirty="0" smtClean="0">
                <a:latin typeface="Courier"/>
                <a:cs typeface="Courier"/>
              </a:rPr>
              <a:t>on insert </a:t>
            </a:r>
            <a:r>
              <a:rPr lang="en-US" sz="1400" dirty="0" err="1" smtClean="0">
                <a:latin typeface="Courier"/>
                <a:cs typeface="Courier"/>
              </a:rPr>
              <a:t>S(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@c</a:t>
            </a:r>
            <a:r>
              <a:rPr lang="en-US" sz="1400" dirty="0" err="1" smtClean="0">
                <a:latin typeface="Courier"/>
                <a:cs typeface="Courier"/>
              </a:rPr>
              <a:t>,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@d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marL="112713">
              <a:tabLst>
                <a:tab pos="450850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qS[][c</a:t>
            </a:r>
            <a:r>
              <a:rPr lang="en-US" sz="1400" dirty="0" smtClean="0">
                <a:latin typeface="Courier"/>
                <a:cs typeface="Courier"/>
              </a:rPr>
              <a:t>] = ∆</a:t>
            </a:r>
            <a:r>
              <a:rPr lang="en-US" sz="1400" baseline="-25000" dirty="0" err="1" smtClean="0">
                <a:latin typeface="Courier"/>
                <a:cs typeface="Courier"/>
              </a:rPr>
              <a:t>S</a:t>
            </a:r>
            <a:r>
              <a:rPr lang="en-US" sz="1400" dirty="0" err="1" smtClean="0">
                <a:latin typeface="Courier"/>
                <a:cs typeface="Courier"/>
              </a:rPr>
              <a:t>(q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169863">
              <a:tabLst>
                <a:tab pos="450850" algn="l"/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= select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sum(a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>
              <a:tabLst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from R, </a:t>
            </a:r>
            <a:r>
              <a:rPr lang="en-US" sz="1400" dirty="0" err="1" smtClean="0">
                <a:solidFill>
                  <a:srgbClr val="FF6600"/>
                </a:solidFill>
                <a:latin typeface="Courier"/>
                <a:cs typeface="Courier"/>
              </a:rPr>
              <a:t>values(@d,@e</a:t>
            </a:r>
            <a:r>
              <a:rPr lang="en-US" sz="1400" dirty="0" smtClean="0">
                <a:solidFill>
                  <a:srgbClr val="FF6600"/>
                </a:solidFill>
                <a:latin typeface="Courier"/>
                <a:cs typeface="Courier"/>
              </a:rPr>
              <a:t>)</a:t>
            </a:r>
          </a:p>
          <a:p>
            <a:pPr>
              <a:tabLst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where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&lt; </a:t>
            </a:r>
            <a:r>
              <a:rPr lang="en-US" sz="1400" dirty="0" smtClean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sz="1400" dirty="0" err="1" smtClean="0">
                <a:solidFill>
                  <a:srgbClr val="FF6600"/>
                </a:solidFill>
                <a:latin typeface="Courier"/>
                <a:cs typeface="Courier"/>
              </a:rPr>
              <a:t>d</a:t>
            </a:r>
            <a:endParaRPr lang="en-US" sz="1400" dirty="0" smtClean="0">
              <a:solidFill>
                <a:srgbClr val="FF6600"/>
              </a:solidFill>
              <a:latin typeface="Courier"/>
              <a:cs typeface="Courier"/>
            </a:endParaRPr>
          </a:p>
          <a:p>
            <a:pPr>
              <a:spcBef>
                <a:spcPts val="200"/>
              </a:spcBef>
              <a:tabLst>
                <a:tab pos="450850" algn="l"/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=	select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sz="1400" dirty="0" err="1" smtClean="0">
                <a:solidFill>
                  <a:srgbClr val="FF6600"/>
                </a:solidFill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v</a:t>
            </a:r>
            <a:r>
              <a:rPr lang="en-US" sz="1400" dirty="0" smtClean="0">
                <a:latin typeface="Courier"/>
                <a:cs typeface="Courier"/>
              </a:rPr>
              <a:t> from</a:t>
            </a:r>
          </a:p>
          <a:p>
            <a:pPr>
              <a:spcBef>
                <a:spcPts val="200"/>
              </a:spcBef>
              <a:tabLst>
                <a:tab pos="450850" algn="l"/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	(select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sum(a</a:t>
            </a:r>
            <a:r>
              <a:rPr lang="en-US" sz="1400" dirty="0" smtClean="0">
                <a:latin typeface="Courier"/>
                <a:cs typeface="Courier"/>
              </a:rPr>
              <a:t>) as </a:t>
            </a:r>
            <a:r>
              <a:rPr lang="en-US" sz="1400" dirty="0" err="1" smtClean="0">
                <a:latin typeface="Courier"/>
                <a:cs typeface="Courier"/>
              </a:rPr>
              <a:t>v</a:t>
            </a:r>
            <a:r>
              <a:rPr lang="en-US" sz="1400" dirty="0" smtClean="0">
                <a:latin typeface="Courier"/>
                <a:cs typeface="Courier"/>
              </a:rPr>
              <a:t> from R</a:t>
            </a:r>
          </a:p>
          <a:p>
            <a:pPr>
              <a:tabLst>
                <a:tab pos="635000" algn="l"/>
              </a:tabLst>
            </a:pPr>
            <a:r>
              <a:rPr lang="en-US" sz="1400" dirty="0" smtClean="0">
                <a:latin typeface="Courier"/>
                <a:cs typeface="Courier"/>
              </a:rPr>
              <a:t>	 where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&lt; </a:t>
            </a:r>
            <a:r>
              <a:rPr lang="en-US" sz="1400" dirty="0" smtClean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sz="1400" dirty="0" err="1" smtClean="0">
                <a:solidFill>
                  <a:srgbClr val="FF6600"/>
                </a:solidFill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group by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Queries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2503" y="2672034"/>
            <a:ext cx="3542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q[][c</a:t>
            </a:r>
            <a:r>
              <a:rPr lang="en-US" sz="1400" dirty="0" smtClean="0">
                <a:latin typeface="Courier"/>
                <a:cs typeface="Courier"/>
              </a:rPr>
              <a:t>] =</a:t>
            </a: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Courier"/>
                <a:cs typeface="Courier"/>
              </a:rPr>
              <a:t>	select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sum(a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r>
              <a:rPr lang="en-US" sz="1400" dirty="0" smtClean="0">
                <a:latin typeface="Courier"/>
                <a:cs typeface="Courier"/>
              </a:rPr>
              <a:t>) from R, S</a:t>
            </a: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Courier"/>
                <a:cs typeface="Courier"/>
              </a:rPr>
              <a:t>	where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&lt; 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group by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399" y="4950330"/>
            <a:ext cx="3275925" cy="496243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72400" y="5475261"/>
            <a:ext cx="1138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m</a:t>
            </a:r>
            <a:r>
              <a:rPr lang="en-US" sz="2200" b="1" baseline="-25000" dirty="0" err="1" smtClean="0"/>
              <a:t>S</a:t>
            </a:r>
            <a:r>
              <a:rPr lang="en-US" sz="2200" b="1" dirty="0" err="1" smtClean="0"/>
              <a:t>[d][c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84163" y="2133600"/>
            <a:ext cx="4516437" cy="3692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sum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aggregate queries</a:t>
            </a:r>
          </a:p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Delta queries can be represented as parameterized SQL</a:t>
            </a:r>
          </a:p>
          <a:p>
            <a:pPr marL="635000" marR="0" lvl="1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parameters or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635000" marR="0" lvl="1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Produces group-bys or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variables, and a value</a:t>
            </a:r>
          </a:p>
          <a:p>
            <a:pPr marL="635000" marR="0" lvl="1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bound-free annotations in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Datalog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binding patterns for data integration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Delta transform: standard IVM method, with nesting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2143" y="2250334"/>
            <a:ext cx="222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Schema: </a:t>
            </a:r>
            <a:r>
              <a:rPr lang="en-US" dirty="0" err="1" smtClean="0"/>
              <a:t>R(a,b</a:t>
            </a:r>
            <a:r>
              <a:rPr lang="en-US" dirty="0" smtClean="0"/>
              <a:t>), </a:t>
            </a:r>
            <a:r>
              <a:rPr lang="en-US" dirty="0" err="1" smtClean="0"/>
              <a:t>S(c,d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Trigger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09347"/>
            <a:ext cx="8574087" cy="1870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Our query language can compose parameterized SQL, propagate parameters, and define triggers</a:t>
            </a:r>
          </a:p>
          <a:p>
            <a:r>
              <a:rPr lang="en-US" dirty="0" smtClean="0"/>
              <a:t>Triggers are a sequence of statements</a:t>
            </a:r>
          </a:p>
          <a:p>
            <a:pPr lvl="1"/>
            <a:r>
              <a:rPr lang="en-US" dirty="0" smtClean="0"/>
              <a:t>Each statement is a map update by a (materialized) delta query</a:t>
            </a:r>
          </a:p>
          <a:p>
            <a:pPr lvl="1"/>
            <a:r>
              <a:rPr lang="en-US" dirty="0" smtClean="0"/>
              <a:t>Statements may include loops, which are embarrassingly parallelizable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770" y="4964810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select </a:t>
            </a:r>
            <a:r>
              <a:rPr lang="en-US" sz="1400" dirty="0" err="1" smtClean="0">
                <a:latin typeface="Courier"/>
                <a:cs typeface="Courier"/>
              </a:rPr>
              <a:t>l.ordkey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o.sprior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sum(l.extprice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from Orders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Lineitem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where </a:t>
            </a:r>
            <a:r>
              <a:rPr lang="en-US" sz="1400" dirty="0" err="1" smtClean="0">
                <a:latin typeface="Courier"/>
                <a:cs typeface="Courier"/>
              </a:rPr>
              <a:t>l.ordkey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o.ordkey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group by </a:t>
            </a:r>
            <a:r>
              <a:rPr lang="en-US" sz="1400" dirty="0" err="1" smtClean="0">
                <a:latin typeface="Courier"/>
                <a:cs typeface="Courier"/>
              </a:rPr>
              <a:t>l.ordkey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o.sprior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35" y="4750856"/>
            <a:ext cx="423961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on_insert_lineitem(ok,ep</a:t>
            </a:r>
            <a:r>
              <a:rPr lang="en-US" sz="1400" dirty="0" smtClean="0">
                <a:latin typeface="Courier"/>
                <a:cs typeface="Courier"/>
              </a:rPr>
              <a:t>) { … }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on_insert_order(ck,ok,sp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marL="174625"/>
            <a:r>
              <a:rPr lang="en-US" sz="1400" dirty="0" err="1" smtClean="0">
                <a:latin typeface="Courier"/>
                <a:cs typeface="Courier"/>
              </a:rPr>
              <a:t>m[][ok</a:t>
            </a:r>
            <a:r>
              <a:rPr lang="en-US" sz="1400" dirty="0" smtClean="0">
                <a:latin typeface="Courier"/>
                <a:cs typeface="Courier"/>
              </a:rPr>
              <a:t>, sp] += </a:t>
            </a:r>
            <a:r>
              <a:rPr lang="en-US" sz="1400" dirty="0" err="1" smtClean="0">
                <a:latin typeface="Courier"/>
                <a:cs typeface="Courier"/>
              </a:rPr>
              <a:t>mco[][ok</a:t>
            </a:r>
            <a:r>
              <a:rPr lang="en-US" sz="1400" dirty="0" smtClean="0">
                <a:latin typeface="Courier"/>
                <a:cs typeface="Courier"/>
              </a:rPr>
              <a:t>] * </a:t>
            </a:r>
            <a:r>
              <a:rPr lang="en-US" sz="1400" dirty="0" err="1" smtClean="0">
                <a:latin typeface="Courier"/>
                <a:cs typeface="Courier"/>
              </a:rPr>
              <a:t>mo[][ck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marL="174625"/>
            <a:r>
              <a:rPr lang="en-US" sz="1400" dirty="0" err="1" smtClean="0">
                <a:latin typeface="Courier"/>
                <a:cs typeface="Courier"/>
              </a:rPr>
              <a:t>ml[][ok</a:t>
            </a:r>
            <a:r>
              <a:rPr lang="en-US" sz="1400" dirty="0" smtClean="0">
                <a:latin typeface="Courier"/>
                <a:cs typeface="Courier"/>
              </a:rPr>
              <a:t>, sp] += </a:t>
            </a:r>
            <a:r>
              <a:rPr lang="en-US" sz="1400" dirty="0" err="1" smtClean="0">
                <a:latin typeface="Courier"/>
                <a:cs typeface="Courier"/>
              </a:rPr>
              <a:t>mo[][ck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marL="174625"/>
            <a:r>
              <a:rPr lang="en-US" sz="1400" dirty="0" err="1" smtClean="0">
                <a:latin typeface="Courier"/>
                <a:cs typeface="Courier"/>
              </a:rPr>
              <a:t>mc[][ck</a:t>
            </a:r>
            <a:r>
              <a:rPr lang="en-US" sz="1400" dirty="0" smtClean="0">
                <a:latin typeface="Courier"/>
                <a:cs typeface="Courier"/>
              </a:rPr>
              <a:t>, ok, sp] += </a:t>
            </a:r>
            <a:r>
              <a:rPr lang="en-US" sz="1400" dirty="0" err="1" smtClean="0">
                <a:latin typeface="Courier"/>
                <a:cs typeface="Courier"/>
              </a:rPr>
              <a:t>mco[][ok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marL="174625"/>
            <a:r>
              <a:rPr lang="en-US" sz="1400" dirty="0" err="1" smtClean="0">
                <a:latin typeface="Courier"/>
                <a:cs typeface="Courier"/>
              </a:rPr>
              <a:t>mcl[][ck</a:t>
            </a:r>
            <a:r>
              <a:rPr lang="en-US" sz="1400" dirty="0" smtClean="0">
                <a:latin typeface="Courier"/>
                <a:cs typeface="Courier"/>
              </a:rPr>
              <a:t>, ok, sp] += 1;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63594" y="5287598"/>
            <a:ext cx="610810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6553" y="4098165"/>
            <a:ext cx="6704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cs typeface="Courier"/>
              </a:rPr>
              <a:t>Schema: 	</a:t>
            </a:r>
            <a:r>
              <a:rPr lang="en-US" sz="1500" dirty="0" err="1" smtClean="0">
                <a:cs typeface="Courier"/>
              </a:rPr>
              <a:t>Customer(custkey</a:t>
            </a:r>
            <a:r>
              <a:rPr lang="en-US" sz="1500" dirty="0" smtClean="0">
                <a:cs typeface="Courier"/>
              </a:rPr>
              <a:t>, name, </a:t>
            </a:r>
            <a:r>
              <a:rPr lang="en-US" sz="1500" dirty="0" err="1" smtClean="0">
                <a:cs typeface="Courier"/>
              </a:rPr>
              <a:t>nationkey</a:t>
            </a:r>
            <a:r>
              <a:rPr lang="en-US" sz="1500" dirty="0" smtClean="0">
                <a:cs typeface="Courier"/>
              </a:rPr>
              <a:t>, </a:t>
            </a:r>
            <a:r>
              <a:rPr lang="en-US" sz="1500" dirty="0" err="1" smtClean="0">
                <a:cs typeface="Courier"/>
              </a:rPr>
              <a:t>acctbal</a:t>
            </a:r>
            <a:r>
              <a:rPr lang="en-US" sz="1500" dirty="0" smtClean="0">
                <a:cs typeface="Courier"/>
              </a:rPr>
              <a:t>), </a:t>
            </a:r>
            <a:r>
              <a:rPr lang="en-US" sz="1500" dirty="0" err="1" smtClean="0">
                <a:cs typeface="Courier"/>
              </a:rPr>
              <a:t>Lineitem(ordkey,extprice</a:t>
            </a:r>
            <a:r>
              <a:rPr lang="en-US" sz="1500" dirty="0" smtClean="0">
                <a:cs typeface="Courier"/>
              </a:rPr>
              <a:t>),</a:t>
            </a:r>
          </a:p>
          <a:p>
            <a:r>
              <a:rPr lang="en-US" sz="1500" dirty="0" smtClean="0">
                <a:cs typeface="Courier"/>
              </a:rPr>
              <a:t>		</a:t>
            </a:r>
            <a:r>
              <a:rPr lang="en-US" sz="1500" dirty="0" err="1" smtClean="0">
                <a:cs typeface="Courier"/>
              </a:rPr>
              <a:t>Orders(custkey,ordkey,sprior</a:t>
            </a:r>
            <a:r>
              <a:rPr lang="en-US" sz="1500" dirty="0" smtClean="0">
                <a:cs typeface="Courier"/>
              </a:rPr>
              <a:t>)</a:t>
            </a:r>
            <a:endParaRPr lang="en-US" sz="1500" dirty="0">
              <a:cs typeface="Courier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366" y="3989856"/>
            <a:ext cx="8338140" cy="1588"/>
          </a:xfrm>
          <a:prstGeom prst="line">
            <a:avLst/>
          </a:prstGeom>
          <a:ln w="25400" cap="flat" cmpd="sng" algn="ctr">
            <a:solidFill>
              <a:schemeClr val="bg1">
                <a:lumMod val="85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12446" y="1898381"/>
          <a:ext cx="3797120" cy="690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q</a:t>
            </a:r>
            <a:r>
              <a:rPr lang="en-US" sz="1600" dirty="0" smtClean="0"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latin typeface="Courier"/>
                <a:cs typeface="Courier"/>
              </a:rPr>
              <a:t>		</a:t>
            </a:r>
            <a:r>
              <a:rPr lang="en-US" sz="1600" dirty="0" err="1" smtClean="0">
                <a:latin typeface="Courier"/>
                <a:cs typeface="Courier"/>
              </a:rPr>
              <a:t>sum(l.extprice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from  </a:t>
            </a:r>
            <a:r>
              <a:rPr lang="en-US" sz="1600" dirty="0" err="1" smtClean="0">
                <a:latin typeface="Courier"/>
                <a:cs typeface="Courier"/>
              </a:rPr>
              <a:t>Lineitem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l</a:t>
            </a:r>
            <a:r>
              <a:rPr lang="en-US" sz="1600" dirty="0" smtClean="0"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where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499" y="3790533"/>
            <a:ext cx="817138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175" lvl="2">
              <a:spcBef>
                <a:spcPts val="600"/>
              </a:spcBef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         : </a:t>
            </a:r>
            <a:r>
              <a:rPr lang="en-US" sz="1600" dirty="0" err="1" smtClean="0">
                <a:latin typeface="Courier"/>
                <a:cs typeface="Courier"/>
              </a:rPr>
              <a:t>m[][ordkey,sprior</a:t>
            </a:r>
            <a:r>
              <a:rPr lang="en-US" sz="1600" dirty="0" smtClean="0">
                <a:latin typeface="Courier"/>
                <a:cs typeface="Courier"/>
              </a:rPr>
              <a:t>] += ∆</a:t>
            </a:r>
            <a:r>
              <a:rPr lang="en-US" sz="1600" dirty="0" err="1" smtClean="0">
                <a:latin typeface="Courier"/>
                <a:cs typeface="Courier"/>
              </a:rPr>
              <a:t>L(q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3175" lvl="2">
              <a:spcBef>
                <a:spcPts val="600"/>
              </a:spcBef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+O(@ck2,@ok2,@sp)   : </a:t>
            </a:r>
            <a:r>
              <a:rPr lang="en-US" sz="1600" dirty="0" err="1" smtClean="0">
                <a:latin typeface="Courier"/>
                <a:cs typeface="Courier"/>
              </a:rPr>
              <a:t>m[][ordkey,sprior</a:t>
            </a:r>
            <a:r>
              <a:rPr lang="en-US" sz="1600" dirty="0" smtClean="0">
                <a:latin typeface="Courier"/>
                <a:cs typeface="Courier"/>
              </a:rPr>
              <a:t>] += ∆</a:t>
            </a:r>
            <a:r>
              <a:rPr lang="en-US" sz="1600" dirty="0" err="1" smtClean="0">
                <a:latin typeface="Courier"/>
                <a:cs typeface="Courier"/>
              </a:rPr>
              <a:t>O(q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q</a:t>
            </a:r>
            <a:r>
              <a:rPr lang="en-US" sz="1600" dirty="0" smtClean="0"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latin typeface="Courier"/>
                <a:cs typeface="Courier"/>
              </a:rPr>
              <a:t>		</a:t>
            </a:r>
            <a:r>
              <a:rPr lang="en-US" sz="1600" dirty="0" err="1" smtClean="0">
                <a:latin typeface="Courier"/>
                <a:cs typeface="Courier"/>
              </a:rPr>
              <a:t>sum(l.extprice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from  </a:t>
            </a:r>
            <a:r>
              <a:rPr lang="en-US" sz="1600" dirty="0" err="1" smtClean="0">
                <a:latin typeface="Courier"/>
                <a:cs typeface="Courier"/>
              </a:rPr>
              <a:t>Lineitem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l</a:t>
            </a:r>
            <a:r>
              <a:rPr lang="en-US" sz="1600" dirty="0" smtClean="0"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where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12446" y="1898381"/>
          <a:ext cx="3797120" cy="690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500" y="3656837"/>
            <a:ext cx="5429086" cy="270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pPr marL="525463" indent="7938">
              <a:spcBef>
                <a:spcPts val="600"/>
              </a:spcBef>
            </a:pPr>
            <a:r>
              <a:rPr lang="en-US" sz="1600" dirty="0" err="1" smtClean="0">
                <a:latin typeface="Courier"/>
                <a:cs typeface="Courier"/>
              </a:rPr>
              <a:t>m[][ordkey,sprior</a:t>
            </a:r>
            <a:r>
              <a:rPr lang="en-US" sz="1600" dirty="0" smtClean="0">
                <a:latin typeface="Courier"/>
                <a:cs typeface="Courier"/>
              </a:rPr>
              <a:t>] +=</a:t>
            </a:r>
          </a:p>
          <a:p>
            <a:pPr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select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>
              <a:tabLst>
                <a:tab pos="852488" algn="l"/>
                <a:tab pos="1085850" algn="l"/>
                <a:tab pos="1720850" algn="l"/>
              </a:tabLst>
            </a:pPr>
            <a:r>
              <a:rPr lang="en-US" sz="1600" dirty="0" smtClean="0">
                <a:latin typeface="Courier"/>
                <a:cs typeface="Courier"/>
              </a:rPr>
              <a:t>			</a:t>
            </a:r>
            <a:r>
              <a:rPr lang="en-US" sz="1600" dirty="0" err="1" smtClean="0">
                <a:latin typeface="Courier"/>
                <a:cs typeface="Courier"/>
              </a:rPr>
              <a:t>sum(l.extprice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from 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values(@ok,@ep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852488" algn="l"/>
                <a:tab pos="1085850" algn="l"/>
                <a:tab pos="1487488" algn="l"/>
              </a:tabLst>
            </a:pP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			as 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l(ordkey,extprice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3175" lvl="2">
              <a:tabLst>
                <a:tab pos="852488" algn="l"/>
                <a:tab pos="1085850" algn="l"/>
                <a:tab pos="1487488" algn="l"/>
              </a:tabLst>
            </a:pPr>
            <a:r>
              <a:rPr lang="en-US" sz="1600" dirty="0" smtClean="0">
                <a:latin typeface="Courier"/>
                <a:cs typeface="Courier"/>
              </a:rPr>
              <a:t>			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where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sum(l.extprice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from 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Lineitem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where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12446" y="1898381"/>
          <a:ext cx="3797120" cy="690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500" y="3656837"/>
            <a:ext cx="5429086" cy="270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pPr marL="525463" indent="7938">
              <a:spcBef>
                <a:spcPts val="600"/>
              </a:spcBef>
            </a:pPr>
            <a:r>
              <a:rPr lang="en-US" sz="1600" dirty="0" err="1" smtClean="0">
                <a:latin typeface="Courier"/>
                <a:cs typeface="Courier"/>
              </a:rPr>
              <a:t>m[][ordkey,sprior</a:t>
            </a:r>
            <a:r>
              <a:rPr lang="en-US" sz="1600" dirty="0" smtClean="0">
                <a:latin typeface="Courier"/>
                <a:cs typeface="Courier"/>
              </a:rPr>
              <a:t>] +=</a:t>
            </a:r>
          </a:p>
          <a:p>
            <a:pPr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select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>
              <a:tabLst>
                <a:tab pos="852488" algn="l"/>
                <a:tab pos="1085850" algn="l"/>
                <a:tab pos="1720850" algn="l"/>
              </a:tabLst>
            </a:pPr>
            <a:r>
              <a:rPr lang="en-US" sz="1600" dirty="0" smtClean="0">
                <a:latin typeface="Courier"/>
                <a:cs typeface="Courier"/>
              </a:rPr>
              <a:t>			</a:t>
            </a:r>
            <a:r>
              <a:rPr lang="en-US" sz="1600" dirty="0" err="1" smtClean="0">
                <a:latin typeface="Courier"/>
                <a:cs typeface="Courier"/>
              </a:rPr>
              <a:t>sum(l.extprice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from 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values(@ok,@ep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852488" algn="l"/>
                <a:tab pos="1085850" algn="l"/>
                <a:tab pos="1487488" algn="l"/>
              </a:tabLst>
            </a:pP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			as 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l(ordkey,extprice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3175" lvl="2">
              <a:tabLst>
                <a:tab pos="852488" algn="l"/>
                <a:tab pos="1085850" algn="l"/>
                <a:tab pos="1487488" algn="l"/>
              </a:tabLst>
            </a:pPr>
            <a:r>
              <a:rPr lang="en-US" sz="1600" dirty="0" smtClean="0">
                <a:latin typeface="Courier"/>
                <a:cs typeface="Courier"/>
              </a:rPr>
              <a:t>			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where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>
              <a:tabLst>
                <a:tab pos="852488" algn="l"/>
                <a:tab pos="1085850" algn="l"/>
                <a:tab pos="1370013" algn="l"/>
              </a:tabLst>
            </a:pPr>
            <a:r>
              <a:rPr lang="en-US" sz="1600" dirty="0" smtClean="0"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latin typeface="Courier"/>
                <a:cs typeface="Courier"/>
              </a:rPr>
              <a:t>l.ordkey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sum(l.extprice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from 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Lineitem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where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0907" y="4144460"/>
            <a:ext cx="3762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 smtClean="0">
                <a:solidFill>
                  <a:srgbClr val="FF6600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FF6600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rgbClr val="FF6600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v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from </a:t>
            </a:r>
          </a:p>
          <a:p>
            <a:r>
              <a:rPr lang="en-US" sz="1600" dirty="0" smtClean="0">
                <a:latin typeface="Courier"/>
                <a:cs typeface="Courier"/>
              </a:rPr>
              <a:t>(select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 sum(1) as </a:t>
            </a:r>
            <a:r>
              <a:rPr lang="en-US" sz="1600" dirty="0" err="1" smtClean="0">
                <a:latin typeface="Courier"/>
                <a:cs typeface="Courier"/>
              </a:rPr>
              <a:t>v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 from  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 where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 group by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43832" y="3910494"/>
            <a:ext cx="11697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"/>
                <a:cs typeface="Courier"/>
              </a:rPr>
              <a:t>simplify</a:t>
            </a:r>
          </a:p>
          <a:p>
            <a:pPr algn="ctr"/>
            <a:r>
              <a:rPr lang="en-US" sz="1600" b="1" dirty="0" smtClean="0">
                <a:latin typeface="Courier"/>
                <a:cs typeface="Courier"/>
              </a:rPr>
              <a:t>=&gt;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257" y="5957298"/>
            <a:ext cx="241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ml[][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b="1" dirty="0" err="1" smtClean="0">
                <a:latin typeface="Courier"/>
                <a:cs typeface="Courier"/>
              </a:rPr>
              <a:t>,sprior</a:t>
            </a:r>
            <a:r>
              <a:rPr lang="en-US" b="1" dirty="0" smtClean="0">
                <a:latin typeface="Courier"/>
                <a:cs typeface="Courier"/>
              </a:rPr>
              <a:t>]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135411" y="4693951"/>
            <a:ext cx="3727315" cy="1090653"/>
          </a:xfrm>
          <a:prstGeom prst="wedgeRoundRectCallout">
            <a:avLst>
              <a:gd name="adj1" fmla="val -30833"/>
              <a:gd name="adj2" fmla="val 65032"/>
              <a:gd name="adj3" fmla="val 16667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sum(l.extprice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from 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Lineitem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where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3500" y="3656837"/>
            <a:ext cx="7512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pPr marL="525463" indent="7938">
              <a:spcBef>
                <a:spcPts val="600"/>
              </a:spcBef>
            </a:pPr>
            <a:r>
              <a:rPr lang="en-US" sz="1600" dirty="0" err="1" smtClean="0">
                <a:latin typeface="Courier"/>
                <a:cs typeface="Courier"/>
              </a:rPr>
              <a:t>m[][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err="1" smtClean="0">
                <a:latin typeface="Courier"/>
                <a:cs typeface="Courier"/>
              </a:rPr>
              <a:t>,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* </a:t>
            </a:r>
            <a:r>
              <a:rPr lang="en-US" sz="1600" dirty="0" err="1" smtClean="0">
                <a:latin typeface="Courier"/>
                <a:cs typeface="Courier"/>
              </a:rPr>
              <a:t>ml[][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Large, </a:t>
            </a:r>
            <a:r>
              <a:rPr lang="en-US" smtClean="0"/>
              <a:t>Dynamic Data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1833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and enterprise-generated data and analytics are gaining popularity</a:t>
            </a:r>
          </a:p>
          <a:p>
            <a:pPr lvl="1"/>
            <a:r>
              <a:rPr lang="en-US" b="1" i="1" dirty="0" smtClean="0"/>
              <a:t>Generating </a:t>
            </a:r>
            <a:r>
              <a:rPr lang="en-US" dirty="0" smtClean="0"/>
              <a:t>data has never been easier</a:t>
            </a:r>
          </a:p>
          <a:p>
            <a:pPr lvl="1"/>
            <a:r>
              <a:rPr lang="en-US" dirty="0" smtClean="0"/>
              <a:t>Applications are often </a:t>
            </a:r>
            <a:r>
              <a:rPr lang="en-US" b="1" i="1" dirty="0" smtClean="0"/>
              <a:t>long-running</a:t>
            </a:r>
            <a:r>
              <a:rPr lang="en-US" dirty="0" smtClean="0"/>
              <a:t>, and supported by </a:t>
            </a:r>
            <a:r>
              <a:rPr lang="en-US" b="1" i="1" dirty="0" smtClean="0"/>
              <a:t>evolving </a:t>
            </a:r>
            <a:r>
              <a:rPr lang="en-US" dirty="0" smtClean="0"/>
              <a:t>datasets</a:t>
            </a:r>
          </a:p>
          <a:p>
            <a:r>
              <a:rPr lang="en-US" dirty="0" smtClean="0"/>
              <a:t>Application examples</a:t>
            </a:r>
          </a:p>
          <a:p>
            <a:pPr lvl="1"/>
            <a:r>
              <a:rPr lang="en-US" dirty="0" smtClean="0"/>
              <a:t>Algorithmic trading on order books</a:t>
            </a:r>
          </a:p>
          <a:p>
            <a:pPr lvl="1"/>
            <a:r>
              <a:rPr lang="en-US" dirty="0" smtClean="0"/>
              <a:t>Log analysis (web servers, search engines, </a:t>
            </a:r>
            <a:r>
              <a:rPr lang="en-US" dirty="0" err="1" smtClean="0"/>
              <a:t>clickstreams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Status feeds (FB, Twitter, etc.)</a:t>
            </a:r>
          </a:p>
          <a:p>
            <a:pPr lvl="1"/>
            <a:r>
              <a:rPr lang="en-US" dirty="0" smtClean="0"/>
              <a:t>Enterprise monitoring: workflow and infrastructure auditing and analysis</a:t>
            </a:r>
          </a:p>
          <a:p>
            <a:r>
              <a:rPr lang="en-US" dirty="0" smtClean="0"/>
              <a:t>Challenge: databases are poor at handling many modifications on big data</a:t>
            </a:r>
          </a:p>
          <a:p>
            <a:pPr lvl="1"/>
            <a:r>
              <a:rPr lang="en-US" dirty="0" smtClean="0"/>
              <a:t>We have many techniques to improve query processing, </a:t>
            </a:r>
            <a:br>
              <a:rPr lang="en-US" dirty="0" smtClean="0"/>
            </a:br>
            <a:r>
              <a:rPr lang="en-US" dirty="0" smtClean="0"/>
              <a:t>what about update processing?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499" y="5598378"/>
            <a:ext cx="601789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sz="1600" dirty="0" smtClean="0">
                <a:solidFill>
                  <a:prstClr val="black"/>
                </a:solidFill>
                <a:latin typeface="Courier"/>
                <a:cs typeface="Courier"/>
              </a:rPr>
              <a:t>+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  <a:cs typeface="Courier"/>
              </a:rPr>
              <a:t>L(@ok,@ep</a:t>
            </a:r>
            <a:r>
              <a:rPr lang="en-US" sz="1600" dirty="0" smtClean="0">
                <a:solidFill>
                  <a:prstClr val="black"/>
                </a:solidFill>
                <a:latin typeface="Courier"/>
                <a:cs typeface="Courier"/>
              </a:rPr>
              <a:t>):</a:t>
            </a:r>
          </a:p>
          <a:p>
            <a:pPr marL="525463" lvl="0" indent="7938">
              <a:spcBef>
                <a:spcPts val="600"/>
              </a:spcBef>
            </a:pPr>
            <a:r>
              <a:rPr lang="en-US" sz="1600" dirty="0" err="1" smtClean="0">
                <a:latin typeface="Courier"/>
                <a:cs typeface="Courier"/>
              </a:rPr>
              <a:t>m[][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err="1" smtClean="0">
                <a:latin typeface="Courier"/>
                <a:cs typeface="Courier"/>
              </a:rPr>
              <a:t>,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* </a:t>
            </a:r>
            <a:r>
              <a:rPr lang="en-US" sz="1600" dirty="0" err="1" smtClean="0">
                <a:latin typeface="Courier"/>
                <a:cs typeface="Courier"/>
              </a:rPr>
              <a:t>ml[][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499" y="5214006"/>
            <a:ext cx="642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talk, we’ll use our syntax with implicit for loops everywhere: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sum(l.extprice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from 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Lineitem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where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33500" y="3656837"/>
            <a:ext cx="751227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pPr marL="525463" indent="7938">
              <a:spcBef>
                <a:spcPts val="600"/>
              </a:spcBef>
            </a:pP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foreach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in ml:</a:t>
            </a:r>
          </a:p>
          <a:p>
            <a:pPr marL="525463" indent="7938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m[][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err="1" smtClean="0">
                <a:latin typeface="Courier"/>
                <a:cs typeface="Courier"/>
              </a:rPr>
              <a:t>,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* </a:t>
            </a:r>
            <a:r>
              <a:rPr lang="en-US" sz="1600" dirty="0" err="1" smtClean="0">
                <a:latin typeface="Courier"/>
                <a:cs typeface="Courier"/>
              </a:rPr>
              <a:t>ml[][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500" y="1849994"/>
            <a:ext cx="7202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	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sum(l.extprice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from 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Lineitem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Orders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where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rgbClr val="BFBFBF"/>
              </a:solidFill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	group by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l.ordkey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3500" y="3656837"/>
            <a:ext cx="751227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latin typeface="Courier"/>
                <a:cs typeface="Courier"/>
              </a:rPr>
              <a:t>+</a:t>
            </a:r>
            <a:r>
              <a:rPr lang="en-US" sz="1600" dirty="0" err="1" smtClean="0">
                <a:latin typeface="Courier"/>
                <a:cs typeface="Courier"/>
              </a:rPr>
              <a:t>L(@ok,@ep</a:t>
            </a:r>
            <a:r>
              <a:rPr lang="en-US" sz="1600" dirty="0" smtClean="0">
                <a:latin typeface="Courier"/>
                <a:cs typeface="Courier"/>
              </a:rPr>
              <a:t>): </a:t>
            </a:r>
            <a:r>
              <a:rPr lang="en-US" sz="1600" dirty="0" err="1" smtClean="0">
                <a:latin typeface="Courier"/>
                <a:cs typeface="Courier"/>
              </a:rPr>
              <a:t>m[][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err="1" smtClean="0">
                <a:latin typeface="Courier"/>
                <a:cs typeface="Courier"/>
              </a:rPr>
              <a:t>,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* </a:t>
            </a:r>
            <a:r>
              <a:rPr lang="en-US" sz="1600" dirty="0" err="1" smtClean="0">
                <a:latin typeface="Courier"/>
                <a:cs typeface="Courier"/>
              </a:rPr>
              <a:t>ml[][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@ok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];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5927228" y="3373611"/>
            <a:ext cx="300741" cy="21466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0166" y="4627644"/>
            <a:ext cx="389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must recursively maintain this map!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180" y="1854982"/>
            <a:ext cx="4249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 smtClean="0">
                <a:solidFill>
                  <a:schemeClr val="accent1"/>
                </a:solidFill>
                <a:latin typeface="Courier"/>
                <a:cs typeface="Courier"/>
              </a:rPr>
              <a:t>ql</a:t>
            </a:r>
            <a:r>
              <a:rPr lang="en-US" sz="1600" dirty="0" smtClean="0"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 sum(1) as </a:t>
            </a:r>
            <a:r>
              <a:rPr lang="en-US" sz="1600" dirty="0" err="1" smtClean="0">
                <a:latin typeface="Courier"/>
                <a:cs typeface="Courier"/>
              </a:rPr>
              <a:t>v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	 from  Orders </a:t>
            </a:r>
            <a:r>
              <a:rPr lang="en-US" sz="1600" dirty="0" err="1" smtClean="0">
                <a:latin typeface="Courier"/>
                <a:cs typeface="Courier"/>
              </a:rPr>
              <a:t>o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	 where </a:t>
            </a:r>
            <a:r>
              <a:rPr lang="en-US" sz="1600" dirty="0" smtClean="0">
                <a:solidFill>
                  <a:schemeClr val="accent4"/>
                </a:solidFill>
                <a:latin typeface="Courier"/>
                <a:cs typeface="Courier"/>
              </a:rPr>
              <a:t>@</a:t>
            </a:r>
            <a:r>
              <a:rPr lang="en-US" sz="1600" dirty="0" err="1" smtClean="0">
                <a:solidFill>
                  <a:schemeClr val="accent4"/>
                </a:solidFill>
                <a:latin typeface="Courier"/>
                <a:cs typeface="Courier"/>
              </a:rPr>
              <a:t>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latin typeface="Courier"/>
                <a:cs typeface="Courier"/>
              </a:rPr>
              <a:t>	 group by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33500" y="4442280"/>
            <a:ext cx="835518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2:</a:t>
            </a:r>
          </a:p>
          <a:p>
            <a:pPr marL="3175" lvl="2">
              <a:spcBef>
                <a:spcPts val="600"/>
              </a:spcBef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+O(@ck2,@ok2,@sp)   : </a:t>
            </a:r>
            <a:r>
              <a:rPr lang="en-US" sz="1600" dirty="0" err="1" smtClean="0">
                <a:latin typeface="Courier"/>
                <a:cs typeface="Courier"/>
              </a:rPr>
              <a:t>ml[][ordkey,sprior</a:t>
            </a:r>
            <a:r>
              <a:rPr lang="en-US" sz="1600" dirty="0" smtClean="0">
                <a:latin typeface="Courier"/>
                <a:cs typeface="Courier"/>
              </a:rPr>
              <a:t>] += ∆</a:t>
            </a:r>
            <a:r>
              <a:rPr lang="en-US" sz="1600" dirty="0" err="1" smtClean="0">
                <a:latin typeface="Courier"/>
                <a:cs typeface="Courier"/>
              </a:rPr>
              <a:t>O(ql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342900" indent="-342900"/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499" y="3623413"/>
            <a:ext cx="860581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Level 1: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+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L(@ok,@ep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):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m[][@ok,sprior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 += @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*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ml[][@ok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499" y="3539853"/>
            <a:ext cx="8605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+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L(@ok,@ep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):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m[][@ok,sprior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 += @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*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ml[][@ok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500" y="3956266"/>
            <a:ext cx="835518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2:</a:t>
            </a:r>
          </a:p>
          <a:p>
            <a:pPr marL="3175" lvl="2">
              <a:spcBef>
                <a:spcPts val="600"/>
              </a:spcBef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+O(@ck2,@ok2,@sp) : </a:t>
            </a:r>
            <a:r>
              <a:rPr lang="en-US" sz="1600" dirty="0" err="1" smtClean="0">
                <a:latin typeface="Courier"/>
                <a:cs typeface="Courier"/>
              </a:rPr>
              <a:t>ml[][ordkey,sprior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281" y="4618494"/>
            <a:ext cx="399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r>
              <a:rPr lang="en-US" sz="1600" dirty="0" smtClean="0">
                <a:latin typeface="Courier"/>
                <a:cs typeface="Courier"/>
              </a:rPr>
              <a:t>, sum(1)</a:t>
            </a:r>
          </a:p>
          <a:p>
            <a:pPr marL="0" lvl="3">
              <a:tabLst>
                <a:tab pos="635000" algn="l"/>
              </a:tabLst>
            </a:pPr>
            <a:r>
              <a:rPr lang="en-US" sz="1600" dirty="0" smtClean="0">
                <a:latin typeface="Courier"/>
                <a:cs typeface="Courier"/>
              </a:rPr>
              <a:t>from 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values(@ck2,@ok2,@sp)</a:t>
            </a:r>
          </a:p>
          <a:p>
            <a:pPr marL="0" lvl="3">
              <a:tabLst>
                <a:tab pos="635000" algn="l"/>
              </a:tabLst>
            </a:pP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	 as </a:t>
            </a:r>
            <a:r>
              <a:rPr lang="en-US" sz="1600" dirty="0" err="1" smtClean="0">
                <a:solidFill>
                  <a:schemeClr val="accent2"/>
                </a:solidFill>
                <a:latin typeface="Courier"/>
                <a:cs typeface="Courier"/>
              </a:rPr>
              <a:t>o(custkey,ordkey,sprior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endParaRPr lang="en-US" sz="1600" dirty="0" smtClean="0">
              <a:latin typeface="Courier"/>
              <a:cs typeface="Courier"/>
            </a:endParaRPr>
          </a:p>
          <a:p>
            <a:pPr marL="0" lvl="3">
              <a:tabLst>
                <a:tab pos="635000" algn="l"/>
              </a:tabLst>
            </a:pPr>
            <a:r>
              <a:rPr lang="en-US" sz="1600" dirty="0" smtClean="0">
                <a:latin typeface="Courier"/>
                <a:cs typeface="Courier"/>
              </a:rPr>
              <a:t>where @</a:t>
            </a:r>
            <a:r>
              <a:rPr lang="en-US" sz="1600" dirty="0" err="1" smtClean="0">
                <a:latin typeface="Courier"/>
                <a:cs typeface="Courier"/>
              </a:rPr>
              <a:t>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o.ordkey</a:t>
            </a:r>
            <a:endParaRPr lang="en-US" sz="1600" dirty="0" smtClean="0">
              <a:latin typeface="Courier"/>
              <a:cs typeface="Courier"/>
            </a:endParaRPr>
          </a:p>
          <a:p>
            <a:pPr marL="0" lvl="3">
              <a:tabLst>
                <a:tab pos="635000" algn="l"/>
              </a:tabLst>
            </a:pPr>
            <a:r>
              <a:rPr lang="en-US" sz="1600" dirty="0" smtClean="0">
                <a:latin typeface="Courier"/>
                <a:cs typeface="Courier"/>
              </a:rPr>
              <a:t>group by </a:t>
            </a:r>
            <a:r>
              <a:rPr lang="en-US" sz="1600" dirty="0" err="1" smtClean="0">
                <a:latin typeface="Courier"/>
                <a:cs typeface="Courier"/>
              </a:rPr>
              <a:t>o.sprior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67592" y="4729395"/>
            <a:ext cx="290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@sp</a:t>
            </a:r>
            <a:r>
              <a:rPr lang="en-US" sz="1600" dirty="0" smtClean="0">
                <a:latin typeface="Courier"/>
                <a:cs typeface="Courier"/>
              </a:rPr>
              <a:t>, 1</a:t>
            </a:r>
          </a:p>
          <a:p>
            <a:r>
              <a:rPr lang="en-US" sz="1600" dirty="0" smtClean="0">
                <a:latin typeface="Courier"/>
                <a:cs typeface="Courier"/>
              </a:rPr>
              <a:t>where @</a:t>
            </a:r>
            <a:r>
              <a:rPr lang="en-US" sz="1600" dirty="0" err="1" smtClean="0">
                <a:latin typeface="Courier"/>
                <a:cs typeface="Courier"/>
              </a:rPr>
              <a:t>ordkey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@ok2</a:t>
            </a:r>
          </a:p>
          <a:p>
            <a:r>
              <a:rPr lang="en-US" sz="1600" dirty="0" smtClean="0">
                <a:latin typeface="Courier"/>
                <a:cs typeface="Courier"/>
              </a:rPr>
              <a:t>group by </a:t>
            </a:r>
            <a:r>
              <a:rPr lang="en-US" sz="1600" dirty="0" smtClean="0">
                <a:solidFill>
                  <a:srgbClr val="FF6600"/>
                </a:solidFill>
                <a:latin typeface="Courier"/>
                <a:cs typeface="Courier"/>
              </a:rPr>
              <a:t>@sp</a:t>
            </a:r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1748" y="4913907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Courier"/>
                <a:cs typeface="Courier"/>
              </a:rPr>
              <a:t>=&gt;</a:t>
            </a:r>
            <a:endParaRPr lang="en-US" sz="2000" b="1" dirty="0">
              <a:latin typeface="Courier"/>
              <a:cs typeface="Courier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180" y="1854982"/>
            <a:ext cx="4249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ql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sum(1) as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from  Orders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where @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ordkey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group by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o.sprior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to Incremental Programs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499" y="3539853"/>
            <a:ext cx="8605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+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L(@ok,@ep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):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m[][@ok,sprior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 += @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ep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 *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ml[][@ok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BFBFBF"/>
                </a:solidFill>
                <a:latin typeface="Courier"/>
                <a:cs typeface="Courier"/>
              </a:rPr>
              <a:t>];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500" y="3956266"/>
            <a:ext cx="835518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Courier"/>
                <a:cs typeface="Courier"/>
              </a:rPr>
              <a:t>Level 2:</a:t>
            </a:r>
          </a:p>
          <a:p>
            <a:pPr marL="3175" lvl="2">
              <a:spcBef>
                <a:spcPts val="600"/>
              </a:spcBef>
              <a:tabLst>
                <a:tab pos="401638" algn="l"/>
              </a:tabLst>
            </a:pPr>
            <a:r>
              <a:rPr lang="en-US" sz="1600" dirty="0" smtClean="0">
                <a:latin typeface="Courier"/>
                <a:cs typeface="Courier"/>
              </a:rPr>
              <a:t>+O(@ck2,@ok2,@sp) : ml[][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@ok2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chemeClr val="accent2"/>
                </a:solidFill>
                <a:latin typeface="Courier"/>
                <a:cs typeface="Courier"/>
              </a:rPr>
              <a:t> @sp</a:t>
            </a:r>
            <a:r>
              <a:rPr lang="en-US" sz="1600" dirty="0" smtClean="0">
                <a:latin typeface="Courier"/>
                <a:cs typeface="Courier"/>
              </a:rPr>
              <a:t>] += 1;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12446" y="1898381"/>
          <a:ext cx="3797120" cy="103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05422"/>
                <a:gridCol w="2491698"/>
              </a:tblGrid>
              <a:tr h="295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signature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  <a:tr h="2958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ql</a:t>
                      </a:r>
                      <a:r>
                        <a:rPr lang="en-US" sz="1600" dirty="0" smtClean="0"/>
                        <a:t> = ∆</a:t>
                      </a:r>
                      <a:r>
                        <a:rPr lang="en-US" sz="1600" dirty="0" err="1" smtClean="0"/>
                        <a:t>L(q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ml[][ordkey,sprior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180" y="1854982"/>
            <a:ext cx="4249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ql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select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o.sprior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sum(1) as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from  Orders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where @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ordkey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o.ordkey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3175"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group by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o.sprior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140807" y="4791483"/>
            <a:ext cx="434500" cy="150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8305" y="5217618"/>
            <a:ext cx="261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of database!</a:t>
            </a:r>
          </a:p>
          <a:p>
            <a:r>
              <a:rPr lang="en-US" dirty="0" smtClean="0"/>
              <a:t>Compilation terminates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Delta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044043" cy="36510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Compilation terminates:</a:t>
            </a:r>
          </a:p>
          <a:p>
            <a:pPr marL="574675" lvl="1" indent="-330200"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For a query </a:t>
            </a:r>
            <a:r>
              <a:rPr lang="en-US" dirty="0" err="1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deg(∆(q</a:t>
            </a:r>
            <a:r>
              <a:rPr lang="en-US" dirty="0" smtClean="0">
                <a:solidFill>
                  <a:schemeClr val="tx1"/>
                </a:solidFill>
              </a:rPr>
              <a:t>)) = max(0, deg(q)-1)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(think degree of polynomial when taking derivatives)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574675" lvl="1" indent="-330200"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Deltas are eventually independent of the database,  and depend only on the update, i.e. for some </a:t>
            </a:r>
            <a:r>
              <a:rPr lang="en-US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	</a:t>
            </a:r>
            <a:r>
              <a:rPr lang="en-US" dirty="0" err="1" smtClean="0">
                <a:solidFill>
                  <a:schemeClr val="tx1"/>
                </a:solidFill>
              </a:rPr>
              <a:t>deg(∆</a:t>
            </a:r>
            <a:r>
              <a:rPr lang="en-US" baseline="30000" dirty="0" err="1" smtClean="0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(q</a:t>
            </a:r>
            <a:r>
              <a:rPr lang="en-US" dirty="0" smtClean="0">
                <a:solidFill>
                  <a:schemeClr val="tx1"/>
                </a:solidFill>
              </a:rPr>
              <a:t>)) = 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876" y="2230425"/>
            <a:ext cx="47192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on_insert_lineitem(ordkey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extprice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q[][ordkey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] +=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extprice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ql[][ordkey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];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qo[][ordkey</a:t>
            </a:r>
            <a:r>
              <a:rPr lang="en-US" sz="1600" dirty="0" smtClean="0">
                <a:latin typeface="Courier"/>
                <a:cs typeface="Courier"/>
              </a:rPr>
              <a:t>] += </a:t>
            </a:r>
            <a:r>
              <a:rPr lang="en-US" sz="1600" dirty="0" err="1" smtClean="0">
                <a:latin typeface="Courier"/>
                <a:cs typeface="Courier"/>
              </a:rPr>
              <a:t>extprice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on_insert_order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custkey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q[][ordkey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sprior</a:t>
            </a:r>
            <a:r>
              <a:rPr lang="en-US" sz="1600" dirty="0" smtClean="0">
                <a:latin typeface="Courier"/>
                <a:cs typeface="Courier"/>
              </a:rPr>
              <a:t>] +=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qo[][ordkey</a:t>
            </a:r>
            <a:r>
              <a:rPr lang="en-US" sz="1600" dirty="0" smtClean="0">
                <a:latin typeface="Courier"/>
                <a:cs typeface="Courier"/>
              </a:rPr>
              <a:t>];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ql[][ordkey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] += 1;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Delta Compilation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8206" y="2133600"/>
            <a:ext cx="466339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on_insert_customer(ck,nm,nk,bal</a:t>
            </a:r>
            <a:r>
              <a:rPr lang="en-US" sz="1400" dirty="0" smtClean="0">
                <a:latin typeface="Courier"/>
                <a:cs typeface="Courier"/>
              </a:rPr>
              <a:t>) :</a:t>
            </a:r>
          </a:p>
          <a:p>
            <a:pPr lvl="1"/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m[][ordkey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 +=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mc[][ck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ordkey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ml[][ordkey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 +=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mcl[][ck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mo[][ck</a:t>
            </a:r>
            <a:r>
              <a:rPr lang="en-US" sz="1400" dirty="0" smtClean="0">
                <a:latin typeface="Courier"/>
                <a:cs typeface="Courier"/>
              </a:rPr>
              <a:t>] += 1;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on_insert_lineitem(ok,ep</a:t>
            </a:r>
            <a:r>
              <a:rPr lang="en-US" sz="1400" dirty="0" smtClean="0">
                <a:latin typeface="Courier"/>
                <a:cs typeface="Courier"/>
              </a:rPr>
              <a:t>) :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m[][ok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 +=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ep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ml[][ok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mc[][custkey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ok,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 +=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*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mcl[][custkey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ok,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mco[][ok</a:t>
            </a:r>
            <a:r>
              <a:rPr lang="en-US" sz="1400" dirty="0" smtClean="0">
                <a:latin typeface="Courier"/>
                <a:cs typeface="Courier"/>
              </a:rPr>
              <a:t>] += </a:t>
            </a:r>
            <a:r>
              <a:rPr lang="en-US" sz="1400" dirty="0" err="1" smtClean="0">
                <a:latin typeface="Courier"/>
                <a:cs typeface="Courier"/>
              </a:rPr>
              <a:t>ep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on_insert_order(ck,ok,sp</a:t>
            </a:r>
            <a:r>
              <a:rPr lang="en-US" sz="1400" dirty="0" smtClean="0">
                <a:latin typeface="Courier"/>
                <a:cs typeface="Courier"/>
              </a:rPr>
              <a:t>) :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m[][ok</a:t>
            </a:r>
            <a:r>
              <a:rPr lang="en-US" sz="1400" dirty="0" smtClean="0">
                <a:latin typeface="Courier"/>
                <a:cs typeface="Courier"/>
              </a:rPr>
              <a:t>, sp] += </a:t>
            </a:r>
            <a:r>
              <a:rPr lang="en-US" sz="1400" dirty="0" err="1" smtClean="0">
                <a:latin typeface="Courier"/>
                <a:cs typeface="Courier"/>
              </a:rPr>
              <a:t>mco[][ok</a:t>
            </a:r>
            <a:r>
              <a:rPr lang="en-US" sz="1400" dirty="0" smtClean="0">
                <a:latin typeface="Courier"/>
                <a:cs typeface="Courier"/>
              </a:rPr>
              <a:t>] * </a:t>
            </a:r>
            <a:r>
              <a:rPr lang="en-US" sz="1400" dirty="0" err="1" smtClean="0">
                <a:latin typeface="Courier"/>
                <a:cs typeface="Courier"/>
              </a:rPr>
              <a:t>mo[][ck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ml[][ok</a:t>
            </a:r>
            <a:r>
              <a:rPr lang="en-US" sz="1400" dirty="0" smtClean="0">
                <a:latin typeface="Courier"/>
                <a:cs typeface="Courier"/>
              </a:rPr>
              <a:t>, sp] += </a:t>
            </a:r>
            <a:r>
              <a:rPr lang="en-US" sz="1400" dirty="0" err="1" smtClean="0">
                <a:latin typeface="Courier"/>
                <a:cs typeface="Courier"/>
              </a:rPr>
              <a:t>mo[][ck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latin typeface="Courier"/>
                <a:cs typeface="Courier"/>
              </a:rPr>
              <a:t>mc[][ck</a:t>
            </a:r>
            <a:r>
              <a:rPr lang="en-US" sz="1400" dirty="0" smtClean="0">
                <a:latin typeface="Courier"/>
                <a:cs typeface="Courier"/>
              </a:rPr>
              <a:t>, ok, sp] += </a:t>
            </a:r>
            <a:r>
              <a:rPr lang="en-US" sz="1400" dirty="0" err="1" smtClean="0">
                <a:latin typeface="Courier"/>
                <a:cs typeface="Courier"/>
              </a:rPr>
              <a:t>mco[][ok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lvl="1"/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mcl[][ck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 ok, sp] += 1;</a:t>
            </a:r>
            <a:endParaRPr lang="en-US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500" y="2181331"/>
            <a:ext cx="349044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select </a:t>
            </a:r>
            <a:r>
              <a:rPr lang="en-US" sz="1500" dirty="0" err="1" smtClean="0">
                <a:latin typeface="Courier"/>
                <a:cs typeface="Courier"/>
              </a:rPr>
              <a:t>l.ordkey</a:t>
            </a:r>
            <a:r>
              <a:rPr lang="en-US" sz="1500" dirty="0" smtClean="0">
                <a:latin typeface="Courier"/>
                <a:cs typeface="Courier"/>
              </a:rPr>
              <a:t>, </a:t>
            </a:r>
            <a:r>
              <a:rPr lang="en-US" sz="1500" dirty="0" err="1" smtClean="0">
                <a:latin typeface="Courier"/>
                <a:cs typeface="Courier"/>
              </a:rPr>
              <a:t>o.sprior</a:t>
            </a:r>
            <a:r>
              <a:rPr lang="en-US" sz="1500" dirty="0" smtClean="0">
                <a:latin typeface="Courier"/>
                <a:cs typeface="Courier"/>
              </a:rPr>
              <a:t>,</a:t>
            </a:r>
          </a:p>
          <a:p>
            <a:pPr>
              <a:tabLst>
                <a:tab pos="401638" algn="l"/>
                <a:tab pos="1320800" algn="l"/>
              </a:tabLst>
            </a:pPr>
            <a:r>
              <a:rPr lang="en-US" sz="1500" dirty="0" smtClean="0">
                <a:latin typeface="Courier"/>
                <a:cs typeface="Courier"/>
              </a:rPr>
              <a:t>		</a:t>
            </a:r>
            <a:r>
              <a:rPr lang="en-US" sz="1500" dirty="0" err="1" smtClean="0">
                <a:latin typeface="Courier"/>
                <a:cs typeface="Courier"/>
              </a:rPr>
              <a:t>sum(l.extprice</a:t>
            </a:r>
            <a:r>
              <a:rPr lang="en-US" sz="1500" dirty="0" smtClean="0">
                <a:latin typeface="Courier"/>
                <a:cs typeface="Courier"/>
              </a:rPr>
              <a:t>)</a:t>
            </a:r>
          </a:p>
          <a:p>
            <a:pPr marL="3175" lvl="2">
              <a:tabLst>
                <a:tab pos="401638" algn="l"/>
              </a:tabLst>
            </a:pPr>
            <a:r>
              <a:rPr lang="en-US" sz="1500" dirty="0" smtClean="0">
                <a:latin typeface="Courier"/>
                <a:cs typeface="Courier"/>
              </a:rPr>
              <a:t>from Customer </a:t>
            </a:r>
            <a:r>
              <a:rPr lang="en-US" sz="1500" dirty="0" err="1" smtClean="0">
                <a:latin typeface="Courier"/>
                <a:cs typeface="Courier"/>
              </a:rPr>
              <a:t>c</a:t>
            </a:r>
            <a:r>
              <a:rPr lang="en-US" sz="1500" dirty="0" smtClean="0">
                <a:latin typeface="Courier"/>
                <a:cs typeface="Courier"/>
              </a:rPr>
              <a:t>, Orders </a:t>
            </a:r>
            <a:r>
              <a:rPr lang="en-US" sz="1500" dirty="0" err="1" smtClean="0">
                <a:latin typeface="Courier"/>
                <a:cs typeface="Courier"/>
              </a:rPr>
              <a:t>o</a:t>
            </a:r>
            <a:r>
              <a:rPr lang="en-US" sz="1500" dirty="0" smtClean="0">
                <a:latin typeface="Courier"/>
                <a:cs typeface="Courier"/>
              </a:rPr>
              <a:t>,</a:t>
            </a:r>
          </a:p>
          <a:p>
            <a:pPr marL="3175" lvl="2">
              <a:tabLst>
                <a:tab pos="635000" algn="l"/>
                <a:tab pos="1036638" algn="l"/>
              </a:tabLst>
            </a:pPr>
            <a:r>
              <a:rPr lang="en-US" sz="1500" dirty="0" smtClean="0">
                <a:latin typeface="Courier"/>
                <a:cs typeface="Courier"/>
              </a:rPr>
              <a:t>	</a:t>
            </a:r>
            <a:r>
              <a:rPr lang="en-US" sz="1500" dirty="0" err="1" smtClean="0">
                <a:latin typeface="Courier"/>
                <a:cs typeface="Courier"/>
              </a:rPr>
              <a:t>Lineitem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l</a:t>
            </a:r>
            <a:endParaRPr lang="en-US" sz="15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500" dirty="0" smtClean="0">
                <a:latin typeface="Courier"/>
                <a:cs typeface="Courier"/>
              </a:rPr>
              <a:t>where </a:t>
            </a:r>
            <a:r>
              <a:rPr lang="en-US" sz="1500" dirty="0" err="1" smtClean="0">
                <a:latin typeface="Courier"/>
                <a:cs typeface="Courier"/>
              </a:rPr>
              <a:t>c.custkey</a:t>
            </a:r>
            <a:r>
              <a:rPr lang="en-US" sz="1500" dirty="0" smtClean="0">
                <a:latin typeface="Courier"/>
                <a:cs typeface="Courier"/>
              </a:rPr>
              <a:t> = </a:t>
            </a:r>
            <a:r>
              <a:rPr lang="en-US" sz="1500" dirty="0" err="1" smtClean="0">
                <a:latin typeface="Courier"/>
                <a:cs typeface="Courier"/>
              </a:rPr>
              <a:t>o.custkey</a:t>
            </a:r>
            <a:endParaRPr lang="en-US" sz="15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500" dirty="0" smtClean="0">
                <a:latin typeface="Courier"/>
                <a:cs typeface="Courier"/>
              </a:rPr>
              <a:t>and   </a:t>
            </a:r>
            <a:r>
              <a:rPr lang="en-US" sz="1500" dirty="0" err="1" smtClean="0">
                <a:latin typeface="Courier"/>
                <a:cs typeface="Courier"/>
              </a:rPr>
              <a:t>l.ordkey</a:t>
            </a:r>
            <a:r>
              <a:rPr lang="en-US" sz="1500" dirty="0" smtClean="0">
                <a:latin typeface="Courier"/>
                <a:cs typeface="Courier"/>
              </a:rPr>
              <a:t> = </a:t>
            </a:r>
            <a:r>
              <a:rPr lang="en-US" sz="1500" dirty="0" err="1" smtClean="0">
                <a:latin typeface="Courier"/>
                <a:cs typeface="Courier"/>
              </a:rPr>
              <a:t>o.ordkey</a:t>
            </a:r>
            <a:endParaRPr lang="en-US" sz="1500" dirty="0" smtClean="0">
              <a:latin typeface="Courier"/>
              <a:cs typeface="Courier"/>
            </a:endParaRPr>
          </a:p>
          <a:p>
            <a:pPr marL="3175" lvl="2">
              <a:tabLst>
                <a:tab pos="401638" algn="l"/>
              </a:tabLst>
            </a:pPr>
            <a:r>
              <a:rPr lang="en-US" sz="1500" dirty="0" smtClean="0">
                <a:latin typeface="Courier"/>
                <a:cs typeface="Courier"/>
              </a:rPr>
              <a:t>group by </a:t>
            </a:r>
            <a:r>
              <a:rPr lang="en-US" sz="1500" dirty="0" err="1" smtClean="0">
                <a:latin typeface="Courier"/>
                <a:cs typeface="Courier"/>
              </a:rPr>
              <a:t>l.ordkey</a:t>
            </a:r>
            <a:r>
              <a:rPr lang="en-US" sz="1500" dirty="0" smtClean="0">
                <a:latin typeface="Courier"/>
                <a:cs typeface="Courier"/>
              </a:rPr>
              <a:t>, </a:t>
            </a:r>
            <a:r>
              <a:rPr lang="en-US" sz="1500" dirty="0" err="1" smtClean="0">
                <a:latin typeface="Courier"/>
                <a:cs typeface="Courier"/>
              </a:rPr>
              <a:t>o.sprior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23949" y="2719730"/>
            <a:ext cx="538389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38200" y="2753956"/>
            <a:ext cx="7620000" cy="1733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Compilation Framework (v.4)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69157" y="3188732"/>
            <a:ext cx="530272" cy="5302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57060" y="3188732"/>
            <a:ext cx="530272" cy="5302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0957" y="3188732"/>
            <a:ext cx="530272" cy="5302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85268" y="3188732"/>
            <a:ext cx="530272" cy="5302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49371" y="3188732"/>
            <a:ext cx="530272" cy="5302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3798332"/>
            <a:ext cx="160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Preaggregation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rewrite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3798332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758" y="3798332"/>
            <a:ext cx="15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Materialization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3753135"/>
            <a:ext cx="135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Trigger</a:t>
            </a:r>
          </a:p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0777" y="4501024"/>
            <a:ext cx="525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Databases as rings</a:t>
            </a:r>
            <a:r>
              <a:rPr lang="en-US" dirty="0" smtClean="0"/>
              <a:t>: incremental program construction</a:t>
            </a:r>
            <a:endParaRPr lang="en-US" dirty="0"/>
          </a:p>
        </p:txBody>
      </p:sp>
      <p:sp>
        <p:nvSpPr>
          <p:cNvPr id="23" name="Bent-Up Arrow 22"/>
          <p:cNvSpPr/>
          <p:nvPr/>
        </p:nvSpPr>
        <p:spPr>
          <a:xfrm rot="5400000">
            <a:off x="352044" y="2807732"/>
            <a:ext cx="850392" cy="73152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flipV="1">
            <a:off x="8186287" y="3428999"/>
            <a:ext cx="671963" cy="1255889"/>
          </a:xfrm>
          <a:prstGeom prst="bentUpArrow">
            <a:avLst>
              <a:gd name="adj1" fmla="val 25000"/>
              <a:gd name="adj2" fmla="val 28475"/>
              <a:gd name="adj3" fmla="val 396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01089" y="4695799"/>
            <a:ext cx="177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Low-level </a:t>
            </a:r>
            <a:r>
              <a:rPr lang="en-US" smtClean="0"/>
              <a:t>engine compilation (v.3)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2133600"/>
            <a:ext cx="7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953" y="5057425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Assume Q1, Q2,Q3 are SPJ-queries:</a:t>
            </a:r>
          </a:p>
          <a:p>
            <a:pPr marL="342900" indent="-342900">
              <a:spcBef>
                <a:spcPts val="600"/>
              </a:spcBef>
            </a:pPr>
            <a:r>
              <a:rPr lang="en-US" sz="1500" dirty="0" smtClean="0"/>
              <a:t>1. Recursively polynomial form: 		</a:t>
            </a:r>
          </a:p>
          <a:p>
            <a:pPr marL="342900" indent="-342900">
              <a:spcBef>
                <a:spcPts val="600"/>
              </a:spcBef>
            </a:pPr>
            <a:endParaRPr lang="en-US" sz="15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1500" dirty="0" smtClean="0"/>
              <a:t>2. Nested aggregate normal form: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33600" y="1828800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nested query deltas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1828800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Minimizes propagation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2323992" y="2895600"/>
            <a:ext cx="2857608" cy="368315"/>
          </a:xfrm>
          <a:custGeom>
            <a:avLst/>
            <a:gdLst>
              <a:gd name="connsiteX0" fmla="*/ 2443462 w 2802389"/>
              <a:gd name="connsiteY0" fmla="*/ 593647 h 621258"/>
              <a:gd name="connsiteX1" fmla="*/ 2802389 w 2802389"/>
              <a:gd name="connsiteY1" fmla="*/ 593647 h 621258"/>
              <a:gd name="connsiteX2" fmla="*/ 2788584 w 2802389"/>
              <a:gd name="connsiteY2" fmla="*/ 13806 h 621258"/>
              <a:gd name="connsiteX3" fmla="*/ 0 w 2802389"/>
              <a:gd name="connsiteY3" fmla="*/ 0 h 621258"/>
              <a:gd name="connsiteX4" fmla="*/ 13805 w 2802389"/>
              <a:gd name="connsiteY4" fmla="*/ 621258 h 621258"/>
              <a:gd name="connsiteX5" fmla="*/ 262293 w 2802389"/>
              <a:gd name="connsiteY5" fmla="*/ 607453 h 621258"/>
              <a:gd name="connsiteX0" fmla="*/ 2443462 w 2802389"/>
              <a:gd name="connsiteY0" fmla="*/ 593647 h 621258"/>
              <a:gd name="connsiteX1" fmla="*/ 2802389 w 2802389"/>
              <a:gd name="connsiteY1" fmla="*/ 593647 h 621258"/>
              <a:gd name="connsiteX2" fmla="*/ 2788584 w 2802389"/>
              <a:gd name="connsiteY2" fmla="*/ 13806 h 621258"/>
              <a:gd name="connsiteX3" fmla="*/ 0 w 2802389"/>
              <a:gd name="connsiteY3" fmla="*/ 0 h 621258"/>
              <a:gd name="connsiteX4" fmla="*/ 13805 w 2802389"/>
              <a:gd name="connsiteY4" fmla="*/ 621258 h 621258"/>
              <a:gd name="connsiteX5" fmla="*/ 262293 w 2802389"/>
              <a:gd name="connsiteY5" fmla="*/ 607453 h 621258"/>
              <a:gd name="connsiteX0" fmla="*/ 2493620 w 2852547"/>
              <a:gd name="connsiteY0" fmla="*/ 593647 h 607453"/>
              <a:gd name="connsiteX1" fmla="*/ 2852547 w 2852547"/>
              <a:gd name="connsiteY1" fmla="*/ 593647 h 607453"/>
              <a:gd name="connsiteX2" fmla="*/ 2838742 w 2852547"/>
              <a:gd name="connsiteY2" fmla="*/ 13806 h 607453"/>
              <a:gd name="connsiteX3" fmla="*/ 50158 w 2852547"/>
              <a:gd name="connsiteY3" fmla="*/ 0 h 607453"/>
              <a:gd name="connsiteX4" fmla="*/ 0 w 2852547"/>
              <a:gd name="connsiteY4" fmla="*/ 516174 h 607453"/>
              <a:gd name="connsiteX5" fmla="*/ 312451 w 2852547"/>
              <a:gd name="connsiteY5" fmla="*/ 607453 h 607453"/>
              <a:gd name="connsiteX0" fmla="*/ 2493620 w 2852547"/>
              <a:gd name="connsiteY0" fmla="*/ 593647 h 593647"/>
              <a:gd name="connsiteX1" fmla="*/ 2852547 w 2852547"/>
              <a:gd name="connsiteY1" fmla="*/ 593647 h 593647"/>
              <a:gd name="connsiteX2" fmla="*/ 2838742 w 2852547"/>
              <a:gd name="connsiteY2" fmla="*/ 13806 h 593647"/>
              <a:gd name="connsiteX3" fmla="*/ 50158 w 2852547"/>
              <a:gd name="connsiteY3" fmla="*/ 0 h 593647"/>
              <a:gd name="connsiteX4" fmla="*/ 0 w 2852547"/>
              <a:gd name="connsiteY4" fmla="*/ 516174 h 593647"/>
              <a:gd name="connsiteX5" fmla="*/ 381476 w 2852547"/>
              <a:gd name="connsiteY5" fmla="*/ 483201 h 593647"/>
              <a:gd name="connsiteX0" fmla="*/ 2493620 w 2852547"/>
              <a:gd name="connsiteY0" fmla="*/ 593647 h 593647"/>
              <a:gd name="connsiteX1" fmla="*/ 2852547 w 2852547"/>
              <a:gd name="connsiteY1" fmla="*/ 593647 h 593647"/>
              <a:gd name="connsiteX2" fmla="*/ 2838742 w 2852547"/>
              <a:gd name="connsiteY2" fmla="*/ 13806 h 593647"/>
              <a:gd name="connsiteX3" fmla="*/ 50158 w 2852547"/>
              <a:gd name="connsiteY3" fmla="*/ 0 h 593647"/>
              <a:gd name="connsiteX4" fmla="*/ 0 w 2852547"/>
              <a:gd name="connsiteY4" fmla="*/ 516174 h 593647"/>
              <a:gd name="connsiteX5" fmla="*/ 381476 w 2852547"/>
              <a:gd name="connsiteY5" fmla="*/ 510813 h 593647"/>
              <a:gd name="connsiteX0" fmla="*/ 2498682 w 2857609"/>
              <a:gd name="connsiteY0" fmla="*/ 593647 h 593647"/>
              <a:gd name="connsiteX1" fmla="*/ 2857609 w 2857609"/>
              <a:gd name="connsiteY1" fmla="*/ 593647 h 593647"/>
              <a:gd name="connsiteX2" fmla="*/ 2843804 w 2857609"/>
              <a:gd name="connsiteY2" fmla="*/ 13806 h 593647"/>
              <a:gd name="connsiteX3" fmla="*/ 0 w 2857609"/>
              <a:gd name="connsiteY3" fmla="*/ 0 h 593647"/>
              <a:gd name="connsiteX4" fmla="*/ 5062 w 2857609"/>
              <a:gd name="connsiteY4" fmla="*/ 516174 h 593647"/>
              <a:gd name="connsiteX5" fmla="*/ 386538 w 2857609"/>
              <a:gd name="connsiteY5" fmla="*/ 510813 h 593647"/>
              <a:gd name="connsiteX0" fmla="*/ 2498682 w 2857609"/>
              <a:gd name="connsiteY0" fmla="*/ 593647 h 593647"/>
              <a:gd name="connsiteX1" fmla="*/ 2857609 w 2857609"/>
              <a:gd name="connsiteY1" fmla="*/ 593647 h 593647"/>
              <a:gd name="connsiteX2" fmla="*/ 2843804 w 2857609"/>
              <a:gd name="connsiteY2" fmla="*/ 13806 h 593647"/>
              <a:gd name="connsiteX3" fmla="*/ 0 w 2857609"/>
              <a:gd name="connsiteY3" fmla="*/ 0 h 593647"/>
              <a:gd name="connsiteX4" fmla="*/ 5062 w 2857609"/>
              <a:gd name="connsiteY4" fmla="*/ 516174 h 593647"/>
              <a:gd name="connsiteX5" fmla="*/ 386538 w 2857609"/>
              <a:gd name="connsiteY5" fmla="*/ 510813 h 593647"/>
              <a:gd name="connsiteX0" fmla="*/ 2567706 w 2857609"/>
              <a:gd name="connsiteY0" fmla="*/ 469395 h 593647"/>
              <a:gd name="connsiteX1" fmla="*/ 2857609 w 2857609"/>
              <a:gd name="connsiteY1" fmla="*/ 593647 h 593647"/>
              <a:gd name="connsiteX2" fmla="*/ 2843804 w 2857609"/>
              <a:gd name="connsiteY2" fmla="*/ 13806 h 593647"/>
              <a:gd name="connsiteX3" fmla="*/ 0 w 2857609"/>
              <a:gd name="connsiteY3" fmla="*/ 0 h 593647"/>
              <a:gd name="connsiteX4" fmla="*/ 5062 w 2857609"/>
              <a:gd name="connsiteY4" fmla="*/ 516174 h 593647"/>
              <a:gd name="connsiteX5" fmla="*/ 386538 w 2857609"/>
              <a:gd name="connsiteY5" fmla="*/ 510813 h 593647"/>
              <a:gd name="connsiteX0" fmla="*/ 2567706 w 2843804"/>
              <a:gd name="connsiteY0" fmla="*/ 469395 h 516174"/>
              <a:gd name="connsiteX1" fmla="*/ 2843804 w 2843804"/>
              <a:gd name="connsiteY1" fmla="*/ 483201 h 516174"/>
              <a:gd name="connsiteX2" fmla="*/ 2843804 w 2843804"/>
              <a:gd name="connsiteY2" fmla="*/ 13806 h 516174"/>
              <a:gd name="connsiteX3" fmla="*/ 0 w 2843804"/>
              <a:gd name="connsiteY3" fmla="*/ 0 h 516174"/>
              <a:gd name="connsiteX4" fmla="*/ 5062 w 2843804"/>
              <a:gd name="connsiteY4" fmla="*/ 516174 h 516174"/>
              <a:gd name="connsiteX5" fmla="*/ 386538 w 2843804"/>
              <a:gd name="connsiteY5" fmla="*/ 510813 h 516174"/>
              <a:gd name="connsiteX0" fmla="*/ 2567706 w 2843804"/>
              <a:gd name="connsiteY0" fmla="*/ 469395 h 516174"/>
              <a:gd name="connsiteX1" fmla="*/ 2842236 w 2843804"/>
              <a:gd name="connsiteY1" fmla="*/ 464955 h 516174"/>
              <a:gd name="connsiteX2" fmla="*/ 2843804 w 2843804"/>
              <a:gd name="connsiteY2" fmla="*/ 13806 h 516174"/>
              <a:gd name="connsiteX3" fmla="*/ 0 w 2843804"/>
              <a:gd name="connsiteY3" fmla="*/ 0 h 516174"/>
              <a:gd name="connsiteX4" fmla="*/ 5062 w 2843804"/>
              <a:gd name="connsiteY4" fmla="*/ 516174 h 516174"/>
              <a:gd name="connsiteX5" fmla="*/ 386538 w 2843804"/>
              <a:gd name="connsiteY5" fmla="*/ 510813 h 516174"/>
              <a:gd name="connsiteX0" fmla="*/ 2567706 w 2843804"/>
              <a:gd name="connsiteY0" fmla="*/ 455589 h 502368"/>
              <a:gd name="connsiteX1" fmla="*/ 2842236 w 2843804"/>
              <a:gd name="connsiteY1" fmla="*/ 451149 h 502368"/>
              <a:gd name="connsiteX2" fmla="*/ 2843804 w 2843804"/>
              <a:gd name="connsiteY2" fmla="*/ 0 h 502368"/>
              <a:gd name="connsiteX3" fmla="*/ 0 w 2843804"/>
              <a:gd name="connsiteY3" fmla="*/ 27611 h 502368"/>
              <a:gd name="connsiteX4" fmla="*/ 5062 w 2843804"/>
              <a:gd name="connsiteY4" fmla="*/ 502368 h 502368"/>
              <a:gd name="connsiteX5" fmla="*/ 386538 w 2843804"/>
              <a:gd name="connsiteY5" fmla="*/ 497007 h 502368"/>
              <a:gd name="connsiteX0" fmla="*/ 2581510 w 2857608"/>
              <a:gd name="connsiteY0" fmla="*/ 455589 h 502368"/>
              <a:gd name="connsiteX1" fmla="*/ 2856040 w 2857608"/>
              <a:gd name="connsiteY1" fmla="*/ 451149 h 502368"/>
              <a:gd name="connsiteX2" fmla="*/ 2857608 w 2857608"/>
              <a:gd name="connsiteY2" fmla="*/ 0 h 502368"/>
              <a:gd name="connsiteX3" fmla="*/ 0 w 2857608"/>
              <a:gd name="connsiteY3" fmla="*/ 0 h 502368"/>
              <a:gd name="connsiteX4" fmla="*/ 18866 w 2857608"/>
              <a:gd name="connsiteY4" fmla="*/ 502368 h 502368"/>
              <a:gd name="connsiteX5" fmla="*/ 400342 w 2857608"/>
              <a:gd name="connsiteY5" fmla="*/ 497007 h 502368"/>
              <a:gd name="connsiteX0" fmla="*/ 2581510 w 2857608"/>
              <a:gd name="connsiteY0" fmla="*/ 455589 h 497007"/>
              <a:gd name="connsiteX1" fmla="*/ 2856040 w 2857608"/>
              <a:gd name="connsiteY1" fmla="*/ 451149 h 497007"/>
              <a:gd name="connsiteX2" fmla="*/ 2857608 w 2857608"/>
              <a:gd name="connsiteY2" fmla="*/ 0 h 497007"/>
              <a:gd name="connsiteX3" fmla="*/ 0 w 2857608"/>
              <a:gd name="connsiteY3" fmla="*/ 0 h 497007"/>
              <a:gd name="connsiteX4" fmla="*/ 3493 w 2857608"/>
              <a:gd name="connsiteY4" fmla="*/ 354266 h 497007"/>
              <a:gd name="connsiteX5" fmla="*/ 400342 w 2857608"/>
              <a:gd name="connsiteY5" fmla="*/ 497007 h 497007"/>
              <a:gd name="connsiteX0" fmla="*/ 2581510 w 2857608"/>
              <a:gd name="connsiteY0" fmla="*/ 455589 h 455589"/>
              <a:gd name="connsiteX1" fmla="*/ 2856040 w 2857608"/>
              <a:gd name="connsiteY1" fmla="*/ 451149 h 455589"/>
              <a:gd name="connsiteX2" fmla="*/ 2857608 w 2857608"/>
              <a:gd name="connsiteY2" fmla="*/ 0 h 455589"/>
              <a:gd name="connsiteX3" fmla="*/ 0 w 2857608"/>
              <a:gd name="connsiteY3" fmla="*/ 0 h 455589"/>
              <a:gd name="connsiteX4" fmla="*/ 3493 w 2857608"/>
              <a:gd name="connsiteY4" fmla="*/ 354266 h 455589"/>
              <a:gd name="connsiteX5" fmla="*/ 483171 w 2857608"/>
              <a:gd name="connsiteY5" fmla="*/ 345144 h 455589"/>
              <a:gd name="connsiteX0" fmla="*/ 2540096 w 2857608"/>
              <a:gd name="connsiteY0" fmla="*/ 358949 h 451149"/>
              <a:gd name="connsiteX1" fmla="*/ 2856040 w 2857608"/>
              <a:gd name="connsiteY1" fmla="*/ 451149 h 451149"/>
              <a:gd name="connsiteX2" fmla="*/ 2857608 w 2857608"/>
              <a:gd name="connsiteY2" fmla="*/ 0 h 451149"/>
              <a:gd name="connsiteX3" fmla="*/ 0 w 2857608"/>
              <a:gd name="connsiteY3" fmla="*/ 0 h 451149"/>
              <a:gd name="connsiteX4" fmla="*/ 3493 w 2857608"/>
              <a:gd name="connsiteY4" fmla="*/ 354266 h 451149"/>
              <a:gd name="connsiteX5" fmla="*/ 483171 w 2857608"/>
              <a:gd name="connsiteY5" fmla="*/ 345144 h 451149"/>
              <a:gd name="connsiteX0" fmla="*/ 2540096 w 2857608"/>
              <a:gd name="connsiteY0" fmla="*/ 358949 h 368315"/>
              <a:gd name="connsiteX1" fmla="*/ 2856040 w 2857608"/>
              <a:gd name="connsiteY1" fmla="*/ 368315 h 368315"/>
              <a:gd name="connsiteX2" fmla="*/ 2857608 w 2857608"/>
              <a:gd name="connsiteY2" fmla="*/ 0 h 368315"/>
              <a:gd name="connsiteX3" fmla="*/ 0 w 2857608"/>
              <a:gd name="connsiteY3" fmla="*/ 0 h 368315"/>
              <a:gd name="connsiteX4" fmla="*/ 3493 w 2857608"/>
              <a:gd name="connsiteY4" fmla="*/ 354266 h 368315"/>
              <a:gd name="connsiteX5" fmla="*/ 483171 w 2857608"/>
              <a:gd name="connsiteY5" fmla="*/ 345144 h 3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608" h="368315">
                <a:moveTo>
                  <a:pt x="2540096" y="358949"/>
                </a:moveTo>
                <a:lnTo>
                  <a:pt x="2856040" y="368315"/>
                </a:lnTo>
                <a:cubicBezTo>
                  <a:pt x="2856563" y="217932"/>
                  <a:pt x="2857085" y="150383"/>
                  <a:pt x="2857608" y="0"/>
                </a:cubicBezTo>
                <a:lnTo>
                  <a:pt x="0" y="0"/>
                </a:lnTo>
                <a:cubicBezTo>
                  <a:pt x="1687" y="172058"/>
                  <a:pt x="1806" y="182208"/>
                  <a:pt x="3493" y="354266"/>
                </a:cubicBezTo>
                <a:lnTo>
                  <a:pt x="483171" y="345144"/>
                </a:lnTo>
              </a:path>
            </a:pathLst>
          </a:cu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02429" y="1752600"/>
            <a:ext cx="1683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Unifies, eliminates 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86399" y="1868269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declaration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1" y="1828800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value computation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4589" y="6315417"/>
            <a:ext cx="5581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(select </a:t>
            </a:r>
            <a:r>
              <a:rPr lang="en-US" sz="1500" dirty="0" err="1" smtClean="0">
                <a:solidFill>
                  <a:prstClr val="black"/>
                </a:solidFill>
              </a:rPr>
              <a:t>x</a:t>
            </a:r>
            <a:r>
              <a:rPr lang="en-US" sz="1500" dirty="0" smtClean="0">
                <a:solidFill>
                  <a:prstClr val="black"/>
                </a:solidFill>
              </a:rPr>
              <a:t>, </a:t>
            </a:r>
            <a:r>
              <a:rPr lang="en-US" sz="1500" dirty="0" err="1" smtClean="0">
                <a:solidFill>
                  <a:prstClr val="black"/>
                </a:solidFill>
              </a:rPr>
              <a:t>sum(v</a:t>
            </a:r>
            <a:r>
              <a:rPr lang="en-US" sz="1500" dirty="0" smtClean="0">
                <a:solidFill>
                  <a:prstClr val="black"/>
                </a:solidFill>
              </a:rPr>
              <a:t>) from (select </a:t>
            </a:r>
            <a:r>
              <a:rPr lang="en-US" sz="1500" dirty="0" err="1" smtClean="0">
                <a:solidFill>
                  <a:prstClr val="black"/>
                </a:solidFill>
              </a:rPr>
              <a:t>x,y,sum(t</a:t>
            </a:r>
            <a:r>
              <a:rPr lang="en-US" sz="1500" dirty="0" smtClean="0">
                <a:solidFill>
                  <a:prstClr val="black"/>
                </a:solidFill>
              </a:rPr>
              <a:t>) as </a:t>
            </a:r>
            <a:r>
              <a:rPr lang="en-US" sz="1500" dirty="0" err="1" smtClean="0">
                <a:solidFill>
                  <a:prstClr val="black"/>
                </a:solidFill>
              </a:rPr>
              <a:t>v</a:t>
            </a:r>
            <a:r>
              <a:rPr lang="en-US" sz="1500" dirty="0" smtClean="0">
                <a:solidFill>
                  <a:prstClr val="black"/>
                </a:solidFill>
              </a:rPr>
              <a:t> from Q1) </a:t>
            </a:r>
            <a:r>
              <a:rPr lang="en-US" sz="1500" dirty="0" err="1" smtClean="0">
                <a:solidFill>
                  <a:prstClr val="black"/>
                </a:solidFill>
              </a:rPr>
              <a:t>g.b</a:t>
            </a:r>
            <a:r>
              <a:rPr lang="en-US" sz="1500" dirty="0" smtClean="0">
                <a:solidFill>
                  <a:prstClr val="black"/>
                </a:solidFill>
              </a:rPr>
              <a:t>. </a:t>
            </a:r>
            <a:r>
              <a:rPr lang="en-US" sz="1500" dirty="0" err="1" smtClean="0">
                <a:solidFill>
                  <a:prstClr val="black"/>
                </a:solidFill>
              </a:rPr>
              <a:t>x</a:t>
            </a:r>
            <a:r>
              <a:rPr lang="en-US" sz="1500" dirty="0" smtClean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68646" y="6321777"/>
            <a:ext cx="403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b="1" dirty="0" smtClean="0">
                <a:solidFill>
                  <a:prstClr val="black"/>
                </a:solidFill>
              </a:rPr>
              <a:t>*</a:t>
            </a:r>
            <a:r>
              <a:rPr lang="en-US" sz="1500" dirty="0" smtClean="0">
                <a:solidFill>
                  <a:prstClr val="black"/>
                </a:solidFill>
              </a:rPr>
              <a:t> (((select </a:t>
            </a:r>
            <a:r>
              <a:rPr lang="en-US" sz="1500" dirty="0" err="1" smtClean="0">
                <a:solidFill>
                  <a:prstClr val="black"/>
                </a:solidFill>
              </a:rPr>
              <a:t>sum(t</a:t>
            </a:r>
            <a:r>
              <a:rPr lang="en-US" sz="1500" dirty="0" smtClean="0">
                <a:solidFill>
                  <a:prstClr val="black"/>
                </a:solidFill>
              </a:rPr>
              <a:t>) from Q2 where </a:t>
            </a:r>
            <a:r>
              <a:rPr lang="en-US" sz="1500" b="1" dirty="0" err="1" smtClean="0">
                <a:solidFill>
                  <a:prstClr val="black"/>
                </a:solidFill>
              </a:rPr>
              <a:t>f(x</a:t>
            </a:r>
            <a:r>
              <a:rPr lang="en-US" sz="1500" b="1" dirty="0" smtClean="0">
                <a:solidFill>
                  <a:prstClr val="black"/>
                </a:solidFill>
              </a:rPr>
              <a:t>,…)</a:t>
            </a:r>
            <a:r>
              <a:rPr lang="en-US" sz="1500" dirty="0" smtClean="0">
                <a:solidFill>
                  <a:prstClr val="black"/>
                </a:solidFill>
              </a:rPr>
              <a:t> ≤ 0) &lt; 0)</a:t>
            </a:r>
          </a:p>
          <a:p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4800" y="3622815"/>
            <a:ext cx="339585" cy="3395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17815" y="3089415"/>
            <a:ext cx="339585" cy="3395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34000" y="2971800"/>
            <a:ext cx="339585" cy="3395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86172" y="3580296"/>
            <a:ext cx="944374" cy="919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49487" y="3456775"/>
            <a:ext cx="944374" cy="919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9" idx="1"/>
          </p:cNvCxnSpPr>
          <p:nvPr/>
        </p:nvCxnSpPr>
        <p:spPr>
          <a:xfrm flipV="1">
            <a:off x="4882375" y="3453868"/>
            <a:ext cx="1102893" cy="1264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43508" y="3468211"/>
            <a:ext cx="988452" cy="1083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166488" y="2837081"/>
            <a:ext cx="717902" cy="13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2772152" y="2822879"/>
            <a:ext cx="717902" cy="13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 rot="5400000">
            <a:off x="4358441" y="2936347"/>
            <a:ext cx="500038" cy="473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5896352" y="3040743"/>
            <a:ext cx="717902" cy="13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475315" y="2833655"/>
            <a:ext cx="717902" cy="13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9284" y="5658557"/>
            <a:ext cx="81259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500" dirty="0" smtClean="0">
                <a:solidFill>
                  <a:prstClr val="black"/>
                </a:solidFill>
              </a:rPr>
              <a:t>(select </a:t>
            </a:r>
            <a:r>
              <a:rPr lang="en-US" sz="1500" dirty="0" err="1" smtClean="0">
                <a:solidFill>
                  <a:prstClr val="black"/>
                </a:solidFill>
              </a:rPr>
              <a:t>x</a:t>
            </a:r>
            <a:r>
              <a:rPr lang="en-US" sz="1500" dirty="0" smtClean="0">
                <a:solidFill>
                  <a:prstClr val="black"/>
                </a:solidFill>
              </a:rPr>
              <a:t>, </a:t>
            </a:r>
            <a:r>
              <a:rPr lang="en-US" sz="1500" dirty="0" err="1" smtClean="0">
                <a:solidFill>
                  <a:prstClr val="black"/>
                </a:solidFill>
              </a:rPr>
              <a:t>sum(t</a:t>
            </a:r>
            <a:r>
              <a:rPr lang="en-US" sz="1500" dirty="0" smtClean="0">
                <a:solidFill>
                  <a:prstClr val="black"/>
                </a:solidFill>
              </a:rPr>
              <a:t>) from Q1 </a:t>
            </a:r>
            <a:r>
              <a:rPr lang="en-US" sz="1500" dirty="0" err="1" smtClean="0">
                <a:solidFill>
                  <a:prstClr val="black"/>
                </a:solidFill>
              </a:rPr>
              <a:t>g.b</a:t>
            </a:r>
            <a:r>
              <a:rPr lang="en-US" sz="1500" dirty="0" smtClean="0">
                <a:solidFill>
                  <a:prstClr val="black"/>
                </a:solidFill>
              </a:rPr>
              <a:t>. </a:t>
            </a:r>
            <a:r>
              <a:rPr lang="en-US" sz="1500" dirty="0" err="1" smtClean="0">
                <a:solidFill>
                  <a:prstClr val="black"/>
                </a:solidFill>
              </a:rPr>
              <a:t>x</a:t>
            </a:r>
            <a:r>
              <a:rPr lang="en-US" sz="1500" dirty="0" smtClean="0">
                <a:solidFill>
                  <a:prstClr val="black"/>
                </a:solidFill>
              </a:rPr>
              <a:t>) </a:t>
            </a:r>
            <a:r>
              <a:rPr lang="en-US" sz="1500" b="1" dirty="0" smtClean="0">
                <a:solidFill>
                  <a:prstClr val="black"/>
                </a:solidFill>
              </a:rPr>
              <a:t>* </a:t>
            </a:r>
            <a:r>
              <a:rPr lang="en-US" sz="1500" dirty="0" smtClean="0">
                <a:solidFill>
                  <a:prstClr val="black"/>
                </a:solidFill>
              </a:rPr>
              <a:t>(select </a:t>
            </a:r>
            <a:r>
              <a:rPr lang="en-US" sz="1500" dirty="0" err="1" smtClean="0">
                <a:solidFill>
                  <a:prstClr val="black"/>
                </a:solidFill>
              </a:rPr>
              <a:t>y</a:t>
            </a:r>
            <a:r>
              <a:rPr lang="en-US" sz="1500" dirty="0" smtClean="0">
                <a:solidFill>
                  <a:prstClr val="black"/>
                </a:solidFill>
              </a:rPr>
              <a:t>, </a:t>
            </a:r>
            <a:r>
              <a:rPr lang="en-US" sz="1500" dirty="0" err="1" smtClean="0">
                <a:solidFill>
                  <a:prstClr val="black"/>
                </a:solidFill>
              </a:rPr>
              <a:t>sum(t</a:t>
            </a:r>
            <a:r>
              <a:rPr lang="en-US" sz="1500" dirty="0" smtClean="0">
                <a:solidFill>
                  <a:prstClr val="black"/>
                </a:solidFill>
              </a:rPr>
              <a:t>) from Q2 </a:t>
            </a:r>
            <a:r>
              <a:rPr lang="en-US" sz="1500" dirty="0" err="1" smtClean="0">
                <a:solidFill>
                  <a:prstClr val="black"/>
                </a:solidFill>
              </a:rPr>
              <a:t>g.b</a:t>
            </a:r>
            <a:r>
              <a:rPr lang="en-US" sz="1500" dirty="0" smtClean="0">
                <a:solidFill>
                  <a:prstClr val="black"/>
                </a:solidFill>
              </a:rPr>
              <a:t>. </a:t>
            </a:r>
            <a:r>
              <a:rPr lang="en-US" sz="1500" dirty="0" err="1" smtClean="0">
                <a:solidFill>
                  <a:prstClr val="black"/>
                </a:solidFill>
              </a:rPr>
              <a:t>y</a:t>
            </a:r>
            <a:r>
              <a:rPr lang="en-US" sz="1500" dirty="0" smtClean="0">
                <a:solidFill>
                  <a:prstClr val="black"/>
                </a:solidFill>
              </a:rPr>
              <a:t>) </a:t>
            </a:r>
            <a:r>
              <a:rPr lang="en-US" sz="1500" b="1" dirty="0" smtClean="0">
                <a:solidFill>
                  <a:prstClr val="black"/>
                </a:solidFill>
              </a:rPr>
              <a:t>+</a:t>
            </a:r>
            <a:r>
              <a:rPr lang="en-US" sz="1500" dirty="0" smtClean="0">
                <a:solidFill>
                  <a:prstClr val="black"/>
                </a:solidFill>
              </a:rPr>
              <a:t> (select </a:t>
            </a:r>
            <a:r>
              <a:rPr lang="en-US" sz="1500" dirty="0" err="1" smtClean="0">
                <a:solidFill>
                  <a:prstClr val="black"/>
                </a:solidFill>
              </a:rPr>
              <a:t>x</a:t>
            </a:r>
            <a:r>
              <a:rPr lang="en-US" sz="1500" dirty="0" smtClean="0">
                <a:solidFill>
                  <a:prstClr val="black"/>
                </a:solidFill>
              </a:rPr>
              <a:t>, </a:t>
            </a:r>
            <a:r>
              <a:rPr lang="en-US" sz="1500" dirty="0" err="1" smtClean="0">
                <a:solidFill>
                  <a:prstClr val="black"/>
                </a:solidFill>
              </a:rPr>
              <a:t>y</a:t>
            </a:r>
            <a:r>
              <a:rPr lang="en-US" sz="1500" dirty="0" smtClean="0">
                <a:solidFill>
                  <a:prstClr val="black"/>
                </a:solidFill>
              </a:rPr>
              <a:t> </a:t>
            </a:r>
            <a:r>
              <a:rPr lang="en-US" sz="1500" dirty="0" err="1" smtClean="0">
                <a:solidFill>
                  <a:prstClr val="black"/>
                </a:solidFill>
              </a:rPr>
              <a:t>sum(t</a:t>
            </a:r>
            <a:r>
              <a:rPr lang="en-US" sz="1500" dirty="0" smtClean="0">
                <a:solidFill>
                  <a:prstClr val="black"/>
                </a:solidFill>
              </a:rPr>
              <a:t>) from Q3 </a:t>
            </a:r>
            <a:r>
              <a:rPr lang="en-US" sz="1500" dirty="0" err="1" smtClean="0">
                <a:solidFill>
                  <a:prstClr val="black"/>
                </a:solidFill>
              </a:rPr>
              <a:t>g.b</a:t>
            </a:r>
            <a:r>
              <a:rPr lang="en-US" sz="1500" dirty="0" smtClean="0">
                <a:solidFill>
                  <a:prstClr val="black"/>
                </a:solidFill>
              </a:rPr>
              <a:t>. </a:t>
            </a:r>
            <a:r>
              <a:rPr lang="en-US" sz="1500" dirty="0" err="1" smtClean="0">
                <a:solidFill>
                  <a:prstClr val="black"/>
                </a:solidFill>
              </a:rPr>
              <a:t>x,y</a:t>
            </a:r>
            <a:r>
              <a:rPr lang="en-US" sz="1500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Ongoing Work: Low-Level Query Evaluation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Challenge:  create a customized, lightweight engine to evaluate delta queries</a:t>
            </a:r>
          </a:p>
          <a:p>
            <a:pPr lvl="1"/>
            <a:r>
              <a:rPr lang="en-US" dirty="0" smtClean="0"/>
              <a:t>How do we incorporate PL and compiler research to specialize?</a:t>
            </a:r>
          </a:p>
          <a:p>
            <a:r>
              <a:rPr lang="en-US" dirty="0" smtClean="0"/>
              <a:t>Our approach: use a simple functional language for lower-level plans</a:t>
            </a:r>
          </a:p>
          <a:p>
            <a:pPr lvl="1"/>
            <a:r>
              <a:rPr lang="en-US" dirty="0" smtClean="0"/>
              <a:t>A whole-query representation facilitating powerful transformations of physical aspects of query processing (pipelining vs. blocking, </a:t>
            </a:r>
            <a:r>
              <a:rPr lang="en-US" dirty="0" err="1" smtClean="0"/>
              <a:t>memoization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Our functional language: </a:t>
            </a:r>
            <a:r>
              <a:rPr lang="en-US" b="1" i="1" dirty="0" smtClean="0"/>
              <a:t>K3</a:t>
            </a:r>
            <a:r>
              <a:rPr lang="en-US" dirty="0" smtClean="0"/>
              <a:t>, supports structural recursion </a:t>
            </a:r>
            <a:r>
              <a:rPr lang="en-US" sz="1806" dirty="0" smtClean="0"/>
              <a:t>[</a:t>
            </a:r>
            <a:r>
              <a:rPr lang="en-US" sz="1806" dirty="0" err="1" smtClean="0"/>
              <a:t>Buneman</a:t>
            </a:r>
            <a:r>
              <a:rPr lang="en-US" sz="1806" dirty="0" smtClean="0"/>
              <a:t> et al. ‘95]</a:t>
            </a:r>
          </a:p>
          <a:p>
            <a:pPr lvl="1"/>
            <a:r>
              <a:rPr lang="en-US" dirty="0" smtClean="0"/>
              <a:t>Functional primitives on nested collections, forming a monad</a:t>
            </a:r>
          </a:p>
          <a:p>
            <a:pPr lvl="1"/>
            <a:r>
              <a:rPr lang="en-US" dirty="0" smtClean="0"/>
              <a:t>Shown to be as expressive as nested relational algebra and comprehensions (e.g. LINQ, Ferry </a:t>
            </a:r>
            <a:r>
              <a:rPr lang="en-US" sz="1806" dirty="0" smtClean="0"/>
              <a:t>[Meijer et al. ‘06, </a:t>
            </a:r>
            <a:r>
              <a:rPr lang="en-US" sz="1806" dirty="0" err="1" smtClean="0"/>
              <a:t>Grust</a:t>
            </a:r>
            <a:r>
              <a:rPr lang="en-US" sz="1806" dirty="0" smtClean="0"/>
              <a:t> et al. ‘10]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Core primitives: map, flatten, aggregate (</a:t>
            </a:r>
            <a:r>
              <a:rPr lang="en-US" dirty="0" err="1" smtClean="0"/>
              <a:t>w</a:t>
            </a:r>
            <a:r>
              <a:rPr lang="en-US" dirty="0" smtClean="0"/>
              <a:t>/ group-bys), persistent collections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“Structural” Plans with Nested Collections</a:t>
            </a:r>
            <a:endParaRPr lang="en-US" sz="3700" dirty="0"/>
          </a:p>
        </p:txBody>
      </p:sp>
      <p:sp>
        <p:nvSpPr>
          <p:cNvPr id="7" name="Rectangle 6"/>
          <p:cNvSpPr/>
          <p:nvPr/>
        </p:nvSpPr>
        <p:spPr>
          <a:xfrm>
            <a:off x="645573" y="1852479"/>
            <a:ext cx="4750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"/>
              </a:rPr>
              <a:t>Schema: 	</a:t>
            </a:r>
            <a:r>
              <a:rPr lang="en-US" sz="1600" dirty="0" err="1" smtClean="0">
                <a:latin typeface="Courier"/>
                <a:cs typeface="Courier"/>
              </a:rPr>
              <a:t>R(a,b</a:t>
            </a:r>
            <a:r>
              <a:rPr lang="en-US" sz="1600" dirty="0" smtClean="0">
                <a:latin typeface="Courier"/>
                <a:cs typeface="Courier"/>
              </a:rPr>
              <a:t>), </a:t>
            </a:r>
            <a:r>
              <a:rPr lang="en-US" sz="1600" dirty="0" err="1" smtClean="0">
                <a:latin typeface="Courier"/>
                <a:cs typeface="Courier"/>
              </a:rPr>
              <a:t>S(c,d,e</a:t>
            </a:r>
            <a:r>
              <a:rPr lang="en-US" sz="1600" dirty="0" smtClean="0">
                <a:latin typeface="Courier"/>
                <a:cs typeface="Courier"/>
              </a:rPr>
              <a:t>), </a:t>
            </a:r>
            <a:r>
              <a:rPr lang="en-US" sz="1600" dirty="0" err="1" smtClean="0">
                <a:latin typeface="Courier"/>
                <a:cs typeface="Courier"/>
              </a:rPr>
              <a:t>T(f,g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cs typeface="Courier"/>
              </a:rPr>
              <a:t>Query: 	</a:t>
            </a:r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 err="1" smtClean="0">
                <a:latin typeface="Courier"/>
                <a:cs typeface="Courier"/>
              </a:rPr>
              <a:t>sum(a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g</a:t>
            </a:r>
            <a:r>
              <a:rPr lang="en-US" sz="1600" dirty="0" smtClean="0">
                <a:latin typeface="Courier"/>
                <a:cs typeface="Courier"/>
              </a:rPr>
              <a:t>) FROM R,S,T;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6549" y="2578062"/>
            <a:ext cx="59615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flatten(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&gt;.&lt;</a:t>
            </a:r>
            <a:r>
              <a:rPr lang="en-US" sz="1400" dirty="0" err="1" smtClean="0">
                <a:latin typeface="Courier"/>
                <a:cs typeface="Courier"/>
              </a:rPr>
              <a:t>x,g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flatten(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&gt;.&lt;a&gt;, </a:t>
            </a:r>
            <a:r>
              <a:rPr lang="en-US" sz="1400" dirty="0" err="1" smtClean="0">
                <a:latin typeface="Courier"/>
                <a:cs typeface="Courier"/>
              </a:rPr>
              <a:t>S[][cde</a:t>
            </a:r>
            <a:r>
              <a:rPr lang="en-US" sz="1400" dirty="0" smtClean="0">
                <a:latin typeface="Courier"/>
                <a:cs typeface="Courier"/>
              </a:rPr>
              <a:t>]),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573" y="2487284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"/>
              </a:rPr>
              <a:t>K3 </a:t>
            </a:r>
            <a:r>
              <a:rPr lang="en-US" dirty="0" err="1" smtClean="0">
                <a:cs typeface="Courier"/>
              </a:rPr>
              <a:t>unoptimized</a:t>
            </a:r>
            <a:r>
              <a:rPr lang="en-US" dirty="0" smtClean="0">
                <a:cs typeface="Courier"/>
              </a:rPr>
              <a:t>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029" y="3119964"/>
            <a:ext cx="36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⨝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4022" y="2738964"/>
            <a:ext cx="32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4300" y="3424764"/>
            <a:ext cx="36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⨝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77594" y="3684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10994" y="3684142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61773" y="3367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1047628" y="364390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1638178" y="3326404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1384178" y="365025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288929" y="339625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1523879" y="311050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Today’s Approaches to Large, Dynamic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16" y="4899910"/>
            <a:ext cx="4778774" cy="188498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Scale out on dataset size:</a:t>
            </a:r>
          </a:p>
          <a:p>
            <a:pPr marL="350838" lvl="1" indent="-244475"/>
            <a:r>
              <a:rPr lang="en-US" sz="1800" dirty="0" smtClean="0"/>
              <a:t>Map-reduce, key-value stores</a:t>
            </a:r>
          </a:p>
          <a:p>
            <a:pPr marL="350838" lvl="1" indent="-244475"/>
            <a:r>
              <a:rPr lang="en-US" sz="1800" dirty="0" smtClean="0"/>
              <a:t>Communities build </a:t>
            </a:r>
            <a:r>
              <a:rPr lang="en-US" sz="1800" b="1" i="1" dirty="0" smtClean="0"/>
              <a:t>lightweight</a:t>
            </a:r>
            <a:r>
              <a:rPr lang="en-US" sz="1800" dirty="0" smtClean="0"/>
              <a:t> engines, trading off consistency for scalability</a:t>
            </a:r>
          </a:p>
          <a:p>
            <a:pPr marL="350838" lvl="1" indent="-244475"/>
            <a:r>
              <a:rPr lang="en-US" sz="1800" b="1" dirty="0" smtClean="0"/>
              <a:t>Benefit from low-latency processing!</a:t>
            </a:r>
            <a:r>
              <a:rPr lang="en-US" sz="1800" dirty="0" smtClean="0"/>
              <a:t> </a:t>
            </a:r>
          </a:p>
          <a:p>
            <a:pPr marL="730250" lvl="1"/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8565" y="4899910"/>
            <a:ext cx="39315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lvl="0" indent="-454025" defTabSz="914400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Scale up on dataset evolution: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Stream, complex event engines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Non-standard constructs (windows, formal language)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These apps have large state!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66477" y="2848778"/>
            <a:ext cx="17171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Parallel DBMS, MPP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6476" y="2537316"/>
            <a:ext cx="1884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Main-memory DBMS</a:t>
            </a:r>
            <a:endParaRPr 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6477" y="3141049"/>
            <a:ext cx="1520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Standard DBMS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966477" y="2259942"/>
            <a:ext cx="1598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Stream engines</a:t>
            </a:r>
            <a:endParaRPr lang="en-US" sz="15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5689" y="1928384"/>
            <a:ext cx="5455751" cy="2671117"/>
            <a:chOff x="392397" y="1981200"/>
            <a:chExt cx="9746864" cy="4772029"/>
          </a:xfrm>
        </p:grpSpPr>
        <p:sp>
          <p:nvSpPr>
            <p:cNvPr id="7" name="Freeform 6"/>
            <p:cNvSpPr/>
            <p:nvPr/>
          </p:nvSpPr>
          <p:spPr>
            <a:xfrm>
              <a:off x="4259002" y="2821939"/>
              <a:ext cx="2942764" cy="2893409"/>
            </a:xfrm>
            <a:custGeom>
              <a:avLst/>
              <a:gdLst>
                <a:gd name="connsiteX0" fmla="*/ 0 w 2673440"/>
                <a:gd name="connsiteY0" fmla="*/ 3542847 h 3576270"/>
                <a:gd name="connsiteX1" fmla="*/ 1002540 w 2673440"/>
                <a:gd name="connsiteY1" fmla="*/ 768731 h 3576270"/>
                <a:gd name="connsiteX2" fmla="*/ 2021789 w 2673440"/>
                <a:gd name="connsiteY2" fmla="*/ 0 h 3576270"/>
                <a:gd name="connsiteX3" fmla="*/ 2656731 w 2673440"/>
                <a:gd name="connsiteY3" fmla="*/ 0 h 3576270"/>
                <a:gd name="connsiteX4" fmla="*/ 2673440 w 2673440"/>
                <a:gd name="connsiteY4" fmla="*/ 3576270 h 3576270"/>
                <a:gd name="connsiteX5" fmla="*/ 0 w 2673440"/>
                <a:gd name="connsiteY5" fmla="*/ 3542847 h 3576270"/>
                <a:gd name="connsiteX0" fmla="*/ 278483 w 2951923"/>
                <a:gd name="connsiteY0" fmla="*/ 3542847 h 3576270"/>
                <a:gd name="connsiteX1" fmla="*/ 1281023 w 2951923"/>
                <a:gd name="connsiteY1" fmla="*/ 768731 h 3576270"/>
                <a:gd name="connsiteX2" fmla="*/ 2300272 w 2951923"/>
                <a:gd name="connsiteY2" fmla="*/ 0 h 3576270"/>
                <a:gd name="connsiteX3" fmla="*/ 2935214 w 2951923"/>
                <a:gd name="connsiteY3" fmla="*/ 0 h 3576270"/>
                <a:gd name="connsiteX4" fmla="*/ 2951923 w 2951923"/>
                <a:gd name="connsiteY4" fmla="*/ 3576270 h 3576270"/>
                <a:gd name="connsiteX5" fmla="*/ 278483 w 2951923"/>
                <a:gd name="connsiteY5" fmla="*/ 3542847 h 3576270"/>
                <a:gd name="connsiteX0" fmla="*/ 278483 w 2951923"/>
                <a:gd name="connsiteY0" fmla="*/ 4138892 h 4172315"/>
                <a:gd name="connsiteX1" fmla="*/ 1281023 w 2951923"/>
                <a:gd name="connsiteY1" fmla="*/ 1364776 h 4172315"/>
                <a:gd name="connsiteX2" fmla="*/ 2300272 w 2951923"/>
                <a:gd name="connsiteY2" fmla="*/ 596045 h 4172315"/>
                <a:gd name="connsiteX3" fmla="*/ 2935214 w 2951923"/>
                <a:gd name="connsiteY3" fmla="*/ 596045 h 4172315"/>
                <a:gd name="connsiteX4" fmla="*/ 2951923 w 2951923"/>
                <a:gd name="connsiteY4" fmla="*/ 4172315 h 4172315"/>
                <a:gd name="connsiteX5" fmla="*/ 278483 w 2951923"/>
                <a:gd name="connsiteY5" fmla="*/ 4138892 h 4172315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3 h 3638896"/>
                <a:gd name="connsiteX1" fmla="*/ 1281023 w 2951923"/>
                <a:gd name="connsiteY1" fmla="*/ 831357 h 3638896"/>
                <a:gd name="connsiteX2" fmla="*/ 2300273 w 2951923"/>
                <a:gd name="connsiteY2" fmla="*/ 62627 h 3638896"/>
                <a:gd name="connsiteX3" fmla="*/ 2935214 w 2951923"/>
                <a:gd name="connsiteY3" fmla="*/ 62626 h 3638896"/>
                <a:gd name="connsiteX4" fmla="*/ 2951923 w 2951923"/>
                <a:gd name="connsiteY4" fmla="*/ 3638896 h 3638896"/>
                <a:gd name="connsiteX5" fmla="*/ 278483 w 2951923"/>
                <a:gd name="connsiteY5" fmla="*/ 3605473 h 3638896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42846 h 3576269"/>
                <a:gd name="connsiteX1" fmla="*/ 1281024 w 2951923"/>
                <a:gd name="connsiteY1" fmla="*/ 916480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604680 h 3638103"/>
                <a:gd name="connsiteX1" fmla="*/ 683875 w 2951923"/>
                <a:gd name="connsiteY1" fmla="*/ 461193 h 3638103"/>
                <a:gd name="connsiteX2" fmla="*/ 2300273 w 2951923"/>
                <a:gd name="connsiteY2" fmla="*/ 246520 h 3638103"/>
                <a:gd name="connsiteX3" fmla="*/ 2935214 w 2951923"/>
                <a:gd name="connsiteY3" fmla="*/ 61833 h 3638103"/>
                <a:gd name="connsiteX4" fmla="*/ 2951923 w 2951923"/>
                <a:gd name="connsiteY4" fmla="*/ 3638103 h 3638103"/>
                <a:gd name="connsiteX5" fmla="*/ 278483 w 2951923"/>
                <a:gd name="connsiteY5" fmla="*/ 3604680 h 3638103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907 w 2676347"/>
                <a:gd name="connsiteY0" fmla="*/ 3542848 h 3576271"/>
                <a:gd name="connsiteX1" fmla="*/ 1151918 w 2676347"/>
                <a:gd name="connsiteY1" fmla="*/ 1002671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80819 w 2754259"/>
                <a:gd name="connsiteY0" fmla="*/ 3882145 h 3915568"/>
                <a:gd name="connsiteX1" fmla="*/ 644230 w 2754259"/>
                <a:gd name="connsiteY1" fmla="*/ 1538273 h 3915568"/>
                <a:gd name="connsiteX2" fmla="*/ 288399 w 2754259"/>
                <a:gd name="connsiteY2" fmla="*/ 173440 h 3915568"/>
                <a:gd name="connsiteX3" fmla="*/ 2737550 w 2754259"/>
                <a:gd name="connsiteY3" fmla="*/ 339298 h 3915568"/>
                <a:gd name="connsiteX4" fmla="*/ 2754259 w 2754259"/>
                <a:gd name="connsiteY4" fmla="*/ 3915568 h 3915568"/>
                <a:gd name="connsiteX5" fmla="*/ 80819 w 2754259"/>
                <a:gd name="connsiteY5" fmla="*/ 3882145 h 3915568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175004 w 2676347"/>
                <a:gd name="connsiteY2" fmla="*/ 437081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347" h="3576271">
                  <a:moveTo>
                    <a:pt x="2907" y="3542848"/>
                  </a:moveTo>
                  <a:cubicBezTo>
                    <a:pt x="0" y="2808511"/>
                    <a:pt x="354367" y="1599971"/>
                    <a:pt x="566318" y="1198976"/>
                  </a:cubicBezTo>
                  <a:cubicBezTo>
                    <a:pt x="732773" y="871512"/>
                    <a:pt x="886605" y="677049"/>
                    <a:pt x="1175004" y="437081"/>
                  </a:cubicBezTo>
                  <a:cubicBezTo>
                    <a:pt x="1434518" y="263641"/>
                    <a:pt x="2288193" y="2629"/>
                    <a:pt x="2659638" y="1"/>
                  </a:cubicBezTo>
                  <a:cubicBezTo>
                    <a:pt x="2665208" y="1192091"/>
                    <a:pt x="2670777" y="2384181"/>
                    <a:pt x="2676347" y="3576271"/>
                  </a:cubicBezTo>
                  <a:lnTo>
                    <a:pt x="2907" y="3542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95000"/>
                    <a:shade val="70000"/>
                    <a:satMod val="150000"/>
                    <a:alpha val="40000"/>
                  </a:schemeClr>
                </a:gs>
                <a:gs pos="100000">
                  <a:schemeClr val="accent1">
                    <a:tint val="100000"/>
                    <a:shade val="100000"/>
                    <a:satMod val="1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9953" y="4446550"/>
              <a:ext cx="5860687" cy="1255169"/>
            </a:xfrm>
            <a:custGeom>
              <a:avLst/>
              <a:gdLst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334180 w 1470392"/>
                <a:gd name="connsiteY4" fmla="*/ 1955251 h 1955251"/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1019980 w 1470392"/>
                <a:gd name="connsiteY4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905680 w 1457692"/>
                <a:gd name="connsiteY3" fmla="*/ 1906441 h 1913139"/>
                <a:gd name="connsiteX4" fmla="*/ 0 w 1457692"/>
                <a:gd name="connsiteY4" fmla="*/ 1913139 h 1913139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892980 w 1457692"/>
                <a:gd name="connsiteY3" fmla="*/ 1912443 h 1913139"/>
                <a:gd name="connsiteX4" fmla="*/ 0 w 145769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637713 h 640943"/>
                <a:gd name="connsiteX1" fmla="*/ 232609 w 1552852"/>
                <a:gd name="connsiteY1" fmla="*/ 3230 h 640943"/>
                <a:gd name="connsiteX2" fmla="*/ 1552852 w 1552852"/>
                <a:gd name="connsiteY2" fmla="*/ 69892 h 640943"/>
                <a:gd name="connsiteX3" fmla="*/ 892980 w 1552852"/>
                <a:gd name="connsiteY3" fmla="*/ 637017 h 640943"/>
                <a:gd name="connsiteX4" fmla="*/ 0 w 1552852"/>
                <a:gd name="connsiteY4" fmla="*/ 637713 h 640943"/>
                <a:gd name="connsiteX0" fmla="*/ 0 w 1552852"/>
                <a:gd name="connsiteY0" fmla="*/ 637713 h 637713"/>
                <a:gd name="connsiteX1" fmla="*/ 232609 w 1552852"/>
                <a:gd name="connsiteY1" fmla="*/ 3230 h 637713"/>
                <a:gd name="connsiteX2" fmla="*/ 1552852 w 1552852"/>
                <a:gd name="connsiteY2" fmla="*/ 69892 h 637713"/>
                <a:gd name="connsiteX3" fmla="*/ 892980 w 1552852"/>
                <a:gd name="connsiteY3" fmla="*/ 637017 h 637713"/>
                <a:gd name="connsiteX4" fmla="*/ 0 w 1552852"/>
                <a:gd name="connsiteY4" fmla="*/ 637713 h 637713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400452"/>
                <a:gd name="connsiteY0" fmla="*/ 1319971 h 1319971"/>
                <a:gd name="connsiteX1" fmla="*/ 842209 w 1400452"/>
                <a:gd name="connsiteY1" fmla="*/ 61027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400452"/>
                <a:gd name="connsiteY0" fmla="*/ 1319971 h 1319971"/>
                <a:gd name="connsiteX1" fmla="*/ 613609 w 1400452"/>
                <a:gd name="connsiteY1" fmla="*/ 45984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684615"/>
                <a:gd name="connsiteY0" fmla="*/ 1169541 h 1169541"/>
                <a:gd name="connsiteX1" fmla="*/ 613609 w 1684615"/>
                <a:gd name="connsiteY1" fmla="*/ 309414 h 1169541"/>
                <a:gd name="connsiteX2" fmla="*/ 1684615 w 1684615"/>
                <a:gd name="connsiteY2" fmla="*/ 0 h 1169541"/>
                <a:gd name="connsiteX3" fmla="*/ 892980 w 1684615"/>
                <a:gd name="connsiteY3" fmla="*/ 1168845 h 1169541"/>
                <a:gd name="connsiteX4" fmla="*/ 0 w 1684615"/>
                <a:gd name="connsiteY4" fmla="*/ 1169541 h 1169541"/>
                <a:gd name="connsiteX0" fmla="*/ 0 w 1776812"/>
                <a:gd name="connsiteY0" fmla="*/ 1169541 h 1169541"/>
                <a:gd name="connsiteX1" fmla="*/ 613609 w 1776812"/>
                <a:gd name="connsiteY1" fmla="*/ 309414 h 1169541"/>
                <a:gd name="connsiteX2" fmla="*/ 1684615 w 1776812"/>
                <a:gd name="connsiteY2" fmla="*/ 0 h 1169541"/>
                <a:gd name="connsiteX3" fmla="*/ 892980 w 1776812"/>
                <a:gd name="connsiteY3" fmla="*/ 1168845 h 1169541"/>
                <a:gd name="connsiteX4" fmla="*/ 0 w 1776812"/>
                <a:gd name="connsiteY4" fmla="*/ 1169541 h 1169541"/>
                <a:gd name="connsiteX0" fmla="*/ 0 w 2177989"/>
                <a:gd name="connsiteY0" fmla="*/ 1169541 h 1169541"/>
                <a:gd name="connsiteX1" fmla="*/ 613609 w 2177989"/>
                <a:gd name="connsiteY1" fmla="*/ 309414 h 1169541"/>
                <a:gd name="connsiteX2" fmla="*/ 1684615 w 2177989"/>
                <a:gd name="connsiteY2" fmla="*/ 0 h 1169541"/>
                <a:gd name="connsiteX3" fmla="*/ 2046050 w 2177989"/>
                <a:gd name="connsiteY3" fmla="*/ 317104 h 1169541"/>
                <a:gd name="connsiteX4" fmla="*/ 892980 w 2177989"/>
                <a:gd name="connsiteY4" fmla="*/ 1168845 h 1169541"/>
                <a:gd name="connsiteX5" fmla="*/ 0 w 2177989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4179650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6014488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5894951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5894951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187063 h 1187063"/>
                <a:gd name="connsiteX1" fmla="*/ 1147009 w 6109721"/>
                <a:gd name="connsiteY1" fmla="*/ 326936 h 1187063"/>
                <a:gd name="connsiteX2" fmla="*/ 2218015 w 6109721"/>
                <a:gd name="connsiteY2" fmla="*/ 17522 h 1187063"/>
                <a:gd name="connsiteX3" fmla="*/ 5894951 w 6109721"/>
                <a:gd name="connsiteY3" fmla="*/ 33766 h 1187063"/>
                <a:gd name="connsiteX4" fmla="*/ 5856205 w 6109721"/>
                <a:gd name="connsiteY4" fmla="*/ 1186368 h 1187063"/>
                <a:gd name="connsiteX5" fmla="*/ 0 w 6109721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5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5 w 5894952"/>
                <a:gd name="connsiteY4" fmla="*/ 1186368 h 1187063"/>
                <a:gd name="connsiteX5" fmla="*/ 0 w 5894952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6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6022355"/>
                <a:gd name="connsiteY0" fmla="*/ 1187063 h 1187063"/>
                <a:gd name="connsiteX1" fmla="*/ 1147009 w 6022355"/>
                <a:gd name="connsiteY1" fmla="*/ 326936 h 1187063"/>
                <a:gd name="connsiteX2" fmla="*/ 2218015 w 6022355"/>
                <a:gd name="connsiteY2" fmla="*/ 17522 h 1187063"/>
                <a:gd name="connsiteX3" fmla="*/ 5815260 w 6022355"/>
                <a:gd name="connsiteY3" fmla="*/ 33765 h 1187063"/>
                <a:gd name="connsiteX4" fmla="*/ 5856207 w 6022355"/>
                <a:gd name="connsiteY4" fmla="*/ 1186368 h 1187063"/>
                <a:gd name="connsiteX5" fmla="*/ 0 w 6022355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303905 w 5860688"/>
                <a:gd name="connsiteY3" fmla="*/ 472522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8873 h 1188873"/>
                <a:gd name="connsiteX1" fmla="*/ 1147009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0688" h="1188873">
                  <a:moveTo>
                    <a:pt x="0" y="1188873"/>
                  </a:moveTo>
                  <a:cubicBezTo>
                    <a:pt x="358714" y="472678"/>
                    <a:pt x="414318" y="523669"/>
                    <a:pt x="783987" y="328746"/>
                  </a:cubicBezTo>
                  <a:cubicBezTo>
                    <a:pt x="1153656" y="133823"/>
                    <a:pt x="2035016" y="49391"/>
                    <a:pt x="2218015" y="19332"/>
                  </a:cubicBezTo>
                  <a:cubicBezTo>
                    <a:pt x="2381964" y="1810"/>
                    <a:pt x="5655000" y="6106"/>
                    <a:pt x="5855106" y="0"/>
                  </a:cubicBezTo>
                  <a:cubicBezTo>
                    <a:pt x="5856331" y="518539"/>
                    <a:pt x="5860688" y="757100"/>
                    <a:pt x="5856207" y="1188178"/>
                  </a:cubicBezTo>
                  <a:lnTo>
                    <a:pt x="0" y="118887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88010" y="4438987"/>
              <a:ext cx="5322647" cy="1276363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4578266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5301567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203139 h 2219850"/>
                <a:gd name="connsiteX1" fmla="*/ 1250030 w 5306893"/>
                <a:gd name="connsiteY1" fmla="*/ 799370 h 2219850"/>
                <a:gd name="connsiteX2" fmla="*/ 3258255 w 5306893"/>
                <a:gd name="connsiteY2" fmla="*/ 114196 h 2219850"/>
                <a:gd name="connsiteX3" fmla="*/ 5306893 w 5306893"/>
                <a:gd name="connsiteY3" fmla="*/ 114198 h 2219850"/>
                <a:gd name="connsiteX4" fmla="*/ 5301567 w 5306893"/>
                <a:gd name="connsiteY4" fmla="*/ 2219850 h 2219850"/>
                <a:gd name="connsiteX5" fmla="*/ 0 w 5306893"/>
                <a:gd name="connsiteY5" fmla="*/ 2203139 h 2219850"/>
                <a:gd name="connsiteX0" fmla="*/ 0 w 5306893"/>
                <a:gd name="connsiteY0" fmla="*/ 3815753 h 3832464"/>
                <a:gd name="connsiteX1" fmla="*/ 1250030 w 5306893"/>
                <a:gd name="connsiteY1" fmla="*/ 2411984 h 3832464"/>
                <a:gd name="connsiteX2" fmla="*/ 2113618 w 5306893"/>
                <a:gd name="connsiteY2" fmla="*/ 114194 h 3832464"/>
                <a:gd name="connsiteX3" fmla="*/ 5306893 w 5306893"/>
                <a:gd name="connsiteY3" fmla="*/ 1726812 h 3832464"/>
                <a:gd name="connsiteX4" fmla="*/ 5301567 w 5306893"/>
                <a:gd name="connsiteY4" fmla="*/ 3832464 h 3832464"/>
                <a:gd name="connsiteX5" fmla="*/ 0 w 5306893"/>
                <a:gd name="connsiteY5" fmla="*/ 3815753 h 3832464"/>
                <a:gd name="connsiteX0" fmla="*/ 0 w 5306893"/>
                <a:gd name="connsiteY0" fmla="*/ 2157922 h 2174633"/>
                <a:gd name="connsiteX1" fmla="*/ 1250030 w 5306893"/>
                <a:gd name="connsiteY1" fmla="*/ 754153 h 2174633"/>
                <a:gd name="connsiteX2" fmla="*/ 2942251 w 5306893"/>
                <a:gd name="connsiteY2" fmla="*/ 114195 h 2174633"/>
                <a:gd name="connsiteX3" fmla="*/ 5306893 w 5306893"/>
                <a:gd name="connsiteY3" fmla="*/ 68981 h 2174633"/>
                <a:gd name="connsiteX4" fmla="*/ 5301567 w 5306893"/>
                <a:gd name="connsiteY4" fmla="*/ 2174633 h 2174633"/>
                <a:gd name="connsiteX5" fmla="*/ 0 w 5306893"/>
                <a:gd name="connsiteY5" fmla="*/ 2157922 h 2174633"/>
                <a:gd name="connsiteX0" fmla="*/ 0 w 5306893"/>
                <a:gd name="connsiteY0" fmla="*/ 2113738 h 2130449"/>
                <a:gd name="connsiteX1" fmla="*/ 1250031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  <a:gd name="connsiteX0" fmla="*/ 0 w 5306893"/>
                <a:gd name="connsiteY0" fmla="*/ 2113738 h 2130449"/>
                <a:gd name="connsiteX1" fmla="*/ 1070092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893" h="2130449">
                  <a:moveTo>
                    <a:pt x="0" y="2113738"/>
                  </a:moveTo>
                  <a:cubicBezTo>
                    <a:pt x="2" y="1718712"/>
                    <a:pt x="574533" y="764799"/>
                    <a:pt x="1070092" y="444869"/>
                  </a:cubicBezTo>
                  <a:cubicBezTo>
                    <a:pt x="1666892" y="51466"/>
                    <a:pt x="2236117" y="140023"/>
                    <a:pt x="2942251" y="70011"/>
                  </a:cubicBezTo>
                  <a:cubicBezTo>
                    <a:pt x="3648385" y="-1"/>
                    <a:pt x="4932401" y="5422"/>
                    <a:pt x="5306893" y="24797"/>
                  </a:cubicBezTo>
                  <a:cubicBezTo>
                    <a:pt x="5305118" y="726681"/>
                    <a:pt x="5303342" y="1428565"/>
                    <a:pt x="5301567" y="2130449"/>
                  </a:cubicBezTo>
                  <a:lnTo>
                    <a:pt x="0" y="2113738"/>
                  </a:lnTo>
                  <a:close/>
                </a:path>
              </a:pathLst>
            </a:custGeom>
            <a:solidFill>
              <a:srgbClr val="3366FF">
                <a:alpha val="40000"/>
              </a:srgbClr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8002" y="4037769"/>
              <a:ext cx="3963762" cy="1677581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1684" h="2105654">
                  <a:moveTo>
                    <a:pt x="0" y="2088943"/>
                  </a:moveTo>
                  <a:cubicBezTo>
                    <a:pt x="2" y="1693917"/>
                    <a:pt x="881768" y="972869"/>
                    <a:pt x="1250030" y="685174"/>
                  </a:cubicBezTo>
                  <a:cubicBezTo>
                    <a:pt x="1846830" y="206624"/>
                    <a:pt x="2642807" y="114196"/>
                    <a:pt x="3258255" y="0"/>
                  </a:cubicBezTo>
                  <a:lnTo>
                    <a:pt x="4611684" y="0"/>
                  </a:lnTo>
                  <a:lnTo>
                    <a:pt x="4578266" y="2105654"/>
                  </a:lnTo>
                  <a:lnTo>
                    <a:pt x="0" y="208894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-761603" y="4114403"/>
              <a:ext cx="39616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90600" y="5715794"/>
              <a:ext cx="7239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06734" y="6432624"/>
              <a:ext cx="78446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Seconds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8672" y="5999201"/>
              <a:ext cx="70153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Nightly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8869" y="6432624"/>
              <a:ext cx="6719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Hourly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33281" y="5433584"/>
              <a:ext cx="1805980" cy="131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 ingestion frequency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1" y="1981200"/>
              <a:ext cx="1961603" cy="9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Dataset size or rate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7064" y="5999201"/>
              <a:ext cx="7857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Minutes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1809" y="6432624"/>
              <a:ext cx="72055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Weekly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3421" y="5987857"/>
              <a:ext cx="60589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&lt;&lt; 1 </a:t>
              </a:r>
              <a:r>
                <a:rPr lang="en-US" sz="1400" dirty="0" err="1" smtClean="0"/>
                <a:t>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798" y="3886200"/>
              <a:ext cx="769368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Tera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621" y="3124200"/>
              <a:ext cx="79398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Peta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849" y="2362200"/>
              <a:ext cx="67901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Exa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7" y="4648200"/>
              <a:ext cx="794259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Giga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9987" y="5999201"/>
              <a:ext cx="8024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Monthly</a:t>
              </a:r>
              <a:endParaRPr 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68220" y="2991522"/>
            <a:ext cx="1979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3. LHC (monitoring)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6868220" y="2213054"/>
            <a:ext cx="2275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1. Algorithmic trading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6868220" y="3252294"/>
            <a:ext cx="169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4. LHC (analysis)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6868220" y="3593720"/>
            <a:ext cx="1979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5. Google Caffeine</a:t>
            </a:r>
            <a:endParaRPr 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6868220" y="2457116"/>
            <a:ext cx="197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1500" dirty="0" smtClean="0"/>
              <a:t>2. </a:t>
            </a:r>
            <a:r>
              <a:rPr lang="en-US" sz="1500" dirty="0" err="1" smtClean="0"/>
              <a:t>Algo</a:t>
            </a:r>
            <a:r>
              <a:rPr lang="en-US" sz="1500" dirty="0" smtClean="0"/>
              <a:t> simulation and </a:t>
            </a:r>
            <a:r>
              <a:rPr lang="en-US" sz="1500" dirty="0" err="1" smtClean="0"/>
              <a:t>backtesting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6868220" y="3874110"/>
            <a:ext cx="167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1500" dirty="0" smtClean="0"/>
              <a:t>6. Google crawler and indexer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68374" y="2955453"/>
            <a:ext cx="254218" cy="1386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4000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68374" y="3241549"/>
            <a:ext cx="254218" cy="138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68374" y="2639917"/>
            <a:ext cx="254218" cy="138686"/>
          </a:xfrm>
          <a:prstGeom prst="rect">
            <a:avLst/>
          </a:prstGeom>
          <a:solidFill>
            <a:srgbClr val="3366FF">
              <a:alpha val="4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577068" y="1930955"/>
            <a:ext cx="1774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Architectures:</a:t>
            </a:r>
            <a:endParaRPr 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8219" y="1916238"/>
            <a:ext cx="2674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Applications:</a:t>
            </a:r>
            <a:endParaRPr 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1065894" y="3320143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1</a:t>
            </a:r>
            <a:endParaRPr lang="en-US" sz="2200"/>
          </a:p>
        </p:txBody>
      </p:sp>
      <p:sp>
        <p:nvSpPr>
          <p:cNvPr id="60" name="TextBox 59"/>
          <p:cNvSpPr txBox="1"/>
          <p:nvPr/>
        </p:nvSpPr>
        <p:spPr>
          <a:xfrm>
            <a:off x="3544055" y="2795416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07192" y="3375481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</a:t>
            </a:r>
            <a:endParaRPr lang="en-US" sz="2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74566" y="2140857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4</a:t>
            </a:r>
            <a:endParaRPr lang="en-US" sz="2200"/>
          </a:p>
        </p:txBody>
      </p:sp>
      <p:sp>
        <p:nvSpPr>
          <p:cNvPr id="63" name="TextBox 62"/>
          <p:cNvSpPr txBox="1"/>
          <p:nvPr/>
        </p:nvSpPr>
        <p:spPr>
          <a:xfrm>
            <a:off x="1749878" y="2893784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5</a:t>
            </a:r>
            <a:endParaRPr lang="en-US" sz="2200" dirty="0"/>
          </a:p>
        </p:txBody>
      </p:sp>
      <p:sp>
        <p:nvSpPr>
          <p:cNvPr id="64" name="TextBox 63"/>
          <p:cNvSpPr txBox="1"/>
          <p:nvPr/>
        </p:nvSpPr>
        <p:spPr>
          <a:xfrm>
            <a:off x="3000679" y="2616025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6</a:t>
            </a:r>
            <a:endParaRPr lang="en-US" sz="2200" dirty="0"/>
          </a:p>
        </p:txBody>
      </p:sp>
      <p:sp>
        <p:nvSpPr>
          <p:cNvPr id="65" name="Multiply 64"/>
          <p:cNvSpPr/>
          <p:nvPr/>
        </p:nvSpPr>
        <p:spPr>
          <a:xfrm flipV="1">
            <a:off x="985158" y="3614059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 flipV="1">
            <a:off x="3398914" y="2776368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 flipV="1">
            <a:off x="1505860" y="3338287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 flipV="1">
            <a:off x="3526970" y="2438401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 flipV="1">
            <a:off x="3155798" y="2527127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 flipV="1">
            <a:off x="1586590" y="3126013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668374" y="2355813"/>
            <a:ext cx="254218" cy="13868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“Structural” Plans with Nested Collections</a:t>
            </a:r>
            <a:endParaRPr lang="en-US" sz="3700" dirty="0"/>
          </a:p>
        </p:txBody>
      </p:sp>
      <p:sp>
        <p:nvSpPr>
          <p:cNvPr id="7" name="Rectangle 6"/>
          <p:cNvSpPr/>
          <p:nvPr/>
        </p:nvSpPr>
        <p:spPr>
          <a:xfrm>
            <a:off x="645573" y="1852479"/>
            <a:ext cx="4750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"/>
              </a:rPr>
              <a:t>Schema: 	</a:t>
            </a:r>
            <a:r>
              <a:rPr lang="en-US" sz="1600" dirty="0" err="1" smtClean="0">
                <a:latin typeface="Courier"/>
                <a:cs typeface="Courier"/>
              </a:rPr>
              <a:t>R(a,b</a:t>
            </a:r>
            <a:r>
              <a:rPr lang="en-US" sz="1600" dirty="0" smtClean="0">
                <a:latin typeface="Courier"/>
                <a:cs typeface="Courier"/>
              </a:rPr>
              <a:t>), </a:t>
            </a:r>
            <a:r>
              <a:rPr lang="en-US" sz="1600" dirty="0" err="1" smtClean="0">
                <a:latin typeface="Courier"/>
                <a:cs typeface="Courier"/>
              </a:rPr>
              <a:t>S(c,d,e</a:t>
            </a:r>
            <a:r>
              <a:rPr lang="en-US" sz="1600" dirty="0" smtClean="0">
                <a:latin typeface="Courier"/>
                <a:cs typeface="Courier"/>
              </a:rPr>
              <a:t>), </a:t>
            </a:r>
            <a:r>
              <a:rPr lang="en-US" sz="1600" dirty="0" err="1" smtClean="0">
                <a:latin typeface="Courier"/>
                <a:cs typeface="Courier"/>
              </a:rPr>
              <a:t>T(f,g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cs typeface="Courier"/>
              </a:rPr>
              <a:t>Query: 	</a:t>
            </a:r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 err="1" smtClean="0">
                <a:latin typeface="Courier"/>
                <a:cs typeface="Courier"/>
              </a:rPr>
              <a:t>sum(a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g</a:t>
            </a:r>
            <a:r>
              <a:rPr lang="en-US" sz="1600" dirty="0" smtClean="0">
                <a:latin typeface="Courier"/>
                <a:cs typeface="Courier"/>
              </a:rPr>
              <a:t>) FROM R,S,T;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6549" y="2578062"/>
            <a:ext cx="59615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flatten(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&gt;.&lt;</a:t>
            </a:r>
            <a:r>
              <a:rPr lang="en-US" sz="1400" dirty="0" err="1" smtClean="0">
                <a:latin typeface="Courier"/>
                <a:cs typeface="Courier"/>
              </a:rPr>
              <a:t>x,g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flatten(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&gt;.&lt;a&gt;, </a:t>
            </a:r>
            <a:r>
              <a:rPr lang="en-US" sz="1400" dirty="0" err="1" smtClean="0">
                <a:latin typeface="Courier"/>
                <a:cs typeface="Courier"/>
              </a:rPr>
              <a:t>S[][cde</a:t>
            </a:r>
            <a:r>
              <a:rPr lang="en-US" sz="1400" dirty="0" smtClean="0">
                <a:latin typeface="Courier"/>
                <a:cs typeface="Courier"/>
              </a:rPr>
              <a:t>]),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573" y="2487284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"/>
              </a:rPr>
              <a:t>K3 </a:t>
            </a:r>
            <a:r>
              <a:rPr lang="en-US" dirty="0" err="1" smtClean="0">
                <a:cs typeface="Courier"/>
              </a:rPr>
              <a:t>unoptimized</a:t>
            </a:r>
            <a:r>
              <a:rPr lang="en-US" dirty="0" smtClean="0">
                <a:cs typeface="Courier"/>
              </a:rPr>
              <a:t>: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76550" y="4230583"/>
            <a:ext cx="62030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flatten(flatten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 &lt;</a:t>
            </a:r>
            <a:r>
              <a:rPr lang="en-US" sz="1400" dirty="0" err="1" smtClean="0">
                <a:latin typeface="Courier"/>
                <a:cs typeface="Courier"/>
              </a:rPr>
              <a:t>a,g</a:t>
            </a:r>
            <a:r>
              <a:rPr lang="en-US" sz="1400" dirty="0" smtClean="0">
                <a:latin typeface="Courier"/>
                <a:cs typeface="Courier"/>
              </a:rPr>
              <a:t>&gt;,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  <a:r>
              <a:rPr lang="en-US" sz="1400" dirty="0" err="1" smtClean="0">
                <a:latin typeface="Courier"/>
                <a:cs typeface="Courier"/>
              </a:rPr>
              <a:t>S[][cde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573" y="4115868"/>
            <a:ext cx="14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"/>
              </a:rPr>
              <a:t>K3 optimized: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029" y="3119964"/>
            <a:ext cx="36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⨝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4022" y="2738964"/>
            <a:ext cx="32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4300" y="3424764"/>
            <a:ext cx="36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⨝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5515" y="4788622"/>
            <a:ext cx="36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⨝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6637" y="4407622"/>
            <a:ext cx="32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594" y="3684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10994" y="3684142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61773" y="3367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1047628" y="364390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1638178" y="3326404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1384178" y="365025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288929" y="339625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1523879" y="311050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1190770" y="5188734"/>
            <a:ext cx="15239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257444" y="477281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6109" y="51686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19159" y="516865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01688" y="5168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1028844" y="511571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1365393" y="5122063"/>
            <a:ext cx="146047" cy="114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0313" y="5633615"/>
            <a:ext cx="851197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indent="-454025" defTabSz="914400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K3 provides a clean framework for mixing </a:t>
            </a:r>
            <a:r>
              <a:rPr lang="en-US" sz="17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tuple</a:t>
            </a: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- and set-at-a-time processing: eliminates temporaries (intermediates) via function composition and </a:t>
            </a:r>
            <a:r>
              <a:rPr lang="en-US" sz="17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inlining</a:t>
            </a: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and abstracts:</a:t>
            </a:r>
            <a:b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17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</a:t>
            </a: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 blocking vs. pipelining via map primitive, ii) 1NF construction with flatten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05785" cy="4343400"/>
          </a:xfrm>
        </p:spPr>
        <p:txBody>
          <a:bodyPr>
            <a:normAutofit fontScale="70000" lnSpcReduction="20000"/>
          </a:bodyPr>
          <a:lstStyle/>
          <a:p>
            <a:pPr marL="233363" indent="-233363"/>
            <a:r>
              <a:rPr lang="en-US" dirty="0" smtClean="0"/>
              <a:t>Challenge: design external map layouts, and data structures based on incremental program access workload</a:t>
            </a:r>
          </a:p>
          <a:p>
            <a:pPr marL="233363" indent="-233363"/>
            <a:r>
              <a:rPr lang="en-US" dirty="0" smtClean="0"/>
              <a:t>K3 provides a unified representation of query temporary and storage layouts</a:t>
            </a:r>
          </a:p>
          <a:p>
            <a:pPr marL="350838" lvl="1" indent="-244475"/>
            <a:r>
              <a:rPr lang="en-US" dirty="0" smtClean="0"/>
              <a:t>Abstracts implementation of nesting, e.g. via pointers in main-memory or clustering/linearization</a:t>
            </a:r>
          </a:p>
          <a:p>
            <a:pPr marL="350838" lvl="1" indent="-244475"/>
            <a:r>
              <a:rPr lang="en-US" dirty="0" smtClean="0"/>
              <a:t>Many benefits:  simpler DB internals, common optimizer framework for queries and layouts</a:t>
            </a:r>
          </a:p>
          <a:p>
            <a:pPr marL="233363" indent="-233363"/>
            <a:r>
              <a:rPr lang="en-US" dirty="0" smtClean="0"/>
              <a:t>Other issues: </a:t>
            </a:r>
          </a:p>
          <a:p>
            <a:pPr marL="350838" lvl="1" indent="-244475"/>
            <a:r>
              <a:rPr lang="en-US" dirty="0" smtClean="0"/>
              <a:t>Language support for index representations (via variant </a:t>
            </a:r>
            <a:r>
              <a:rPr lang="en-US" dirty="0" err="1" smtClean="0"/>
              <a:t>datatypes</a:t>
            </a:r>
            <a:r>
              <a:rPr lang="en-US" dirty="0" smtClean="0"/>
              <a:t>) and </a:t>
            </a:r>
            <a:r>
              <a:rPr lang="en-US" dirty="0" err="1" smtClean="0"/>
              <a:t>denormalization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88698" y="2159719"/>
            <a:ext cx="4387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flatten(flatten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 &lt;</a:t>
            </a:r>
            <a:r>
              <a:rPr lang="en-US" sz="1400" dirty="0" err="1" smtClean="0">
                <a:latin typeface="Courier"/>
                <a:cs typeface="Courier"/>
              </a:rPr>
              <a:t>a,g</a:t>
            </a:r>
            <a:r>
              <a:rPr lang="en-US" sz="1400" dirty="0" smtClean="0">
                <a:latin typeface="Courier"/>
                <a:cs typeface="Courier"/>
              </a:rPr>
              <a:t>&gt;,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  <a:r>
              <a:rPr lang="en-US" sz="1400" dirty="0" err="1" smtClean="0">
                <a:latin typeface="Courier"/>
                <a:cs typeface="Courier"/>
              </a:rPr>
              <a:t>S[][cde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05785" cy="4343400"/>
          </a:xfrm>
        </p:spPr>
        <p:txBody>
          <a:bodyPr>
            <a:normAutofit fontScale="70000" lnSpcReduction="20000"/>
          </a:bodyPr>
          <a:lstStyle/>
          <a:p>
            <a:pPr marL="233363" indent="-233363"/>
            <a:r>
              <a:rPr lang="en-US" dirty="0" smtClean="0"/>
              <a:t>Challenge: design external map layouts, and data structures based on incremental program access workload</a:t>
            </a:r>
          </a:p>
          <a:p>
            <a:pPr marL="233363" indent="-233363"/>
            <a:r>
              <a:rPr lang="en-US" dirty="0" smtClean="0"/>
              <a:t>K3 provides a unified representation of query temporary and storage layouts</a:t>
            </a:r>
          </a:p>
          <a:p>
            <a:pPr marL="350838" lvl="1" indent="-244475"/>
            <a:r>
              <a:rPr lang="en-US" dirty="0" smtClean="0"/>
              <a:t>Abstracts implementation of nesting, e.g. via pointers in main-memory or clustering/linearization</a:t>
            </a:r>
          </a:p>
          <a:p>
            <a:pPr marL="350838" lvl="1" indent="-244475"/>
            <a:r>
              <a:rPr lang="en-US" dirty="0" smtClean="0"/>
              <a:t>Many benefits:  simpler DB internals, common optimizer framework for queries and layouts</a:t>
            </a:r>
          </a:p>
          <a:p>
            <a:pPr marL="233363" indent="-233363"/>
            <a:r>
              <a:rPr lang="en-US" dirty="0" smtClean="0"/>
              <a:t>Other issues: </a:t>
            </a:r>
          </a:p>
          <a:p>
            <a:pPr marL="350838" lvl="1" indent="-244475"/>
            <a:r>
              <a:rPr lang="en-US" dirty="0" smtClean="0"/>
              <a:t>Language support for index representations (via variant </a:t>
            </a:r>
            <a:r>
              <a:rPr lang="en-US" dirty="0" err="1" smtClean="0"/>
              <a:t>datatypes</a:t>
            </a:r>
            <a:r>
              <a:rPr lang="en-US" dirty="0" smtClean="0"/>
              <a:t>) and </a:t>
            </a:r>
            <a:r>
              <a:rPr lang="en-US" dirty="0" err="1" smtClean="0"/>
              <a:t>denormalization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88698" y="2159719"/>
            <a:ext cx="4387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flatten(flatten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 &lt;</a:t>
            </a:r>
            <a:r>
              <a:rPr lang="en-US" sz="1400" dirty="0" err="1" smtClean="0">
                <a:latin typeface="Courier"/>
                <a:cs typeface="Courier"/>
              </a:rPr>
              <a:t>a,g</a:t>
            </a:r>
            <a:r>
              <a:rPr lang="en-US" sz="1400" dirty="0" smtClean="0">
                <a:latin typeface="Courier"/>
                <a:cs typeface="Courier"/>
              </a:rPr>
              <a:t>&gt;,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S[][cde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),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5438" y="4086509"/>
            <a:ext cx="46133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aggregate(fun</a:t>
            </a:r>
            <a:r>
              <a:rPr lang="en-US" sz="1400" dirty="0" smtClean="0">
                <a:latin typeface="Courier"/>
                <a:cs typeface="Courier"/>
              </a:rPr>
              <a:t> &lt; &lt;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latin typeface="Courier"/>
                <a:cs typeface="Courier"/>
              </a:rPr>
              <a:t>&gt;, </a:t>
            </a:r>
            <a:r>
              <a:rPr lang="en-US" sz="1400" dirty="0" err="1" smtClean="0">
                <a:latin typeface="Courier"/>
                <a:cs typeface="Courier"/>
              </a:rPr>
              <a:t>z</a:t>
            </a:r>
            <a:r>
              <a:rPr lang="en-US" sz="1400" dirty="0" smtClean="0">
                <a:latin typeface="Courier"/>
                <a:cs typeface="Courier"/>
              </a:rPr>
              <a:t>&gt;. (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*</a:t>
            </a:r>
            <a:r>
              <a:rPr lang="en-US" sz="1400" dirty="0" err="1" smtClean="0">
                <a:latin typeface="Courier"/>
                <a:cs typeface="Courier"/>
              </a:rPr>
              <a:t>y)+z</a:t>
            </a:r>
            <a:r>
              <a:rPr lang="en-US" sz="1400" dirty="0" smtClean="0">
                <a:latin typeface="Courier"/>
                <a:cs typeface="Courier"/>
              </a:rPr>
              <a:t>, 0,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flatten(flatten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a,b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c,d,e</a:t>
            </a:r>
            <a:r>
              <a:rPr lang="en-US" sz="1400" dirty="0" smtClean="0">
                <a:latin typeface="Courier"/>
                <a:cs typeface="Courier"/>
              </a:rPr>
              <a:t>&gt;. 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map(fun</a:t>
            </a:r>
            <a:r>
              <a:rPr lang="en-US" sz="1400" dirty="0" smtClean="0">
                <a:latin typeface="Courier"/>
                <a:cs typeface="Courier"/>
              </a:rPr>
              <a:t> &lt;</a:t>
            </a:r>
            <a:r>
              <a:rPr lang="en-US" sz="1400" dirty="0" err="1" smtClean="0">
                <a:latin typeface="Courier"/>
                <a:cs typeface="Courier"/>
              </a:rPr>
              <a:t>f,g</a:t>
            </a:r>
            <a:r>
              <a:rPr lang="en-US" sz="1400" dirty="0" smtClean="0">
                <a:latin typeface="Courier"/>
                <a:cs typeface="Courier"/>
              </a:rPr>
              <a:t>&gt;. &lt;</a:t>
            </a:r>
            <a:r>
              <a:rPr lang="en-US" sz="1400" dirty="0" err="1" smtClean="0">
                <a:latin typeface="Courier"/>
                <a:cs typeface="Courier"/>
              </a:rPr>
              <a:t>a,g</a:t>
            </a:r>
            <a:r>
              <a:rPr lang="en-US" sz="1400" dirty="0" smtClean="0">
                <a:latin typeface="Courier"/>
                <a:cs typeface="Courier"/>
              </a:rPr>
              <a:t>&gt;,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T[][fg</a:t>
            </a:r>
            <a:r>
              <a:rPr lang="en-US" sz="1400" dirty="0" smtClean="0">
                <a:latin typeface="Courier"/>
                <a:cs typeface="Courier"/>
              </a:rPr>
              <a:t>]),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disk{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map(fun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&gt;.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map(fun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&lt;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c,d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&gt;. &lt;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c,d,e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&gt;,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S.CD[][cd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]),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S.E[][e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])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})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R[][ab</a:t>
            </a:r>
            <a:r>
              <a:rPr lang="en-US" sz="1400" dirty="0" smtClean="0">
                <a:latin typeface="Courier"/>
                <a:cs typeface="Courier"/>
              </a:rPr>
              <a:t>]))))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636900" y="3548074"/>
            <a:ext cx="484632" cy="46269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1606" y="3492851"/>
            <a:ext cx="27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section annotation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Ongoing Work: Incremental Processing in the Cloud</a:t>
            </a:r>
            <a:endParaRPr lang="en-US" sz="3100" dirty="0"/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/>
          <a:srcRect b="7879"/>
          <a:stretch>
            <a:fillRect/>
          </a:stretch>
        </p:blipFill>
        <p:spPr bwMode="auto">
          <a:xfrm>
            <a:off x="5074289" y="1916517"/>
            <a:ext cx="3927813" cy="2277533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668837" cy="4202289"/>
          </a:xfrm>
        </p:spPr>
        <p:txBody>
          <a:bodyPr>
            <a:normAutofit fontScale="62500" lnSpcReduction="20000"/>
          </a:bodyPr>
          <a:lstStyle/>
          <a:p>
            <a:pPr marL="350838" indent="-350838"/>
            <a:r>
              <a:rPr lang="en-US" b="1" dirty="0" smtClean="0"/>
              <a:t>Cumulus</a:t>
            </a:r>
            <a:r>
              <a:rPr lang="en-US" dirty="0" smtClean="0"/>
              <a:t>: facilitates large, shared-nothing main-memory trigger processing</a:t>
            </a:r>
          </a:p>
          <a:p>
            <a:pPr marL="350838" indent="-350838"/>
            <a:r>
              <a:rPr lang="en-US" dirty="0" smtClean="0"/>
              <a:t>Exploit embarrassingly parallelizable trigger programs</a:t>
            </a:r>
          </a:p>
          <a:p>
            <a:pPr marL="577850" lvl="1" indent="-238125"/>
            <a:r>
              <a:rPr lang="en-US" dirty="0" smtClean="0"/>
              <a:t>Map entry updates in a trigger are independent</a:t>
            </a:r>
          </a:p>
          <a:p>
            <a:pPr marL="577850" lvl="1" indent="-238125"/>
            <a:r>
              <a:rPr lang="en-US" dirty="0" smtClean="0"/>
              <a:t>Subclass of our query language (no nesting, only equijoins) yields programs with NC0 parallel complexity [Koch ‘10] </a:t>
            </a:r>
          </a:p>
          <a:p>
            <a:pPr marL="338138" indent="-338138"/>
            <a:r>
              <a:rPr lang="en-US" dirty="0" smtClean="0"/>
              <a:t>Consistency requirement: prior state must be consistent before processing an update</a:t>
            </a:r>
          </a:p>
          <a:p>
            <a:pPr marL="577850" lvl="1" indent="-238125"/>
            <a:r>
              <a:rPr lang="en-US" dirty="0" smtClean="0"/>
              <a:t>Naïve approach: serial, atomic trigger execution</a:t>
            </a:r>
          </a:p>
          <a:p>
            <a:pPr marL="346075" indent="-346075"/>
            <a:r>
              <a:rPr lang="en-US" dirty="0" smtClean="0"/>
              <a:t>Our approach: bounded out-of-order processing</a:t>
            </a:r>
          </a:p>
          <a:p>
            <a:pPr marL="577850" lvl="1" indent="-239713"/>
            <a:r>
              <a:rPr lang="en-US" dirty="0" smtClean="0"/>
              <a:t>Computation performed on out-of-order events is simple, </a:t>
            </a:r>
            <a:r>
              <a:rPr lang="en-US" b="1" i="1" dirty="0" smtClean="0"/>
              <a:t>just evaluate delta queries</a:t>
            </a:r>
          </a:p>
          <a:p>
            <a:pPr marL="577850" lvl="1" indent="-239713"/>
            <a:r>
              <a:rPr lang="en-US" dirty="0" smtClean="0"/>
              <a:t>Easy to realize eventual consistency via loosely coordinated, distributed incremental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920" y="4677770"/>
            <a:ext cx="2959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DBToaster</a:t>
            </a:r>
            <a:r>
              <a:rPr lang="en-US" sz="1600" dirty="0" smtClean="0"/>
              <a:t> Cumulus: a distributed main-memory  DDMS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Incremental Processing in the Cloud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3759" y="2091266"/>
            <a:ext cx="3847803" cy="424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cs typeface="Courier"/>
              </a:rPr>
              <a:t>Trigger: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on_insert_customer(ck,nm,nk,bal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marL="231775" lvl="1"/>
            <a:r>
              <a:rPr lang="en-US" sz="1400" dirty="0" err="1" smtClean="0">
                <a:latin typeface="Courier"/>
                <a:cs typeface="Courier"/>
              </a:rPr>
              <a:t>m[][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 +=</a:t>
            </a:r>
          </a:p>
          <a:p>
            <a:pPr marL="231775" lvl="1"/>
            <a:r>
              <a:rPr lang="en-US" sz="1400" dirty="0" smtClean="0">
                <a:latin typeface="Courier"/>
                <a:cs typeface="Courier"/>
              </a:rPr>
              <a:t>	  </a:t>
            </a:r>
            <a:r>
              <a:rPr lang="en-US" sz="1400" dirty="0" err="1" smtClean="0">
                <a:latin typeface="Courier"/>
                <a:cs typeface="Courier"/>
              </a:rPr>
              <a:t>m_c[][ck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ordkey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sprior</a:t>
            </a:r>
            <a:r>
              <a:rPr lang="en-US" sz="1400" dirty="0" smtClean="0">
                <a:latin typeface="Courier"/>
                <a:cs typeface="Courier"/>
              </a:rPr>
              <a:t>];</a:t>
            </a:r>
          </a:p>
          <a:p>
            <a:pPr marL="231775" lvl="1"/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600" dirty="0" smtClean="0">
                <a:cs typeface="Courier"/>
              </a:rPr>
              <a:t>Trace:</a:t>
            </a:r>
          </a:p>
          <a:p>
            <a:r>
              <a:rPr lang="en-US" sz="1400" dirty="0" smtClean="0">
                <a:latin typeface="Courier"/>
                <a:cs typeface="Courier"/>
              </a:rPr>
              <a:t>on_insert_customer(1,2,3,4):</a:t>
            </a:r>
          </a:p>
          <a:p>
            <a:r>
              <a:rPr lang="en-US" sz="1400" dirty="0" smtClean="0">
                <a:latin typeface="Courier"/>
                <a:cs typeface="Courier"/>
              </a:rPr>
              <a:t>  m[][1,2] += </a:t>
            </a:r>
            <a:r>
              <a:rPr lang="en-US" sz="1400" dirty="0" err="1" smtClean="0">
                <a:latin typeface="Courier"/>
                <a:cs typeface="Courier"/>
              </a:rPr>
              <a:t>m_c</a:t>
            </a: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latin typeface="Courier"/>
                <a:cs typeface="Courier"/>
              </a:rPr>
              <a:t>  m[][3,3] += </a:t>
            </a:r>
            <a:r>
              <a:rPr lang="en-US" sz="1400" dirty="0" err="1" smtClean="0">
                <a:latin typeface="Courier"/>
                <a:cs typeface="Courier"/>
              </a:rPr>
              <a:t>m_c</a:t>
            </a: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latin typeface="Courier"/>
                <a:cs typeface="Courier"/>
              </a:rPr>
              <a:t>  ...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on_insert_customer(5,6,7,8):</a:t>
            </a:r>
          </a:p>
          <a:p>
            <a:r>
              <a:rPr lang="en-US" sz="1400" dirty="0" smtClean="0">
                <a:latin typeface="Courier"/>
                <a:cs typeface="Courier"/>
              </a:rPr>
              <a:t>  m[][1,2] += </a:t>
            </a:r>
            <a:r>
              <a:rPr lang="en-US" sz="1400" dirty="0" err="1" smtClean="0">
                <a:latin typeface="Courier"/>
                <a:cs typeface="Courier"/>
              </a:rPr>
              <a:t>m_c</a:t>
            </a: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latin typeface="Courier"/>
                <a:cs typeface="Courier"/>
              </a:rPr>
              <a:t>  m[][3,3] += </a:t>
            </a:r>
            <a:r>
              <a:rPr lang="en-US" sz="1400" dirty="0" err="1" smtClean="0">
                <a:latin typeface="Courier"/>
                <a:cs typeface="Courier"/>
              </a:rPr>
              <a:t>m_c</a:t>
            </a: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r>
              <a:rPr lang="en-US" sz="1400" dirty="0" smtClean="0">
                <a:latin typeface="Courier"/>
                <a:cs typeface="Courier"/>
              </a:rPr>
              <a:t>  ...</a:t>
            </a: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4163" y="2133600"/>
            <a:ext cx="4668837" cy="4202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Cumulus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facilitates large, shared-nothing main-memory trigger processing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Exploit embarrassingly parallelizable trigger programs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entry updates in a trigger are independent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Subclass of our query language (no nesting, only equijoins) yields programs with NC0 parallel complexity [Koch ‘10] </a:t>
            </a:r>
          </a:p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Consistency requirement: prior state must be consistent before processing an update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Naïve approach: serial, atomic trigger execution</a:t>
            </a: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approach: bounded out-of-order processing</a:t>
            </a:r>
          </a:p>
          <a:p>
            <a:pPr marL="577850" marR="0" lvl="1" indent="-2397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 performed on out-of-order events is simple, 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evaluate delta queries</a:t>
            </a:r>
          </a:p>
          <a:p>
            <a:pPr marL="577850" marR="0" lvl="1" indent="-2397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realize eventual consistency via loosely coordinated, distributed incremental processing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6674562" y="4741333"/>
            <a:ext cx="244742" cy="493889"/>
          </a:xfrm>
          <a:prstGeom prst="upDownArrow">
            <a:avLst>
              <a:gd name="adj1" fmla="val 34432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8559" y="4698998"/>
            <a:ext cx="155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must </a:t>
            </a:r>
            <a:r>
              <a:rPr lang="en-US" sz="1400" dirty="0" smtClean="0"/>
              <a:t>consistently use prior state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7112" y="4075288"/>
            <a:ext cx="155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parallel execution within trigger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>
            <a:off x="7267222" y="4219222"/>
            <a:ext cx="239890" cy="117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7323670" y="4336897"/>
            <a:ext cx="183443" cy="15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Incremental Processing in the Cloud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4163" y="2133600"/>
            <a:ext cx="4668837" cy="4202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Cumulus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facilitates large, shared-nothing main-memory trigger processing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Exploit embarrassingly parallelizable trigger programs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entry updates in a trigger are independent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Subclass of our query language (no nesting, only equijoins) yields programs with NC0 parallel complexity [Koch ‘10] </a:t>
            </a:r>
          </a:p>
          <a:p>
            <a:pPr marL="338138" marR="0" lvl="0" indent="-3381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Consistency requirement: prior state must be consistent before processing an update</a:t>
            </a:r>
          </a:p>
          <a:p>
            <a:pPr marL="577850" marR="0" lvl="1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Naïve approach: serial, atomic trigger execution</a:t>
            </a:r>
          </a:p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approach: bounded out-of-order processing</a:t>
            </a:r>
          </a:p>
          <a:p>
            <a:pPr marL="577850" marR="0" lvl="1" indent="-2397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 performed on out-of-order events is simple, 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evaluate delta queries</a:t>
            </a:r>
          </a:p>
          <a:p>
            <a:pPr marL="577850" marR="0" lvl="1" indent="-2397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realize eventual consistency via loosely coordinated, distributed incremental processing</a:t>
            </a:r>
          </a:p>
        </p:txBody>
      </p:sp>
      <p:pic>
        <p:nvPicPr>
          <p:cNvPr id="13" name="Picture 12" descr="speculative_stora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899224" y="3091660"/>
            <a:ext cx="4014555" cy="2232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1" y="2036957"/>
            <a:ext cx="8540779" cy="44103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applications work with large, evolving datasets made up of both short- and long-lived items. This necessitates agile dynamic data management techniques.</a:t>
            </a:r>
          </a:p>
          <a:p>
            <a:r>
              <a:rPr lang="en-US" dirty="0" smtClean="0"/>
              <a:t>Three takeaways:</a:t>
            </a:r>
          </a:p>
          <a:p>
            <a:pPr lvl="1"/>
            <a:r>
              <a:rPr lang="en-US" dirty="0" smtClean="0"/>
              <a:t>Agile views, lightweight data structures for apps, maintained </a:t>
            </a:r>
            <a:r>
              <a:rPr lang="en-US" b="1" i="1" dirty="0" smtClean="0"/>
              <a:t>as incrementally as possible</a:t>
            </a:r>
          </a:p>
          <a:p>
            <a:pPr lvl="1"/>
            <a:r>
              <a:rPr lang="en-US" dirty="0" smtClean="0"/>
              <a:t>QP engine based on a functional language, to </a:t>
            </a:r>
            <a:r>
              <a:rPr lang="en-US" b="1" i="1" dirty="0" smtClean="0"/>
              <a:t>mix 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-at-a-time and set-at-a-time</a:t>
            </a:r>
            <a:r>
              <a:rPr lang="en-US" dirty="0" smtClean="0"/>
              <a:t> processing, and specialize physical representations</a:t>
            </a:r>
          </a:p>
          <a:p>
            <a:pPr lvl="1"/>
            <a:r>
              <a:rPr lang="en-US" dirty="0" smtClean="0"/>
              <a:t>With an incremental core, we can develop </a:t>
            </a:r>
            <a:r>
              <a:rPr lang="en-US" b="1" i="1" dirty="0" smtClean="0"/>
              <a:t>loosely co-</a:t>
            </a:r>
            <a:r>
              <a:rPr lang="en-US" b="1" i="1" dirty="0" err="1" smtClean="0"/>
              <a:t>ordinated</a:t>
            </a:r>
            <a:r>
              <a:rPr lang="en-US" dirty="0" smtClean="0"/>
              <a:t> distributed systems mechanisms more easily</a:t>
            </a:r>
          </a:p>
          <a:p>
            <a:r>
              <a:rPr lang="en-US" dirty="0" smtClean="0"/>
              <a:t>We’re building </a:t>
            </a:r>
            <a:r>
              <a:rPr lang="en-US" b="1" dirty="0" err="1" smtClean="0"/>
              <a:t>DBToaster</a:t>
            </a:r>
            <a:r>
              <a:rPr lang="en-US" dirty="0" smtClean="0"/>
              <a:t>, a prototype DDMS, at EPFL and JHU </a:t>
            </a:r>
          </a:p>
          <a:p>
            <a:pPr lvl="1"/>
            <a:r>
              <a:rPr lang="en-US" dirty="0" smtClean="0"/>
              <a:t>Language embedding, </a:t>
            </a:r>
            <a:r>
              <a:rPr lang="en-US" dirty="0" err="1" smtClean="0"/>
              <a:t>multicore</a:t>
            </a:r>
            <a:r>
              <a:rPr lang="en-US" dirty="0" smtClean="0"/>
              <a:t>, one-pass batch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9580" y="2057050"/>
            <a:ext cx="881159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Introducing the JHU</a:t>
            </a:r>
          </a:p>
          <a:p>
            <a:r>
              <a:rPr lang="en-US" b="1" dirty="0" smtClean="0"/>
              <a:t>Data Management Systems Lab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http://damsel.cs.jhu.edu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1600" dirty="0" smtClean="0"/>
              <a:t>Current projects: </a:t>
            </a:r>
            <a:r>
              <a:rPr lang="en-US" sz="1600" dirty="0" err="1" smtClean="0"/>
              <a:t>DBToaster</a:t>
            </a:r>
            <a:r>
              <a:rPr lang="en-US" sz="1600" dirty="0" smtClean="0"/>
              <a:t>,  declarative query optimization</a:t>
            </a:r>
          </a:p>
          <a:p>
            <a:r>
              <a:rPr lang="en-US" sz="1600" dirty="0" smtClean="0"/>
              <a:t>Collaborators: Randal Burns, Jason Eisner, Alex </a:t>
            </a:r>
            <a:r>
              <a:rPr lang="en-US" sz="1600" dirty="0" err="1" smtClean="0"/>
              <a:t>Szalay</a:t>
            </a:r>
            <a:r>
              <a:rPr lang="en-US" sz="1600" dirty="0" smtClean="0"/>
              <a:t>, Andreas </a:t>
            </a:r>
            <a:r>
              <a:rPr lang="en-US" sz="1600" dirty="0" err="1" smtClean="0"/>
              <a:t>Terzis</a:t>
            </a:r>
            <a:endParaRPr lang="en-US" sz="1600" dirty="0" smtClean="0"/>
          </a:p>
          <a:p>
            <a:r>
              <a:rPr lang="en-US" sz="1600" dirty="0" smtClean="0"/>
              <a:t>Interests: dynamic data, declarative languages, scientific data management, data intensive computing</a:t>
            </a:r>
          </a:p>
          <a:p>
            <a:endParaRPr lang="en-US" sz="1600" dirty="0" smtClean="0"/>
          </a:p>
          <a:p>
            <a:r>
              <a:rPr lang="en-US" sz="1600" dirty="0" smtClean="0"/>
              <a:t>JHU research highlights:</a:t>
            </a:r>
          </a:p>
          <a:p>
            <a:pPr marL="234950" indent="-234950">
              <a:buFont typeface="Arial"/>
              <a:buChar char="•"/>
            </a:pPr>
            <a:r>
              <a:rPr lang="en-US" sz="1600" dirty="0" err="1" smtClean="0"/>
              <a:t>Dyna</a:t>
            </a:r>
            <a:r>
              <a:rPr lang="en-US" sz="1600" dirty="0" smtClean="0"/>
              <a:t>: weighted logic programming for NLP, and generally AI algorithms</a:t>
            </a:r>
          </a:p>
          <a:p>
            <a:pPr marL="234950" indent="-234950"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Data-intensive architectures:</a:t>
            </a:r>
          </a:p>
          <a:p>
            <a:pPr marL="234950" indent="-234950"/>
            <a:r>
              <a:rPr lang="en-US" sz="1600" dirty="0" smtClean="0"/>
              <a:t>	</a:t>
            </a:r>
            <a:r>
              <a:rPr lang="en-US" sz="1600" dirty="0" err="1" smtClean="0"/>
              <a:t>DataScope</a:t>
            </a:r>
            <a:r>
              <a:rPr lang="en-US" sz="1600" dirty="0" smtClean="0"/>
              <a:t> (5 PB NSF MRI grant), </a:t>
            </a:r>
            <a:r>
              <a:rPr lang="en-US" sz="1600" dirty="0" err="1" smtClean="0"/>
              <a:t>GrayWulf</a:t>
            </a:r>
            <a:r>
              <a:rPr lang="en-US" sz="1600" dirty="0" smtClean="0"/>
              <a:t> (SC 08 Storage winner, 70GB/s), Amdahl blades </a:t>
            </a:r>
          </a:p>
          <a:p>
            <a:pPr marL="234950" indent="-234950"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Scientific datasets: </a:t>
            </a:r>
            <a:r>
              <a:rPr lang="en-US" sz="1600" dirty="0" err="1" smtClean="0"/>
              <a:t>PanSTARRS</a:t>
            </a:r>
            <a:r>
              <a:rPr lang="en-US" sz="1600" dirty="0" smtClean="0"/>
              <a:t> &amp; SDSS, Turbulence (27TB), Life Under Your Feet, DC Genome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 lvl="0"/>
            <a:r>
              <a:rPr lang="en-US" sz="1600" b="1" dirty="0" smtClean="0">
                <a:solidFill>
                  <a:srgbClr val="FF6600"/>
                </a:solidFill>
              </a:rPr>
              <a:t>NEW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</a:rPr>
              <a:t>Sigmod</a:t>
            </a:r>
            <a:r>
              <a:rPr lang="en-US" sz="1600" dirty="0" smtClean="0">
                <a:solidFill>
                  <a:prstClr val="black"/>
                </a:solidFill>
              </a:rPr>
              <a:t> Record ‘11 article:</a:t>
            </a:r>
          </a:p>
          <a:p>
            <a:pPr lvl="0"/>
            <a:r>
              <a:rPr lang="en-US" sz="1600" dirty="0" smtClean="0">
                <a:solidFill>
                  <a:prstClr val="black"/>
                </a:solidFill>
              </a:rPr>
              <a:t>“Scientific Data Management at the Johns Hopkins Institute for Data Intensive Engineering and Science”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" name="Picture 9" descr="johnshopki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47" y="1962713"/>
            <a:ext cx="720039" cy="1000855"/>
          </a:xfrm>
          <a:prstGeom prst="rect">
            <a:avLst/>
          </a:prstGeom>
        </p:spPr>
      </p:pic>
      <p:pic>
        <p:nvPicPr>
          <p:cNvPr id="11" name="Picture 10" descr="jhu_logo_bl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708" y="2107942"/>
            <a:ext cx="2733126" cy="774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Today’s Approaches to Large, Dynamic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16" y="4899910"/>
            <a:ext cx="4778774" cy="188498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Scale out on dataset size:</a:t>
            </a:r>
          </a:p>
          <a:p>
            <a:pPr marL="350838" lvl="1" indent="-244475"/>
            <a:r>
              <a:rPr lang="en-US" sz="1800" dirty="0" smtClean="0"/>
              <a:t>Map-reduce, key-value stores</a:t>
            </a:r>
          </a:p>
          <a:p>
            <a:pPr marL="350838" lvl="1" indent="-244475"/>
            <a:r>
              <a:rPr lang="en-US" sz="1800" dirty="0" smtClean="0"/>
              <a:t>Communities build </a:t>
            </a:r>
            <a:r>
              <a:rPr lang="en-US" sz="1800" b="1" i="1" dirty="0" smtClean="0"/>
              <a:t>lightweight</a:t>
            </a:r>
            <a:r>
              <a:rPr lang="en-US" sz="1800" dirty="0" smtClean="0"/>
              <a:t> engines, trading off consistency for scalability</a:t>
            </a:r>
          </a:p>
          <a:p>
            <a:pPr marL="350838" lvl="1" indent="-244475"/>
            <a:r>
              <a:rPr lang="en-US" sz="1800" b="1" dirty="0" smtClean="0"/>
              <a:t>Benefit from low-latency processing!</a:t>
            </a:r>
            <a:r>
              <a:rPr lang="en-US" sz="1800" dirty="0" smtClean="0"/>
              <a:t> </a:t>
            </a:r>
          </a:p>
          <a:p>
            <a:pPr marL="730250" lvl="1"/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8565" y="4899910"/>
            <a:ext cx="39315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025" lvl="0" indent="-454025" defTabSz="914400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Scale up on dataset evolution: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Stream, complex event engines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Non-standard constructs (windows, formal language)</a:t>
            </a:r>
          </a:p>
          <a:p>
            <a:pPr marL="401638" lvl="1" indent="-244475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These apps have large state!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66477" y="2848778"/>
            <a:ext cx="17171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Parallel DBMS, MPP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6476" y="2537316"/>
            <a:ext cx="1884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Main-memory DBMS</a:t>
            </a:r>
            <a:endParaRPr 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966477" y="3141049"/>
            <a:ext cx="1520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Standard DBMS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966477" y="2259942"/>
            <a:ext cx="1598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Stream engines</a:t>
            </a:r>
            <a:endParaRPr lang="en-US" sz="1500" dirty="0"/>
          </a:p>
        </p:txBody>
      </p:sp>
      <p:grpSp>
        <p:nvGrpSpPr>
          <p:cNvPr id="4" name="Group 39"/>
          <p:cNvGrpSpPr/>
          <p:nvPr/>
        </p:nvGrpSpPr>
        <p:grpSpPr>
          <a:xfrm>
            <a:off x="375689" y="1928384"/>
            <a:ext cx="5455751" cy="2671117"/>
            <a:chOff x="392397" y="1981200"/>
            <a:chExt cx="9746864" cy="4772029"/>
          </a:xfrm>
        </p:grpSpPr>
        <p:sp>
          <p:nvSpPr>
            <p:cNvPr id="7" name="Freeform 6"/>
            <p:cNvSpPr/>
            <p:nvPr/>
          </p:nvSpPr>
          <p:spPr>
            <a:xfrm>
              <a:off x="4259002" y="2821939"/>
              <a:ext cx="2942764" cy="2893409"/>
            </a:xfrm>
            <a:custGeom>
              <a:avLst/>
              <a:gdLst>
                <a:gd name="connsiteX0" fmla="*/ 0 w 2673440"/>
                <a:gd name="connsiteY0" fmla="*/ 3542847 h 3576270"/>
                <a:gd name="connsiteX1" fmla="*/ 1002540 w 2673440"/>
                <a:gd name="connsiteY1" fmla="*/ 768731 h 3576270"/>
                <a:gd name="connsiteX2" fmla="*/ 2021789 w 2673440"/>
                <a:gd name="connsiteY2" fmla="*/ 0 h 3576270"/>
                <a:gd name="connsiteX3" fmla="*/ 2656731 w 2673440"/>
                <a:gd name="connsiteY3" fmla="*/ 0 h 3576270"/>
                <a:gd name="connsiteX4" fmla="*/ 2673440 w 2673440"/>
                <a:gd name="connsiteY4" fmla="*/ 3576270 h 3576270"/>
                <a:gd name="connsiteX5" fmla="*/ 0 w 2673440"/>
                <a:gd name="connsiteY5" fmla="*/ 3542847 h 3576270"/>
                <a:gd name="connsiteX0" fmla="*/ 278483 w 2951923"/>
                <a:gd name="connsiteY0" fmla="*/ 3542847 h 3576270"/>
                <a:gd name="connsiteX1" fmla="*/ 1281023 w 2951923"/>
                <a:gd name="connsiteY1" fmla="*/ 768731 h 3576270"/>
                <a:gd name="connsiteX2" fmla="*/ 2300272 w 2951923"/>
                <a:gd name="connsiteY2" fmla="*/ 0 h 3576270"/>
                <a:gd name="connsiteX3" fmla="*/ 2935214 w 2951923"/>
                <a:gd name="connsiteY3" fmla="*/ 0 h 3576270"/>
                <a:gd name="connsiteX4" fmla="*/ 2951923 w 2951923"/>
                <a:gd name="connsiteY4" fmla="*/ 3576270 h 3576270"/>
                <a:gd name="connsiteX5" fmla="*/ 278483 w 2951923"/>
                <a:gd name="connsiteY5" fmla="*/ 3542847 h 3576270"/>
                <a:gd name="connsiteX0" fmla="*/ 278483 w 2951923"/>
                <a:gd name="connsiteY0" fmla="*/ 4138892 h 4172315"/>
                <a:gd name="connsiteX1" fmla="*/ 1281023 w 2951923"/>
                <a:gd name="connsiteY1" fmla="*/ 1364776 h 4172315"/>
                <a:gd name="connsiteX2" fmla="*/ 2300272 w 2951923"/>
                <a:gd name="connsiteY2" fmla="*/ 596045 h 4172315"/>
                <a:gd name="connsiteX3" fmla="*/ 2935214 w 2951923"/>
                <a:gd name="connsiteY3" fmla="*/ 596045 h 4172315"/>
                <a:gd name="connsiteX4" fmla="*/ 2951923 w 2951923"/>
                <a:gd name="connsiteY4" fmla="*/ 4172315 h 4172315"/>
                <a:gd name="connsiteX5" fmla="*/ 278483 w 2951923"/>
                <a:gd name="connsiteY5" fmla="*/ 4138892 h 4172315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3 h 3638896"/>
                <a:gd name="connsiteX1" fmla="*/ 1281023 w 2951923"/>
                <a:gd name="connsiteY1" fmla="*/ 831357 h 3638896"/>
                <a:gd name="connsiteX2" fmla="*/ 2300273 w 2951923"/>
                <a:gd name="connsiteY2" fmla="*/ 62627 h 3638896"/>
                <a:gd name="connsiteX3" fmla="*/ 2935214 w 2951923"/>
                <a:gd name="connsiteY3" fmla="*/ 62626 h 3638896"/>
                <a:gd name="connsiteX4" fmla="*/ 2951923 w 2951923"/>
                <a:gd name="connsiteY4" fmla="*/ 3638896 h 3638896"/>
                <a:gd name="connsiteX5" fmla="*/ 278483 w 2951923"/>
                <a:gd name="connsiteY5" fmla="*/ 3605473 h 3638896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42846 h 3576269"/>
                <a:gd name="connsiteX1" fmla="*/ 1281024 w 2951923"/>
                <a:gd name="connsiteY1" fmla="*/ 916480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604680 h 3638103"/>
                <a:gd name="connsiteX1" fmla="*/ 683875 w 2951923"/>
                <a:gd name="connsiteY1" fmla="*/ 461193 h 3638103"/>
                <a:gd name="connsiteX2" fmla="*/ 2300273 w 2951923"/>
                <a:gd name="connsiteY2" fmla="*/ 246520 h 3638103"/>
                <a:gd name="connsiteX3" fmla="*/ 2935214 w 2951923"/>
                <a:gd name="connsiteY3" fmla="*/ 61833 h 3638103"/>
                <a:gd name="connsiteX4" fmla="*/ 2951923 w 2951923"/>
                <a:gd name="connsiteY4" fmla="*/ 3638103 h 3638103"/>
                <a:gd name="connsiteX5" fmla="*/ 278483 w 2951923"/>
                <a:gd name="connsiteY5" fmla="*/ 3604680 h 3638103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907 w 2676347"/>
                <a:gd name="connsiteY0" fmla="*/ 3542848 h 3576271"/>
                <a:gd name="connsiteX1" fmla="*/ 1151918 w 2676347"/>
                <a:gd name="connsiteY1" fmla="*/ 1002671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80819 w 2754259"/>
                <a:gd name="connsiteY0" fmla="*/ 3882145 h 3915568"/>
                <a:gd name="connsiteX1" fmla="*/ 644230 w 2754259"/>
                <a:gd name="connsiteY1" fmla="*/ 1538273 h 3915568"/>
                <a:gd name="connsiteX2" fmla="*/ 288399 w 2754259"/>
                <a:gd name="connsiteY2" fmla="*/ 173440 h 3915568"/>
                <a:gd name="connsiteX3" fmla="*/ 2737550 w 2754259"/>
                <a:gd name="connsiteY3" fmla="*/ 339298 h 3915568"/>
                <a:gd name="connsiteX4" fmla="*/ 2754259 w 2754259"/>
                <a:gd name="connsiteY4" fmla="*/ 3915568 h 3915568"/>
                <a:gd name="connsiteX5" fmla="*/ 80819 w 2754259"/>
                <a:gd name="connsiteY5" fmla="*/ 3882145 h 3915568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175004 w 2676347"/>
                <a:gd name="connsiteY2" fmla="*/ 437081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347" h="3576271">
                  <a:moveTo>
                    <a:pt x="2907" y="3542848"/>
                  </a:moveTo>
                  <a:cubicBezTo>
                    <a:pt x="0" y="2808511"/>
                    <a:pt x="354367" y="1599971"/>
                    <a:pt x="566318" y="1198976"/>
                  </a:cubicBezTo>
                  <a:cubicBezTo>
                    <a:pt x="732773" y="871512"/>
                    <a:pt x="886605" y="677049"/>
                    <a:pt x="1175004" y="437081"/>
                  </a:cubicBezTo>
                  <a:cubicBezTo>
                    <a:pt x="1434518" y="263641"/>
                    <a:pt x="2288193" y="2629"/>
                    <a:pt x="2659638" y="1"/>
                  </a:cubicBezTo>
                  <a:cubicBezTo>
                    <a:pt x="2665208" y="1192091"/>
                    <a:pt x="2670777" y="2384181"/>
                    <a:pt x="2676347" y="3576271"/>
                  </a:cubicBezTo>
                  <a:lnTo>
                    <a:pt x="2907" y="3542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95000"/>
                    <a:shade val="70000"/>
                    <a:satMod val="150000"/>
                    <a:alpha val="40000"/>
                  </a:schemeClr>
                </a:gs>
                <a:gs pos="100000">
                  <a:schemeClr val="accent1">
                    <a:tint val="100000"/>
                    <a:shade val="100000"/>
                    <a:satMod val="1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9953" y="4446550"/>
              <a:ext cx="5860687" cy="1255169"/>
            </a:xfrm>
            <a:custGeom>
              <a:avLst/>
              <a:gdLst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334180 w 1470392"/>
                <a:gd name="connsiteY4" fmla="*/ 1955251 h 1955251"/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1019980 w 1470392"/>
                <a:gd name="connsiteY4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905680 w 1457692"/>
                <a:gd name="connsiteY3" fmla="*/ 1906441 h 1913139"/>
                <a:gd name="connsiteX4" fmla="*/ 0 w 1457692"/>
                <a:gd name="connsiteY4" fmla="*/ 1913139 h 1913139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892980 w 1457692"/>
                <a:gd name="connsiteY3" fmla="*/ 1912443 h 1913139"/>
                <a:gd name="connsiteX4" fmla="*/ 0 w 145769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637713 h 640943"/>
                <a:gd name="connsiteX1" fmla="*/ 232609 w 1552852"/>
                <a:gd name="connsiteY1" fmla="*/ 3230 h 640943"/>
                <a:gd name="connsiteX2" fmla="*/ 1552852 w 1552852"/>
                <a:gd name="connsiteY2" fmla="*/ 69892 h 640943"/>
                <a:gd name="connsiteX3" fmla="*/ 892980 w 1552852"/>
                <a:gd name="connsiteY3" fmla="*/ 637017 h 640943"/>
                <a:gd name="connsiteX4" fmla="*/ 0 w 1552852"/>
                <a:gd name="connsiteY4" fmla="*/ 637713 h 640943"/>
                <a:gd name="connsiteX0" fmla="*/ 0 w 1552852"/>
                <a:gd name="connsiteY0" fmla="*/ 637713 h 637713"/>
                <a:gd name="connsiteX1" fmla="*/ 232609 w 1552852"/>
                <a:gd name="connsiteY1" fmla="*/ 3230 h 637713"/>
                <a:gd name="connsiteX2" fmla="*/ 1552852 w 1552852"/>
                <a:gd name="connsiteY2" fmla="*/ 69892 h 637713"/>
                <a:gd name="connsiteX3" fmla="*/ 892980 w 1552852"/>
                <a:gd name="connsiteY3" fmla="*/ 637017 h 637713"/>
                <a:gd name="connsiteX4" fmla="*/ 0 w 1552852"/>
                <a:gd name="connsiteY4" fmla="*/ 637713 h 637713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400452"/>
                <a:gd name="connsiteY0" fmla="*/ 1319971 h 1319971"/>
                <a:gd name="connsiteX1" fmla="*/ 842209 w 1400452"/>
                <a:gd name="connsiteY1" fmla="*/ 61027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400452"/>
                <a:gd name="connsiteY0" fmla="*/ 1319971 h 1319971"/>
                <a:gd name="connsiteX1" fmla="*/ 613609 w 1400452"/>
                <a:gd name="connsiteY1" fmla="*/ 45984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684615"/>
                <a:gd name="connsiteY0" fmla="*/ 1169541 h 1169541"/>
                <a:gd name="connsiteX1" fmla="*/ 613609 w 1684615"/>
                <a:gd name="connsiteY1" fmla="*/ 309414 h 1169541"/>
                <a:gd name="connsiteX2" fmla="*/ 1684615 w 1684615"/>
                <a:gd name="connsiteY2" fmla="*/ 0 h 1169541"/>
                <a:gd name="connsiteX3" fmla="*/ 892980 w 1684615"/>
                <a:gd name="connsiteY3" fmla="*/ 1168845 h 1169541"/>
                <a:gd name="connsiteX4" fmla="*/ 0 w 1684615"/>
                <a:gd name="connsiteY4" fmla="*/ 1169541 h 1169541"/>
                <a:gd name="connsiteX0" fmla="*/ 0 w 1776812"/>
                <a:gd name="connsiteY0" fmla="*/ 1169541 h 1169541"/>
                <a:gd name="connsiteX1" fmla="*/ 613609 w 1776812"/>
                <a:gd name="connsiteY1" fmla="*/ 309414 h 1169541"/>
                <a:gd name="connsiteX2" fmla="*/ 1684615 w 1776812"/>
                <a:gd name="connsiteY2" fmla="*/ 0 h 1169541"/>
                <a:gd name="connsiteX3" fmla="*/ 892980 w 1776812"/>
                <a:gd name="connsiteY3" fmla="*/ 1168845 h 1169541"/>
                <a:gd name="connsiteX4" fmla="*/ 0 w 1776812"/>
                <a:gd name="connsiteY4" fmla="*/ 1169541 h 1169541"/>
                <a:gd name="connsiteX0" fmla="*/ 0 w 2177989"/>
                <a:gd name="connsiteY0" fmla="*/ 1169541 h 1169541"/>
                <a:gd name="connsiteX1" fmla="*/ 613609 w 2177989"/>
                <a:gd name="connsiteY1" fmla="*/ 309414 h 1169541"/>
                <a:gd name="connsiteX2" fmla="*/ 1684615 w 2177989"/>
                <a:gd name="connsiteY2" fmla="*/ 0 h 1169541"/>
                <a:gd name="connsiteX3" fmla="*/ 2046050 w 2177989"/>
                <a:gd name="connsiteY3" fmla="*/ 317104 h 1169541"/>
                <a:gd name="connsiteX4" fmla="*/ 892980 w 2177989"/>
                <a:gd name="connsiteY4" fmla="*/ 1168845 h 1169541"/>
                <a:gd name="connsiteX5" fmla="*/ 0 w 2177989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4179650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6014488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5894951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5894951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187063 h 1187063"/>
                <a:gd name="connsiteX1" fmla="*/ 1147009 w 6109721"/>
                <a:gd name="connsiteY1" fmla="*/ 326936 h 1187063"/>
                <a:gd name="connsiteX2" fmla="*/ 2218015 w 6109721"/>
                <a:gd name="connsiteY2" fmla="*/ 17522 h 1187063"/>
                <a:gd name="connsiteX3" fmla="*/ 5894951 w 6109721"/>
                <a:gd name="connsiteY3" fmla="*/ 33766 h 1187063"/>
                <a:gd name="connsiteX4" fmla="*/ 5856205 w 6109721"/>
                <a:gd name="connsiteY4" fmla="*/ 1186368 h 1187063"/>
                <a:gd name="connsiteX5" fmla="*/ 0 w 6109721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5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5 w 5894952"/>
                <a:gd name="connsiteY4" fmla="*/ 1186368 h 1187063"/>
                <a:gd name="connsiteX5" fmla="*/ 0 w 5894952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6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6022355"/>
                <a:gd name="connsiteY0" fmla="*/ 1187063 h 1187063"/>
                <a:gd name="connsiteX1" fmla="*/ 1147009 w 6022355"/>
                <a:gd name="connsiteY1" fmla="*/ 326936 h 1187063"/>
                <a:gd name="connsiteX2" fmla="*/ 2218015 w 6022355"/>
                <a:gd name="connsiteY2" fmla="*/ 17522 h 1187063"/>
                <a:gd name="connsiteX3" fmla="*/ 5815260 w 6022355"/>
                <a:gd name="connsiteY3" fmla="*/ 33765 h 1187063"/>
                <a:gd name="connsiteX4" fmla="*/ 5856207 w 6022355"/>
                <a:gd name="connsiteY4" fmla="*/ 1186368 h 1187063"/>
                <a:gd name="connsiteX5" fmla="*/ 0 w 6022355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303905 w 5860688"/>
                <a:gd name="connsiteY3" fmla="*/ 472522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8873 h 1188873"/>
                <a:gd name="connsiteX1" fmla="*/ 1147009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0688" h="1188873">
                  <a:moveTo>
                    <a:pt x="0" y="1188873"/>
                  </a:moveTo>
                  <a:cubicBezTo>
                    <a:pt x="358714" y="472678"/>
                    <a:pt x="414318" y="523669"/>
                    <a:pt x="783987" y="328746"/>
                  </a:cubicBezTo>
                  <a:cubicBezTo>
                    <a:pt x="1153656" y="133823"/>
                    <a:pt x="2035016" y="49391"/>
                    <a:pt x="2218015" y="19332"/>
                  </a:cubicBezTo>
                  <a:cubicBezTo>
                    <a:pt x="2381964" y="1810"/>
                    <a:pt x="5655000" y="6106"/>
                    <a:pt x="5855106" y="0"/>
                  </a:cubicBezTo>
                  <a:cubicBezTo>
                    <a:pt x="5856331" y="518539"/>
                    <a:pt x="5860688" y="757100"/>
                    <a:pt x="5856207" y="1188178"/>
                  </a:cubicBezTo>
                  <a:lnTo>
                    <a:pt x="0" y="118887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88010" y="4438987"/>
              <a:ext cx="5322647" cy="1276363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4578266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5301567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203139 h 2219850"/>
                <a:gd name="connsiteX1" fmla="*/ 1250030 w 5306893"/>
                <a:gd name="connsiteY1" fmla="*/ 799370 h 2219850"/>
                <a:gd name="connsiteX2" fmla="*/ 3258255 w 5306893"/>
                <a:gd name="connsiteY2" fmla="*/ 114196 h 2219850"/>
                <a:gd name="connsiteX3" fmla="*/ 5306893 w 5306893"/>
                <a:gd name="connsiteY3" fmla="*/ 114198 h 2219850"/>
                <a:gd name="connsiteX4" fmla="*/ 5301567 w 5306893"/>
                <a:gd name="connsiteY4" fmla="*/ 2219850 h 2219850"/>
                <a:gd name="connsiteX5" fmla="*/ 0 w 5306893"/>
                <a:gd name="connsiteY5" fmla="*/ 2203139 h 2219850"/>
                <a:gd name="connsiteX0" fmla="*/ 0 w 5306893"/>
                <a:gd name="connsiteY0" fmla="*/ 3815753 h 3832464"/>
                <a:gd name="connsiteX1" fmla="*/ 1250030 w 5306893"/>
                <a:gd name="connsiteY1" fmla="*/ 2411984 h 3832464"/>
                <a:gd name="connsiteX2" fmla="*/ 2113618 w 5306893"/>
                <a:gd name="connsiteY2" fmla="*/ 114194 h 3832464"/>
                <a:gd name="connsiteX3" fmla="*/ 5306893 w 5306893"/>
                <a:gd name="connsiteY3" fmla="*/ 1726812 h 3832464"/>
                <a:gd name="connsiteX4" fmla="*/ 5301567 w 5306893"/>
                <a:gd name="connsiteY4" fmla="*/ 3832464 h 3832464"/>
                <a:gd name="connsiteX5" fmla="*/ 0 w 5306893"/>
                <a:gd name="connsiteY5" fmla="*/ 3815753 h 3832464"/>
                <a:gd name="connsiteX0" fmla="*/ 0 w 5306893"/>
                <a:gd name="connsiteY0" fmla="*/ 2157922 h 2174633"/>
                <a:gd name="connsiteX1" fmla="*/ 1250030 w 5306893"/>
                <a:gd name="connsiteY1" fmla="*/ 754153 h 2174633"/>
                <a:gd name="connsiteX2" fmla="*/ 2942251 w 5306893"/>
                <a:gd name="connsiteY2" fmla="*/ 114195 h 2174633"/>
                <a:gd name="connsiteX3" fmla="*/ 5306893 w 5306893"/>
                <a:gd name="connsiteY3" fmla="*/ 68981 h 2174633"/>
                <a:gd name="connsiteX4" fmla="*/ 5301567 w 5306893"/>
                <a:gd name="connsiteY4" fmla="*/ 2174633 h 2174633"/>
                <a:gd name="connsiteX5" fmla="*/ 0 w 5306893"/>
                <a:gd name="connsiteY5" fmla="*/ 2157922 h 2174633"/>
                <a:gd name="connsiteX0" fmla="*/ 0 w 5306893"/>
                <a:gd name="connsiteY0" fmla="*/ 2113738 h 2130449"/>
                <a:gd name="connsiteX1" fmla="*/ 1250031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  <a:gd name="connsiteX0" fmla="*/ 0 w 5306893"/>
                <a:gd name="connsiteY0" fmla="*/ 2113738 h 2130449"/>
                <a:gd name="connsiteX1" fmla="*/ 1070092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893" h="2130449">
                  <a:moveTo>
                    <a:pt x="0" y="2113738"/>
                  </a:moveTo>
                  <a:cubicBezTo>
                    <a:pt x="2" y="1718712"/>
                    <a:pt x="574533" y="764799"/>
                    <a:pt x="1070092" y="444869"/>
                  </a:cubicBezTo>
                  <a:cubicBezTo>
                    <a:pt x="1666892" y="51466"/>
                    <a:pt x="2236117" y="140023"/>
                    <a:pt x="2942251" y="70011"/>
                  </a:cubicBezTo>
                  <a:cubicBezTo>
                    <a:pt x="3648385" y="-1"/>
                    <a:pt x="4932401" y="5422"/>
                    <a:pt x="5306893" y="24797"/>
                  </a:cubicBezTo>
                  <a:cubicBezTo>
                    <a:pt x="5305118" y="726681"/>
                    <a:pt x="5303342" y="1428565"/>
                    <a:pt x="5301567" y="2130449"/>
                  </a:cubicBezTo>
                  <a:lnTo>
                    <a:pt x="0" y="2113738"/>
                  </a:lnTo>
                  <a:close/>
                </a:path>
              </a:pathLst>
            </a:custGeom>
            <a:solidFill>
              <a:srgbClr val="3366FF">
                <a:alpha val="40000"/>
              </a:srgbClr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8002" y="4037769"/>
              <a:ext cx="3963762" cy="1677581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1684" h="2105654">
                  <a:moveTo>
                    <a:pt x="0" y="2088943"/>
                  </a:moveTo>
                  <a:cubicBezTo>
                    <a:pt x="2" y="1693917"/>
                    <a:pt x="881768" y="972869"/>
                    <a:pt x="1250030" y="685174"/>
                  </a:cubicBezTo>
                  <a:cubicBezTo>
                    <a:pt x="1846830" y="206624"/>
                    <a:pt x="2642807" y="114196"/>
                    <a:pt x="3258255" y="0"/>
                  </a:cubicBezTo>
                  <a:lnTo>
                    <a:pt x="4611684" y="0"/>
                  </a:lnTo>
                  <a:lnTo>
                    <a:pt x="4578266" y="2105654"/>
                  </a:lnTo>
                  <a:lnTo>
                    <a:pt x="0" y="208894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-761603" y="4114403"/>
              <a:ext cx="39616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90600" y="5715794"/>
              <a:ext cx="7239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06734" y="6432624"/>
              <a:ext cx="78446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Seconds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8672" y="5999201"/>
              <a:ext cx="70153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Nightly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8869" y="6432624"/>
              <a:ext cx="6719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Hourly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33281" y="5433584"/>
              <a:ext cx="1805980" cy="131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 ingestion frequency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1" y="1981200"/>
              <a:ext cx="1961603" cy="9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Dataset size or rate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7064" y="5999201"/>
              <a:ext cx="7857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Minutes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1809" y="6432624"/>
              <a:ext cx="72055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Weekly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3421" y="5987857"/>
              <a:ext cx="60589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&lt;&lt; 1 </a:t>
              </a:r>
              <a:r>
                <a:rPr lang="en-US" sz="1400" dirty="0" err="1" smtClean="0"/>
                <a:t>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798" y="3886200"/>
              <a:ext cx="769368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Tera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621" y="3124200"/>
              <a:ext cx="79398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Peta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849" y="2362200"/>
              <a:ext cx="67901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Exa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7" y="4648200"/>
              <a:ext cx="794259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Giga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9987" y="5999201"/>
              <a:ext cx="8024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Monthly</a:t>
              </a:r>
              <a:endParaRPr 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68220" y="2991522"/>
            <a:ext cx="1979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3. LHC (monitoring)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6868220" y="2213054"/>
            <a:ext cx="2275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1. Algorithmic trading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6868220" y="3252294"/>
            <a:ext cx="169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4. LHC (analysis)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6868220" y="3593720"/>
            <a:ext cx="1979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5. Google Caffeine</a:t>
            </a:r>
            <a:endParaRPr 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6868220" y="2457116"/>
            <a:ext cx="197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1500" dirty="0" smtClean="0"/>
              <a:t>2. </a:t>
            </a:r>
            <a:r>
              <a:rPr lang="en-US" sz="1500" dirty="0" err="1" smtClean="0"/>
              <a:t>Algo</a:t>
            </a:r>
            <a:r>
              <a:rPr lang="en-US" sz="1500" dirty="0" smtClean="0"/>
              <a:t> simulation and </a:t>
            </a:r>
            <a:r>
              <a:rPr lang="en-US" sz="1500" dirty="0" err="1" smtClean="0"/>
              <a:t>backtesting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6868220" y="3874110"/>
            <a:ext cx="167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sz="1500" dirty="0" smtClean="0"/>
              <a:t>6. Google crawler and indexer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68374" y="2955453"/>
            <a:ext cx="254218" cy="1386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5000"/>
                  <a:shade val="70000"/>
                  <a:satMod val="150000"/>
                  <a:alpha val="40000"/>
                </a:schemeClr>
              </a:gs>
              <a:gs pos="100000">
                <a:schemeClr val="accent1">
                  <a:tint val="100000"/>
                  <a:shade val="100000"/>
                  <a:satMod val="150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68374" y="3241549"/>
            <a:ext cx="254218" cy="138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68374" y="2639917"/>
            <a:ext cx="254218" cy="138686"/>
          </a:xfrm>
          <a:prstGeom prst="rect">
            <a:avLst/>
          </a:prstGeom>
          <a:solidFill>
            <a:srgbClr val="3366FF">
              <a:alpha val="4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68374" y="2355813"/>
            <a:ext cx="254218" cy="13868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577068" y="1930955"/>
            <a:ext cx="1774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Architectures:</a:t>
            </a:r>
            <a:endParaRPr 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8219" y="1916238"/>
            <a:ext cx="2674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Applications:</a:t>
            </a:r>
            <a:endParaRPr lang="en-US" sz="15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661811" y="3609693"/>
            <a:ext cx="250635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68496" y="3410433"/>
            <a:ext cx="1520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Ideal</a:t>
            </a:r>
            <a:endParaRPr 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1065894" y="3320143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1</a:t>
            </a:r>
            <a:endParaRPr lang="en-US" sz="2200"/>
          </a:p>
        </p:txBody>
      </p:sp>
      <p:sp>
        <p:nvSpPr>
          <p:cNvPr id="61" name="TextBox 60"/>
          <p:cNvSpPr txBox="1"/>
          <p:nvPr/>
        </p:nvSpPr>
        <p:spPr>
          <a:xfrm>
            <a:off x="1307192" y="3375481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</a:t>
            </a:r>
            <a:endParaRPr lang="en-US" sz="2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74566" y="2140857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4</a:t>
            </a:r>
            <a:endParaRPr lang="en-US" sz="2200"/>
          </a:p>
        </p:txBody>
      </p:sp>
      <p:sp>
        <p:nvSpPr>
          <p:cNvPr id="63" name="TextBox 62"/>
          <p:cNvSpPr txBox="1"/>
          <p:nvPr/>
        </p:nvSpPr>
        <p:spPr>
          <a:xfrm>
            <a:off x="1749878" y="2893784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5</a:t>
            </a:r>
            <a:endParaRPr lang="en-US" sz="2200" dirty="0"/>
          </a:p>
        </p:txBody>
      </p:sp>
      <p:sp>
        <p:nvSpPr>
          <p:cNvPr id="65" name="Multiply 64"/>
          <p:cNvSpPr/>
          <p:nvPr/>
        </p:nvSpPr>
        <p:spPr>
          <a:xfrm flipV="1">
            <a:off x="985158" y="3614059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 flipV="1">
            <a:off x="1505860" y="3338287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 flipV="1">
            <a:off x="3526970" y="2438401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 flipV="1">
            <a:off x="1586590" y="3126013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68868" y="2406462"/>
            <a:ext cx="3308382" cy="1621020"/>
          </a:xfrm>
          <a:custGeom>
            <a:avLst/>
            <a:gdLst>
              <a:gd name="connsiteX0" fmla="*/ 0 w 3308382"/>
              <a:gd name="connsiteY0" fmla="*/ 1621020 h 1621020"/>
              <a:gd name="connsiteX1" fmla="*/ 634942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2024882 h 2024882"/>
              <a:gd name="connsiteX1" fmla="*/ 902286 w 3308382"/>
              <a:gd name="connsiteY1" fmla="*/ 1122458 h 2024882"/>
              <a:gd name="connsiteX2" fmla="*/ 1721027 w 3308382"/>
              <a:gd name="connsiteY2" fmla="*/ 119766 h 2024882"/>
              <a:gd name="connsiteX3" fmla="*/ 3308382 w 3308382"/>
              <a:gd name="connsiteY3" fmla="*/ 403862 h 2024882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6419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382" h="1621020">
                <a:moveTo>
                  <a:pt x="0" y="1621020"/>
                </a:moveTo>
                <a:cubicBezTo>
                  <a:pt x="129602" y="1070275"/>
                  <a:pt x="313326" y="946987"/>
                  <a:pt x="641936" y="718596"/>
                </a:cubicBezTo>
                <a:cubicBezTo>
                  <a:pt x="970546" y="490205"/>
                  <a:pt x="1527254" y="370440"/>
                  <a:pt x="1971662" y="250674"/>
                </a:cubicBezTo>
                <a:cubicBezTo>
                  <a:pt x="2416070" y="130908"/>
                  <a:pt x="2737491" y="90521"/>
                  <a:pt x="3308382" y="0"/>
                </a:cubicBezTo>
              </a:path>
            </a:pathLst>
          </a:cu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544055" y="2795416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3000679" y="2616025"/>
            <a:ext cx="327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6</a:t>
            </a:r>
            <a:endParaRPr lang="en-US" sz="2200" dirty="0"/>
          </a:p>
        </p:txBody>
      </p:sp>
      <p:sp>
        <p:nvSpPr>
          <p:cNvPr id="74" name="Multiply 73"/>
          <p:cNvSpPr/>
          <p:nvPr/>
        </p:nvSpPr>
        <p:spPr>
          <a:xfrm flipV="1">
            <a:off x="3398914" y="2776368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 flipV="1">
            <a:off x="3155798" y="2527127"/>
            <a:ext cx="254000" cy="2540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 rot="3491565">
            <a:off x="1173413" y="2788759"/>
            <a:ext cx="345121" cy="23469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DBToaster</a:t>
            </a:r>
            <a:r>
              <a:rPr lang="en-US" sz="3600" dirty="0" smtClean="0"/>
              <a:t> Project</a:t>
            </a:r>
            <a:endParaRPr lang="en-US" sz="3600" dirty="0"/>
          </a:p>
        </p:txBody>
      </p:sp>
      <p:grpSp>
        <p:nvGrpSpPr>
          <p:cNvPr id="4" name="Group 39"/>
          <p:cNvGrpSpPr/>
          <p:nvPr/>
        </p:nvGrpSpPr>
        <p:grpSpPr>
          <a:xfrm>
            <a:off x="375689" y="1928384"/>
            <a:ext cx="5455751" cy="2671117"/>
            <a:chOff x="392397" y="1981200"/>
            <a:chExt cx="9746864" cy="4772029"/>
          </a:xfrm>
        </p:grpSpPr>
        <p:sp>
          <p:nvSpPr>
            <p:cNvPr id="7" name="Freeform 6"/>
            <p:cNvSpPr/>
            <p:nvPr/>
          </p:nvSpPr>
          <p:spPr>
            <a:xfrm>
              <a:off x="4259002" y="2821939"/>
              <a:ext cx="2942764" cy="2893409"/>
            </a:xfrm>
            <a:custGeom>
              <a:avLst/>
              <a:gdLst>
                <a:gd name="connsiteX0" fmla="*/ 0 w 2673440"/>
                <a:gd name="connsiteY0" fmla="*/ 3542847 h 3576270"/>
                <a:gd name="connsiteX1" fmla="*/ 1002540 w 2673440"/>
                <a:gd name="connsiteY1" fmla="*/ 768731 h 3576270"/>
                <a:gd name="connsiteX2" fmla="*/ 2021789 w 2673440"/>
                <a:gd name="connsiteY2" fmla="*/ 0 h 3576270"/>
                <a:gd name="connsiteX3" fmla="*/ 2656731 w 2673440"/>
                <a:gd name="connsiteY3" fmla="*/ 0 h 3576270"/>
                <a:gd name="connsiteX4" fmla="*/ 2673440 w 2673440"/>
                <a:gd name="connsiteY4" fmla="*/ 3576270 h 3576270"/>
                <a:gd name="connsiteX5" fmla="*/ 0 w 2673440"/>
                <a:gd name="connsiteY5" fmla="*/ 3542847 h 3576270"/>
                <a:gd name="connsiteX0" fmla="*/ 278483 w 2951923"/>
                <a:gd name="connsiteY0" fmla="*/ 3542847 h 3576270"/>
                <a:gd name="connsiteX1" fmla="*/ 1281023 w 2951923"/>
                <a:gd name="connsiteY1" fmla="*/ 768731 h 3576270"/>
                <a:gd name="connsiteX2" fmla="*/ 2300272 w 2951923"/>
                <a:gd name="connsiteY2" fmla="*/ 0 h 3576270"/>
                <a:gd name="connsiteX3" fmla="*/ 2935214 w 2951923"/>
                <a:gd name="connsiteY3" fmla="*/ 0 h 3576270"/>
                <a:gd name="connsiteX4" fmla="*/ 2951923 w 2951923"/>
                <a:gd name="connsiteY4" fmla="*/ 3576270 h 3576270"/>
                <a:gd name="connsiteX5" fmla="*/ 278483 w 2951923"/>
                <a:gd name="connsiteY5" fmla="*/ 3542847 h 3576270"/>
                <a:gd name="connsiteX0" fmla="*/ 278483 w 2951923"/>
                <a:gd name="connsiteY0" fmla="*/ 4138892 h 4172315"/>
                <a:gd name="connsiteX1" fmla="*/ 1281023 w 2951923"/>
                <a:gd name="connsiteY1" fmla="*/ 1364776 h 4172315"/>
                <a:gd name="connsiteX2" fmla="*/ 2300272 w 2951923"/>
                <a:gd name="connsiteY2" fmla="*/ 596045 h 4172315"/>
                <a:gd name="connsiteX3" fmla="*/ 2935214 w 2951923"/>
                <a:gd name="connsiteY3" fmla="*/ 596045 h 4172315"/>
                <a:gd name="connsiteX4" fmla="*/ 2951923 w 2951923"/>
                <a:gd name="connsiteY4" fmla="*/ 4172315 h 4172315"/>
                <a:gd name="connsiteX5" fmla="*/ 278483 w 2951923"/>
                <a:gd name="connsiteY5" fmla="*/ 4138892 h 4172315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3 h 3638896"/>
                <a:gd name="connsiteX1" fmla="*/ 1281023 w 2951923"/>
                <a:gd name="connsiteY1" fmla="*/ 831357 h 3638896"/>
                <a:gd name="connsiteX2" fmla="*/ 2300273 w 2951923"/>
                <a:gd name="connsiteY2" fmla="*/ 62627 h 3638896"/>
                <a:gd name="connsiteX3" fmla="*/ 2935214 w 2951923"/>
                <a:gd name="connsiteY3" fmla="*/ 62626 h 3638896"/>
                <a:gd name="connsiteX4" fmla="*/ 2951923 w 2951923"/>
                <a:gd name="connsiteY4" fmla="*/ 3638896 h 3638896"/>
                <a:gd name="connsiteX5" fmla="*/ 278483 w 2951923"/>
                <a:gd name="connsiteY5" fmla="*/ 3605473 h 3638896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42846 h 3576269"/>
                <a:gd name="connsiteX1" fmla="*/ 1281024 w 2951923"/>
                <a:gd name="connsiteY1" fmla="*/ 916480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604680 h 3638103"/>
                <a:gd name="connsiteX1" fmla="*/ 683875 w 2951923"/>
                <a:gd name="connsiteY1" fmla="*/ 461193 h 3638103"/>
                <a:gd name="connsiteX2" fmla="*/ 2300273 w 2951923"/>
                <a:gd name="connsiteY2" fmla="*/ 246520 h 3638103"/>
                <a:gd name="connsiteX3" fmla="*/ 2935214 w 2951923"/>
                <a:gd name="connsiteY3" fmla="*/ 61833 h 3638103"/>
                <a:gd name="connsiteX4" fmla="*/ 2951923 w 2951923"/>
                <a:gd name="connsiteY4" fmla="*/ 3638103 h 3638103"/>
                <a:gd name="connsiteX5" fmla="*/ 278483 w 2951923"/>
                <a:gd name="connsiteY5" fmla="*/ 3604680 h 3638103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907 w 2676347"/>
                <a:gd name="connsiteY0" fmla="*/ 3542848 h 3576271"/>
                <a:gd name="connsiteX1" fmla="*/ 1151918 w 2676347"/>
                <a:gd name="connsiteY1" fmla="*/ 1002671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80819 w 2754259"/>
                <a:gd name="connsiteY0" fmla="*/ 3882145 h 3915568"/>
                <a:gd name="connsiteX1" fmla="*/ 644230 w 2754259"/>
                <a:gd name="connsiteY1" fmla="*/ 1538273 h 3915568"/>
                <a:gd name="connsiteX2" fmla="*/ 288399 w 2754259"/>
                <a:gd name="connsiteY2" fmla="*/ 173440 h 3915568"/>
                <a:gd name="connsiteX3" fmla="*/ 2737550 w 2754259"/>
                <a:gd name="connsiteY3" fmla="*/ 339298 h 3915568"/>
                <a:gd name="connsiteX4" fmla="*/ 2754259 w 2754259"/>
                <a:gd name="connsiteY4" fmla="*/ 3915568 h 3915568"/>
                <a:gd name="connsiteX5" fmla="*/ 80819 w 2754259"/>
                <a:gd name="connsiteY5" fmla="*/ 3882145 h 3915568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175004 w 2676347"/>
                <a:gd name="connsiteY2" fmla="*/ 437081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347" h="3576271">
                  <a:moveTo>
                    <a:pt x="2907" y="3542848"/>
                  </a:moveTo>
                  <a:cubicBezTo>
                    <a:pt x="0" y="2808511"/>
                    <a:pt x="354367" y="1599971"/>
                    <a:pt x="566318" y="1198976"/>
                  </a:cubicBezTo>
                  <a:cubicBezTo>
                    <a:pt x="732773" y="871512"/>
                    <a:pt x="886605" y="677049"/>
                    <a:pt x="1175004" y="437081"/>
                  </a:cubicBezTo>
                  <a:cubicBezTo>
                    <a:pt x="1434518" y="263641"/>
                    <a:pt x="2288193" y="2629"/>
                    <a:pt x="2659638" y="1"/>
                  </a:cubicBezTo>
                  <a:cubicBezTo>
                    <a:pt x="2665208" y="1192091"/>
                    <a:pt x="2670777" y="2384181"/>
                    <a:pt x="2676347" y="3576271"/>
                  </a:cubicBezTo>
                  <a:lnTo>
                    <a:pt x="2907" y="3542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95000"/>
                    <a:shade val="70000"/>
                    <a:satMod val="150000"/>
                    <a:alpha val="40000"/>
                  </a:schemeClr>
                </a:gs>
                <a:gs pos="100000">
                  <a:schemeClr val="accent1">
                    <a:tint val="100000"/>
                    <a:shade val="100000"/>
                    <a:satMod val="1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9953" y="4446550"/>
              <a:ext cx="5860687" cy="1255169"/>
            </a:xfrm>
            <a:custGeom>
              <a:avLst/>
              <a:gdLst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334180 w 1470392"/>
                <a:gd name="connsiteY4" fmla="*/ 1955251 h 1955251"/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1019980 w 1470392"/>
                <a:gd name="connsiteY4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905680 w 1457692"/>
                <a:gd name="connsiteY3" fmla="*/ 1906441 h 1913139"/>
                <a:gd name="connsiteX4" fmla="*/ 0 w 1457692"/>
                <a:gd name="connsiteY4" fmla="*/ 1913139 h 1913139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892980 w 1457692"/>
                <a:gd name="connsiteY3" fmla="*/ 1912443 h 1913139"/>
                <a:gd name="connsiteX4" fmla="*/ 0 w 145769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637713 h 640943"/>
                <a:gd name="connsiteX1" fmla="*/ 232609 w 1552852"/>
                <a:gd name="connsiteY1" fmla="*/ 3230 h 640943"/>
                <a:gd name="connsiteX2" fmla="*/ 1552852 w 1552852"/>
                <a:gd name="connsiteY2" fmla="*/ 69892 h 640943"/>
                <a:gd name="connsiteX3" fmla="*/ 892980 w 1552852"/>
                <a:gd name="connsiteY3" fmla="*/ 637017 h 640943"/>
                <a:gd name="connsiteX4" fmla="*/ 0 w 1552852"/>
                <a:gd name="connsiteY4" fmla="*/ 637713 h 640943"/>
                <a:gd name="connsiteX0" fmla="*/ 0 w 1552852"/>
                <a:gd name="connsiteY0" fmla="*/ 637713 h 637713"/>
                <a:gd name="connsiteX1" fmla="*/ 232609 w 1552852"/>
                <a:gd name="connsiteY1" fmla="*/ 3230 h 637713"/>
                <a:gd name="connsiteX2" fmla="*/ 1552852 w 1552852"/>
                <a:gd name="connsiteY2" fmla="*/ 69892 h 637713"/>
                <a:gd name="connsiteX3" fmla="*/ 892980 w 1552852"/>
                <a:gd name="connsiteY3" fmla="*/ 637017 h 637713"/>
                <a:gd name="connsiteX4" fmla="*/ 0 w 1552852"/>
                <a:gd name="connsiteY4" fmla="*/ 637713 h 637713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400452"/>
                <a:gd name="connsiteY0" fmla="*/ 1319971 h 1319971"/>
                <a:gd name="connsiteX1" fmla="*/ 842209 w 1400452"/>
                <a:gd name="connsiteY1" fmla="*/ 61027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400452"/>
                <a:gd name="connsiteY0" fmla="*/ 1319971 h 1319971"/>
                <a:gd name="connsiteX1" fmla="*/ 613609 w 1400452"/>
                <a:gd name="connsiteY1" fmla="*/ 45984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684615"/>
                <a:gd name="connsiteY0" fmla="*/ 1169541 h 1169541"/>
                <a:gd name="connsiteX1" fmla="*/ 613609 w 1684615"/>
                <a:gd name="connsiteY1" fmla="*/ 309414 h 1169541"/>
                <a:gd name="connsiteX2" fmla="*/ 1684615 w 1684615"/>
                <a:gd name="connsiteY2" fmla="*/ 0 h 1169541"/>
                <a:gd name="connsiteX3" fmla="*/ 892980 w 1684615"/>
                <a:gd name="connsiteY3" fmla="*/ 1168845 h 1169541"/>
                <a:gd name="connsiteX4" fmla="*/ 0 w 1684615"/>
                <a:gd name="connsiteY4" fmla="*/ 1169541 h 1169541"/>
                <a:gd name="connsiteX0" fmla="*/ 0 w 1776812"/>
                <a:gd name="connsiteY0" fmla="*/ 1169541 h 1169541"/>
                <a:gd name="connsiteX1" fmla="*/ 613609 w 1776812"/>
                <a:gd name="connsiteY1" fmla="*/ 309414 h 1169541"/>
                <a:gd name="connsiteX2" fmla="*/ 1684615 w 1776812"/>
                <a:gd name="connsiteY2" fmla="*/ 0 h 1169541"/>
                <a:gd name="connsiteX3" fmla="*/ 892980 w 1776812"/>
                <a:gd name="connsiteY3" fmla="*/ 1168845 h 1169541"/>
                <a:gd name="connsiteX4" fmla="*/ 0 w 1776812"/>
                <a:gd name="connsiteY4" fmla="*/ 1169541 h 1169541"/>
                <a:gd name="connsiteX0" fmla="*/ 0 w 2177989"/>
                <a:gd name="connsiteY0" fmla="*/ 1169541 h 1169541"/>
                <a:gd name="connsiteX1" fmla="*/ 613609 w 2177989"/>
                <a:gd name="connsiteY1" fmla="*/ 309414 h 1169541"/>
                <a:gd name="connsiteX2" fmla="*/ 1684615 w 2177989"/>
                <a:gd name="connsiteY2" fmla="*/ 0 h 1169541"/>
                <a:gd name="connsiteX3" fmla="*/ 2046050 w 2177989"/>
                <a:gd name="connsiteY3" fmla="*/ 317104 h 1169541"/>
                <a:gd name="connsiteX4" fmla="*/ 892980 w 2177989"/>
                <a:gd name="connsiteY4" fmla="*/ 1168845 h 1169541"/>
                <a:gd name="connsiteX5" fmla="*/ 0 w 2177989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4179650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6014488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5894951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5894951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187063 h 1187063"/>
                <a:gd name="connsiteX1" fmla="*/ 1147009 w 6109721"/>
                <a:gd name="connsiteY1" fmla="*/ 326936 h 1187063"/>
                <a:gd name="connsiteX2" fmla="*/ 2218015 w 6109721"/>
                <a:gd name="connsiteY2" fmla="*/ 17522 h 1187063"/>
                <a:gd name="connsiteX3" fmla="*/ 5894951 w 6109721"/>
                <a:gd name="connsiteY3" fmla="*/ 33766 h 1187063"/>
                <a:gd name="connsiteX4" fmla="*/ 5856205 w 6109721"/>
                <a:gd name="connsiteY4" fmla="*/ 1186368 h 1187063"/>
                <a:gd name="connsiteX5" fmla="*/ 0 w 6109721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5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5 w 5894952"/>
                <a:gd name="connsiteY4" fmla="*/ 1186368 h 1187063"/>
                <a:gd name="connsiteX5" fmla="*/ 0 w 5894952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6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6022355"/>
                <a:gd name="connsiteY0" fmla="*/ 1187063 h 1187063"/>
                <a:gd name="connsiteX1" fmla="*/ 1147009 w 6022355"/>
                <a:gd name="connsiteY1" fmla="*/ 326936 h 1187063"/>
                <a:gd name="connsiteX2" fmla="*/ 2218015 w 6022355"/>
                <a:gd name="connsiteY2" fmla="*/ 17522 h 1187063"/>
                <a:gd name="connsiteX3" fmla="*/ 5815260 w 6022355"/>
                <a:gd name="connsiteY3" fmla="*/ 33765 h 1187063"/>
                <a:gd name="connsiteX4" fmla="*/ 5856207 w 6022355"/>
                <a:gd name="connsiteY4" fmla="*/ 1186368 h 1187063"/>
                <a:gd name="connsiteX5" fmla="*/ 0 w 6022355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303905 w 5860688"/>
                <a:gd name="connsiteY3" fmla="*/ 472522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8873 h 1188873"/>
                <a:gd name="connsiteX1" fmla="*/ 1147009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0688" h="1188873">
                  <a:moveTo>
                    <a:pt x="0" y="1188873"/>
                  </a:moveTo>
                  <a:cubicBezTo>
                    <a:pt x="358714" y="472678"/>
                    <a:pt x="414318" y="523669"/>
                    <a:pt x="783987" y="328746"/>
                  </a:cubicBezTo>
                  <a:cubicBezTo>
                    <a:pt x="1153656" y="133823"/>
                    <a:pt x="2035016" y="49391"/>
                    <a:pt x="2218015" y="19332"/>
                  </a:cubicBezTo>
                  <a:cubicBezTo>
                    <a:pt x="2381964" y="1810"/>
                    <a:pt x="5655000" y="6106"/>
                    <a:pt x="5855106" y="0"/>
                  </a:cubicBezTo>
                  <a:cubicBezTo>
                    <a:pt x="5856331" y="518539"/>
                    <a:pt x="5860688" y="757100"/>
                    <a:pt x="5856207" y="1188178"/>
                  </a:cubicBezTo>
                  <a:lnTo>
                    <a:pt x="0" y="118887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88010" y="4438987"/>
              <a:ext cx="5322647" cy="1276363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4578266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5301567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203139 h 2219850"/>
                <a:gd name="connsiteX1" fmla="*/ 1250030 w 5306893"/>
                <a:gd name="connsiteY1" fmla="*/ 799370 h 2219850"/>
                <a:gd name="connsiteX2" fmla="*/ 3258255 w 5306893"/>
                <a:gd name="connsiteY2" fmla="*/ 114196 h 2219850"/>
                <a:gd name="connsiteX3" fmla="*/ 5306893 w 5306893"/>
                <a:gd name="connsiteY3" fmla="*/ 114198 h 2219850"/>
                <a:gd name="connsiteX4" fmla="*/ 5301567 w 5306893"/>
                <a:gd name="connsiteY4" fmla="*/ 2219850 h 2219850"/>
                <a:gd name="connsiteX5" fmla="*/ 0 w 5306893"/>
                <a:gd name="connsiteY5" fmla="*/ 2203139 h 2219850"/>
                <a:gd name="connsiteX0" fmla="*/ 0 w 5306893"/>
                <a:gd name="connsiteY0" fmla="*/ 3815753 h 3832464"/>
                <a:gd name="connsiteX1" fmla="*/ 1250030 w 5306893"/>
                <a:gd name="connsiteY1" fmla="*/ 2411984 h 3832464"/>
                <a:gd name="connsiteX2" fmla="*/ 2113618 w 5306893"/>
                <a:gd name="connsiteY2" fmla="*/ 114194 h 3832464"/>
                <a:gd name="connsiteX3" fmla="*/ 5306893 w 5306893"/>
                <a:gd name="connsiteY3" fmla="*/ 1726812 h 3832464"/>
                <a:gd name="connsiteX4" fmla="*/ 5301567 w 5306893"/>
                <a:gd name="connsiteY4" fmla="*/ 3832464 h 3832464"/>
                <a:gd name="connsiteX5" fmla="*/ 0 w 5306893"/>
                <a:gd name="connsiteY5" fmla="*/ 3815753 h 3832464"/>
                <a:gd name="connsiteX0" fmla="*/ 0 w 5306893"/>
                <a:gd name="connsiteY0" fmla="*/ 2157922 h 2174633"/>
                <a:gd name="connsiteX1" fmla="*/ 1250030 w 5306893"/>
                <a:gd name="connsiteY1" fmla="*/ 754153 h 2174633"/>
                <a:gd name="connsiteX2" fmla="*/ 2942251 w 5306893"/>
                <a:gd name="connsiteY2" fmla="*/ 114195 h 2174633"/>
                <a:gd name="connsiteX3" fmla="*/ 5306893 w 5306893"/>
                <a:gd name="connsiteY3" fmla="*/ 68981 h 2174633"/>
                <a:gd name="connsiteX4" fmla="*/ 5301567 w 5306893"/>
                <a:gd name="connsiteY4" fmla="*/ 2174633 h 2174633"/>
                <a:gd name="connsiteX5" fmla="*/ 0 w 5306893"/>
                <a:gd name="connsiteY5" fmla="*/ 2157922 h 2174633"/>
                <a:gd name="connsiteX0" fmla="*/ 0 w 5306893"/>
                <a:gd name="connsiteY0" fmla="*/ 2113738 h 2130449"/>
                <a:gd name="connsiteX1" fmla="*/ 1250031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  <a:gd name="connsiteX0" fmla="*/ 0 w 5306893"/>
                <a:gd name="connsiteY0" fmla="*/ 2113738 h 2130449"/>
                <a:gd name="connsiteX1" fmla="*/ 1070092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893" h="2130449">
                  <a:moveTo>
                    <a:pt x="0" y="2113738"/>
                  </a:moveTo>
                  <a:cubicBezTo>
                    <a:pt x="2" y="1718712"/>
                    <a:pt x="574533" y="764799"/>
                    <a:pt x="1070092" y="444869"/>
                  </a:cubicBezTo>
                  <a:cubicBezTo>
                    <a:pt x="1666892" y="51466"/>
                    <a:pt x="2236117" y="140023"/>
                    <a:pt x="2942251" y="70011"/>
                  </a:cubicBezTo>
                  <a:cubicBezTo>
                    <a:pt x="3648385" y="-1"/>
                    <a:pt x="4932401" y="5422"/>
                    <a:pt x="5306893" y="24797"/>
                  </a:cubicBezTo>
                  <a:cubicBezTo>
                    <a:pt x="5305118" y="726681"/>
                    <a:pt x="5303342" y="1428565"/>
                    <a:pt x="5301567" y="2130449"/>
                  </a:cubicBezTo>
                  <a:lnTo>
                    <a:pt x="0" y="2113738"/>
                  </a:lnTo>
                  <a:close/>
                </a:path>
              </a:pathLst>
            </a:custGeom>
            <a:solidFill>
              <a:srgbClr val="3366FF">
                <a:alpha val="40000"/>
              </a:srgbClr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8002" y="4037769"/>
              <a:ext cx="3963762" cy="1677581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1684" h="2105654">
                  <a:moveTo>
                    <a:pt x="0" y="2088943"/>
                  </a:moveTo>
                  <a:cubicBezTo>
                    <a:pt x="2" y="1693917"/>
                    <a:pt x="881768" y="972869"/>
                    <a:pt x="1250030" y="685174"/>
                  </a:cubicBezTo>
                  <a:cubicBezTo>
                    <a:pt x="1846830" y="206624"/>
                    <a:pt x="2642807" y="114196"/>
                    <a:pt x="3258255" y="0"/>
                  </a:cubicBezTo>
                  <a:lnTo>
                    <a:pt x="4611684" y="0"/>
                  </a:lnTo>
                  <a:lnTo>
                    <a:pt x="4578266" y="2105654"/>
                  </a:lnTo>
                  <a:lnTo>
                    <a:pt x="0" y="208894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-761603" y="4114403"/>
              <a:ext cx="39616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90600" y="5715794"/>
              <a:ext cx="7239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06734" y="6432624"/>
              <a:ext cx="78446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Seconds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8672" y="5999201"/>
              <a:ext cx="70153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Nightly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8869" y="6432624"/>
              <a:ext cx="6719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Hourly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33281" y="5433584"/>
              <a:ext cx="1805980" cy="131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 ingestion frequency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1" y="1981200"/>
              <a:ext cx="1961603" cy="9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Dataset size or rate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7064" y="5999201"/>
              <a:ext cx="7857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Minutes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1809" y="6432624"/>
              <a:ext cx="72055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Weekly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3421" y="5987857"/>
              <a:ext cx="60589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&lt;&lt; 1 </a:t>
              </a:r>
              <a:r>
                <a:rPr lang="en-US" sz="1400" dirty="0" err="1" smtClean="0"/>
                <a:t>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798" y="3886200"/>
              <a:ext cx="769368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Tera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621" y="3124200"/>
              <a:ext cx="79398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Peta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849" y="2362200"/>
              <a:ext cx="67901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Exa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7" y="4648200"/>
              <a:ext cx="794259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Giga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9987" y="5999201"/>
              <a:ext cx="8024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Monthly</a:t>
              </a:r>
              <a:endParaRPr lang="en-US" sz="1400" dirty="0"/>
            </a:p>
          </p:txBody>
        </p:sp>
      </p:grpSp>
      <p:sp>
        <p:nvSpPr>
          <p:cNvPr id="56" name="Freeform 55"/>
          <p:cNvSpPr/>
          <p:nvPr/>
        </p:nvSpPr>
        <p:spPr>
          <a:xfrm>
            <a:off x="828291" y="2433948"/>
            <a:ext cx="3347128" cy="1583521"/>
          </a:xfrm>
          <a:custGeom>
            <a:avLst/>
            <a:gdLst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0 w 3340778"/>
              <a:gd name="connsiteY3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710521 h 1710521"/>
              <a:gd name="connsiteX1" fmla="*/ 3340778 w 3340778"/>
              <a:gd name="connsiteY1" fmla="*/ 1710521 h 1710521"/>
              <a:gd name="connsiteX2" fmla="*/ 3035978 w 3340778"/>
              <a:gd name="connsiteY2" fmla="*/ 0 h 1710521"/>
              <a:gd name="connsiteX3" fmla="*/ 700455 w 3340778"/>
              <a:gd name="connsiteY3" fmla="*/ 807082 h 1710521"/>
              <a:gd name="connsiteX4" fmla="*/ 0 w 3340778"/>
              <a:gd name="connsiteY4" fmla="*/ 1710521 h 1710521"/>
              <a:gd name="connsiteX0" fmla="*/ 0 w 3347128"/>
              <a:gd name="connsiteY0" fmla="*/ 1583521 h 1583521"/>
              <a:gd name="connsiteX1" fmla="*/ 3340778 w 3347128"/>
              <a:gd name="connsiteY1" fmla="*/ 1583521 h 1583521"/>
              <a:gd name="connsiteX2" fmla="*/ 3347128 w 3347128"/>
              <a:gd name="connsiteY2" fmla="*/ 0 h 1583521"/>
              <a:gd name="connsiteX3" fmla="*/ 700455 w 3347128"/>
              <a:gd name="connsiteY3" fmla="*/ 680082 h 1583521"/>
              <a:gd name="connsiteX4" fmla="*/ 0 w 3347128"/>
              <a:gd name="connsiteY4" fmla="*/ 1583521 h 1583521"/>
              <a:gd name="connsiteX0" fmla="*/ 0 w 3347128"/>
              <a:gd name="connsiteY0" fmla="*/ 1583521 h 1583521"/>
              <a:gd name="connsiteX1" fmla="*/ 3340778 w 3347128"/>
              <a:gd name="connsiteY1" fmla="*/ 1583521 h 1583521"/>
              <a:gd name="connsiteX2" fmla="*/ 3347128 w 3347128"/>
              <a:gd name="connsiteY2" fmla="*/ 0 h 1583521"/>
              <a:gd name="connsiteX3" fmla="*/ 700455 w 3347128"/>
              <a:gd name="connsiteY3" fmla="*/ 680082 h 1583521"/>
              <a:gd name="connsiteX4" fmla="*/ 0 w 3347128"/>
              <a:gd name="connsiteY4" fmla="*/ 1583521 h 158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128" h="1583521">
                <a:moveTo>
                  <a:pt x="0" y="1583521"/>
                </a:moveTo>
                <a:lnTo>
                  <a:pt x="3340778" y="1583521"/>
                </a:lnTo>
                <a:cubicBezTo>
                  <a:pt x="3342895" y="1055681"/>
                  <a:pt x="3345011" y="527840"/>
                  <a:pt x="3347128" y="0"/>
                </a:cubicBezTo>
                <a:cubicBezTo>
                  <a:pt x="2395054" y="178011"/>
                  <a:pt x="2200582" y="75199"/>
                  <a:pt x="700455" y="680082"/>
                </a:cubicBezTo>
                <a:cubicBezTo>
                  <a:pt x="162065" y="1075847"/>
                  <a:pt x="193268" y="1312008"/>
                  <a:pt x="0" y="1583521"/>
                </a:cubicBezTo>
                <a:close/>
              </a:path>
            </a:pathLst>
          </a:custGeom>
          <a:gradFill>
            <a:gsLst>
              <a:gs pos="21000">
                <a:srgbClr val="10749D"/>
              </a:gs>
              <a:gs pos="81000">
                <a:srgbClr val="BEF0FF"/>
              </a:gs>
            </a:gsLst>
            <a:lin ang="19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68868" y="2406462"/>
            <a:ext cx="3308382" cy="1621020"/>
          </a:xfrm>
          <a:custGeom>
            <a:avLst/>
            <a:gdLst>
              <a:gd name="connsiteX0" fmla="*/ 0 w 3308382"/>
              <a:gd name="connsiteY0" fmla="*/ 1621020 h 1621020"/>
              <a:gd name="connsiteX1" fmla="*/ 634942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2024882 h 2024882"/>
              <a:gd name="connsiteX1" fmla="*/ 902286 w 3308382"/>
              <a:gd name="connsiteY1" fmla="*/ 1122458 h 2024882"/>
              <a:gd name="connsiteX2" fmla="*/ 1721027 w 3308382"/>
              <a:gd name="connsiteY2" fmla="*/ 119766 h 2024882"/>
              <a:gd name="connsiteX3" fmla="*/ 3308382 w 3308382"/>
              <a:gd name="connsiteY3" fmla="*/ 403862 h 2024882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6419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382" h="1621020">
                <a:moveTo>
                  <a:pt x="0" y="1621020"/>
                </a:moveTo>
                <a:cubicBezTo>
                  <a:pt x="129602" y="1070275"/>
                  <a:pt x="313326" y="946987"/>
                  <a:pt x="641936" y="718596"/>
                </a:cubicBezTo>
                <a:cubicBezTo>
                  <a:pt x="970546" y="490205"/>
                  <a:pt x="1527254" y="370440"/>
                  <a:pt x="1971662" y="250674"/>
                </a:cubicBezTo>
                <a:cubicBezTo>
                  <a:pt x="2416070" y="130908"/>
                  <a:pt x="2737491" y="90521"/>
                  <a:pt x="3308382" y="0"/>
                </a:cubicBezTo>
              </a:path>
            </a:pathLst>
          </a:cu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 flipV="1">
            <a:off x="723407" y="3642204"/>
            <a:ext cx="465959" cy="46595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Notched Right Arrow 63"/>
          <p:cNvSpPr/>
          <p:nvPr/>
        </p:nvSpPr>
        <p:spPr>
          <a:xfrm rot="19918244">
            <a:off x="1062976" y="3271960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559951" y="3575687"/>
            <a:ext cx="115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DBToaster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420" y="4835787"/>
            <a:ext cx="39382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900" dirty="0" smtClean="0">
                <a:solidFill>
                  <a:prstClr val="black"/>
                </a:solidFill>
              </a:rPr>
              <a:t>Incremental data management</a:t>
            </a:r>
          </a:p>
          <a:p>
            <a:pPr marL="395288" lvl="1" indent="-234950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/>
                </a:solidFill>
              </a:rPr>
              <a:t>Discover deep properties of queries, exploit them for scalability </a:t>
            </a:r>
          </a:p>
          <a:p>
            <a:pPr marL="395288" lvl="1" indent="-234950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/>
                </a:solidFill>
              </a:rPr>
              <a:t>Concerted focus on being incremental throughout the system design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18000" y="4835787"/>
            <a:ext cx="455788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12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Compilation and database synthesis</a:t>
            </a:r>
          </a:p>
          <a:p>
            <a:pPr marL="450850" lvl="1" indent="-290513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Automate the construction of minimal, lightweight data management tools</a:t>
            </a:r>
          </a:p>
          <a:p>
            <a:pPr marL="450850" lvl="1" indent="-290513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Related work: 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Starburst, Exodus, Genesis, compiling holistic plans [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Arumugam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‘10, 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Krikellas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‘10], language embeddings [Meijer et al. ‘06, 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Grust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‘10]</a:t>
            </a:r>
            <a:endParaRPr lang="en-US" sz="1300" dirty="0" smtClean="0"/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14189" y="2055827"/>
            <a:ext cx="467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DBToaster</a:t>
            </a:r>
            <a:r>
              <a:rPr lang="en-US" dirty="0" smtClean="0"/>
              <a:t>: a simple, lightweight system to handle large, dynamic datasets 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b="1" dirty="0" smtClean="0"/>
              <a:t>D</a:t>
            </a:r>
            <a:r>
              <a:rPr lang="en-US" dirty="0" smtClean="0"/>
              <a:t>ynamic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M</a:t>
            </a:r>
            <a:r>
              <a:rPr lang="en-US" dirty="0" smtClean="0"/>
              <a:t>anagement </a:t>
            </a:r>
            <a:r>
              <a:rPr lang="en-US" b="1" dirty="0" smtClean="0"/>
              <a:t>S</a:t>
            </a:r>
            <a:r>
              <a:rPr lang="en-US" dirty="0" smtClean="0"/>
              <a:t>ystem)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DBToaster</a:t>
            </a:r>
            <a:r>
              <a:rPr lang="en-US" sz="3600" dirty="0" smtClean="0"/>
              <a:t> Project</a:t>
            </a:r>
            <a:endParaRPr lang="en-US" sz="3600" dirty="0"/>
          </a:p>
        </p:txBody>
      </p:sp>
      <p:grpSp>
        <p:nvGrpSpPr>
          <p:cNvPr id="3" name="Group 39"/>
          <p:cNvGrpSpPr/>
          <p:nvPr/>
        </p:nvGrpSpPr>
        <p:grpSpPr>
          <a:xfrm>
            <a:off x="375689" y="1928384"/>
            <a:ext cx="5455751" cy="2671117"/>
            <a:chOff x="392397" y="1981200"/>
            <a:chExt cx="9746864" cy="4772029"/>
          </a:xfrm>
        </p:grpSpPr>
        <p:sp>
          <p:nvSpPr>
            <p:cNvPr id="7" name="Freeform 6"/>
            <p:cNvSpPr/>
            <p:nvPr/>
          </p:nvSpPr>
          <p:spPr>
            <a:xfrm>
              <a:off x="4259002" y="2821939"/>
              <a:ext cx="2942764" cy="2893409"/>
            </a:xfrm>
            <a:custGeom>
              <a:avLst/>
              <a:gdLst>
                <a:gd name="connsiteX0" fmla="*/ 0 w 2673440"/>
                <a:gd name="connsiteY0" fmla="*/ 3542847 h 3576270"/>
                <a:gd name="connsiteX1" fmla="*/ 1002540 w 2673440"/>
                <a:gd name="connsiteY1" fmla="*/ 768731 h 3576270"/>
                <a:gd name="connsiteX2" fmla="*/ 2021789 w 2673440"/>
                <a:gd name="connsiteY2" fmla="*/ 0 h 3576270"/>
                <a:gd name="connsiteX3" fmla="*/ 2656731 w 2673440"/>
                <a:gd name="connsiteY3" fmla="*/ 0 h 3576270"/>
                <a:gd name="connsiteX4" fmla="*/ 2673440 w 2673440"/>
                <a:gd name="connsiteY4" fmla="*/ 3576270 h 3576270"/>
                <a:gd name="connsiteX5" fmla="*/ 0 w 2673440"/>
                <a:gd name="connsiteY5" fmla="*/ 3542847 h 3576270"/>
                <a:gd name="connsiteX0" fmla="*/ 278483 w 2951923"/>
                <a:gd name="connsiteY0" fmla="*/ 3542847 h 3576270"/>
                <a:gd name="connsiteX1" fmla="*/ 1281023 w 2951923"/>
                <a:gd name="connsiteY1" fmla="*/ 768731 h 3576270"/>
                <a:gd name="connsiteX2" fmla="*/ 2300272 w 2951923"/>
                <a:gd name="connsiteY2" fmla="*/ 0 h 3576270"/>
                <a:gd name="connsiteX3" fmla="*/ 2935214 w 2951923"/>
                <a:gd name="connsiteY3" fmla="*/ 0 h 3576270"/>
                <a:gd name="connsiteX4" fmla="*/ 2951923 w 2951923"/>
                <a:gd name="connsiteY4" fmla="*/ 3576270 h 3576270"/>
                <a:gd name="connsiteX5" fmla="*/ 278483 w 2951923"/>
                <a:gd name="connsiteY5" fmla="*/ 3542847 h 3576270"/>
                <a:gd name="connsiteX0" fmla="*/ 278483 w 2951923"/>
                <a:gd name="connsiteY0" fmla="*/ 4138892 h 4172315"/>
                <a:gd name="connsiteX1" fmla="*/ 1281023 w 2951923"/>
                <a:gd name="connsiteY1" fmla="*/ 1364776 h 4172315"/>
                <a:gd name="connsiteX2" fmla="*/ 2300272 w 2951923"/>
                <a:gd name="connsiteY2" fmla="*/ 596045 h 4172315"/>
                <a:gd name="connsiteX3" fmla="*/ 2935214 w 2951923"/>
                <a:gd name="connsiteY3" fmla="*/ 596045 h 4172315"/>
                <a:gd name="connsiteX4" fmla="*/ 2951923 w 2951923"/>
                <a:gd name="connsiteY4" fmla="*/ 4172315 h 4172315"/>
                <a:gd name="connsiteX5" fmla="*/ 278483 w 2951923"/>
                <a:gd name="connsiteY5" fmla="*/ 4138892 h 4172315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70969 h 3704392"/>
                <a:gd name="connsiteX1" fmla="*/ 1281023 w 2951923"/>
                <a:gd name="connsiteY1" fmla="*/ 896853 h 3704392"/>
                <a:gd name="connsiteX2" fmla="*/ 2300272 w 2951923"/>
                <a:gd name="connsiteY2" fmla="*/ 128122 h 3704392"/>
                <a:gd name="connsiteX3" fmla="*/ 2935214 w 2951923"/>
                <a:gd name="connsiteY3" fmla="*/ 128122 h 3704392"/>
                <a:gd name="connsiteX4" fmla="*/ 2951923 w 2951923"/>
                <a:gd name="connsiteY4" fmla="*/ 3704392 h 3704392"/>
                <a:gd name="connsiteX5" fmla="*/ 278483 w 2951923"/>
                <a:gd name="connsiteY5" fmla="*/ 3670969 h 3704392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5 h 3638898"/>
                <a:gd name="connsiteX1" fmla="*/ 1281023 w 2951923"/>
                <a:gd name="connsiteY1" fmla="*/ 831359 h 3638898"/>
                <a:gd name="connsiteX2" fmla="*/ 2300272 w 2951923"/>
                <a:gd name="connsiteY2" fmla="*/ 62628 h 3638898"/>
                <a:gd name="connsiteX3" fmla="*/ 2935214 w 2951923"/>
                <a:gd name="connsiteY3" fmla="*/ 62628 h 3638898"/>
                <a:gd name="connsiteX4" fmla="*/ 2951923 w 2951923"/>
                <a:gd name="connsiteY4" fmla="*/ 3638898 h 3638898"/>
                <a:gd name="connsiteX5" fmla="*/ 278483 w 2951923"/>
                <a:gd name="connsiteY5" fmla="*/ 3605475 h 3638898"/>
                <a:gd name="connsiteX0" fmla="*/ 278483 w 2951923"/>
                <a:gd name="connsiteY0" fmla="*/ 3605473 h 3638896"/>
                <a:gd name="connsiteX1" fmla="*/ 1281023 w 2951923"/>
                <a:gd name="connsiteY1" fmla="*/ 831357 h 3638896"/>
                <a:gd name="connsiteX2" fmla="*/ 2300273 w 2951923"/>
                <a:gd name="connsiteY2" fmla="*/ 62627 h 3638896"/>
                <a:gd name="connsiteX3" fmla="*/ 2935214 w 2951923"/>
                <a:gd name="connsiteY3" fmla="*/ 62626 h 3638896"/>
                <a:gd name="connsiteX4" fmla="*/ 2951923 w 2951923"/>
                <a:gd name="connsiteY4" fmla="*/ 3638896 h 3638896"/>
                <a:gd name="connsiteX5" fmla="*/ 278483 w 2951923"/>
                <a:gd name="connsiteY5" fmla="*/ 3605473 h 3638896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3 w 2951923"/>
                <a:gd name="connsiteY1" fmla="*/ 80304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77156 h 3610579"/>
                <a:gd name="connsiteX1" fmla="*/ 1281024 w 2951923"/>
                <a:gd name="connsiteY1" fmla="*/ 950790 h 3610579"/>
                <a:gd name="connsiteX2" fmla="*/ 2300273 w 2951923"/>
                <a:gd name="connsiteY2" fmla="*/ 218996 h 3610579"/>
                <a:gd name="connsiteX3" fmla="*/ 2935214 w 2951923"/>
                <a:gd name="connsiteY3" fmla="*/ 34309 h 3610579"/>
                <a:gd name="connsiteX4" fmla="*/ 2951923 w 2951923"/>
                <a:gd name="connsiteY4" fmla="*/ 3610579 h 3610579"/>
                <a:gd name="connsiteX5" fmla="*/ 278483 w 2951923"/>
                <a:gd name="connsiteY5" fmla="*/ 3577156 h 3610579"/>
                <a:gd name="connsiteX0" fmla="*/ 278483 w 2951923"/>
                <a:gd name="connsiteY0" fmla="*/ 3542846 h 3576269"/>
                <a:gd name="connsiteX1" fmla="*/ 1281024 w 2951923"/>
                <a:gd name="connsiteY1" fmla="*/ 916480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604680 h 3638103"/>
                <a:gd name="connsiteX1" fmla="*/ 683875 w 2951923"/>
                <a:gd name="connsiteY1" fmla="*/ 461193 h 3638103"/>
                <a:gd name="connsiteX2" fmla="*/ 2300273 w 2951923"/>
                <a:gd name="connsiteY2" fmla="*/ 246520 h 3638103"/>
                <a:gd name="connsiteX3" fmla="*/ 2935214 w 2951923"/>
                <a:gd name="connsiteY3" fmla="*/ 61833 h 3638103"/>
                <a:gd name="connsiteX4" fmla="*/ 2951923 w 2951923"/>
                <a:gd name="connsiteY4" fmla="*/ 3638103 h 3638103"/>
                <a:gd name="connsiteX5" fmla="*/ 278483 w 2951923"/>
                <a:gd name="connsiteY5" fmla="*/ 3604680 h 3638103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78483 w 2951923"/>
                <a:gd name="connsiteY0" fmla="*/ 3542846 h 3576269"/>
                <a:gd name="connsiteX1" fmla="*/ 1427494 w 2951923"/>
                <a:gd name="connsiteY1" fmla="*/ 1002669 h 3576269"/>
                <a:gd name="connsiteX2" fmla="*/ 2300273 w 2951923"/>
                <a:gd name="connsiteY2" fmla="*/ 184686 h 3576269"/>
                <a:gd name="connsiteX3" fmla="*/ 2935214 w 2951923"/>
                <a:gd name="connsiteY3" fmla="*/ -1 h 3576269"/>
                <a:gd name="connsiteX4" fmla="*/ 2951923 w 2951923"/>
                <a:gd name="connsiteY4" fmla="*/ 3576269 h 3576269"/>
                <a:gd name="connsiteX5" fmla="*/ 278483 w 2951923"/>
                <a:gd name="connsiteY5" fmla="*/ 3542846 h 3576269"/>
                <a:gd name="connsiteX0" fmla="*/ 278483 w 2951923"/>
                <a:gd name="connsiteY0" fmla="*/ 3542848 h 3576271"/>
                <a:gd name="connsiteX1" fmla="*/ 1427494 w 2951923"/>
                <a:gd name="connsiteY1" fmla="*/ 1002671 h 3576271"/>
                <a:gd name="connsiteX2" fmla="*/ 2300273 w 2951923"/>
                <a:gd name="connsiteY2" fmla="*/ 184688 h 3576271"/>
                <a:gd name="connsiteX3" fmla="*/ 2935214 w 2951923"/>
                <a:gd name="connsiteY3" fmla="*/ 1 h 3576271"/>
                <a:gd name="connsiteX4" fmla="*/ 2951923 w 2951923"/>
                <a:gd name="connsiteY4" fmla="*/ 3576271 h 3576271"/>
                <a:gd name="connsiteX5" fmla="*/ 278483 w 2951923"/>
                <a:gd name="connsiteY5" fmla="*/ 3542848 h 3576271"/>
                <a:gd name="connsiteX0" fmla="*/ 2907 w 2676347"/>
                <a:gd name="connsiteY0" fmla="*/ 3542848 h 3576271"/>
                <a:gd name="connsiteX1" fmla="*/ 1151918 w 2676347"/>
                <a:gd name="connsiteY1" fmla="*/ 1002671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2024697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266863 w 2676347"/>
                <a:gd name="connsiteY2" fmla="*/ 184688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  <a:gd name="connsiteX0" fmla="*/ 80819 w 2754259"/>
                <a:gd name="connsiteY0" fmla="*/ 3882145 h 3915568"/>
                <a:gd name="connsiteX1" fmla="*/ 644230 w 2754259"/>
                <a:gd name="connsiteY1" fmla="*/ 1538273 h 3915568"/>
                <a:gd name="connsiteX2" fmla="*/ 288399 w 2754259"/>
                <a:gd name="connsiteY2" fmla="*/ 173440 h 3915568"/>
                <a:gd name="connsiteX3" fmla="*/ 2737550 w 2754259"/>
                <a:gd name="connsiteY3" fmla="*/ 339298 h 3915568"/>
                <a:gd name="connsiteX4" fmla="*/ 2754259 w 2754259"/>
                <a:gd name="connsiteY4" fmla="*/ 3915568 h 3915568"/>
                <a:gd name="connsiteX5" fmla="*/ 80819 w 2754259"/>
                <a:gd name="connsiteY5" fmla="*/ 3882145 h 3915568"/>
                <a:gd name="connsiteX0" fmla="*/ 2907 w 2676347"/>
                <a:gd name="connsiteY0" fmla="*/ 3542848 h 3576271"/>
                <a:gd name="connsiteX1" fmla="*/ 566318 w 2676347"/>
                <a:gd name="connsiteY1" fmla="*/ 1198976 h 3576271"/>
                <a:gd name="connsiteX2" fmla="*/ 1175004 w 2676347"/>
                <a:gd name="connsiteY2" fmla="*/ 437081 h 3576271"/>
                <a:gd name="connsiteX3" fmla="*/ 2659638 w 2676347"/>
                <a:gd name="connsiteY3" fmla="*/ 1 h 3576271"/>
                <a:gd name="connsiteX4" fmla="*/ 2676347 w 2676347"/>
                <a:gd name="connsiteY4" fmla="*/ 3576271 h 3576271"/>
                <a:gd name="connsiteX5" fmla="*/ 2907 w 2676347"/>
                <a:gd name="connsiteY5" fmla="*/ 3542848 h 357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347" h="3576271">
                  <a:moveTo>
                    <a:pt x="2907" y="3542848"/>
                  </a:moveTo>
                  <a:cubicBezTo>
                    <a:pt x="0" y="2808511"/>
                    <a:pt x="354367" y="1599971"/>
                    <a:pt x="566318" y="1198976"/>
                  </a:cubicBezTo>
                  <a:cubicBezTo>
                    <a:pt x="732773" y="871512"/>
                    <a:pt x="886605" y="677049"/>
                    <a:pt x="1175004" y="437081"/>
                  </a:cubicBezTo>
                  <a:cubicBezTo>
                    <a:pt x="1434518" y="263641"/>
                    <a:pt x="2288193" y="2629"/>
                    <a:pt x="2659638" y="1"/>
                  </a:cubicBezTo>
                  <a:cubicBezTo>
                    <a:pt x="2665208" y="1192091"/>
                    <a:pt x="2670777" y="2384181"/>
                    <a:pt x="2676347" y="3576271"/>
                  </a:cubicBezTo>
                  <a:lnTo>
                    <a:pt x="2907" y="3542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95000"/>
                    <a:shade val="70000"/>
                    <a:satMod val="150000"/>
                    <a:alpha val="40000"/>
                  </a:schemeClr>
                </a:gs>
                <a:gs pos="100000">
                  <a:schemeClr val="accent1">
                    <a:tint val="100000"/>
                    <a:shade val="100000"/>
                    <a:satMod val="1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9953" y="4446550"/>
              <a:ext cx="5860687" cy="1255169"/>
            </a:xfrm>
            <a:custGeom>
              <a:avLst/>
              <a:gdLst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334180 w 1470392"/>
                <a:gd name="connsiteY4" fmla="*/ 1955251 h 1955251"/>
                <a:gd name="connsiteX0" fmla="*/ 200508 w 1470392"/>
                <a:gd name="connsiteY0" fmla="*/ 1938539 h 1955251"/>
                <a:gd name="connsiteX1" fmla="*/ 0 w 1470392"/>
                <a:gd name="connsiteY1" fmla="*/ 1938539 h 1955251"/>
                <a:gd name="connsiteX2" fmla="*/ 16709 w 1470392"/>
                <a:gd name="connsiteY2" fmla="*/ 0 h 1955251"/>
                <a:gd name="connsiteX3" fmla="*/ 1470392 w 1470392"/>
                <a:gd name="connsiteY3" fmla="*/ 1119673 h 1955251"/>
                <a:gd name="connsiteX4" fmla="*/ 1019980 w 1470392"/>
                <a:gd name="connsiteY4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70392"/>
                <a:gd name="connsiteY0" fmla="*/ 1938539 h 1955251"/>
                <a:gd name="connsiteX1" fmla="*/ 16709 w 1470392"/>
                <a:gd name="connsiteY1" fmla="*/ 0 h 1955251"/>
                <a:gd name="connsiteX2" fmla="*/ 1470392 w 1470392"/>
                <a:gd name="connsiteY2" fmla="*/ 1119673 h 1955251"/>
                <a:gd name="connsiteX3" fmla="*/ 1019980 w 14703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55251"/>
                <a:gd name="connsiteX1" fmla="*/ 4009 w 1457692"/>
                <a:gd name="connsiteY1" fmla="*/ 0 h 1955251"/>
                <a:gd name="connsiteX2" fmla="*/ 1457692 w 1457692"/>
                <a:gd name="connsiteY2" fmla="*/ 1119673 h 1955251"/>
                <a:gd name="connsiteX3" fmla="*/ 1007280 w 1457692"/>
                <a:gd name="connsiteY3" fmla="*/ 1955251 h 1955251"/>
                <a:gd name="connsiteX4" fmla="*/ 0 w 1457692"/>
                <a:gd name="connsiteY4" fmla="*/ 1913139 h 1955251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905680 w 1457692"/>
                <a:gd name="connsiteY3" fmla="*/ 1906441 h 1913139"/>
                <a:gd name="connsiteX4" fmla="*/ 0 w 1457692"/>
                <a:gd name="connsiteY4" fmla="*/ 1913139 h 1913139"/>
                <a:gd name="connsiteX0" fmla="*/ 0 w 1457692"/>
                <a:gd name="connsiteY0" fmla="*/ 1913139 h 1913139"/>
                <a:gd name="connsiteX1" fmla="*/ 4009 w 1457692"/>
                <a:gd name="connsiteY1" fmla="*/ 0 h 1913139"/>
                <a:gd name="connsiteX2" fmla="*/ 1457692 w 1457692"/>
                <a:gd name="connsiteY2" fmla="*/ 1119673 h 1913139"/>
                <a:gd name="connsiteX3" fmla="*/ 892980 w 1457692"/>
                <a:gd name="connsiteY3" fmla="*/ 1912443 h 1913139"/>
                <a:gd name="connsiteX4" fmla="*/ 0 w 145769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1913139 h 1913139"/>
                <a:gd name="connsiteX1" fmla="*/ 4009 w 1552852"/>
                <a:gd name="connsiteY1" fmla="*/ 0 h 1913139"/>
                <a:gd name="connsiteX2" fmla="*/ 1552852 w 1552852"/>
                <a:gd name="connsiteY2" fmla="*/ 1345318 h 1913139"/>
                <a:gd name="connsiteX3" fmla="*/ 892980 w 1552852"/>
                <a:gd name="connsiteY3" fmla="*/ 1912443 h 1913139"/>
                <a:gd name="connsiteX4" fmla="*/ 0 w 1552852"/>
                <a:gd name="connsiteY4" fmla="*/ 1913139 h 1913139"/>
                <a:gd name="connsiteX0" fmla="*/ 0 w 1552852"/>
                <a:gd name="connsiteY0" fmla="*/ 637713 h 640943"/>
                <a:gd name="connsiteX1" fmla="*/ 232609 w 1552852"/>
                <a:gd name="connsiteY1" fmla="*/ 3230 h 640943"/>
                <a:gd name="connsiteX2" fmla="*/ 1552852 w 1552852"/>
                <a:gd name="connsiteY2" fmla="*/ 69892 h 640943"/>
                <a:gd name="connsiteX3" fmla="*/ 892980 w 1552852"/>
                <a:gd name="connsiteY3" fmla="*/ 637017 h 640943"/>
                <a:gd name="connsiteX4" fmla="*/ 0 w 1552852"/>
                <a:gd name="connsiteY4" fmla="*/ 637713 h 640943"/>
                <a:gd name="connsiteX0" fmla="*/ 0 w 1552852"/>
                <a:gd name="connsiteY0" fmla="*/ 637713 h 637713"/>
                <a:gd name="connsiteX1" fmla="*/ 232609 w 1552852"/>
                <a:gd name="connsiteY1" fmla="*/ 3230 h 637713"/>
                <a:gd name="connsiteX2" fmla="*/ 1552852 w 1552852"/>
                <a:gd name="connsiteY2" fmla="*/ 69892 h 637713"/>
                <a:gd name="connsiteX3" fmla="*/ 892980 w 1552852"/>
                <a:gd name="connsiteY3" fmla="*/ 637017 h 637713"/>
                <a:gd name="connsiteX4" fmla="*/ 0 w 1552852"/>
                <a:gd name="connsiteY4" fmla="*/ 637713 h 637713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552852"/>
                <a:gd name="connsiteY0" fmla="*/ 709697 h 709697"/>
                <a:gd name="connsiteX1" fmla="*/ 842209 w 1552852"/>
                <a:gd name="connsiteY1" fmla="*/ 0 h 709697"/>
                <a:gd name="connsiteX2" fmla="*/ 1552852 w 1552852"/>
                <a:gd name="connsiteY2" fmla="*/ 141876 h 709697"/>
                <a:gd name="connsiteX3" fmla="*/ 892980 w 1552852"/>
                <a:gd name="connsiteY3" fmla="*/ 709001 h 709697"/>
                <a:gd name="connsiteX4" fmla="*/ 0 w 1552852"/>
                <a:gd name="connsiteY4" fmla="*/ 709697 h 709697"/>
                <a:gd name="connsiteX0" fmla="*/ 0 w 1400452"/>
                <a:gd name="connsiteY0" fmla="*/ 1319971 h 1319971"/>
                <a:gd name="connsiteX1" fmla="*/ 842209 w 1400452"/>
                <a:gd name="connsiteY1" fmla="*/ 61027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400452"/>
                <a:gd name="connsiteY0" fmla="*/ 1319971 h 1319971"/>
                <a:gd name="connsiteX1" fmla="*/ 613609 w 1400452"/>
                <a:gd name="connsiteY1" fmla="*/ 459844 h 1319971"/>
                <a:gd name="connsiteX2" fmla="*/ 1400452 w 1400452"/>
                <a:gd name="connsiteY2" fmla="*/ 0 h 1319971"/>
                <a:gd name="connsiteX3" fmla="*/ 892980 w 1400452"/>
                <a:gd name="connsiteY3" fmla="*/ 1319275 h 1319971"/>
                <a:gd name="connsiteX4" fmla="*/ 0 w 1400452"/>
                <a:gd name="connsiteY4" fmla="*/ 1319971 h 1319971"/>
                <a:gd name="connsiteX0" fmla="*/ 0 w 1684615"/>
                <a:gd name="connsiteY0" fmla="*/ 1169541 h 1169541"/>
                <a:gd name="connsiteX1" fmla="*/ 613609 w 1684615"/>
                <a:gd name="connsiteY1" fmla="*/ 309414 h 1169541"/>
                <a:gd name="connsiteX2" fmla="*/ 1684615 w 1684615"/>
                <a:gd name="connsiteY2" fmla="*/ 0 h 1169541"/>
                <a:gd name="connsiteX3" fmla="*/ 892980 w 1684615"/>
                <a:gd name="connsiteY3" fmla="*/ 1168845 h 1169541"/>
                <a:gd name="connsiteX4" fmla="*/ 0 w 1684615"/>
                <a:gd name="connsiteY4" fmla="*/ 1169541 h 1169541"/>
                <a:gd name="connsiteX0" fmla="*/ 0 w 1776812"/>
                <a:gd name="connsiteY0" fmla="*/ 1169541 h 1169541"/>
                <a:gd name="connsiteX1" fmla="*/ 613609 w 1776812"/>
                <a:gd name="connsiteY1" fmla="*/ 309414 h 1169541"/>
                <a:gd name="connsiteX2" fmla="*/ 1684615 w 1776812"/>
                <a:gd name="connsiteY2" fmla="*/ 0 h 1169541"/>
                <a:gd name="connsiteX3" fmla="*/ 892980 w 1776812"/>
                <a:gd name="connsiteY3" fmla="*/ 1168845 h 1169541"/>
                <a:gd name="connsiteX4" fmla="*/ 0 w 1776812"/>
                <a:gd name="connsiteY4" fmla="*/ 1169541 h 1169541"/>
                <a:gd name="connsiteX0" fmla="*/ 0 w 2177989"/>
                <a:gd name="connsiteY0" fmla="*/ 1169541 h 1169541"/>
                <a:gd name="connsiteX1" fmla="*/ 613609 w 2177989"/>
                <a:gd name="connsiteY1" fmla="*/ 309414 h 1169541"/>
                <a:gd name="connsiteX2" fmla="*/ 1684615 w 2177989"/>
                <a:gd name="connsiteY2" fmla="*/ 0 h 1169541"/>
                <a:gd name="connsiteX3" fmla="*/ 2046050 w 2177989"/>
                <a:gd name="connsiteY3" fmla="*/ 317104 h 1169541"/>
                <a:gd name="connsiteX4" fmla="*/ 892980 w 2177989"/>
                <a:gd name="connsiteY4" fmla="*/ 1168845 h 1169541"/>
                <a:gd name="connsiteX5" fmla="*/ 0 w 2177989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2046050"/>
                <a:gd name="connsiteY0" fmla="*/ 1169541 h 1169541"/>
                <a:gd name="connsiteX1" fmla="*/ 613609 w 2046050"/>
                <a:gd name="connsiteY1" fmla="*/ 309414 h 1169541"/>
                <a:gd name="connsiteX2" fmla="*/ 1684615 w 2046050"/>
                <a:gd name="connsiteY2" fmla="*/ 0 h 1169541"/>
                <a:gd name="connsiteX3" fmla="*/ 2046050 w 2046050"/>
                <a:gd name="connsiteY3" fmla="*/ 317104 h 1169541"/>
                <a:gd name="connsiteX4" fmla="*/ 892980 w 2046050"/>
                <a:gd name="connsiteY4" fmla="*/ 1168845 h 1169541"/>
                <a:gd name="connsiteX5" fmla="*/ 0 w 2046050"/>
                <a:gd name="connsiteY5" fmla="*/ 1169541 h 1169541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3646250"/>
                <a:gd name="connsiteY0" fmla="*/ 1360639 h 1360639"/>
                <a:gd name="connsiteX1" fmla="*/ 613609 w 3646250"/>
                <a:gd name="connsiteY1" fmla="*/ 500512 h 1360639"/>
                <a:gd name="connsiteX2" fmla="*/ 1684615 w 3646250"/>
                <a:gd name="connsiteY2" fmla="*/ 191098 h 1360639"/>
                <a:gd name="connsiteX3" fmla="*/ 3646250 w 3646250"/>
                <a:gd name="connsiteY3" fmla="*/ 207342 h 1360639"/>
                <a:gd name="connsiteX4" fmla="*/ 892980 w 3646250"/>
                <a:gd name="connsiteY4" fmla="*/ 1359943 h 1360639"/>
                <a:gd name="connsiteX5" fmla="*/ 0 w 36462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03450"/>
                <a:gd name="connsiteY0" fmla="*/ 1360639 h 1360639"/>
                <a:gd name="connsiteX1" fmla="*/ 1070809 w 4103450"/>
                <a:gd name="connsiteY1" fmla="*/ 500512 h 1360639"/>
                <a:gd name="connsiteX2" fmla="*/ 2141815 w 4103450"/>
                <a:gd name="connsiteY2" fmla="*/ 191098 h 1360639"/>
                <a:gd name="connsiteX3" fmla="*/ 4103450 w 4103450"/>
                <a:gd name="connsiteY3" fmla="*/ 207342 h 1360639"/>
                <a:gd name="connsiteX4" fmla="*/ 1350180 w 4103450"/>
                <a:gd name="connsiteY4" fmla="*/ 1359943 h 1360639"/>
                <a:gd name="connsiteX5" fmla="*/ 0 w 41034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4179650"/>
                <a:gd name="connsiteY0" fmla="*/ 1360639 h 1360639"/>
                <a:gd name="connsiteX1" fmla="*/ 1147009 w 4179650"/>
                <a:gd name="connsiteY1" fmla="*/ 500512 h 1360639"/>
                <a:gd name="connsiteX2" fmla="*/ 2218015 w 4179650"/>
                <a:gd name="connsiteY2" fmla="*/ 191098 h 1360639"/>
                <a:gd name="connsiteX3" fmla="*/ 4179650 w 4179650"/>
                <a:gd name="connsiteY3" fmla="*/ 207342 h 1360639"/>
                <a:gd name="connsiteX4" fmla="*/ 1426380 w 4179650"/>
                <a:gd name="connsiteY4" fmla="*/ 1359943 h 1360639"/>
                <a:gd name="connsiteX5" fmla="*/ 0 w 4179650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4179650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6014488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360639 h 1360639"/>
                <a:gd name="connsiteX1" fmla="*/ 1147009 w 6109721"/>
                <a:gd name="connsiteY1" fmla="*/ 500512 h 1360639"/>
                <a:gd name="connsiteX2" fmla="*/ 2218015 w 6109721"/>
                <a:gd name="connsiteY2" fmla="*/ 191098 h 1360639"/>
                <a:gd name="connsiteX3" fmla="*/ 5894951 w 6109721"/>
                <a:gd name="connsiteY3" fmla="*/ 207342 h 1360639"/>
                <a:gd name="connsiteX4" fmla="*/ 5856205 w 6109721"/>
                <a:gd name="connsiteY4" fmla="*/ 1359944 h 1360639"/>
                <a:gd name="connsiteX5" fmla="*/ 0 w 6109721"/>
                <a:gd name="connsiteY5" fmla="*/ 1360639 h 1360639"/>
                <a:gd name="connsiteX0" fmla="*/ 0 w 6109723"/>
                <a:gd name="connsiteY0" fmla="*/ 1360639 h 1360639"/>
                <a:gd name="connsiteX1" fmla="*/ 1147009 w 6109723"/>
                <a:gd name="connsiteY1" fmla="*/ 500512 h 1360639"/>
                <a:gd name="connsiteX2" fmla="*/ 2218015 w 6109723"/>
                <a:gd name="connsiteY2" fmla="*/ 191098 h 1360639"/>
                <a:gd name="connsiteX3" fmla="*/ 5894951 w 6109723"/>
                <a:gd name="connsiteY3" fmla="*/ 207342 h 1360639"/>
                <a:gd name="connsiteX4" fmla="*/ 5856205 w 6109723"/>
                <a:gd name="connsiteY4" fmla="*/ 1359944 h 1360639"/>
                <a:gd name="connsiteX5" fmla="*/ 0 w 6109723"/>
                <a:gd name="connsiteY5" fmla="*/ 1360639 h 1360639"/>
                <a:gd name="connsiteX0" fmla="*/ 0 w 6109721"/>
                <a:gd name="connsiteY0" fmla="*/ 1187063 h 1187063"/>
                <a:gd name="connsiteX1" fmla="*/ 1147009 w 6109721"/>
                <a:gd name="connsiteY1" fmla="*/ 326936 h 1187063"/>
                <a:gd name="connsiteX2" fmla="*/ 2218015 w 6109721"/>
                <a:gd name="connsiteY2" fmla="*/ 17522 h 1187063"/>
                <a:gd name="connsiteX3" fmla="*/ 5894951 w 6109721"/>
                <a:gd name="connsiteY3" fmla="*/ 33766 h 1187063"/>
                <a:gd name="connsiteX4" fmla="*/ 5856205 w 6109721"/>
                <a:gd name="connsiteY4" fmla="*/ 1186368 h 1187063"/>
                <a:gd name="connsiteX5" fmla="*/ 0 w 6109721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5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5 w 5894952"/>
                <a:gd name="connsiteY4" fmla="*/ 1186368 h 1187063"/>
                <a:gd name="connsiteX5" fmla="*/ 0 w 5894952"/>
                <a:gd name="connsiteY5" fmla="*/ 1187063 h 1187063"/>
                <a:gd name="connsiteX0" fmla="*/ 0 w 5894950"/>
                <a:gd name="connsiteY0" fmla="*/ 1187063 h 1187063"/>
                <a:gd name="connsiteX1" fmla="*/ 1147009 w 5894950"/>
                <a:gd name="connsiteY1" fmla="*/ 326936 h 1187063"/>
                <a:gd name="connsiteX2" fmla="*/ 2218015 w 5894950"/>
                <a:gd name="connsiteY2" fmla="*/ 17522 h 1187063"/>
                <a:gd name="connsiteX3" fmla="*/ 5894951 w 5894950"/>
                <a:gd name="connsiteY3" fmla="*/ 33766 h 1187063"/>
                <a:gd name="connsiteX4" fmla="*/ 5856206 w 5894950"/>
                <a:gd name="connsiteY4" fmla="*/ 1186368 h 1187063"/>
                <a:gd name="connsiteX5" fmla="*/ 0 w 5894950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1 w 5894952"/>
                <a:gd name="connsiteY3" fmla="*/ 33766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94952"/>
                <a:gd name="connsiteY0" fmla="*/ 1187063 h 1187063"/>
                <a:gd name="connsiteX1" fmla="*/ 1147009 w 5894952"/>
                <a:gd name="connsiteY1" fmla="*/ 326936 h 1187063"/>
                <a:gd name="connsiteX2" fmla="*/ 2218015 w 5894952"/>
                <a:gd name="connsiteY2" fmla="*/ 17522 h 1187063"/>
                <a:gd name="connsiteX3" fmla="*/ 5894952 w 5894952"/>
                <a:gd name="connsiteY3" fmla="*/ 33765 h 1187063"/>
                <a:gd name="connsiteX4" fmla="*/ 5856207 w 5894952"/>
                <a:gd name="connsiteY4" fmla="*/ 1186368 h 1187063"/>
                <a:gd name="connsiteX5" fmla="*/ 0 w 5894952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6022355"/>
                <a:gd name="connsiteY0" fmla="*/ 1187063 h 1187063"/>
                <a:gd name="connsiteX1" fmla="*/ 1147009 w 6022355"/>
                <a:gd name="connsiteY1" fmla="*/ 326936 h 1187063"/>
                <a:gd name="connsiteX2" fmla="*/ 2218015 w 6022355"/>
                <a:gd name="connsiteY2" fmla="*/ 17522 h 1187063"/>
                <a:gd name="connsiteX3" fmla="*/ 5815260 w 6022355"/>
                <a:gd name="connsiteY3" fmla="*/ 33765 h 1187063"/>
                <a:gd name="connsiteX4" fmla="*/ 5856207 w 6022355"/>
                <a:gd name="connsiteY4" fmla="*/ 1186368 h 1187063"/>
                <a:gd name="connsiteX5" fmla="*/ 0 w 6022355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815260 w 5860688"/>
                <a:gd name="connsiteY3" fmla="*/ 33765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7063 h 1187063"/>
                <a:gd name="connsiteX1" fmla="*/ 1147009 w 5860688"/>
                <a:gd name="connsiteY1" fmla="*/ 326936 h 1187063"/>
                <a:gd name="connsiteX2" fmla="*/ 2218015 w 5860688"/>
                <a:gd name="connsiteY2" fmla="*/ 17522 h 1187063"/>
                <a:gd name="connsiteX3" fmla="*/ 5303905 w 5860688"/>
                <a:gd name="connsiteY3" fmla="*/ 472522 h 1187063"/>
                <a:gd name="connsiteX4" fmla="*/ 5856207 w 5860688"/>
                <a:gd name="connsiteY4" fmla="*/ 1186368 h 1187063"/>
                <a:gd name="connsiteX5" fmla="*/ 0 w 5860688"/>
                <a:gd name="connsiteY5" fmla="*/ 1187063 h 1187063"/>
                <a:gd name="connsiteX0" fmla="*/ 0 w 5860688"/>
                <a:gd name="connsiteY0" fmla="*/ 1188873 h 1188873"/>
                <a:gd name="connsiteX1" fmla="*/ 1147009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  <a:gd name="connsiteX0" fmla="*/ 0 w 5860688"/>
                <a:gd name="connsiteY0" fmla="*/ 1188873 h 1188873"/>
                <a:gd name="connsiteX1" fmla="*/ 783987 w 5860688"/>
                <a:gd name="connsiteY1" fmla="*/ 328746 h 1188873"/>
                <a:gd name="connsiteX2" fmla="*/ 2218015 w 5860688"/>
                <a:gd name="connsiteY2" fmla="*/ 19332 h 1188873"/>
                <a:gd name="connsiteX3" fmla="*/ 5855106 w 5860688"/>
                <a:gd name="connsiteY3" fmla="*/ 0 h 1188873"/>
                <a:gd name="connsiteX4" fmla="*/ 5856207 w 5860688"/>
                <a:gd name="connsiteY4" fmla="*/ 1188178 h 1188873"/>
                <a:gd name="connsiteX5" fmla="*/ 0 w 5860688"/>
                <a:gd name="connsiteY5" fmla="*/ 1188873 h 118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0688" h="1188873">
                  <a:moveTo>
                    <a:pt x="0" y="1188873"/>
                  </a:moveTo>
                  <a:cubicBezTo>
                    <a:pt x="358714" y="472678"/>
                    <a:pt x="414318" y="523669"/>
                    <a:pt x="783987" y="328746"/>
                  </a:cubicBezTo>
                  <a:cubicBezTo>
                    <a:pt x="1153656" y="133823"/>
                    <a:pt x="2035016" y="49391"/>
                    <a:pt x="2218015" y="19332"/>
                  </a:cubicBezTo>
                  <a:cubicBezTo>
                    <a:pt x="2381964" y="1810"/>
                    <a:pt x="5655000" y="6106"/>
                    <a:pt x="5855106" y="0"/>
                  </a:cubicBezTo>
                  <a:cubicBezTo>
                    <a:pt x="5856331" y="518539"/>
                    <a:pt x="5860688" y="757100"/>
                    <a:pt x="5856207" y="1188178"/>
                  </a:cubicBezTo>
                  <a:lnTo>
                    <a:pt x="0" y="118887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88010" y="4438987"/>
              <a:ext cx="5322647" cy="1276363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4611684"/>
                <a:gd name="connsiteY0" fmla="*/ 2439886 h 2456597"/>
                <a:gd name="connsiteX1" fmla="*/ 1250030 w 4611684"/>
                <a:gd name="connsiteY1" fmla="*/ 1036117 h 2456597"/>
                <a:gd name="connsiteX2" fmla="*/ 3258255 w 4611684"/>
                <a:gd name="connsiteY2" fmla="*/ 350943 h 2456597"/>
                <a:gd name="connsiteX3" fmla="*/ 4611684 w 4611684"/>
                <a:gd name="connsiteY3" fmla="*/ 350943 h 2456597"/>
                <a:gd name="connsiteX4" fmla="*/ 4578266 w 4611684"/>
                <a:gd name="connsiteY4" fmla="*/ 2456597 h 2456597"/>
                <a:gd name="connsiteX5" fmla="*/ 0 w 4611684"/>
                <a:gd name="connsiteY5" fmla="*/ 2439886 h 2456597"/>
                <a:gd name="connsiteX0" fmla="*/ 0 w 4611684"/>
                <a:gd name="connsiteY0" fmla="*/ 2439884 h 2456595"/>
                <a:gd name="connsiteX1" fmla="*/ 1250030 w 4611684"/>
                <a:gd name="connsiteY1" fmla="*/ 1036115 h 2456595"/>
                <a:gd name="connsiteX2" fmla="*/ 3258255 w 4611684"/>
                <a:gd name="connsiteY2" fmla="*/ 350941 h 2456595"/>
                <a:gd name="connsiteX3" fmla="*/ 4611684 w 4611684"/>
                <a:gd name="connsiteY3" fmla="*/ 350941 h 2456595"/>
                <a:gd name="connsiteX4" fmla="*/ 4578266 w 4611684"/>
                <a:gd name="connsiteY4" fmla="*/ 2456595 h 2456595"/>
                <a:gd name="connsiteX5" fmla="*/ 0 w 4611684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4578266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439884 h 2456595"/>
                <a:gd name="connsiteX1" fmla="*/ 1250030 w 5306893"/>
                <a:gd name="connsiteY1" fmla="*/ 1036115 h 2456595"/>
                <a:gd name="connsiteX2" fmla="*/ 3258255 w 5306893"/>
                <a:gd name="connsiteY2" fmla="*/ 350941 h 2456595"/>
                <a:gd name="connsiteX3" fmla="*/ 5306893 w 5306893"/>
                <a:gd name="connsiteY3" fmla="*/ 350943 h 2456595"/>
                <a:gd name="connsiteX4" fmla="*/ 5301567 w 5306893"/>
                <a:gd name="connsiteY4" fmla="*/ 2456595 h 2456595"/>
                <a:gd name="connsiteX5" fmla="*/ 0 w 5306893"/>
                <a:gd name="connsiteY5" fmla="*/ 2439884 h 2456595"/>
                <a:gd name="connsiteX0" fmla="*/ 0 w 5306893"/>
                <a:gd name="connsiteY0" fmla="*/ 2203139 h 2219850"/>
                <a:gd name="connsiteX1" fmla="*/ 1250030 w 5306893"/>
                <a:gd name="connsiteY1" fmla="*/ 799370 h 2219850"/>
                <a:gd name="connsiteX2" fmla="*/ 3258255 w 5306893"/>
                <a:gd name="connsiteY2" fmla="*/ 114196 h 2219850"/>
                <a:gd name="connsiteX3" fmla="*/ 5306893 w 5306893"/>
                <a:gd name="connsiteY3" fmla="*/ 114198 h 2219850"/>
                <a:gd name="connsiteX4" fmla="*/ 5301567 w 5306893"/>
                <a:gd name="connsiteY4" fmla="*/ 2219850 h 2219850"/>
                <a:gd name="connsiteX5" fmla="*/ 0 w 5306893"/>
                <a:gd name="connsiteY5" fmla="*/ 2203139 h 2219850"/>
                <a:gd name="connsiteX0" fmla="*/ 0 w 5306893"/>
                <a:gd name="connsiteY0" fmla="*/ 3815753 h 3832464"/>
                <a:gd name="connsiteX1" fmla="*/ 1250030 w 5306893"/>
                <a:gd name="connsiteY1" fmla="*/ 2411984 h 3832464"/>
                <a:gd name="connsiteX2" fmla="*/ 2113618 w 5306893"/>
                <a:gd name="connsiteY2" fmla="*/ 114194 h 3832464"/>
                <a:gd name="connsiteX3" fmla="*/ 5306893 w 5306893"/>
                <a:gd name="connsiteY3" fmla="*/ 1726812 h 3832464"/>
                <a:gd name="connsiteX4" fmla="*/ 5301567 w 5306893"/>
                <a:gd name="connsiteY4" fmla="*/ 3832464 h 3832464"/>
                <a:gd name="connsiteX5" fmla="*/ 0 w 5306893"/>
                <a:gd name="connsiteY5" fmla="*/ 3815753 h 3832464"/>
                <a:gd name="connsiteX0" fmla="*/ 0 w 5306893"/>
                <a:gd name="connsiteY0" fmla="*/ 2157922 h 2174633"/>
                <a:gd name="connsiteX1" fmla="*/ 1250030 w 5306893"/>
                <a:gd name="connsiteY1" fmla="*/ 754153 h 2174633"/>
                <a:gd name="connsiteX2" fmla="*/ 2942251 w 5306893"/>
                <a:gd name="connsiteY2" fmla="*/ 114195 h 2174633"/>
                <a:gd name="connsiteX3" fmla="*/ 5306893 w 5306893"/>
                <a:gd name="connsiteY3" fmla="*/ 68981 h 2174633"/>
                <a:gd name="connsiteX4" fmla="*/ 5301567 w 5306893"/>
                <a:gd name="connsiteY4" fmla="*/ 2174633 h 2174633"/>
                <a:gd name="connsiteX5" fmla="*/ 0 w 5306893"/>
                <a:gd name="connsiteY5" fmla="*/ 2157922 h 2174633"/>
                <a:gd name="connsiteX0" fmla="*/ 0 w 5306893"/>
                <a:gd name="connsiteY0" fmla="*/ 2113738 h 2130449"/>
                <a:gd name="connsiteX1" fmla="*/ 1250031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  <a:gd name="connsiteX0" fmla="*/ 0 w 5306893"/>
                <a:gd name="connsiteY0" fmla="*/ 2113738 h 2130449"/>
                <a:gd name="connsiteX1" fmla="*/ 1070092 w 5306893"/>
                <a:gd name="connsiteY1" fmla="*/ 444869 h 2130449"/>
                <a:gd name="connsiteX2" fmla="*/ 2942251 w 5306893"/>
                <a:gd name="connsiteY2" fmla="*/ 70011 h 2130449"/>
                <a:gd name="connsiteX3" fmla="*/ 5306893 w 5306893"/>
                <a:gd name="connsiteY3" fmla="*/ 24797 h 2130449"/>
                <a:gd name="connsiteX4" fmla="*/ 5301567 w 5306893"/>
                <a:gd name="connsiteY4" fmla="*/ 2130449 h 2130449"/>
                <a:gd name="connsiteX5" fmla="*/ 0 w 5306893"/>
                <a:gd name="connsiteY5" fmla="*/ 2113738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893" h="2130449">
                  <a:moveTo>
                    <a:pt x="0" y="2113738"/>
                  </a:moveTo>
                  <a:cubicBezTo>
                    <a:pt x="2" y="1718712"/>
                    <a:pt x="574533" y="764799"/>
                    <a:pt x="1070092" y="444869"/>
                  </a:cubicBezTo>
                  <a:cubicBezTo>
                    <a:pt x="1666892" y="51466"/>
                    <a:pt x="2236117" y="140023"/>
                    <a:pt x="2942251" y="70011"/>
                  </a:cubicBezTo>
                  <a:cubicBezTo>
                    <a:pt x="3648385" y="-1"/>
                    <a:pt x="4932401" y="5422"/>
                    <a:pt x="5306893" y="24797"/>
                  </a:cubicBezTo>
                  <a:cubicBezTo>
                    <a:pt x="5305118" y="726681"/>
                    <a:pt x="5303342" y="1428565"/>
                    <a:pt x="5301567" y="2130449"/>
                  </a:cubicBezTo>
                  <a:lnTo>
                    <a:pt x="0" y="2113738"/>
                  </a:lnTo>
                  <a:close/>
                </a:path>
              </a:pathLst>
            </a:custGeom>
            <a:solidFill>
              <a:srgbClr val="3366FF">
                <a:alpha val="40000"/>
              </a:srgbClr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8002" y="4037769"/>
              <a:ext cx="3963762" cy="1677581"/>
            </a:xfrm>
            <a:custGeom>
              <a:avLst/>
              <a:gdLst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609878 w 5221562"/>
                <a:gd name="connsiteY0" fmla="*/ 2088943 h 2105654"/>
                <a:gd name="connsiteX1" fmla="*/ 1528873 w 5221562"/>
                <a:gd name="connsiteY1" fmla="*/ 685173 h 2105654"/>
                <a:gd name="connsiteX2" fmla="*/ 3868133 w 5221562"/>
                <a:gd name="connsiteY2" fmla="*/ 0 h 2105654"/>
                <a:gd name="connsiteX3" fmla="*/ 5221562 w 5221562"/>
                <a:gd name="connsiteY3" fmla="*/ 0 h 2105654"/>
                <a:gd name="connsiteX4" fmla="*/ 5188144 w 5221562"/>
                <a:gd name="connsiteY4" fmla="*/ 2105654 h 2105654"/>
                <a:gd name="connsiteX5" fmla="*/ 609878 w 5221562"/>
                <a:gd name="connsiteY5" fmla="*/ 2088943 h 2105654"/>
                <a:gd name="connsiteX0" fmla="*/ 0 w 4611684"/>
                <a:gd name="connsiteY0" fmla="*/ 2088943 h 2105654"/>
                <a:gd name="connsiteX1" fmla="*/ 918995 w 4611684"/>
                <a:gd name="connsiteY1" fmla="*/ 685173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  <a:gd name="connsiteX0" fmla="*/ 0 w 4611684"/>
                <a:gd name="connsiteY0" fmla="*/ 2088943 h 2105654"/>
                <a:gd name="connsiteX1" fmla="*/ 1250030 w 4611684"/>
                <a:gd name="connsiteY1" fmla="*/ 685174 h 2105654"/>
                <a:gd name="connsiteX2" fmla="*/ 3258255 w 4611684"/>
                <a:gd name="connsiteY2" fmla="*/ 0 h 2105654"/>
                <a:gd name="connsiteX3" fmla="*/ 4611684 w 4611684"/>
                <a:gd name="connsiteY3" fmla="*/ 0 h 2105654"/>
                <a:gd name="connsiteX4" fmla="*/ 4578266 w 4611684"/>
                <a:gd name="connsiteY4" fmla="*/ 2105654 h 2105654"/>
                <a:gd name="connsiteX5" fmla="*/ 0 w 4611684"/>
                <a:gd name="connsiteY5" fmla="*/ 2088943 h 210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1684" h="2105654">
                  <a:moveTo>
                    <a:pt x="0" y="2088943"/>
                  </a:moveTo>
                  <a:cubicBezTo>
                    <a:pt x="2" y="1693917"/>
                    <a:pt x="881768" y="972869"/>
                    <a:pt x="1250030" y="685174"/>
                  </a:cubicBezTo>
                  <a:cubicBezTo>
                    <a:pt x="1846830" y="206624"/>
                    <a:pt x="2642807" y="114196"/>
                    <a:pt x="3258255" y="0"/>
                  </a:cubicBezTo>
                  <a:lnTo>
                    <a:pt x="4611684" y="0"/>
                  </a:lnTo>
                  <a:lnTo>
                    <a:pt x="4578266" y="2105654"/>
                  </a:lnTo>
                  <a:lnTo>
                    <a:pt x="0" y="208894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-761603" y="4114403"/>
              <a:ext cx="39616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90600" y="5715794"/>
              <a:ext cx="7239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06734" y="6432624"/>
              <a:ext cx="78446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Seconds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8672" y="5999201"/>
              <a:ext cx="70153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Nightly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8869" y="6432624"/>
              <a:ext cx="6719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Hourly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33281" y="5433584"/>
              <a:ext cx="1805980" cy="131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 ingestion frequency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1" y="1981200"/>
              <a:ext cx="1961603" cy="9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Dataset size or rate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7064" y="5999201"/>
              <a:ext cx="78578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Minutes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1809" y="6432624"/>
              <a:ext cx="72055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Weekly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3421" y="5987857"/>
              <a:ext cx="60589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&lt;&lt; 1 </a:t>
              </a:r>
              <a:r>
                <a:rPr lang="en-US" sz="1400" dirty="0" err="1" smtClean="0"/>
                <a:t>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798" y="3886200"/>
              <a:ext cx="769368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Tera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621" y="3124200"/>
              <a:ext cx="79398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Peta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849" y="2362200"/>
              <a:ext cx="679015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Exa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7" y="4648200"/>
              <a:ext cx="794259" cy="48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Giga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9987" y="5999201"/>
              <a:ext cx="8024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Monthly</a:t>
              </a:r>
              <a:endParaRPr lang="en-US" sz="1400" dirty="0"/>
            </a:p>
          </p:txBody>
        </p:sp>
      </p:grpSp>
      <p:sp>
        <p:nvSpPr>
          <p:cNvPr id="56" name="Freeform 55"/>
          <p:cNvSpPr/>
          <p:nvPr/>
        </p:nvSpPr>
        <p:spPr>
          <a:xfrm>
            <a:off x="828291" y="2433948"/>
            <a:ext cx="3347128" cy="1583521"/>
          </a:xfrm>
          <a:custGeom>
            <a:avLst/>
            <a:gdLst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0 w 3340778"/>
              <a:gd name="connsiteY3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579805 w 3340778"/>
              <a:gd name="connsiteY3" fmla="*/ 8007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615271 h 1615271"/>
              <a:gd name="connsiteX1" fmla="*/ 3340778 w 3340778"/>
              <a:gd name="connsiteY1" fmla="*/ 1615271 h 1615271"/>
              <a:gd name="connsiteX2" fmla="*/ 3340778 w 3340778"/>
              <a:gd name="connsiteY2" fmla="*/ 0 h 1615271"/>
              <a:gd name="connsiteX3" fmla="*/ 700455 w 3340778"/>
              <a:gd name="connsiteY3" fmla="*/ 711832 h 1615271"/>
              <a:gd name="connsiteX4" fmla="*/ 0 w 3340778"/>
              <a:gd name="connsiteY4" fmla="*/ 1615271 h 1615271"/>
              <a:gd name="connsiteX0" fmla="*/ 0 w 3340778"/>
              <a:gd name="connsiteY0" fmla="*/ 1710521 h 1710521"/>
              <a:gd name="connsiteX1" fmla="*/ 3340778 w 3340778"/>
              <a:gd name="connsiteY1" fmla="*/ 1710521 h 1710521"/>
              <a:gd name="connsiteX2" fmla="*/ 3035978 w 3340778"/>
              <a:gd name="connsiteY2" fmla="*/ 0 h 1710521"/>
              <a:gd name="connsiteX3" fmla="*/ 700455 w 3340778"/>
              <a:gd name="connsiteY3" fmla="*/ 807082 h 1710521"/>
              <a:gd name="connsiteX4" fmla="*/ 0 w 3340778"/>
              <a:gd name="connsiteY4" fmla="*/ 1710521 h 1710521"/>
              <a:gd name="connsiteX0" fmla="*/ 0 w 3347128"/>
              <a:gd name="connsiteY0" fmla="*/ 1583521 h 1583521"/>
              <a:gd name="connsiteX1" fmla="*/ 3340778 w 3347128"/>
              <a:gd name="connsiteY1" fmla="*/ 1583521 h 1583521"/>
              <a:gd name="connsiteX2" fmla="*/ 3347128 w 3347128"/>
              <a:gd name="connsiteY2" fmla="*/ 0 h 1583521"/>
              <a:gd name="connsiteX3" fmla="*/ 700455 w 3347128"/>
              <a:gd name="connsiteY3" fmla="*/ 680082 h 1583521"/>
              <a:gd name="connsiteX4" fmla="*/ 0 w 3347128"/>
              <a:gd name="connsiteY4" fmla="*/ 1583521 h 1583521"/>
              <a:gd name="connsiteX0" fmla="*/ 0 w 3347128"/>
              <a:gd name="connsiteY0" fmla="*/ 1583521 h 1583521"/>
              <a:gd name="connsiteX1" fmla="*/ 3340778 w 3347128"/>
              <a:gd name="connsiteY1" fmla="*/ 1583521 h 1583521"/>
              <a:gd name="connsiteX2" fmla="*/ 3347128 w 3347128"/>
              <a:gd name="connsiteY2" fmla="*/ 0 h 1583521"/>
              <a:gd name="connsiteX3" fmla="*/ 700455 w 3347128"/>
              <a:gd name="connsiteY3" fmla="*/ 680082 h 1583521"/>
              <a:gd name="connsiteX4" fmla="*/ 0 w 3347128"/>
              <a:gd name="connsiteY4" fmla="*/ 1583521 h 158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128" h="1583521">
                <a:moveTo>
                  <a:pt x="0" y="1583521"/>
                </a:moveTo>
                <a:lnTo>
                  <a:pt x="3340778" y="1583521"/>
                </a:lnTo>
                <a:cubicBezTo>
                  <a:pt x="3342895" y="1055681"/>
                  <a:pt x="3345011" y="527840"/>
                  <a:pt x="3347128" y="0"/>
                </a:cubicBezTo>
                <a:cubicBezTo>
                  <a:pt x="2395054" y="178011"/>
                  <a:pt x="2200582" y="75199"/>
                  <a:pt x="700455" y="680082"/>
                </a:cubicBezTo>
                <a:cubicBezTo>
                  <a:pt x="162065" y="1075847"/>
                  <a:pt x="193268" y="1312008"/>
                  <a:pt x="0" y="1583521"/>
                </a:cubicBezTo>
                <a:close/>
              </a:path>
            </a:pathLst>
          </a:custGeom>
          <a:gradFill>
            <a:gsLst>
              <a:gs pos="21000">
                <a:srgbClr val="10749D"/>
              </a:gs>
              <a:gs pos="81000">
                <a:srgbClr val="BEF0FF"/>
              </a:gs>
            </a:gsLst>
            <a:lin ang="19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68868" y="2406462"/>
            <a:ext cx="3308382" cy="1621020"/>
          </a:xfrm>
          <a:custGeom>
            <a:avLst/>
            <a:gdLst>
              <a:gd name="connsiteX0" fmla="*/ 0 w 3308382"/>
              <a:gd name="connsiteY0" fmla="*/ 1621020 h 1621020"/>
              <a:gd name="connsiteX1" fmla="*/ 634942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721027 w 3308382"/>
              <a:gd name="connsiteY2" fmla="*/ 300808 h 1621020"/>
              <a:gd name="connsiteX3" fmla="*/ 3308382 w 3308382"/>
              <a:gd name="connsiteY3" fmla="*/ 0 h 1621020"/>
              <a:gd name="connsiteX0" fmla="*/ 0 w 3308382"/>
              <a:gd name="connsiteY0" fmla="*/ 2024882 h 2024882"/>
              <a:gd name="connsiteX1" fmla="*/ 902286 w 3308382"/>
              <a:gd name="connsiteY1" fmla="*/ 1122458 h 2024882"/>
              <a:gd name="connsiteX2" fmla="*/ 1721027 w 3308382"/>
              <a:gd name="connsiteY2" fmla="*/ 119766 h 2024882"/>
              <a:gd name="connsiteX3" fmla="*/ 3308382 w 3308382"/>
              <a:gd name="connsiteY3" fmla="*/ 403862 h 2024882"/>
              <a:gd name="connsiteX0" fmla="*/ 0 w 3308382"/>
              <a:gd name="connsiteY0" fmla="*/ 1621020 h 1621020"/>
              <a:gd name="connsiteX1" fmla="*/ 90228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7308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  <a:gd name="connsiteX0" fmla="*/ 0 w 3308382"/>
              <a:gd name="connsiteY0" fmla="*/ 1621020 h 1621020"/>
              <a:gd name="connsiteX1" fmla="*/ 641936 w 3308382"/>
              <a:gd name="connsiteY1" fmla="*/ 718596 h 1621020"/>
              <a:gd name="connsiteX2" fmla="*/ 1971662 w 3308382"/>
              <a:gd name="connsiteY2" fmla="*/ 250674 h 1621020"/>
              <a:gd name="connsiteX3" fmla="*/ 3308382 w 3308382"/>
              <a:gd name="connsiteY3" fmla="*/ 0 h 162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382" h="1621020">
                <a:moveTo>
                  <a:pt x="0" y="1621020"/>
                </a:moveTo>
                <a:cubicBezTo>
                  <a:pt x="129602" y="1070275"/>
                  <a:pt x="313326" y="946987"/>
                  <a:pt x="641936" y="718596"/>
                </a:cubicBezTo>
                <a:cubicBezTo>
                  <a:pt x="970546" y="490205"/>
                  <a:pt x="1527254" y="370440"/>
                  <a:pt x="1971662" y="250674"/>
                </a:cubicBezTo>
                <a:cubicBezTo>
                  <a:pt x="2416070" y="130908"/>
                  <a:pt x="2737491" y="90521"/>
                  <a:pt x="3308382" y="0"/>
                </a:cubicBezTo>
              </a:path>
            </a:pathLst>
          </a:cu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 flipV="1">
            <a:off x="723407" y="3642204"/>
            <a:ext cx="465959" cy="46595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Notched Right Arrow 63"/>
          <p:cNvSpPr/>
          <p:nvPr/>
        </p:nvSpPr>
        <p:spPr>
          <a:xfrm rot="19918244">
            <a:off x="1062976" y="3271960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559951" y="3575687"/>
            <a:ext cx="115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DBToaster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0420" y="4835787"/>
            <a:ext cx="39382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900" dirty="0" smtClean="0">
                <a:solidFill>
                  <a:schemeClr val="accent2"/>
                </a:solidFill>
              </a:rPr>
              <a:t>Incremental data management</a:t>
            </a:r>
          </a:p>
          <a:p>
            <a:pPr marL="395288" lvl="1" indent="-234950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schemeClr val="accent2"/>
                </a:solidFill>
              </a:rPr>
              <a:t>Discover deep properties of queries, exploit them for scalability </a:t>
            </a:r>
          </a:p>
          <a:p>
            <a:pPr marL="395288" lvl="1" indent="-234950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schemeClr val="accent2"/>
                </a:solidFill>
              </a:rPr>
              <a:t>Concerted focus on being incremental throughout the system design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18000" y="4835787"/>
            <a:ext cx="455788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12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Compilation and database synthesis</a:t>
            </a:r>
          </a:p>
          <a:p>
            <a:pPr marL="450850" lvl="1" indent="-290513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Automate the construction of minimal, lightweight data management tools</a:t>
            </a:r>
          </a:p>
          <a:p>
            <a:pPr marL="450850" lvl="1" indent="-290513" defTabSz="914400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17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Related work: 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Starburst, Exodus, Genesis, compiling holistic plans [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Arumugam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‘10, 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Krikellas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‘10], language embeddings [Meijer et al. ‘06, 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Grust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et al. ‘10]</a:t>
            </a:r>
            <a:endParaRPr lang="en-US" sz="1300" dirty="0" smtClean="0"/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14189" y="2055827"/>
            <a:ext cx="467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DBToaster</a:t>
            </a:r>
            <a:r>
              <a:rPr lang="en-US" dirty="0" smtClean="0"/>
              <a:t>: a simple, lightweight system to handle large, dynamic datasets 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b="1" dirty="0" smtClean="0"/>
              <a:t>D</a:t>
            </a:r>
            <a:r>
              <a:rPr lang="en-US" dirty="0" smtClean="0"/>
              <a:t>ynamic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M</a:t>
            </a:r>
            <a:r>
              <a:rPr lang="en-US" dirty="0" smtClean="0"/>
              <a:t>anagement </a:t>
            </a:r>
            <a:r>
              <a:rPr lang="en-US" b="1" dirty="0" smtClean="0"/>
              <a:t>S</a:t>
            </a:r>
            <a:r>
              <a:rPr lang="en-US" dirty="0" smtClean="0"/>
              <a:t>ystem)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High-Frequency </a:t>
            </a:r>
            <a:r>
              <a:rPr lang="en-US" dirty="0" err="1" smtClean="0"/>
              <a:t>Orderbook</a:t>
            </a:r>
            <a:r>
              <a:rPr lang="en-US" dirty="0" smtClean="0"/>
              <a:t> Trading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57400"/>
            <a:ext cx="8077200" cy="103455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spcBef>
                <a:spcPts val="600"/>
              </a:spcBef>
            </a:pPr>
            <a:r>
              <a:rPr lang="en-US" dirty="0" smtClean="0"/>
              <a:t>High-frequenc</a:t>
            </a:r>
            <a:r>
              <a:rPr lang="en-US" i="1" dirty="0" smtClean="0"/>
              <a:t>y</a:t>
            </a:r>
            <a:r>
              <a:rPr lang="en-US" dirty="0" smtClean="0"/>
              <a:t> algorithmic trading on order books</a:t>
            </a:r>
          </a:p>
          <a:p>
            <a:pPr marL="457200" lvl="1" indent="-228600">
              <a:spcBef>
                <a:spcPts val="800"/>
              </a:spcBef>
            </a:pPr>
            <a:r>
              <a:rPr lang="en-US" dirty="0" smtClean="0"/>
              <a:t>Q1/2009: 73% of trading volume of US equities</a:t>
            </a:r>
          </a:p>
          <a:p>
            <a:pPr marL="457200" lvl="1" indent="-228600">
              <a:spcBef>
                <a:spcPts val="800"/>
              </a:spcBef>
            </a:pPr>
            <a:r>
              <a:rPr lang="en-US" dirty="0" smtClean="0"/>
              <a:t>$13.4B spent worldwide on trading infrastructure, 41% in US  </a:t>
            </a:r>
            <a:r>
              <a:rPr lang="en-US" sz="1806" dirty="0" smtClean="0"/>
              <a:t>[TABB Group, Sep ’10]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3352800"/>
            <a:ext cx="2421935" cy="28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hangingPunct="0">
              <a:spcBef>
                <a:spcPts val="2000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900" dirty="0" smtClean="0">
                <a:solidFill>
                  <a:srgbClr val="262626"/>
                </a:solidFill>
                <a:latin typeface="Corbel"/>
                <a:ea typeface="ＭＳ Ｐゴシック"/>
                <a:cs typeface="Corbel"/>
              </a:rPr>
              <a:t>Order book trading </a:t>
            </a:r>
          </a:p>
          <a:p>
            <a:pPr lvl="1" indent="-228600" eaLnBrk="0" hangingPunct="0"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700" dirty="0" smtClean="0">
                <a:solidFill>
                  <a:srgbClr val="262626"/>
                </a:solidFill>
                <a:latin typeface="Corbel"/>
                <a:cs typeface="Corbel"/>
              </a:rPr>
              <a:t>Actions: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Algos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: insertions, deletions of bid and ask orders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Exchange: matches bids and asks</a:t>
            </a:r>
          </a:p>
          <a:p>
            <a:pPr lvl="1" indent="-228600" eaLnBrk="0" hangingPunct="0"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700" dirty="0" smtClean="0">
                <a:solidFill>
                  <a:srgbClr val="262626"/>
                </a:solidFill>
                <a:latin typeface="Corbel"/>
                <a:cs typeface="Corbel"/>
              </a:rPr>
              <a:t>Queries: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Algo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 strategies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Exchange simulation for </a:t>
            </a: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backtesting</a:t>
            </a:r>
            <a:endParaRPr lang="en-US" sz="1400" dirty="0" smtClean="0">
              <a:solidFill>
                <a:srgbClr val="262626"/>
              </a:solidFill>
              <a:latin typeface="Corbel"/>
              <a:cs typeface="Corbel"/>
            </a:endParaRPr>
          </a:p>
          <a:p>
            <a:pPr marL="454025" lvl="0" indent="-454025" eaLnBrk="0" hangingPunct="0">
              <a:spcBef>
                <a:spcPts val="2000"/>
              </a:spcBef>
              <a:buClr>
                <a:srgbClr val="A6A6A6"/>
              </a:buClr>
              <a:buSzPct val="90000"/>
            </a:pPr>
            <a:endParaRPr lang="en-US" sz="1700" dirty="0">
              <a:solidFill>
                <a:srgbClr val="262626"/>
              </a:solidFill>
              <a:latin typeface="Corbel"/>
              <a:cs typeface="Corbe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5200" y="4089086"/>
          <a:ext cx="1972788" cy="19561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2526035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2526690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36909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183200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2527543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182700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2528321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182500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37011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FBCO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181900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66412" y="4089086"/>
          <a:ext cx="1972788" cy="19561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2526345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36750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2527389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185200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2527928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37006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186100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2528894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37020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186800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2529758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187900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pic>
        <p:nvPicPr>
          <p:cNvPr id="13" name="Picture 12" descr="handsh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2" y="4219063"/>
            <a:ext cx="724711" cy="54353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6524323" y="4490830"/>
            <a:ext cx="315134" cy="1006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rot="10800000" flipV="1">
            <a:off x="5486140" y="4490829"/>
            <a:ext cx="313472" cy="798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4812" y="476259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rbel"/>
                <a:cs typeface="Corbel"/>
              </a:rPr>
              <a:t>Electronic exchange</a:t>
            </a:r>
          </a:p>
          <a:p>
            <a:pPr algn="ctr"/>
            <a:r>
              <a:rPr lang="en-US" sz="1000" dirty="0" smtClean="0">
                <a:latin typeface="Corbel"/>
                <a:cs typeface="Corbel"/>
              </a:rPr>
              <a:t>(e.g., NYSE, NASDAQ)</a:t>
            </a:r>
            <a:endParaRPr lang="en-US" sz="1000" dirty="0">
              <a:latin typeface="Corbel"/>
              <a:cs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733800"/>
            <a:ext cx="191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Bid order book (buyers)</a:t>
            </a:r>
            <a:endParaRPr lang="en-US" sz="1400" dirty="0">
              <a:latin typeface="Corbel"/>
              <a:cs typeface="Corb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6108" y="3733800"/>
            <a:ext cx="193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Ask order book (sellers)</a:t>
            </a:r>
            <a:endParaRPr lang="en-US" sz="1400" dirty="0">
              <a:latin typeface="Corbel"/>
              <a:cs typeface="Corbe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731171" y="3286760"/>
          <a:ext cx="503182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09980"/>
                <a:gridCol w="1075551"/>
                <a:gridCol w="1178813"/>
                <a:gridCol w="773405"/>
                <a:gridCol w="894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t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timestamp</a:t>
                      </a:r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oid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order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rbel"/>
                          <a:cs typeface="Corbel"/>
                        </a:rPr>
                        <a:t>bid = broker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p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v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volume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High-Frequency </a:t>
            </a:r>
            <a:r>
              <a:rPr lang="en-US" dirty="0" err="1" smtClean="0"/>
              <a:t>Orderbook</a:t>
            </a:r>
            <a:r>
              <a:rPr lang="en-US" dirty="0" smtClean="0"/>
              <a:t> Trading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5200" y="408908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2526035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2526690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36909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183200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2530574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37055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NITE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183000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2527543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182700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2528321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182500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37011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FBCO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181900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66412" y="408908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2526345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36750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2527389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185200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2527928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37006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186100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2531230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37075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FBCO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186400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2528894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37020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186800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2529758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187900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pic>
        <p:nvPicPr>
          <p:cNvPr id="13" name="Picture 12" descr="handsh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2" y="4219063"/>
            <a:ext cx="724711" cy="54353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6524323" y="4490830"/>
            <a:ext cx="315134" cy="1006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rot="10800000" flipV="1">
            <a:off x="5486140" y="4490829"/>
            <a:ext cx="313472" cy="798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4812" y="476259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rbel"/>
                <a:cs typeface="Corbel"/>
              </a:rPr>
              <a:t>Electronic exchange</a:t>
            </a:r>
          </a:p>
          <a:p>
            <a:pPr algn="ctr"/>
            <a:r>
              <a:rPr lang="en-US" sz="1000" dirty="0" smtClean="0">
                <a:latin typeface="Corbel"/>
                <a:cs typeface="Corbel"/>
              </a:rPr>
              <a:t>(e.g., NYSE, NASDAQ)</a:t>
            </a:r>
            <a:endParaRPr lang="en-US" sz="1000" dirty="0">
              <a:latin typeface="Corbel"/>
              <a:cs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733800"/>
            <a:ext cx="191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Bid order book (buyers)</a:t>
            </a:r>
            <a:endParaRPr lang="en-US" sz="1400" dirty="0">
              <a:latin typeface="Corbel"/>
              <a:cs typeface="Corb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6108" y="3733800"/>
            <a:ext cx="193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Ask order book (sellers)</a:t>
            </a:r>
            <a:endParaRPr lang="en-US" sz="1400" dirty="0">
              <a:latin typeface="Corbel"/>
              <a:cs typeface="Corbe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731171" y="3286760"/>
          <a:ext cx="503182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09980"/>
                <a:gridCol w="1075551"/>
                <a:gridCol w="1178813"/>
                <a:gridCol w="773405"/>
                <a:gridCol w="894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t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timestamp</a:t>
                      </a:r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oid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order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rbel"/>
                          <a:cs typeface="Corbel"/>
                        </a:rPr>
                        <a:t>bid = broker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p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v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volume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Multiply 15"/>
          <p:cNvSpPr/>
          <p:nvPr/>
        </p:nvSpPr>
        <p:spPr>
          <a:xfrm>
            <a:off x="2793575" y="5363834"/>
            <a:ext cx="3358814" cy="39989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599" y="3352800"/>
            <a:ext cx="2421935" cy="28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hangingPunct="0">
              <a:spcBef>
                <a:spcPts val="2000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900" dirty="0" smtClean="0">
                <a:solidFill>
                  <a:srgbClr val="262626"/>
                </a:solidFill>
                <a:latin typeface="Corbel"/>
                <a:ea typeface="ＭＳ Ｐゴシック"/>
                <a:cs typeface="Corbel"/>
              </a:rPr>
              <a:t>Order book trading </a:t>
            </a:r>
          </a:p>
          <a:p>
            <a:pPr lvl="1" indent="-228600" eaLnBrk="0" hangingPunct="0"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700" dirty="0" smtClean="0">
                <a:solidFill>
                  <a:srgbClr val="262626"/>
                </a:solidFill>
                <a:latin typeface="Corbel"/>
                <a:cs typeface="Corbel"/>
              </a:rPr>
              <a:t>Actions: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Algos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: insertions, deletions of bid and ask orders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Exchange: matches bids and asks</a:t>
            </a:r>
          </a:p>
          <a:p>
            <a:pPr lvl="1" indent="-228600" eaLnBrk="0" hangingPunct="0"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700" dirty="0" smtClean="0">
                <a:solidFill>
                  <a:srgbClr val="262626"/>
                </a:solidFill>
                <a:latin typeface="Corbel"/>
                <a:cs typeface="Corbel"/>
              </a:rPr>
              <a:t>Queries: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Algo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 strategies</a:t>
            </a:r>
          </a:p>
          <a:p>
            <a:pPr marL="622300" lvl="2" indent="-228600" eaLnBrk="0" hangingPunct="0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Exchange simulation for </a:t>
            </a: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backtesting</a:t>
            </a:r>
            <a:endParaRPr lang="en-US" sz="1400" dirty="0" smtClean="0">
              <a:solidFill>
                <a:srgbClr val="262626"/>
              </a:solidFill>
              <a:latin typeface="Corbel"/>
              <a:cs typeface="Corbel"/>
            </a:endParaRPr>
          </a:p>
          <a:p>
            <a:pPr marL="454025" lvl="0" indent="-454025" eaLnBrk="0" hangingPunct="0">
              <a:spcBef>
                <a:spcPts val="2000"/>
              </a:spcBef>
              <a:buClr>
                <a:srgbClr val="A6A6A6"/>
              </a:buClr>
              <a:buSzPct val="90000"/>
            </a:pPr>
            <a:endParaRPr lang="en-US" sz="1700" dirty="0">
              <a:solidFill>
                <a:srgbClr val="262626"/>
              </a:solidFill>
              <a:latin typeface="Corbel"/>
              <a:cs typeface="Corbel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700695" y="4002726"/>
            <a:ext cx="484632" cy="196329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08646" y="4384040"/>
            <a:ext cx="269669" cy="1113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08646" y="5299072"/>
            <a:ext cx="269669" cy="2067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23616" y="4692595"/>
            <a:ext cx="254699" cy="119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23616" y="4980453"/>
            <a:ext cx="254699" cy="119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Vertical Text Placeholder 2"/>
          <p:cNvSpPr txBox="1">
            <a:spLocks/>
          </p:cNvSpPr>
          <p:nvPr/>
        </p:nvSpPr>
        <p:spPr bwMode="auto">
          <a:xfrm>
            <a:off x="284163" y="2133600"/>
            <a:ext cx="8689002" cy="97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SPEs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are unsuitable for general, dynamic, updates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Ahmad&amp;Koch</a:t>
            </a:r>
            <a:r>
              <a:rPr kumimoji="0" lang="en-US" sz="1297" b="0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’09, 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Ghanem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 ’10]</a:t>
            </a:r>
          </a:p>
          <a:p>
            <a:pPr marL="690563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Windows couple scoping and manipulation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Botan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</a:t>
            </a:r>
            <a:r>
              <a:rPr lang="en-US" sz="1297" dirty="0" smtClean="0">
                <a:solidFill>
                  <a:srgbClr val="262626"/>
                </a:solidFill>
                <a:latin typeface="Corbel"/>
                <a:cs typeface="Corbel"/>
              </a:rPr>
              <a:t>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’10]</a:t>
            </a:r>
            <a:endParaRPr kumimoji="0" lang="en-US" sz="1297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High-Frequency </a:t>
            </a:r>
            <a:r>
              <a:rPr lang="en-US" dirty="0" err="1" smtClean="0"/>
              <a:t>Orderbook</a:t>
            </a:r>
            <a:r>
              <a:rPr lang="en-US" dirty="0" smtClean="0"/>
              <a:t> Trading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505200" y="400272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2526035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2526690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36909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183200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2530574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37055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NITE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183000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300</a:t>
                      </a:r>
                      <a:endParaRPr lang="en-US" sz="1000" b="1" dirty="0"/>
                    </a:p>
                  </a:txBody>
                  <a:tcPr marL="0" marR="0">
                    <a:solidFill>
                      <a:srgbClr val="FFFF00"/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2527543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182700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2528321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182500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37011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FBCO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181900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866412" y="4002726"/>
          <a:ext cx="1972788" cy="228213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4500"/>
                <a:gridCol w="420062"/>
                <a:gridCol w="442746"/>
                <a:gridCol w="381000"/>
                <a:gridCol w="284480"/>
              </a:tblGrid>
              <a:tr h="3260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</a:t>
                      </a:r>
                      <a:endParaRPr lang="en-US" sz="1400" dirty="0"/>
                    </a:p>
                  </a:txBody>
                  <a:tcPr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2526345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36750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184000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2527389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185200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2527928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37006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GSCO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186100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2531230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37075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FBCO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186400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 marL="0" mar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2528894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37020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NITE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186800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 marL="0" marR="0"/>
                </a:tc>
              </a:tr>
              <a:tr h="3260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2529758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37032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MASH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187900</a:t>
                      </a:r>
                      <a:endParaRPr lang="en-US" sz="10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700</a:t>
                      </a:r>
                      <a:endParaRPr lang="en-US" sz="1000" dirty="0"/>
                    </a:p>
                  </a:txBody>
                  <a:tcPr marL="0" marR="0"/>
                </a:tc>
              </a:tr>
            </a:tbl>
          </a:graphicData>
        </a:graphic>
      </p:graphicFrame>
      <p:pic>
        <p:nvPicPr>
          <p:cNvPr id="22" name="Picture 21" descr="handsh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2" y="4132703"/>
            <a:ext cx="724711" cy="5435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6524323" y="4404470"/>
            <a:ext cx="315134" cy="1006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rot="10800000" flipV="1">
            <a:off x="5486140" y="4404469"/>
            <a:ext cx="313472" cy="798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94812" y="467623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rbel"/>
                <a:cs typeface="Corbel"/>
              </a:rPr>
              <a:t>Electronic exchange</a:t>
            </a:r>
          </a:p>
          <a:p>
            <a:pPr algn="ctr"/>
            <a:r>
              <a:rPr lang="en-US" sz="1000" dirty="0" smtClean="0">
                <a:latin typeface="Corbel"/>
                <a:cs typeface="Corbel"/>
              </a:rPr>
              <a:t>(e.g., NYSE, NASDAQ)</a:t>
            </a:r>
            <a:endParaRPr lang="en-US" sz="1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3647440"/>
            <a:ext cx="191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Bid order book (buyers)</a:t>
            </a:r>
            <a:endParaRPr lang="en-US" sz="1400" dirty="0">
              <a:latin typeface="Corbel"/>
              <a:cs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6108" y="3647440"/>
            <a:ext cx="193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rbel"/>
                <a:cs typeface="Corbel"/>
              </a:rPr>
              <a:t>Ask order book (sellers)</a:t>
            </a:r>
            <a:endParaRPr lang="en-US" sz="1400" dirty="0">
              <a:latin typeface="Corbel"/>
              <a:cs typeface="Corbel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731171" y="3200400"/>
          <a:ext cx="503182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09980"/>
                <a:gridCol w="1075551"/>
                <a:gridCol w="1178813"/>
                <a:gridCol w="773405"/>
                <a:gridCol w="894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t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timestamp</a:t>
                      </a:r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oid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order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rbel"/>
                          <a:cs typeface="Corbel"/>
                        </a:rPr>
                        <a:t>bid = broker id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p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rbel"/>
                          <a:cs typeface="Corbel"/>
                        </a:rPr>
                        <a:t>v</a:t>
                      </a:r>
                      <a:r>
                        <a:rPr lang="en-US" sz="1200" dirty="0" smtClean="0">
                          <a:latin typeface="Corbel"/>
                          <a:cs typeface="Corbel"/>
                        </a:rPr>
                        <a:t> = volume</a:t>
                      </a:r>
                    </a:p>
                    <a:p>
                      <a:endParaRPr lang="en-US" sz="12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Multiply 28"/>
          <p:cNvSpPr/>
          <p:nvPr/>
        </p:nvSpPr>
        <p:spPr>
          <a:xfrm>
            <a:off x="2793575" y="5257800"/>
            <a:ext cx="3358814" cy="39989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5290" y="3429000"/>
            <a:ext cx="22555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No window can enclose all updates</a:t>
            </a:r>
          </a:p>
          <a:p>
            <a:pPr marL="233363" lvl="2" indent="-233363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400" dirty="0">
                <a:solidFill>
                  <a:srgbClr val="262626"/>
                </a:solidFill>
                <a:latin typeface="Corbel"/>
                <a:cs typeface="Corbel"/>
              </a:rPr>
              <a:t>No 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“snapshot” </a:t>
            </a:r>
            <a:r>
              <a:rPr lang="en-US" sz="1400" dirty="0">
                <a:solidFill>
                  <a:srgbClr val="262626"/>
                </a:solidFill>
                <a:latin typeface="Corbel"/>
                <a:cs typeface="Corbel"/>
              </a:rPr>
              <a:t>queries</a:t>
            </a:r>
            <a:endParaRPr lang="en-US" sz="1400" dirty="0" smtClean="0">
              <a:solidFill>
                <a:srgbClr val="262626"/>
              </a:solidFill>
              <a:latin typeface="Corbel"/>
              <a:cs typeface="Corbel"/>
            </a:endParaRPr>
          </a:p>
          <a:p>
            <a:pPr marL="233363" lvl="2" indent="-233363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Lagged OLAP and nested aggregates</a:t>
            </a:r>
          </a:p>
          <a:p>
            <a:pPr marL="233363" lvl="2" indent="-233363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en-US" sz="1400" dirty="0" err="1" smtClean="0">
                <a:solidFill>
                  <a:srgbClr val="262626"/>
                </a:solidFill>
                <a:latin typeface="Corbel"/>
                <a:cs typeface="Corbel"/>
              </a:rPr>
              <a:t>SPEs</a:t>
            </a:r>
            <a:r>
              <a:rPr lang="en-US" sz="1400" dirty="0" smtClean="0">
                <a:solidFill>
                  <a:srgbClr val="262626"/>
                </a:solidFill>
                <a:latin typeface="Corbel"/>
                <a:cs typeface="Corbel"/>
              </a:rPr>
              <a:t> rely on main-memory DBMS techniques</a:t>
            </a:r>
          </a:p>
          <a:p>
            <a:endParaRPr lang="en-US" dirty="0" smtClean="0">
              <a:latin typeface="Corbel"/>
              <a:cs typeface="Corbel"/>
            </a:endParaRPr>
          </a:p>
        </p:txBody>
      </p:sp>
      <p:sp>
        <p:nvSpPr>
          <p:cNvPr id="35" name="Vertical Text Placeholder 2"/>
          <p:cNvSpPr txBox="1">
            <a:spLocks/>
          </p:cNvSpPr>
          <p:nvPr/>
        </p:nvSpPr>
        <p:spPr bwMode="auto">
          <a:xfrm>
            <a:off x="284163" y="2133600"/>
            <a:ext cx="8689002" cy="97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6A6A6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SPEs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are unsuitable for general, dynamic, updates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Ahmad&amp;Koch</a:t>
            </a:r>
            <a:r>
              <a:rPr kumimoji="0" lang="en-US" sz="1297" b="0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’09, 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Ghanem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 ’10]</a:t>
            </a:r>
          </a:p>
          <a:p>
            <a:pPr marL="690563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Pct val="90000"/>
              <a:buFont typeface="Wingdings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Windows couple scoping and manipulation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[</a:t>
            </a:r>
            <a:r>
              <a:rPr kumimoji="0" lang="en-US" sz="12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Botan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et al.</a:t>
            </a:r>
            <a:r>
              <a:rPr lang="en-US" sz="1297" dirty="0" smtClean="0">
                <a:solidFill>
                  <a:srgbClr val="262626"/>
                </a:solidFill>
                <a:latin typeface="Corbel"/>
                <a:cs typeface="Corbel"/>
              </a:rPr>
              <a:t> </a:t>
            </a:r>
            <a:r>
              <a:rPr kumimoji="0" lang="en-US" sz="12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’10]</a:t>
            </a:r>
            <a:endParaRPr kumimoji="0" lang="en-US" sz="1297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700695" y="4002726"/>
            <a:ext cx="484632" cy="196329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08646" y="4384040"/>
            <a:ext cx="269669" cy="1113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08646" y="5299072"/>
            <a:ext cx="269669" cy="2067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23616" y="4692595"/>
            <a:ext cx="254699" cy="119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23616" y="4980453"/>
            <a:ext cx="254699" cy="1199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499717" y="3942561"/>
            <a:ext cx="900582" cy="2007710"/>
          </a:xfrm>
          <a:prstGeom prst="mathMultiply">
            <a:avLst>
              <a:gd name="adj1" fmla="val 11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17_Spectrum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9_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17_Spectrum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24872</TotalTime>
  <Words>5750</Words>
  <Application>Microsoft Macintosh PowerPoint</Application>
  <PresentationFormat>On-screen Show (4:3)</PresentationFormat>
  <Paragraphs>1007</Paragraphs>
  <Slides>37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Spectrum</vt:lpstr>
      <vt:lpstr>17_Spectrum</vt:lpstr>
      <vt:lpstr>19_Spectrum</vt:lpstr>
      <vt:lpstr>Agile Views in a  Dynamic Data Management System</vt:lpstr>
      <vt:lpstr>Large, Dynamic Data</vt:lpstr>
      <vt:lpstr>Today’s Approaches to Large, Dynamic Data</vt:lpstr>
      <vt:lpstr>Today’s Approaches to Large, Dynamic Data</vt:lpstr>
      <vt:lpstr>The DBToaster Project</vt:lpstr>
      <vt:lpstr>The DBToaster Project</vt:lpstr>
      <vt:lpstr>High-Frequency Orderbook Trading</vt:lpstr>
      <vt:lpstr>High-Frequency Orderbook Trading</vt:lpstr>
      <vt:lpstr>High-Frequency Orderbook Trading</vt:lpstr>
      <vt:lpstr>High-Frequency Orderbook Trading</vt:lpstr>
      <vt:lpstr>Related Work: Incremental View Maintenance</vt:lpstr>
      <vt:lpstr>This Talk: Agile Views</vt:lpstr>
      <vt:lpstr>Delta Queries</vt:lpstr>
      <vt:lpstr>Incremental Trigger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Compiling to Incremental Programs</vt:lpstr>
      <vt:lpstr>Recursive Delta Compilation</vt:lpstr>
      <vt:lpstr>Recursive Delta Compilation</vt:lpstr>
      <vt:lpstr>Compilation Framework (v.4)</vt:lpstr>
      <vt:lpstr>Ongoing Work: Low-Level Query Evaluation</vt:lpstr>
      <vt:lpstr>“Structural” Plans with Nested Collections</vt:lpstr>
      <vt:lpstr>“Structural” Plans with Nested Collections</vt:lpstr>
      <vt:lpstr>Storage</vt:lpstr>
      <vt:lpstr>Storage</vt:lpstr>
      <vt:lpstr>Ongoing Work: Incremental Processing in the Cloud</vt:lpstr>
      <vt:lpstr>Incremental Processing in the Cloud</vt:lpstr>
      <vt:lpstr>Incremental Processing in the Cloud</vt:lpstr>
      <vt:lpstr>Summary</vt:lpstr>
      <vt:lpstr>Questions?</vt:lpstr>
    </vt:vector>
  </TitlesOfParts>
  <Company>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Views for a Dynamic Data Management System</dc:title>
  <dc:creator>a a</dc:creator>
  <cp:lastModifiedBy>a a</cp:lastModifiedBy>
  <cp:revision>900</cp:revision>
  <dcterms:created xsi:type="dcterms:W3CDTF">2011-01-19T20:37:10Z</dcterms:created>
  <dcterms:modified xsi:type="dcterms:W3CDTF">2011-01-21T16:20:06Z</dcterms:modified>
</cp:coreProperties>
</file>