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embeddings/oleObject2.bin" ContentType="application/vnd.openxmlformats-officedocument.oleObject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embeddings/oleObject1.bin" ContentType="application/vnd.openxmlformats-officedocument.oleObject"/>
  <Override PartName="/ppt/slides/slide1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theme/theme1.xml" ContentType="application/vnd.openxmlformats-officedocument.theme+xml"/>
  <Override PartName="/ppt/slideLayouts/slideLayout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jpeg" ContentType="image/jpeg"/>
  <Default Extension="vml" ContentType="application/vnd.openxmlformats-officedocument.vmlDrawing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8.xml" ContentType="application/vnd.openxmlformats-officedocument.presentationml.slide+xml"/>
  <Override PartName="/ppt/slides/slide15.xml" ContentType="application/vnd.openxmlformats-officedocument.presentationml.slide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slides/slide6.xml" ContentType="application/vnd.openxmlformats-officedocument.presentationml.slide+xml"/>
  <Override PartName="/ppt/slides/slide1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4" r:id="rId3"/>
    <p:sldId id="270" r:id="rId4"/>
    <p:sldId id="266" r:id="rId5"/>
    <p:sldId id="273" r:id="rId6"/>
    <p:sldId id="271" r:id="rId7"/>
    <p:sldId id="272" r:id="rId8"/>
    <p:sldId id="279" r:id="rId9"/>
    <p:sldId id="278" r:id="rId10"/>
    <p:sldId id="280" r:id="rId11"/>
    <p:sldId id="267" r:id="rId12"/>
    <p:sldId id="268" r:id="rId13"/>
    <p:sldId id="274" r:id="rId14"/>
    <p:sldId id="269" r:id="rId15"/>
    <p:sldId id="275" r:id="rId16"/>
    <p:sldId id="277" r:id="rId17"/>
    <p:sldId id="263" r:id="rId18"/>
    <p:sldId id="262" r:id="rId19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49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slide" Target="slides/slide6.xml"/><Relationship Id="rId1" Type="http://schemas.openxmlformats.org/officeDocument/2006/relationships/slideMaster" Target="slideMasters/slideMaster1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9" Type="http://schemas.openxmlformats.org/officeDocument/2006/relationships/slide" Target="slides/slide8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14" Type="http://schemas.openxmlformats.org/officeDocument/2006/relationships/slide" Target="slides/slide13.xml"/><Relationship Id="rId23" Type="http://schemas.openxmlformats.org/officeDocument/2006/relationships/viewProps" Target="viewProps.xml"/><Relationship Id="rId4" Type="http://schemas.openxmlformats.org/officeDocument/2006/relationships/slide" Target="slides/slide3.xml"/><Relationship Id="rId11" Type="http://schemas.openxmlformats.org/officeDocument/2006/relationships/slide" Target="slides/slide10.xml"/><Relationship Id="rId6" Type="http://schemas.openxmlformats.org/officeDocument/2006/relationships/slide" Target="slides/slide5.xml"/><Relationship Id="rId16" Type="http://schemas.openxmlformats.org/officeDocument/2006/relationships/slide" Target="slides/slide1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1" Type="http://schemas.openxmlformats.org/officeDocument/2006/relationships/printerSettings" Target="printerSettings/printerSettings1.bin"/><Relationship Id="rId2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D221E-FB04-3845-9CE3-E65FBDCE384F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496275-F75B-424D-9C4E-E621FF5C219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496275-F75B-424D-9C4E-E621FF5C2198}" type="slidenum">
              <a:rPr lang="de-DE" smtClean="0"/>
              <a:pPr/>
              <a:t>11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Master-Untertitelformat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Mastertextformat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Mastertitelformat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Mastertitelformat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Mastertextformat bearbeiten</a:t>
            </a:r>
          </a:p>
          <a:p>
            <a:pPr lvl="1"/>
            <a:r>
              <a:rPr lang="en-US" smtClean="0"/>
              <a:t>Zweite Ebene</a:t>
            </a:r>
          </a:p>
          <a:p>
            <a:pPr lvl="2"/>
            <a:r>
              <a:rPr lang="en-US" smtClean="0"/>
              <a:t>Dritte Ebene</a:t>
            </a:r>
          </a:p>
          <a:p>
            <a:pPr lvl="3"/>
            <a:r>
              <a:rPr lang="en-US" smtClean="0"/>
              <a:t>Vierte Ebene</a:t>
            </a:r>
          </a:p>
          <a:p>
            <a:pPr lvl="4"/>
            <a:r>
              <a:rPr lang="en-US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CCE7C-63AF-D847-A2D3-DD240F5D6BFC}" type="datetimeFigureOut">
              <a:rPr lang="de-DE" smtClean="0"/>
              <a:pPr/>
              <a:t>10.01.2011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FAA17-236D-3346-8DEC-A02871AF26C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SwissBox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G. </a:t>
            </a:r>
            <a:r>
              <a:rPr lang="de-DE" dirty="0" err="1" smtClean="0"/>
              <a:t>Alonso</a:t>
            </a:r>
            <a:r>
              <a:rPr lang="de-DE" dirty="0" smtClean="0"/>
              <a:t>, D. Kossmann, T. </a:t>
            </a:r>
            <a:r>
              <a:rPr lang="de-DE" dirty="0" err="1" smtClean="0"/>
              <a:t>Roscoe</a:t>
            </a:r>
            <a:r>
              <a:rPr lang="de-DE" dirty="0" smtClean="0"/>
              <a:t>	</a:t>
            </a:r>
          </a:p>
          <a:p>
            <a:r>
              <a:rPr lang="de-DE" dirty="0" smtClean="0"/>
              <a:t>Systems Group, ETH Zurich</a:t>
            </a:r>
          </a:p>
          <a:p>
            <a:r>
              <a:rPr lang="de-DE" dirty="0" err="1" smtClean="0"/>
              <a:t>http://systems.ethz.ch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of </a:t>
            </a:r>
            <a:r>
              <a:rPr lang="de-DE" smtClean="0"/>
              <a:t>Components</a:t>
            </a:r>
            <a:endParaRPr lang="de-D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244577" y="1264495"/>
            <a:ext cx="6629400" cy="559350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42267"/>
          </a:xfrm>
        </p:spPr>
        <p:txBody>
          <a:bodyPr/>
          <a:lstStyle/>
          <a:p>
            <a:r>
              <a:rPr lang="de-DE" dirty="0" err="1" smtClean="0"/>
              <a:t>SwissBox</a:t>
            </a:r>
            <a:r>
              <a:rPr lang="de-DE" dirty="0" smtClean="0"/>
              <a:t> Building Blocks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842267"/>
            <a:ext cx="9144000" cy="6015733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>
                <a:solidFill>
                  <a:srgbClr val="000090"/>
                </a:solidFill>
              </a:rPr>
              <a:t>Barrelfish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Multi-kernel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Operating</a:t>
            </a:r>
            <a:r>
              <a:rPr lang="de-DE" dirty="0" smtClean="0">
                <a:solidFill>
                  <a:srgbClr val="000090"/>
                </a:solidFill>
              </a:rPr>
              <a:t> System</a:t>
            </a:r>
          </a:p>
          <a:p>
            <a:pPr lvl="1"/>
            <a:r>
              <a:rPr lang="de-DE" dirty="0" smtClean="0"/>
              <a:t>CPU Driver 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r>
              <a:rPr lang="de-DE" dirty="0" smtClean="0"/>
              <a:t> (</a:t>
            </a:r>
            <a:r>
              <a:rPr lang="de-DE" dirty="0" err="1" smtClean="0"/>
              <a:t>Barrelfish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Message</a:t>
            </a:r>
            <a:r>
              <a:rPr lang="de-DE" dirty="0" smtClean="0"/>
              <a:t> </a:t>
            </a:r>
            <a:r>
              <a:rPr lang="de-DE" dirty="0" err="1" smtClean="0"/>
              <a:t>Passing</a:t>
            </a:r>
            <a:r>
              <a:rPr lang="de-DE" dirty="0" smtClean="0"/>
              <a:t> (no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memory</a:t>
            </a:r>
            <a:r>
              <a:rPr lang="de-DE" dirty="0" smtClean="0"/>
              <a:t>!)</a:t>
            </a:r>
          </a:p>
          <a:p>
            <a:pPr lvl="1"/>
            <a:r>
              <a:rPr lang="de-DE" dirty="0" err="1" smtClean="0"/>
              <a:t>Designed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heterogeneous</a:t>
            </a:r>
            <a:r>
              <a:rPr lang="de-DE" dirty="0" smtClean="0"/>
              <a:t> HW (</a:t>
            </a:r>
            <a:r>
              <a:rPr lang="de-DE" dirty="0" err="1" smtClean="0"/>
              <a:t>e.g</a:t>
            </a:r>
            <a:r>
              <a:rPr lang="de-DE" dirty="0" smtClean="0"/>
              <a:t>., NUMA)</a:t>
            </a:r>
          </a:p>
          <a:p>
            <a:r>
              <a:rPr lang="de-DE" dirty="0" err="1" smtClean="0">
                <a:solidFill>
                  <a:srgbClr val="000090"/>
                </a:solidFill>
              </a:rPr>
              <a:t>ClockScan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 </a:t>
            </a:r>
            <a:r>
              <a:rPr lang="de-DE" dirty="0" err="1" smtClean="0"/>
              <a:t>serves</a:t>
            </a:r>
            <a:r>
              <a:rPr lang="de-DE" dirty="0" smtClean="0"/>
              <a:t> simple </a:t>
            </a:r>
            <a:r>
              <a:rPr lang="de-DE" dirty="0" err="1" smtClean="0"/>
              <a:t>predicates</a:t>
            </a:r>
            <a:r>
              <a:rPr lang="de-DE" dirty="0" smtClean="0"/>
              <a:t> + </a:t>
            </a:r>
            <a:r>
              <a:rPr lang="de-DE" dirty="0" err="1" smtClean="0"/>
              <a:t>aggregates</a:t>
            </a:r>
            <a:endParaRPr lang="de-DE" dirty="0" smtClean="0"/>
          </a:p>
          <a:p>
            <a:pPr lvl="1"/>
            <a:r>
              <a:rPr lang="de-DE" dirty="0" err="1" smtClean="0"/>
              <a:t>Snapshop</a:t>
            </a:r>
            <a:r>
              <a:rPr lang="de-DE" dirty="0" smtClean="0"/>
              <a:t> </a:t>
            </a:r>
            <a:r>
              <a:rPr lang="de-DE" dirty="0" err="1" smtClean="0"/>
              <a:t>isolation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partion</a:t>
            </a:r>
            <a:endParaRPr lang="de-DE" dirty="0" smtClean="0"/>
          </a:p>
          <a:p>
            <a:r>
              <a:rPr lang="de-DE" dirty="0" err="1" smtClean="0">
                <a:solidFill>
                  <a:srgbClr val="000090"/>
                </a:solidFill>
              </a:rPr>
              <a:t>E-Cast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Protocol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err="1" smtClean="0"/>
              <a:t>Paxos</a:t>
            </a:r>
            <a:r>
              <a:rPr lang="de-DE" dirty="0" smtClean="0"/>
              <a:t> + </a:t>
            </a:r>
            <a:r>
              <a:rPr lang="de-DE" dirty="0" err="1" smtClean="0"/>
              <a:t>consistent</a:t>
            </a:r>
            <a:r>
              <a:rPr lang="de-DE" dirty="0" smtClean="0"/>
              <a:t> </a:t>
            </a:r>
            <a:r>
              <a:rPr lang="de-DE" dirty="0" err="1" smtClean="0"/>
              <a:t>hashing</a:t>
            </a:r>
            <a:endParaRPr lang="de-DE" dirty="0" smtClean="0"/>
          </a:p>
          <a:p>
            <a:pPr lvl="1"/>
            <a:r>
              <a:rPr lang="de-DE" dirty="0" err="1"/>
              <a:t>e</a:t>
            </a:r>
            <a:r>
              <a:rPr lang="de-DE" dirty="0" err="1" smtClean="0"/>
              <a:t>lasticity</a:t>
            </a:r>
            <a:r>
              <a:rPr lang="de-DE" dirty="0" smtClean="0"/>
              <a:t> (online </a:t>
            </a:r>
            <a:r>
              <a:rPr lang="de-DE" dirty="0" err="1" smtClean="0"/>
              <a:t>repartioning</a:t>
            </a:r>
            <a:r>
              <a:rPr lang="de-DE" dirty="0" smtClean="0"/>
              <a:t>), SI </a:t>
            </a:r>
            <a:r>
              <a:rPr lang="de-DE" dirty="0" err="1" smtClean="0"/>
              <a:t>across</a:t>
            </a:r>
            <a:r>
              <a:rPr lang="de-DE" dirty="0" smtClean="0"/>
              <a:t> </a:t>
            </a:r>
            <a:r>
              <a:rPr lang="de-DE" dirty="0" err="1" smtClean="0"/>
              <a:t>partions</a:t>
            </a:r>
            <a:endParaRPr lang="de-DE" dirty="0" smtClean="0"/>
          </a:p>
          <a:p>
            <a:r>
              <a:rPr lang="de-DE" dirty="0" err="1" smtClean="0">
                <a:solidFill>
                  <a:srgbClr val="000090"/>
                </a:solidFill>
              </a:rPr>
              <a:t>SharedDB</a:t>
            </a:r>
            <a:r>
              <a:rPr lang="de-DE" dirty="0" smtClean="0">
                <a:solidFill>
                  <a:srgbClr val="000090"/>
                </a:solidFill>
              </a:rPr>
              <a:t> Operators</a:t>
            </a:r>
          </a:p>
          <a:p>
            <a:pPr lvl="1"/>
            <a:r>
              <a:rPr lang="de-DE" dirty="0" err="1"/>
              <a:t>m</a:t>
            </a:r>
            <a:r>
              <a:rPr lang="de-DE" dirty="0" err="1" smtClean="0"/>
              <a:t>assively</a:t>
            </a:r>
            <a:r>
              <a:rPr lang="de-DE" dirty="0" smtClean="0"/>
              <a:t> 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joins</a:t>
            </a:r>
            <a:r>
              <a:rPr lang="de-DE" dirty="0" smtClean="0"/>
              <a:t>, </a:t>
            </a:r>
            <a:r>
              <a:rPr lang="de-DE" dirty="0" err="1" smtClean="0"/>
              <a:t>sorts</a:t>
            </a:r>
            <a:r>
              <a:rPr lang="de-DE" dirty="0" smtClean="0"/>
              <a:t>, </a:t>
            </a:r>
            <a:r>
              <a:rPr lang="de-DE" dirty="0" err="1" smtClean="0"/>
              <a:t>group-bys</a:t>
            </a:r>
            <a:r>
              <a:rPr lang="de-DE" dirty="0" smtClean="0"/>
              <a:t>...</a:t>
            </a:r>
          </a:p>
          <a:p>
            <a:pPr lvl="1"/>
            <a:r>
              <a:rPr lang="de-DE" dirty="0" err="1"/>
              <a:t>c</a:t>
            </a:r>
            <a:r>
              <a:rPr lang="de-DE" dirty="0" err="1" smtClean="0"/>
              <a:t>ustom</a:t>
            </a:r>
            <a:r>
              <a:rPr lang="de-DE" dirty="0" smtClean="0"/>
              <a:t> </a:t>
            </a:r>
            <a:r>
              <a:rPr lang="de-DE" dirty="0" err="1" smtClean="0"/>
              <a:t>processing</a:t>
            </a:r>
            <a:r>
              <a:rPr lang="de-DE" dirty="0" smtClean="0"/>
              <a:t> (</a:t>
            </a:r>
            <a:r>
              <a:rPr lang="de-DE" dirty="0" err="1" smtClean="0"/>
              <a:t>if</a:t>
            </a:r>
            <a:r>
              <a:rPr lang="de-DE" dirty="0" smtClean="0"/>
              <a:t> </a:t>
            </a:r>
            <a:r>
              <a:rPr lang="de-DE" dirty="0" err="1" smtClean="0"/>
              <a:t>sharing</a:t>
            </a:r>
            <a:r>
              <a:rPr lang="de-DE" dirty="0" smtClean="0"/>
              <a:t> </a:t>
            </a:r>
            <a:r>
              <a:rPr lang="de-DE" dirty="0" err="1" smtClean="0"/>
              <a:t>not</a:t>
            </a:r>
            <a:r>
              <a:rPr lang="de-DE" dirty="0" smtClean="0"/>
              <a:t> </a:t>
            </a:r>
            <a:r>
              <a:rPr lang="de-DE" dirty="0" err="1" smtClean="0"/>
              <a:t>worth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)</a:t>
            </a:r>
          </a:p>
          <a:p>
            <a:r>
              <a:rPr lang="de-DE" dirty="0" err="1" smtClean="0">
                <a:solidFill>
                  <a:srgbClr val="000090"/>
                </a:solidFill>
              </a:rPr>
              <a:t>FPGAs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err="1"/>
              <a:t>s</a:t>
            </a:r>
            <a:r>
              <a:rPr lang="de-DE" dirty="0" err="1" smtClean="0"/>
              <a:t>ome</a:t>
            </a:r>
            <a:r>
              <a:rPr lang="de-DE" dirty="0" smtClean="0"/>
              <a:t> </a:t>
            </a:r>
            <a:r>
              <a:rPr lang="de-DE" dirty="0" err="1" smtClean="0"/>
              <a:t>special</a:t>
            </a:r>
            <a:r>
              <a:rPr lang="de-DE" dirty="0" smtClean="0"/>
              <a:t> </a:t>
            </a:r>
            <a:r>
              <a:rPr lang="de-DE" dirty="0" err="1" smtClean="0"/>
              <a:t>algos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in-network</a:t>
            </a:r>
            <a:r>
              <a:rPr lang="de-DE" dirty="0" smtClean="0"/>
              <a:t> </a:t>
            </a:r>
            <a:r>
              <a:rPr lang="de-DE" dirty="0" err="1" smtClean="0"/>
              <a:t>filtering</a:t>
            </a:r>
            <a:r>
              <a:rPr lang="de-DE" dirty="0" smtClean="0"/>
              <a:t> / </a:t>
            </a:r>
            <a:r>
              <a:rPr lang="de-DE" dirty="0" err="1" smtClean="0"/>
              <a:t>processing</a:t>
            </a:r>
            <a:endParaRPr lang="de-DE" dirty="0" smtClean="0"/>
          </a:p>
          <a:p>
            <a:pPr lvl="1"/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6351"/>
          </a:xfrm>
        </p:spPr>
        <p:txBody>
          <a:bodyPr/>
          <a:lstStyle/>
          <a:p>
            <a:r>
              <a:rPr lang="de-DE" dirty="0" err="1" smtClean="0"/>
              <a:t>Summary</a:t>
            </a:r>
            <a:r>
              <a:rPr lang="de-DE" dirty="0" smtClean="0"/>
              <a:t>: Design </a:t>
            </a:r>
            <a:r>
              <a:rPr lang="de-DE" dirty="0" err="1" smtClean="0"/>
              <a:t>Ideas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" y="971847"/>
            <a:ext cx="9144000" cy="5886153"/>
          </a:xfrm>
        </p:spPr>
        <p:txBody>
          <a:bodyPr>
            <a:normAutofit fontScale="85000" lnSpcReduction="20000"/>
          </a:bodyPr>
          <a:lstStyle/>
          <a:p>
            <a:r>
              <a:rPr lang="de-DE" dirty="0" err="1" smtClean="0">
                <a:solidFill>
                  <a:srgbClr val="000090"/>
                </a:solidFill>
              </a:rPr>
              <a:t>SwissBox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is</a:t>
            </a:r>
            <a:r>
              <a:rPr lang="de-DE" dirty="0" smtClean="0">
                <a:solidFill>
                  <a:srgbClr val="000090"/>
                </a:solidFill>
              </a:rPr>
              <a:t> an </a:t>
            </a:r>
            <a:r>
              <a:rPr lang="de-DE" dirty="0" err="1" smtClean="0">
                <a:solidFill>
                  <a:srgbClr val="000090"/>
                </a:solidFill>
              </a:rPr>
              <a:t>Appliance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err="1"/>
              <a:t>e</a:t>
            </a:r>
            <a:r>
              <a:rPr lang="de-DE" dirty="0" err="1" smtClean="0"/>
              <a:t>nables</a:t>
            </a:r>
            <a:r>
              <a:rPr lang="de-DE" dirty="0" smtClean="0"/>
              <a:t> </a:t>
            </a:r>
            <a:r>
              <a:rPr lang="de-DE" dirty="0" err="1" smtClean="0"/>
              <a:t>optimization</a:t>
            </a:r>
            <a:r>
              <a:rPr lang="de-DE" dirty="0" smtClean="0"/>
              <a:t> </a:t>
            </a:r>
            <a:r>
              <a:rPr lang="de-DE" dirty="0" err="1" smtClean="0"/>
              <a:t>across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endParaRPr lang="de-DE" dirty="0" smtClean="0"/>
          </a:p>
          <a:p>
            <a:r>
              <a:rPr lang="de-DE" dirty="0" err="1" smtClean="0">
                <a:solidFill>
                  <a:srgbClr val="000090"/>
                </a:solidFill>
              </a:rPr>
              <a:t>Exploit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data</a:t>
            </a:r>
            <a:r>
              <a:rPr lang="de-DE" dirty="0" smtClean="0">
                <a:solidFill>
                  <a:srgbClr val="000090"/>
                </a:solidFill>
              </a:rPr>
              <a:t> / </a:t>
            </a:r>
            <a:r>
              <a:rPr lang="de-DE" dirty="0" err="1" smtClean="0">
                <a:solidFill>
                  <a:srgbClr val="000090"/>
                </a:solidFill>
              </a:rPr>
              <a:t>query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duality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err="1" smtClean="0"/>
              <a:t>index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err="1" smtClean="0"/>
              <a:t>rather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err="1"/>
              <a:t>o</a:t>
            </a:r>
            <a:r>
              <a:rPr lang="de-DE" dirty="0" err="1" smtClean="0"/>
              <a:t>ptimize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knowledge</a:t>
            </a:r>
            <a:r>
              <a:rPr lang="de-DE" dirty="0" smtClean="0"/>
              <a:t> of </a:t>
            </a:r>
            <a:r>
              <a:rPr lang="de-DE" dirty="0" err="1" smtClean="0"/>
              <a:t>queries</a:t>
            </a:r>
            <a:r>
              <a:rPr lang="de-DE" dirty="0" smtClean="0"/>
              <a:t> and </a:t>
            </a:r>
            <a:r>
              <a:rPr lang="de-DE" dirty="0" err="1" smtClean="0"/>
              <a:t>data</a:t>
            </a:r>
            <a:endParaRPr lang="de-DE" dirty="0" smtClean="0"/>
          </a:p>
          <a:p>
            <a:r>
              <a:rPr lang="de-DE" dirty="0" err="1" smtClean="0">
                <a:solidFill>
                  <a:srgbClr val="000090"/>
                </a:solidFill>
              </a:rPr>
              <a:t>Radically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simplified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data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flow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architecture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smtClean="0"/>
              <a:t>No </a:t>
            </a:r>
            <a:r>
              <a:rPr lang="de-DE" dirty="0" err="1" smtClean="0"/>
              <a:t>indexes</a:t>
            </a:r>
            <a:r>
              <a:rPr lang="de-DE" dirty="0" smtClean="0"/>
              <a:t>,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query</a:t>
            </a:r>
            <a:r>
              <a:rPr lang="de-DE" dirty="0" smtClean="0"/>
              <a:t> plan </a:t>
            </a:r>
            <a:r>
              <a:rPr lang="de-DE" dirty="0" err="1" smtClean="0"/>
              <a:t>for</a:t>
            </a:r>
            <a:r>
              <a:rPr lang="de-DE" dirty="0" smtClean="0"/>
              <a:t> a </a:t>
            </a:r>
            <a:r>
              <a:rPr lang="de-DE" dirty="0" err="1" smtClean="0"/>
              <a:t>particular</a:t>
            </a:r>
            <a:r>
              <a:rPr lang="de-DE" dirty="0" smtClean="0"/>
              <a:t> </a:t>
            </a:r>
            <a:r>
              <a:rPr lang="de-DE" dirty="0" err="1" smtClean="0"/>
              <a:t>workload</a:t>
            </a:r>
            <a:endParaRPr lang="de-DE" dirty="0" smtClean="0"/>
          </a:p>
          <a:p>
            <a:pPr lvl="1"/>
            <a:r>
              <a:rPr lang="de-DE" dirty="0" err="1" smtClean="0"/>
              <a:t>Merge</a:t>
            </a:r>
            <a:r>
              <a:rPr lang="de-DE" dirty="0" smtClean="0"/>
              <a:t> DB and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server</a:t>
            </a:r>
            <a:r>
              <a:rPr lang="de-DE" dirty="0" smtClean="0"/>
              <a:t> </a:t>
            </a:r>
            <a:r>
              <a:rPr lang="de-DE" dirty="0" err="1" smtClean="0"/>
              <a:t>layers</a:t>
            </a:r>
            <a:endParaRPr lang="de-DE" dirty="0" smtClean="0"/>
          </a:p>
          <a:p>
            <a:pPr lvl="1"/>
            <a:r>
              <a:rPr lang="de-DE" dirty="0" smtClean="0"/>
              <a:t>Save </a:t>
            </a:r>
            <a:r>
              <a:rPr lang="de-DE" dirty="0" err="1" smtClean="0"/>
              <a:t>cost</a:t>
            </a:r>
            <a:r>
              <a:rPr lang="de-DE" dirty="0" smtClean="0"/>
              <a:t> and </a:t>
            </a:r>
            <a:r>
              <a:rPr lang="de-DE" dirty="0" err="1" smtClean="0"/>
              <a:t>improve</a:t>
            </a:r>
            <a:r>
              <a:rPr lang="de-DE" dirty="0" smtClean="0"/>
              <a:t> </a:t>
            </a:r>
            <a:r>
              <a:rPr lang="de-DE" dirty="0" err="1" smtClean="0"/>
              <a:t>predictability</a:t>
            </a:r>
            <a:endParaRPr lang="de-DE" dirty="0" smtClean="0"/>
          </a:p>
          <a:p>
            <a:r>
              <a:rPr lang="de-DE" dirty="0" err="1" smtClean="0">
                <a:solidFill>
                  <a:srgbClr val="000090"/>
                </a:solidFill>
              </a:rPr>
              <a:t>Shape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the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workload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smtClean="0"/>
              <a:t>Force (</a:t>
            </a:r>
            <a:r>
              <a:rPr lang="de-DE" dirty="0" err="1" smtClean="0"/>
              <a:t>almost</a:t>
            </a:r>
            <a:r>
              <a:rPr lang="de-DE" dirty="0" smtClean="0"/>
              <a:t>) all </a:t>
            </a:r>
            <a:r>
              <a:rPr lang="de-DE" dirty="0" err="1" smtClean="0"/>
              <a:t>operations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simple </a:t>
            </a:r>
            <a:r>
              <a:rPr lang="de-DE" dirty="0" err="1" smtClean="0"/>
              <a:t>access</a:t>
            </a:r>
            <a:r>
              <a:rPr lang="de-DE" dirty="0" smtClean="0"/>
              <a:t> </a:t>
            </a:r>
            <a:r>
              <a:rPr lang="de-DE" dirty="0" err="1" smtClean="0"/>
              <a:t>patterns</a:t>
            </a:r>
            <a:r>
              <a:rPr lang="de-DE" dirty="0" smtClean="0"/>
              <a:t> (</a:t>
            </a:r>
            <a:r>
              <a:rPr lang="de-DE" dirty="0" err="1" smtClean="0"/>
              <a:t>scan</a:t>
            </a:r>
            <a:r>
              <a:rPr lang="de-DE" dirty="0" smtClean="0"/>
              <a:t>)</a:t>
            </a:r>
          </a:p>
          <a:p>
            <a:r>
              <a:rPr lang="de-DE" dirty="0" err="1" smtClean="0">
                <a:solidFill>
                  <a:srgbClr val="000090"/>
                </a:solidFill>
              </a:rPr>
              <a:t>Shared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i="1" dirty="0" err="1" smtClean="0">
                <a:solidFill>
                  <a:srgbClr val="000090"/>
                </a:solidFill>
              </a:rPr>
              <a:t>i-</a:t>
            </a:r>
            <a:r>
              <a:rPr lang="de-DE" dirty="0" err="1" smtClean="0">
                <a:solidFill>
                  <a:srgbClr val="000090"/>
                </a:solidFill>
              </a:rPr>
              <a:t>disk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architecture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smtClean="0"/>
              <a:t>Great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elasticity</a:t>
            </a:r>
            <a:r>
              <a:rPr lang="de-DE" dirty="0"/>
              <a:t>,</a:t>
            </a:r>
            <a:r>
              <a:rPr lang="de-DE" dirty="0" smtClean="0"/>
              <a:t> fault </a:t>
            </a:r>
            <a:r>
              <a:rPr lang="de-DE" dirty="0" err="1" smtClean="0"/>
              <a:t>tolerance</a:t>
            </a:r>
            <a:r>
              <a:rPr lang="de-DE" dirty="0" smtClean="0"/>
              <a:t> (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r>
              <a:rPr lang="de-DE" dirty="0" smtClean="0"/>
              <a:t> on </a:t>
            </a:r>
            <a:r>
              <a:rPr lang="de-DE" dirty="0" err="1" smtClean="0"/>
              <a:t>cloud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Make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 of </a:t>
            </a:r>
            <a:r>
              <a:rPr lang="de-DE" dirty="0" err="1" smtClean="0"/>
              <a:t>capabilities</a:t>
            </a:r>
            <a:r>
              <a:rPr lang="de-DE" dirty="0" smtClean="0"/>
              <a:t> of „</a:t>
            </a:r>
            <a:r>
              <a:rPr lang="de-DE" dirty="0" err="1" smtClean="0"/>
              <a:t>storage</a:t>
            </a:r>
            <a:r>
              <a:rPr lang="de-DE" dirty="0" smtClean="0"/>
              <a:t> </a:t>
            </a:r>
            <a:r>
              <a:rPr lang="de-DE" dirty="0" err="1" smtClean="0"/>
              <a:t>layer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Great </a:t>
            </a:r>
            <a:r>
              <a:rPr lang="de-DE" dirty="0" err="1" smtClean="0"/>
              <a:t>for</a:t>
            </a:r>
            <a:r>
              <a:rPr lang="de-DE" dirty="0" smtClean="0"/>
              <a:t> „</a:t>
            </a:r>
            <a:r>
              <a:rPr lang="de-DE" dirty="0" err="1" smtClean="0"/>
              <a:t>inter-query</a:t>
            </a:r>
            <a:r>
              <a:rPr lang="de-DE" dirty="0" smtClean="0"/>
              <a:t>“ </a:t>
            </a:r>
            <a:r>
              <a:rPr lang="de-DE" dirty="0" err="1" smtClean="0"/>
              <a:t>parall</a:t>
            </a:r>
            <a:r>
              <a:rPr lang="de-DE" dirty="0" smtClean="0"/>
              <a:t>. (</a:t>
            </a:r>
            <a:r>
              <a:rPr lang="de-DE" dirty="0" err="1" smtClean="0"/>
              <a:t>not</a:t>
            </a:r>
            <a:r>
              <a:rPr lang="de-DE" dirty="0" smtClean="0"/>
              <a:t> good </a:t>
            </a:r>
            <a:r>
              <a:rPr lang="de-DE" dirty="0" err="1" smtClean="0"/>
              <a:t>for</a:t>
            </a:r>
            <a:r>
              <a:rPr lang="de-DE" dirty="0" smtClean="0"/>
              <a:t> „</a:t>
            </a:r>
            <a:r>
              <a:rPr lang="de-DE" dirty="0" err="1" smtClean="0"/>
              <a:t>intra-query</a:t>
            </a:r>
            <a:r>
              <a:rPr lang="de-DE" dirty="0" smtClean="0"/>
              <a:t> </a:t>
            </a:r>
            <a:r>
              <a:rPr lang="de-DE" dirty="0" err="1" smtClean="0"/>
              <a:t>parall</a:t>
            </a:r>
            <a:r>
              <a:rPr lang="de-DE" dirty="0" smtClean="0"/>
              <a:t>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90"/>
                </a:solidFill>
              </a:rPr>
              <a:t>What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we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are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building</a:t>
            </a:r>
            <a:r>
              <a:rPr lang="de-DE" dirty="0" smtClean="0">
                <a:solidFill>
                  <a:srgbClr val="000090"/>
                </a:solidFill>
              </a:rPr>
              <a:t>?</a:t>
            </a:r>
          </a:p>
          <a:p>
            <a:endParaRPr lang="de-DE" dirty="0" smtClean="0">
              <a:solidFill>
                <a:srgbClr val="000090"/>
              </a:solidFill>
            </a:endParaRPr>
          </a:p>
          <a:p>
            <a:r>
              <a:rPr lang="de-DE" dirty="0" err="1" smtClean="0">
                <a:solidFill>
                  <a:srgbClr val="000090"/>
                </a:solidFill>
              </a:rPr>
              <a:t>Why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we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are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building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it</a:t>
            </a:r>
            <a:r>
              <a:rPr lang="de-DE" dirty="0" smtClean="0">
                <a:solidFill>
                  <a:srgbClr val="000090"/>
                </a:solidFill>
              </a:rPr>
              <a:t>?</a:t>
            </a:r>
            <a:endParaRPr lang="de-DE" dirty="0">
              <a:solidFill>
                <a:srgbClr val="0000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are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doing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" y="1143000"/>
            <a:ext cx="8915602" cy="5543307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rgbClr val="000090"/>
                </a:solidFill>
              </a:rPr>
              <a:t>Because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we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can</a:t>
            </a:r>
            <a:r>
              <a:rPr lang="de-DE" dirty="0" smtClean="0">
                <a:solidFill>
                  <a:srgbClr val="000090"/>
                </a:solidFill>
              </a:rPr>
              <a:t>...</a:t>
            </a:r>
          </a:p>
          <a:p>
            <a:pPr lvl="1"/>
            <a:r>
              <a:rPr lang="de-DE" dirty="0" smtClean="0"/>
              <a:t>... </a:t>
            </a:r>
            <a:r>
              <a:rPr lang="de-DE" dirty="0" err="1"/>
              <a:t>t</a:t>
            </a:r>
            <a:r>
              <a:rPr lang="de-DE" dirty="0" err="1" smtClean="0"/>
              <a:t>he</a:t>
            </a:r>
            <a:r>
              <a:rPr lang="de-DE" dirty="0" smtClean="0"/>
              <a:t> </a:t>
            </a:r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/>
              <a:t>p</a:t>
            </a:r>
            <a:r>
              <a:rPr lang="de-DE" dirty="0" err="1" smtClean="0"/>
              <a:t>udding</a:t>
            </a:r>
            <a:endParaRPr lang="de-DE" dirty="0" smtClean="0"/>
          </a:p>
          <a:p>
            <a:r>
              <a:rPr lang="de-DE" dirty="0" err="1" smtClean="0">
                <a:solidFill>
                  <a:srgbClr val="000090"/>
                </a:solidFill>
              </a:rPr>
              <a:t>Interesting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research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artefact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err="1"/>
              <a:t>r</a:t>
            </a:r>
            <a:r>
              <a:rPr lang="de-DE" dirty="0" err="1" smtClean="0"/>
              <a:t>e-address</a:t>
            </a:r>
            <a:r>
              <a:rPr lang="de-DE" dirty="0" smtClean="0"/>
              <a:t> OS/DB </a:t>
            </a:r>
            <a:r>
              <a:rPr lang="de-DE" dirty="0" err="1" smtClean="0"/>
              <a:t>co-design</a:t>
            </a:r>
            <a:endParaRPr lang="de-DE" dirty="0" smtClean="0"/>
          </a:p>
          <a:p>
            <a:pPr lvl="1"/>
            <a:r>
              <a:rPr lang="de-DE" dirty="0" err="1"/>
              <a:t>s</a:t>
            </a:r>
            <a:r>
              <a:rPr lang="de-DE" dirty="0" err="1" smtClean="0"/>
              <a:t>tudy</a:t>
            </a:r>
            <a:r>
              <a:rPr lang="de-DE" dirty="0" smtClean="0"/>
              <a:t> „</a:t>
            </a:r>
            <a:r>
              <a:rPr lang="de-DE" dirty="0" err="1" smtClean="0"/>
              <a:t>battle</a:t>
            </a:r>
            <a:r>
              <a:rPr lang="de-DE" dirty="0" smtClean="0"/>
              <a:t> of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bottlenecks</a:t>
            </a:r>
            <a:r>
              <a:rPr lang="de-DE" dirty="0" smtClean="0"/>
              <a:t>“ </a:t>
            </a:r>
          </a:p>
          <a:p>
            <a:r>
              <a:rPr lang="de-DE" dirty="0" smtClean="0">
                <a:solidFill>
                  <a:srgbClr val="000090"/>
                </a:solidFill>
              </a:rPr>
              <a:t>Hardware </a:t>
            </a:r>
            <a:r>
              <a:rPr lang="de-DE" dirty="0" err="1" smtClean="0">
                <a:solidFill>
                  <a:srgbClr val="000090"/>
                </a:solidFill>
              </a:rPr>
              <a:t>trends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smtClean="0"/>
              <a:t>Hardware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software</a:t>
            </a:r>
            <a:endParaRPr lang="de-DE" dirty="0" smtClean="0"/>
          </a:p>
          <a:p>
            <a:pPr lvl="1"/>
            <a:r>
              <a:rPr lang="de-DE" dirty="0" smtClean="0"/>
              <a:t>NUMA, </a:t>
            </a:r>
            <a:r>
              <a:rPr lang="de-DE" dirty="0" err="1" smtClean="0"/>
              <a:t>main-memory</a:t>
            </a:r>
            <a:r>
              <a:rPr lang="de-DE" dirty="0" smtClean="0"/>
              <a:t>, </a:t>
            </a:r>
            <a:r>
              <a:rPr lang="de-DE" dirty="0" err="1" smtClean="0"/>
              <a:t>heterogeneity</a:t>
            </a:r>
            <a:endParaRPr lang="de-DE" dirty="0" smtClean="0"/>
          </a:p>
          <a:p>
            <a:r>
              <a:rPr lang="de-DE" dirty="0" err="1">
                <a:solidFill>
                  <a:srgbClr val="000090"/>
                </a:solidFill>
              </a:rPr>
              <a:t>C</a:t>
            </a:r>
            <a:r>
              <a:rPr lang="de-DE" dirty="0" err="1" smtClean="0">
                <a:solidFill>
                  <a:srgbClr val="000090"/>
                </a:solidFill>
              </a:rPr>
              <a:t>hallenging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workloads</a:t>
            </a:r>
            <a:r>
              <a:rPr lang="de-DE" dirty="0" smtClean="0">
                <a:solidFill>
                  <a:srgbClr val="000090"/>
                </a:solidFill>
              </a:rPr>
              <a:t> and </a:t>
            </a:r>
            <a:r>
              <a:rPr lang="de-DE" dirty="0" err="1" smtClean="0">
                <a:solidFill>
                  <a:srgbClr val="000090"/>
                </a:solidFill>
              </a:rPr>
              <a:t>requirements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err="1" smtClean="0"/>
              <a:t>Predictable</a:t>
            </a:r>
            <a:r>
              <a:rPr lang="de-DE" dirty="0" smtClean="0"/>
              <a:t> </a:t>
            </a:r>
            <a:r>
              <a:rPr lang="de-DE" dirty="0" err="1" smtClean="0"/>
              <a:t>performance</a:t>
            </a:r>
            <a:r>
              <a:rPr lang="de-DE" dirty="0" smtClean="0"/>
              <a:t>, </a:t>
            </a:r>
            <a:r>
              <a:rPr lang="de-DE" dirty="0" err="1" smtClean="0"/>
              <a:t>data</a:t>
            </a:r>
            <a:r>
              <a:rPr lang="de-DE" dirty="0" smtClean="0"/>
              <a:t> </a:t>
            </a:r>
            <a:r>
              <a:rPr lang="de-DE" dirty="0" err="1" smtClean="0"/>
              <a:t>freshness</a:t>
            </a:r>
            <a:r>
              <a:rPr lang="de-DE" dirty="0" smtClean="0"/>
              <a:t> </a:t>
            </a:r>
            <a:r>
              <a:rPr lang="de-DE" dirty="0" err="1" smtClean="0"/>
              <a:t>guarantees</a:t>
            </a:r>
            <a:endParaRPr lang="de-DE" dirty="0" smtClean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71847"/>
          </a:xfrm>
        </p:spPr>
        <p:txBody>
          <a:bodyPr/>
          <a:lstStyle/>
          <a:p>
            <a:r>
              <a:rPr lang="de-DE" dirty="0" smtClean="0"/>
              <a:t>Amadeus </a:t>
            </a:r>
            <a:r>
              <a:rPr lang="de-DE" dirty="0" err="1" smtClean="0"/>
              <a:t>Workload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" y="971847"/>
            <a:ext cx="9144000" cy="6093480"/>
          </a:xfrm>
        </p:spPr>
        <p:txBody>
          <a:bodyPr>
            <a:normAutofit lnSpcReduction="10000"/>
          </a:bodyPr>
          <a:lstStyle/>
          <a:p>
            <a:r>
              <a:rPr lang="de-DE" dirty="0" err="1" smtClean="0">
                <a:solidFill>
                  <a:srgbClr val="000090"/>
                </a:solidFill>
              </a:rPr>
              <a:t>Passenger-Booking</a:t>
            </a:r>
            <a:r>
              <a:rPr lang="de-DE" dirty="0" smtClean="0">
                <a:solidFill>
                  <a:srgbClr val="000090"/>
                </a:solidFill>
              </a:rPr>
              <a:t> Database</a:t>
            </a:r>
          </a:p>
          <a:p>
            <a:pPr lvl="1"/>
            <a:r>
              <a:rPr lang="de-DE" dirty="0" smtClean="0"/>
              <a:t>~ 600 GB of </a:t>
            </a:r>
            <a:r>
              <a:rPr lang="de-DE" dirty="0" err="1" smtClean="0"/>
              <a:t>raw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r>
              <a:rPr lang="de-DE" dirty="0" smtClean="0"/>
              <a:t> (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years</a:t>
            </a:r>
            <a:r>
              <a:rPr lang="de-DE" dirty="0" smtClean="0"/>
              <a:t> of </a:t>
            </a:r>
            <a:r>
              <a:rPr lang="de-DE" dirty="0" err="1" smtClean="0"/>
              <a:t>bookings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/>
              <a:t>s</a:t>
            </a:r>
            <a:r>
              <a:rPr lang="de-DE" dirty="0" err="1" smtClean="0"/>
              <a:t>ingle</a:t>
            </a:r>
            <a:r>
              <a:rPr lang="de-DE" dirty="0" smtClean="0"/>
              <a:t> </a:t>
            </a:r>
            <a:r>
              <a:rPr lang="de-DE" dirty="0" err="1" smtClean="0"/>
              <a:t>table</a:t>
            </a:r>
            <a:r>
              <a:rPr lang="de-DE" dirty="0" smtClean="0"/>
              <a:t>, </a:t>
            </a:r>
            <a:r>
              <a:rPr lang="de-DE" dirty="0" err="1" smtClean="0"/>
              <a:t>denormalized</a:t>
            </a:r>
            <a:endParaRPr lang="de-DE" dirty="0" smtClean="0"/>
          </a:p>
          <a:p>
            <a:pPr lvl="1"/>
            <a:r>
              <a:rPr lang="de-DE" dirty="0" smtClean="0"/>
              <a:t>~ 50 </a:t>
            </a:r>
            <a:r>
              <a:rPr lang="de-DE" dirty="0" err="1" smtClean="0"/>
              <a:t>attributes</a:t>
            </a:r>
            <a:r>
              <a:rPr lang="de-DE" dirty="0" smtClean="0"/>
              <a:t>: </a:t>
            </a:r>
            <a:r>
              <a:rPr lang="de-DE" dirty="0" err="1" smtClean="0"/>
              <a:t>flight-no</a:t>
            </a:r>
            <a:r>
              <a:rPr lang="de-DE" dirty="0" smtClean="0"/>
              <a:t>, </a:t>
            </a:r>
            <a:r>
              <a:rPr lang="de-DE" dirty="0" err="1" smtClean="0"/>
              <a:t>name</a:t>
            </a:r>
            <a:r>
              <a:rPr lang="de-DE" dirty="0" smtClean="0"/>
              <a:t>, date, ..., </a:t>
            </a:r>
            <a:r>
              <a:rPr lang="de-DE" dirty="0" err="1" smtClean="0"/>
              <a:t>many</a:t>
            </a:r>
            <a:r>
              <a:rPr lang="de-DE" dirty="0" smtClean="0"/>
              <a:t> </a:t>
            </a:r>
            <a:r>
              <a:rPr lang="de-DE" dirty="0" err="1" smtClean="0"/>
              <a:t>flags</a:t>
            </a:r>
            <a:endParaRPr lang="de-DE" dirty="0" smtClean="0"/>
          </a:p>
          <a:p>
            <a:r>
              <a:rPr lang="de-DE" dirty="0" smtClean="0">
                <a:solidFill>
                  <a:srgbClr val="000090"/>
                </a:solidFill>
              </a:rPr>
              <a:t>Query </a:t>
            </a:r>
            <a:r>
              <a:rPr lang="de-DE" dirty="0" err="1" smtClean="0">
                <a:solidFill>
                  <a:srgbClr val="000090"/>
                </a:solidFill>
              </a:rPr>
              <a:t>Workload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/>
              <a:t>u</a:t>
            </a:r>
            <a:r>
              <a:rPr lang="de-DE" dirty="0" smtClean="0"/>
              <a:t>p to 4000 </a:t>
            </a:r>
            <a:r>
              <a:rPr lang="de-DE" dirty="0" err="1" smtClean="0"/>
              <a:t>queries</a:t>
            </a:r>
            <a:r>
              <a:rPr lang="de-DE" dirty="0" smtClean="0"/>
              <a:t> / second</a:t>
            </a:r>
          </a:p>
          <a:p>
            <a:pPr lvl="1"/>
            <a:r>
              <a:rPr lang="de-DE" dirty="0" err="1"/>
              <a:t>l</a:t>
            </a:r>
            <a:r>
              <a:rPr lang="de-DE" dirty="0" err="1" smtClean="0"/>
              <a:t>atency</a:t>
            </a:r>
            <a:r>
              <a:rPr lang="de-DE" dirty="0" smtClean="0"/>
              <a:t> </a:t>
            </a:r>
            <a:r>
              <a:rPr lang="de-DE" dirty="0" err="1" smtClean="0"/>
              <a:t>guarantees</a:t>
            </a:r>
            <a:r>
              <a:rPr lang="de-DE" dirty="0" smtClean="0"/>
              <a:t>: 2 </a:t>
            </a:r>
            <a:r>
              <a:rPr lang="de-DE" dirty="0" err="1" smtClean="0"/>
              <a:t>seconds</a:t>
            </a:r>
            <a:endParaRPr lang="de-DE" dirty="0" smtClean="0"/>
          </a:p>
          <a:p>
            <a:pPr lvl="1"/>
            <a:r>
              <a:rPr lang="de-DE" dirty="0" err="1"/>
              <a:t>t</a:t>
            </a:r>
            <a:r>
              <a:rPr lang="de-DE" dirty="0" err="1" smtClean="0"/>
              <a:t>oday</a:t>
            </a:r>
            <a:r>
              <a:rPr lang="de-DE" dirty="0" smtClean="0"/>
              <a:t>: </a:t>
            </a:r>
            <a:r>
              <a:rPr lang="de-DE" dirty="0" err="1"/>
              <a:t>o</a:t>
            </a:r>
            <a:r>
              <a:rPr lang="de-DE" dirty="0" err="1" smtClean="0"/>
              <a:t>nly</a:t>
            </a:r>
            <a:r>
              <a:rPr lang="de-DE" dirty="0" smtClean="0"/>
              <a:t> </a:t>
            </a:r>
            <a:r>
              <a:rPr lang="de-DE" dirty="0" err="1" smtClean="0"/>
              <a:t>pre-canned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</a:t>
            </a:r>
            <a:r>
              <a:rPr lang="de-DE" dirty="0" err="1" smtClean="0"/>
              <a:t>allowed</a:t>
            </a:r>
            <a:endParaRPr lang="de-DE" dirty="0" smtClean="0"/>
          </a:p>
          <a:p>
            <a:r>
              <a:rPr lang="de-DE" dirty="0" smtClean="0">
                <a:solidFill>
                  <a:srgbClr val="000090"/>
                </a:solidFill>
              </a:rPr>
              <a:t>Update </a:t>
            </a:r>
            <a:r>
              <a:rPr lang="de-DE" dirty="0" err="1" smtClean="0">
                <a:solidFill>
                  <a:srgbClr val="000090"/>
                </a:solidFill>
              </a:rPr>
              <a:t>Workload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err="1"/>
              <a:t>a</a:t>
            </a:r>
            <a:r>
              <a:rPr lang="de-DE" dirty="0" err="1" smtClean="0"/>
              <a:t>vg</a:t>
            </a:r>
            <a:r>
              <a:rPr lang="de-DE" dirty="0" smtClean="0"/>
              <a:t>. 600 </a:t>
            </a:r>
            <a:r>
              <a:rPr lang="de-DE" dirty="0" err="1" smtClean="0"/>
              <a:t>updates</a:t>
            </a:r>
            <a:r>
              <a:rPr lang="de-DE" dirty="0" smtClean="0"/>
              <a:t> per second (1 update per GB per sec)</a:t>
            </a:r>
          </a:p>
          <a:p>
            <a:pPr lvl="1"/>
            <a:r>
              <a:rPr lang="de-DE" dirty="0" err="1"/>
              <a:t>p</a:t>
            </a:r>
            <a:r>
              <a:rPr lang="de-DE" dirty="0" err="1" smtClean="0"/>
              <a:t>eak</a:t>
            </a:r>
            <a:r>
              <a:rPr lang="de-DE" dirty="0" smtClean="0"/>
              <a:t> of 12000 </a:t>
            </a:r>
            <a:r>
              <a:rPr lang="de-DE" dirty="0" err="1" smtClean="0"/>
              <a:t>updates</a:t>
            </a:r>
            <a:r>
              <a:rPr lang="de-DE" dirty="0" smtClean="0"/>
              <a:t> per second</a:t>
            </a:r>
          </a:p>
          <a:p>
            <a:pPr lvl="1"/>
            <a:r>
              <a:rPr lang="de-DE" dirty="0" err="1"/>
              <a:t>d</a:t>
            </a:r>
            <a:r>
              <a:rPr lang="de-DE" dirty="0" err="1" smtClean="0"/>
              <a:t>ata</a:t>
            </a:r>
            <a:r>
              <a:rPr lang="de-DE" dirty="0" smtClean="0"/>
              <a:t> </a:t>
            </a:r>
            <a:r>
              <a:rPr lang="de-DE" dirty="0" err="1" smtClean="0"/>
              <a:t>freshness</a:t>
            </a:r>
            <a:r>
              <a:rPr lang="de-DE" dirty="0" smtClean="0"/>
              <a:t> </a:t>
            </a:r>
            <a:r>
              <a:rPr lang="de-DE" dirty="0" err="1" smtClean="0"/>
              <a:t>guarantee</a:t>
            </a:r>
            <a:r>
              <a:rPr lang="de-DE" dirty="0" smtClean="0"/>
              <a:t>: 2 </a:t>
            </a:r>
            <a:r>
              <a:rPr lang="de-DE" dirty="0" err="1" smtClean="0"/>
              <a:t>seconds</a:t>
            </a:r>
            <a:r>
              <a:rPr lang="de-DE" dirty="0" smtClean="0"/>
              <a:t> </a:t>
            </a:r>
          </a:p>
          <a:p>
            <a:pPr lvl="1">
              <a:buNone/>
            </a:pP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dirty="0" err="1" smtClean="0"/>
              <a:t>Other</a:t>
            </a:r>
            <a:r>
              <a:rPr lang="de-DE" dirty="0" smtClean="0"/>
              <a:t> </a:t>
            </a:r>
            <a:r>
              <a:rPr lang="de-DE" dirty="0" err="1" smtClean="0"/>
              <a:t>Workloads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55505" y="1143000"/>
            <a:ext cx="8786015" cy="5715000"/>
          </a:xfrm>
        </p:spPr>
        <p:txBody>
          <a:bodyPr>
            <a:normAutofit lnSpcReduction="10000"/>
          </a:bodyPr>
          <a:lstStyle/>
          <a:p>
            <a:r>
              <a:rPr lang="de-DE" dirty="0" err="1" smtClean="0">
                <a:solidFill>
                  <a:srgbClr val="000090"/>
                </a:solidFill>
              </a:rPr>
              <a:t>Logging</a:t>
            </a:r>
            <a:r>
              <a:rPr lang="de-DE" dirty="0" smtClean="0">
                <a:solidFill>
                  <a:srgbClr val="000090"/>
                </a:solidFill>
              </a:rPr>
              <a:t> Service (Amadeus, </a:t>
            </a:r>
            <a:r>
              <a:rPr lang="de-DE" dirty="0" err="1" smtClean="0">
                <a:solidFill>
                  <a:srgbClr val="000090"/>
                </a:solidFill>
              </a:rPr>
              <a:t>CreditSuisse</a:t>
            </a:r>
            <a:r>
              <a:rPr lang="de-DE" dirty="0" smtClean="0">
                <a:solidFill>
                  <a:srgbClr val="000090"/>
                </a:solidFill>
              </a:rPr>
              <a:t>)</a:t>
            </a:r>
          </a:p>
          <a:p>
            <a:pPr lvl="1"/>
            <a:r>
              <a:rPr lang="de-DE" dirty="0" smtClean="0"/>
              <a:t>Log </a:t>
            </a:r>
            <a:r>
              <a:rPr lang="de-DE" dirty="0" err="1" smtClean="0"/>
              <a:t>entries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multiple </a:t>
            </a:r>
            <a:r>
              <a:rPr lang="de-DE" dirty="0" err="1" smtClean="0"/>
              <a:t>apps</a:t>
            </a:r>
            <a:r>
              <a:rPr lang="de-DE" dirty="0" smtClean="0"/>
              <a:t> and </a:t>
            </a:r>
            <a:r>
              <a:rPr lang="de-DE" dirty="0" err="1" smtClean="0"/>
              <a:t>middleware</a:t>
            </a:r>
            <a:endParaRPr lang="de-DE" dirty="0" smtClean="0"/>
          </a:p>
          <a:p>
            <a:pPr lvl="1"/>
            <a:r>
              <a:rPr lang="de-DE" dirty="0" err="1" smtClean="0"/>
              <a:t>Maintenance</a:t>
            </a:r>
            <a:r>
              <a:rPr lang="de-DE" dirty="0" smtClean="0"/>
              <a:t> of </a:t>
            </a:r>
            <a:r>
              <a:rPr lang="de-DE" dirty="0" err="1" smtClean="0"/>
              <a:t>coarse-grained</a:t>
            </a:r>
            <a:r>
              <a:rPr lang="de-DE" dirty="0" smtClean="0"/>
              <a:t> </a:t>
            </a:r>
            <a:r>
              <a:rPr lang="de-DE" dirty="0" err="1" smtClean="0"/>
              <a:t>indexes</a:t>
            </a:r>
            <a:r>
              <a:rPr lang="de-DE" dirty="0" smtClean="0"/>
              <a:t> (</a:t>
            </a:r>
            <a:r>
              <a:rPr lang="de-DE" dirty="0" err="1" smtClean="0"/>
              <a:t>sessionId</a:t>
            </a:r>
            <a:r>
              <a:rPr lang="de-DE" dirty="0" smtClean="0"/>
              <a:t>, ...)</a:t>
            </a:r>
          </a:p>
          <a:p>
            <a:pPr lvl="1"/>
            <a:r>
              <a:rPr lang="de-DE" dirty="0" err="1" smtClean="0"/>
              <a:t>Distributed</a:t>
            </a:r>
            <a:r>
              <a:rPr lang="de-DE" dirty="0" smtClean="0"/>
              <a:t> </a:t>
            </a:r>
            <a:r>
              <a:rPr lang="de-DE" dirty="0" err="1" smtClean="0"/>
              <a:t>debugging</a:t>
            </a:r>
            <a:r>
              <a:rPr lang="de-DE" dirty="0" smtClean="0"/>
              <a:t>, </a:t>
            </a:r>
            <a:r>
              <a:rPr lang="de-DE" dirty="0" err="1" smtClean="0"/>
              <a:t>support</a:t>
            </a:r>
            <a:r>
              <a:rPr lang="de-DE" dirty="0" smtClean="0"/>
              <a:t>, </a:t>
            </a:r>
            <a:r>
              <a:rPr lang="de-DE" dirty="0" err="1" smtClean="0"/>
              <a:t>auditing</a:t>
            </a:r>
            <a:endParaRPr lang="de-DE" dirty="0" smtClean="0"/>
          </a:p>
          <a:p>
            <a:pPr lvl="2"/>
            <a:r>
              <a:rPr lang="de-DE" dirty="0" smtClean="0"/>
              <a:t>Index </a:t>
            </a:r>
            <a:r>
              <a:rPr lang="de-DE" dirty="0" err="1" smtClean="0"/>
              <a:t>look-ups</a:t>
            </a:r>
            <a:r>
              <a:rPr lang="de-DE" dirty="0" smtClean="0"/>
              <a:t> + large </a:t>
            </a:r>
            <a:r>
              <a:rPr lang="de-DE" dirty="0" err="1" smtClean="0"/>
              <a:t>scans</a:t>
            </a:r>
            <a:endParaRPr lang="de-DE" dirty="0" smtClean="0"/>
          </a:p>
          <a:p>
            <a:r>
              <a:rPr lang="de-DE" dirty="0" err="1" smtClean="0">
                <a:solidFill>
                  <a:srgbClr val="000090"/>
                </a:solidFill>
              </a:rPr>
              <a:t>Twitter</a:t>
            </a:r>
            <a:r>
              <a:rPr lang="de-DE" dirty="0" smtClean="0">
                <a:solidFill>
                  <a:srgbClr val="000090"/>
                </a:solidFill>
              </a:rPr>
              <a:t> Times (</a:t>
            </a:r>
            <a:r>
              <a:rPr lang="de-DE" dirty="0" err="1" smtClean="0">
                <a:solidFill>
                  <a:srgbClr val="000090"/>
                </a:solidFill>
              </a:rPr>
              <a:t>http://www.twittertim.es</a:t>
            </a:r>
            <a:r>
              <a:rPr lang="de-DE" dirty="0" smtClean="0">
                <a:solidFill>
                  <a:srgbClr val="000090"/>
                </a:solidFill>
              </a:rPr>
              <a:t>)</a:t>
            </a:r>
          </a:p>
          <a:p>
            <a:pPr lvl="1"/>
            <a:r>
              <a:rPr lang="de-DE" dirty="0" err="1" smtClean="0"/>
              <a:t>Streams</a:t>
            </a:r>
            <a:r>
              <a:rPr lang="de-DE" dirty="0" smtClean="0"/>
              <a:t> of </a:t>
            </a:r>
            <a:r>
              <a:rPr lang="de-DE" dirty="0" err="1" smtClean="0"/>
              <a:t>events</a:t>
            </a:r>
            <a:r>
              <a:rPr lang="de-DE" dirty="0" smtClean="0"/>
              <a:t> / </a:t>
            </a:r>
            <a:r>
              <a:rPr lang="de-DE" dirty="0" err="1" smtClean="0"/>
              <a:t>microblog</a:t>
            </a:r>
            <a:r>
              <a:rPr lang="de-DE" dirty="0" smtClean="0"/>
              <a:t> </a:t>
            </a:r>
            <a:r>
              <a:rPr lang="de-DE" dirty="0" err="1" smtClean="0"/>
              <a:t>posts</a:t>
            </a:r>
            <a:r>
              <a:rPr lang="de-DE" dirty="0" smtClean="0"/>
              <a:t> (700 / sec)</a:t>
            </a:r>
          </a:p>
          <a:p>
            <a:pPr lvl="1"/>
            <a:r>
              <a:rPr lang="de-DE" dirty="0" err="1" smtClean="0"/>
              <a:t>Maintain</a:t>
            </a:r>
            <a:r>
              <a:rPr lang="de-DE" dirty="0" smtClean="0"/>
              <a:t> simple </a:t>
            </a:r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incrementally</a:t>
            </a:r>
            <a:r>
              <a:rPr lang="de-DE" dirty="0" smtClean="0"/>
              <a:t> (</a:t>
            </a:r>
            <a:r>
              <a:rPr lang="de-DE" dirty="0" err="1" smtClean="0"/>
              <a:t>word</a:t>
            </a:r>
            <a:r>
              <a:rPr lang="de-DE" dirty="0" smtClean="0"/>
              <a:t> </a:t>
            </a:r>
            <a:r>
              <a:rPr lang="de-DE" dirty="0" err="1" smtClean="0"/>
              <a:t>counts</a:t>
            </a:r>
            <a:r>
              <a:rPr lang="de-DE" dirty="0" smtClean="0"/>
              <a:t>)</a:t>
            </a:r>
          </a:p>
          <a:p>
            <a:pPr lvl="1"/>
            <a:r>
              <a:rPr lang="de-DE" dirty="0" err="1" smtClean="0"/>
              <a:t>Compile</a:t>
            </a:r>
            <a:r>
              <a:rPr lang="de-DE" dirty="0" smtClean="0"/>
              <a:t> a </a:t>
            </a:r>
            <a:r>
              <a:rPr lang="de-DE" dirty="0" err="1" smtClean="0"/>
              <a:t>personalized</a:t>
            </a:r>
            <a:r>
              <a:rPr lang="de-DE" dirty="0" smtClean="0"/>
              <a:t> </a:t>
            </a:r>
            <a:r>
              <a:rPr lang="de-DE" dirty="0" err="1" smtClean="0"/>
              <a:t>newspaper</a:t>
            </a:r>
            <a:r>
              <a:rPr lang="de-DE" dirty="0" smtClean="0"/>
              <a:t> of </a:t>
            </a:r>
            <a:r>
              <a:rPr lang="de-DE" dirty="0" err="1" smtClean="0"/>
              <a:t>posts</a:t>
            </a:r>
            <a:endParaRPr lang="de-DE" dirty="0" smtClean="0"/>
          </a:p>
          <a:p>
            <a:r>
              <a:rPr lang="de-DE" dirty="0" smtClean="0">
                <a:solidFill>
                  <a:srgbClr val="000090"/>
                </a:solidFill>
              </a:rPr>
              <a:t>TPC-W style  (</a:t>
            </a:r>
            <a:r>
              <a:rPr lang="de-DE" dirty="0" err="1" smtClean="0">
                <a:solidFill>
                  <a:srgbClr val="000090"/>
                </a:solidFill>
              </a:rPr>
              <a:t>CreditSuisse</a:t>
            </a:r>
            <a:r>
              <a:rPr lang="de-DE" dirty="0" smtClean="0">
                <a:solidFill>
                  <a:srgbClr val="000090"/>
                </a:solidFill>
              </a:rPr>
              <a:t>, SAP)</a:t>
            </a:r>
          </a:p>
          <a:p>
            <a:pPr lvl="1"/>
            <a:r>
              <a:rPr lang="de-DE" dirty="0" err="1" smtClean="0"/>
              <a:t>Complex</a:t>
            </a:r>
            <a:r>
              <a:rPr lang="de-DE" dirty="0" smtClean="0"/>
              <a:t> </a:t>
            </a:r>
            <a:r>
              <a:rPr lang="de-DE" dirty="0" err="1" smtClean="0"/>
              <a:t>queries</a:t>
            </a:r>
            <a:r>
              <a:rPr lang="de-DE" dirty="0" smtClean="0"/>
              <a:t> + </a:t>
            </a:r>
            <a:r>
              <a:rPr lang="de-DE" dirty="0" err="1" smtClean="0"/>
              <a:t>updates</a:t>
            </a:r>
            <a:endParaRPr 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Related</a:t>
            </a:r>
            <a:r>
              <a:rPr lang="de-DE" dirty="0" smtClean="0"/>
              <a:t>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98051" y="1417638"/>
            <a:ext cx="8552757" cy="5061342"/>
          </a:xfrm>
        </p:spPr>
        <p:txBody>
          <a:bodyPr>
            <a:normAutofit/>
          </a:bodyPr>
          <a:lstStyle/>
          <a:p>
            <a:r>
              <a:rPr lang="de-DE" dirty="0" err="1" smtClean="0">
                <a:solidFill>
                  <a:srgbClr val="000090"/>
                </a:solidFill>
              </a:rPr>
              <a:t>Appliances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smtClean="0"/>
              <a:t>SAP </a:t>
            </a:r>
            <a:r>
              <a:rPr lang="de-DE" dirty="0" err="1" smtClean="0"/>
              <a:t>Trex</a:t>
            </a:r>
            <a:r>
              <a:rPr lang="de-DE" dirty="0" smtClean="0"/>
              <a:t>, </a:t>
            </a:r>
            <a:r>
              <a:rPr lang="de-DE" dirty="0" err="1" smtClean="0"/>
              <a:t>Netezza</a:t>
            </a:r>
            <a:r>
              <a:rPr lang="de-DE" dirty="0" smtClean="0"/>
              <a:t>, Oracle </a:t>
            </a:r>
            <a:r>
              <a:rPr lang="de-DE" dirty="0" err="1" smtClean="0"/>
              <a:t>Exadata</a:t>
            </a:r>
            <a:r>
              <a:rPr lang="de-DE" dirty="0" smtClean="0"/>
              <a:t>, ...</a:t>
            </a:r>
          </a:p>
          <a:p>
            <a:pPr lvl="1"/>
            <a:endParaRPr lang="de-DE" dirty="0" smtClean="0"/>
          </a:p>
          <a:p>
            <a:r>
              <a:rPr lang="de-DE" dirty="0" smtClean="0">
                <a:solidFill>
                  <a:srgbClr val="000090"/>
                </a:solidFill>
              </a:rPr>
              <a:t>New Data </a:t>
            </a:r>
            <a:r>
              <a:rPr lang="de-DE" dirty="0" err="1" smtClean="0">
                <a:solidFill>
                  <a:srgbClr val="000090"/>
                </a:solidFill>
              </a:rPr>
              <a:t>Processing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Architectures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smtClean="0"/>
              <a:t>All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previous</a:t>
            </a:r>
            <a:r>
              <a:rPr lang="de-DE" dirty="0" smtClean="0"/>
              <a:t> </a:t>
            </a:r>
            <a:r>
              <a:rPr lang="de-DE" dirty="0" err="1" smtClean="0"/>
              <a:t>papers</a:t>
            </a:r>
            <a:r>
              <a:rPr lang="de-DE" dirty="0" smtClean="0"/>
              <a:t> of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session</a:t>
            </a:r>
            <a:endParaRPr lang="de-DE" dirty="0" smtClean="0"/>
          </a:p>
          <a:p>
            <a:pPr lvl="1"/>
            <a:r>
              <a:rPr lang="de-DE" dirty="0" smtClean="0"/>
              <a:t>IBM Blink, </a:t>
            </a:r>
            <a:r>
              <a:rPr lang="de-DE" dirty="0" err="1" smtClean="0"/>
              <a:t>MonetDB</a:t>
            </a:r>
            <a:r>
              <a:rPr lang="de-DE" dirty="0" smtClean="0"/>
              <a:t> X100, </a:t>
            </a:r>
            <a:r>
              <a:rPr lang="de-DE" dirty="0" err="1" smtClean="0"/>
              <a:t>AsterData</a:t>
            </a:r>
            <a:r>
              <a:rPr lang="de-DE" dirty="0" smtClean="0"/>
              <a:t>, ...</a:t>
            </a:r>
          </a:p>
          <a:p>
            <a:pPr lvl="1"/>
            <a:r>
              <a:rPr lang="de-DE" dirty="0" smtClean="0"/>
              <a:t>Eddies, </a:t>
            </a:r>
            <a:r>
              <a:rPr lang="de-DE" dirty="0" err="1" smtClean="0"/>
              <a:t>data/query</a:t>
            </a:r>
            <a:r>
              <a:rPr lang="de-DE" dirty="0" smtClean="0"/>
              <a:t> </a:t>
            </a:r>
            <a:r>
              <a:rPr lang="de-DE" dirty="0" err="1" smtClean="0"/>
              <a:t>dualism</a:t>
            </a:r>
            <a:r>
              <a:rPr lang="de-DE" dirty="0" smtClean="0"/>
              <a:t>, </a:t>
            </a:r>
            <a:r>
              <a:rPr lang="de-DE" dirty="0" err="1" smtClean="0"/>
              <a:t>StageDB</a:t>
            </a:r>
            <a:r>
              <a:rPr lang="de-DE" dirty="0" smtClean="0"/>
              <a:t>, </a:t>
            </a:r>
            <a:r>
              <a:rPr lang="de-DE" dirty="0" err="1" smtClean="0"/>
              <a:t>QPipes</a:t>
            </a:r>
            <a:r>
              <a:rPr lang="de-DE" dirty="0" smtClean="0"/>
              <a:t>, ...</a:t>
            </a:r>
          </a:p>
          <a:p>
            <a:pPr lvl="1"/>
            <a:endParaRPr lang="de-DE" dirty="0" smtClean="0"/>
          </a:p>
          <a:p>
            <a:r>
              <a:rPr lang="de-DE" b="1" dirty="0" err="1" smtClean="0">
                <a:solidFill>
                  <a:srgbClr val="800000"/>
                </a:solidFill>
              </a:rPr>
              <a:t>Nothing</a:t>
            </a:r>
            <a:r>
              <a:rPr lang="de-DE" b="1" dirty="0" smtClean="0">
                <a:solidFill>
                  <a:srgbClr val="800000"/>
                </a:solidFill>
              </a:rPr>
              <a:t> </a:t>
            </a:r>
            <a:r>
              <a:rPr lang="de-DE" b="1" dirty="0" err="1" smtClean="0">
                <a:solidFill>
                  <a:srgbClr val="800000"/>
                </a:solidFill>
              </a:rPr>
              <a:t>what</a:t>
            </a:r>
            <a:r>
              <a:rPr lang="de-DE" b="1" dirty="0" smtClean="0">
                <a:solidFill>
                  <a:srgbClr val="800000"/>
                </a:solidFill>
              </a:rPr>
              <a:t> </a:t>
            </a:r>
            <a:r>
              <a:rPr lang="de-DE" b="1" dirty="0" err="1" smtClean="0">
                <a:solidFill>
                  <a:srgbClr val="800000"/>
                </a:solidFill>
              </a:rPr>
              <a:t>we</a:t>
            </a:r>
            <a:r>
              <a:rPr lang="de-DE" b="1" dirty="0" smtClean="0">
                <a:solidFill>
                  <a:srgbClr val="800000"/>
                </a:solidFill>
              </a:rPr>
              <a:t> do </a:t>
            </a:r>
            <a:r>
              <a:rPr lang="de-DE" b="1" dirty="0" err="1" smtClean="0">
                <a:solidFill>
                  <a:srgbClr val="800000"/>
                </a:solidFill>
              </a:rPr>
              <a:t>is</a:t>
            </a:r>
            <a:r>
              <a:rPr lang="de-DE" b="1" dirty="0" smtClean="0">
                <a:solidFill>
                  <a:srgbClr val="800000"/>
                </a:solidFill>
              </a:rPr>
              <a:t> </a:t>
            </a:r>
            <a:r>
              <a:rPr lang="de-DE" b="1" dirty="0" err="1" smtClean="0">
                <a:solidFill>
                  <a:srgbClr val="800000"/>
                </a:solidFill>
              </a:rPr>
              <a:t>really</a:t>
            </a:r>
            <a:r>
              <a:rPr lang="de-DE" b="1" dirty="0" smtClean="0">
                <a:solidFill>
                  <a:srgbClr val="800000"/>
                </a:solidFill>
              </a:rPr>
              <a:t> </a:t>
            </a:r>
            <a:r>
              <a:rPr lang="de-DE" b="1" dirty="0" err="1" smtClean="0">
                <a:solidFill>
                  <a:srgbClr val="800000"/>
                </a:solidFill>
              </a:rPr>
              <a:t>new</a:t>
            </a:r>
            <a:endParaRPr lang="de-DE" b="1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dirty="0" err="1" smtClean="0"/>
              <a:t>Conclusion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284148"/>
          </a:xfrm>
        </p:spPr>
        <p:txBody>
          <a:bodyPr>
            <a:normAutofit/>
          </a:bodyPr>
          <a:lstStyle/>
          <a:p>
            <a:r>
              <a:rPr lang="de-DE" dirty="0" smtClean="0">
                <a:solidFill>
                  <a:srgbClr val="000090"/>
                </a:solidFill>
              </a:rPr>
              <a:t>Consensus on </a:t>
            </a:r>
            <a:r>
              <a:rPr lang="de-DE" dirty="0" err="1" smtClean="0">
                <a:solidFill>
                  <a:srgbClr val="000090"/>
                </a:solidFill>
              </a:rPr>
              <a:t>Starting</a:t>
            </a:r>
            <a:r>
              <a:rPr lang="de-DE" dirty="0" smtClean="0">
                <a:solidFill>
                  <a:srgbClr val="000090"/>
                </a:solidFill>
              </a:rPr>
              <a:t> Point</a:t>
            </a:r>
          </a:p>
          <a:p>
            <a:pPr lvl="1"/>
            <a:r>
              <a:rPr lang="de-DE" dirty="0" smtClean="0"/>
              <a:t>Great </a:t>
            </a:r>
            <a:r>
              <a:rPr lang="de-DE" dirty="0" err="1" smtClean="0"/>
              <a:t>workloads</a:t>
            </a:r>
            <a:r>
              <a:rPr lang="de-DE" dirty="0" smtClean="0"/>
              <a:t>,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 </a:t>
            </a:r>
            <a:r>
              <a:rPr lang="de-DE" dirty="0" err="1" smtClean="0"/>
              <a:t>requirements</a:t>
            </a:r>
            <a:endParaRPr lang="de-DE" dirty="0" smtClean="0"/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predictability</a:t>
            </a:r>
            <a:r>
              <a:rPr lang="de-DE" dirty="0" smtClean="0"/>
              <a:t>, </a:t>
            </a:r>
            <a:r>
              <a:rPr lang="de-DE" dirty="0" err="1" smtClean="0"/>
              <a:t>elasticity</a:t>
            </a:r>
            <a:r>
              <a:rPr lang="de-DE" dirty="0" smtClean="0"/>
              <a:t>, ...)</a:t>
            </a:r>
          </a:p>
          <a:p>
            <a:pPr lvl="1"/>
            <a:r>
              <a:rPr lang="de-DE" dirty="0" smtClean="0"/>
              <a:t>Technology </a:t>
            </a:r>
            <a:r>
              <a:rPr lang="de-DE" dirty="0" err="1" smtClean="0"/>
              <a:t>moving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</a:t>
            </a:r>
            <a:r>
              <a:rPr lang="de-DE" dirty="0" err="1" smtClean="0"/>
              <a:t>ever</a:t>
            </a:r>
            <a:r>
              <a:rPr lang="de-DE" dirty="0" smtClean="0"/>
              <a:t> </a:t>
            </a:r>
          </a:p>
          <a:p>
            <a:pPr lvl="2"/>
            <a:r>
              <a:rPr lang="de-DE" dirty="0" smtClean="0"/>
              <a:t>(MM, </a:t>
            </a:r>
            <a:r>
              <a:rPr lang="de-DE" dirty="0" err="1" smtClean="0"/>
              <a:t>multi-core</a:t>
            </a:r>
            <a:r>
              <a:rPr lang="de-DE" dirty="0" smtClean="0"/>
              <a:t>, </a:t>
            </a:r>
            <a:r>
              <a:rPr lang="de-DE" dirty="0" err="1" smtClean="0"/>
              <a:t>heterogeneity</a:t>
            </a:r>
            <a:r>
              <a:rPr lang="de-DE" dirty="0" smtClean="0"/>
              <a:t>, </a:t>
            </a:r>
            <a:r>
              <a:rPr lang="de-DE" dirty="0" err="1" smtClean="0"/>
              <a:t>cloud</a:t>
            </a:r>
            <a:r>
              <a:rPr lang="de-DE" dirty="0" smtClean="0"/>
              <a:t>, ...)</a:t>
            </a:r>
          </a:p>
          <a:p>
            <a:pPr lvl="1"/>
            <a:r>
              <a:rPr lang="de-DE" dirty="0"/>
              <a:t>B</a:t>
            </a:r>
            <a:r>
              <a:rPr lang="de-DE" dirty="0" smtClean="0"/>
              <a:t>uilding </a:t>
            </a:r>
            <a:r>
              <a:rPr lang="de-DE" dirty="0" err="1" smtClean="0"/>
              <a:t>blocks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feel</a:t>
            </a:r>
            <a:r>
              <a:rPr lang="de-DE" dirty="0" smtClean="0"/>
              <a:t> right </a:t>
            </a:r>
          </a:p>
          <a:p>
            <a:pPr lvl="2"/>
            <a:r>
              <a:rPr lang="de-DE" dirty="0" smtClean="0"/>
              <a:t>(</a:t>
            </a:r>
            <a:r>
              <a:rPr lang="de-DE" dirty="0" err="1" smtClean="0"/>
              <a:t>ClockScan</a:t>
            </a:r>
            <a:r>
              <a:rPr lang="de-DE" dirty="0" smtClean="0"/>
              <a:t>, </a:t>
            </a:r>
            <a:r>
              <a:rPr lang="de-DE" dirty="0" err="1" smtClean="0"/>
              <a:t>multi-kernel</a:t>
            </a:r>
            <a:r>
              <a:rPr lang="de-DE" dirty="0" smtClean="0"/>
              <a:t>, ...)</a:t>
            </a:r>
          </a:p>
          <a:p>
            <a:r>
              <a:rPr lang="de-DE" dirty="0" smtClean="0">
                <a:solidFill>
                  <a:srgbClr val="000090"/>
                </a:solidFill>
              </a:rPr>
              <a:t>No </a:t>
            </a:r>
            <a:r>
              <a:rPr lang="de-DE" dirty="0" err="1" smtClean="0">
                <a:solidFill>
                  <a:srgbClr val="000090"/>
                </a:solidFill>
              </a:rPr>
              <a:t>consensus</a:t>
            </a:r>
            <a:r>
              <a:rPr lang="de-DE" dirty="0" smtClean="0">
                <a:solidFill>
                  <a:srgbClr val="000090"/>
                </a:solidFill>
              </a:rPr>
              <a:t> (</a:t>
            </a:r>
            <a:r>
              <a:rPr lang="de-DE" dirty="0" err="1" smtClean="0">
                <a:solidFill>
                  <a:srgbClr val="000090"/>
                </a:solidFill>
              </a:rPr>
              <a:t>yet</a:t>
            </a:r>
            <a:r>
              <a:rPr lang="de-DE" dirty="0" smtClean="0">
                <a:solidFill>
                  <a:srgbClr val="000090"/>
                </a:solidFill>
              </a:rPr>
              <a:t>) on </a:t>
            </a:r>
            <a:r>
              <a:rPr lang="de-DE" dirty="0" err="1" smtClean="0">
                <a:solidFill>
                  <a:srgbClr val="000090"/>
                </a:solidFill>
              </a:rPr>
              <a:t>putting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it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together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smtClean="0"/>
              <a:t>to </a:t>
            </a:r>
            <a:r>
              <a:rPr lang="de-DE" dirty="0" err="1" smtClean="0"/>
              <a:t>compose</a:t>
            </a:r>
            <a:r>
              <a:rPr lang="de-DE" dirty="0" smtClean="0"/>
              <a:t> </a:t>
            </a:r>
            <a:r>
              <a:rPr lang="de-DE" dirty="0" err="1" smtClean="0"/>
              <a:t>predictability</a:t>
            </a:r>
            <a:r>
              <a:rPr lang="de-DE" dirty="0" smtClean="0"/>
              <a:t> and</a:t>
            </a:r>
            <a:r>
              <a:rPr lang="de-DE" dirty="0" smtClean="0"/>
              <a:t> </a:t>
            </a:r>
            <a:r>
              <a:rPr lang="de-DE" dirty="0" err="1" smtClean="0"/>
              <a:t>elasticity</a:t>
            </a:r>
            <a:r>
              <a:rPr lang="de-DE" dirty="0" smtClean="0"/>
              <a:t>?</a:t>
            </a: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journey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destination</a:t>
            </a:r>
            <a:r>
              <a:rPr lang="de-DE" dirty="0" smtClean="0"/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Agenda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000090"/>
                </a:solidFill>
              </a:rPr>
              <a:t>What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we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are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building</a:t>
            </a:r>
            <a:r>
              <a:rPr lang="de-DE" dirty="0" smtClean="0">
                <a:solidFill>
                  <a:srgbClr val="000090"/>
                </a:solidFill>
              </a:rPr>
              <a:t>?</a:t>
            </a:r>
          </a:p>
          <a:p>
            <a:endParaRPr lang="de-DE" dirty="0" smtClean="0">
              <a:solidFill>
                <a:srgbClr val="000090"/>
              </a:solidFill>
            </a:endParaRPr>
          </a:p>
          <a:p>
            <a:r>
              <a:rPr lang="de-DE" dirty="0" err="1" smtClean="0">
                <a:solidFill>
                  <a:srgbClr val="000090"/>
                </a:solidFill>
              </a:rPr>
              <a:t>Why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we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are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building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it</a:t>
            </a:r>
            <a:r>
              <a:rPr lang="de-DE" dirty="0" smtClean="0">
                <a:solidFill>
                  <a:srgbClr val="000090"/>
                </a:solidFill>
              </a:rPr>
              <a:t>?</a:t>
            </a:r>
            <a:endParaRPr lang="de-DE" dirty="0">
              <a:solidFill>
                <a:srgbClr val="0000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52546" y="4839368"/>
            <a:ext cx="3289300" cy="24638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What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SwissBox</a:t>
            </a:r>
            <a:r>
              <a:rPr lang="de-DE" dirty="0" smtClean="0"/>
              <a:t>?</a:t>
            </a:r>
            <a:endParaRPr lang="de-DE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197" y="1794726"/>
            <a:ext cx="5715000" cy="4470400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026" y="2591592"/>
            <a:ext cx="2857500" cy="285750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875133" y="6265126"/>
            <a:ext cx="42688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[Forrest Gump, Hollywood 1994]</a:t>
            </a:r>
          </a:p>
          <a:p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dirty="0" err="1" smtClean="0"/>
              <a:t>Inside</a:t>
            </a:r>
            <a:r>
              <a:rPr lang="de-DE" dirty="0" smtClean="0"/>
              <a:t> </a:t>
            </a:r>
            <a:r>
              <a:rPr lang="de-DE" dirty="0" err="1" smtClean="0"/>
              <a:t>SwissBox</a:t>
            </a:r>
            <a:r>
              <a:rPr lang="de-DE" dirty="0" smtClean="0"/>
              <a:t> (Hardware)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3257" y="1417638"/>
            <a:ext cx="8656427" cy="544036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>
                <a:solidFill>
                  <a:srgbClr val="000090"/>
                </a:solidFill>
              </a:rPr>
              <a:t>N CPU </a:t>
            </a:r>
            <a:r>
              <a:rPr lang="de-DE" dirty="0" err="1" smtClean="0">
                <a:solidFill>
                  <a:srgbClr val="000090"/>
                </a:solidFill>
              </a:rPr>
              <a:t>Cores</a:t>
            </a:r>
            <a:r>
              <a:rPr lang="de-DE" dirty="0" smtClean="0">
                <a:solidFill>
                  <a:srgbClr val="000090"/>
                </a:solidFill>
              </a:rPr>
              <a:t>  (N = 100, 1000)</a:t>
            </a:r>
          </a:p>
          <a:p>
            <a:r>
              <a:rPr lang="de-DE" dirty="0" smtClean="0">
                <a:solidFill>
                  <a:srgbClr val="000090"/>
                </a:solidFill>
              </a:rPr>
              <a:t>X GB of </a:t>
            </a:r>
            <a:r>
              <a:rPr lang="de-DE" dirty="0" err="1" smtClean="0">
                <a:solidFill>
                  <a:srgbClr val="000090"/>
                </a:solidFill>
              </a:rPr>
              <a:t>main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memory</a:t>
            </a:r>
            <a:r>
              <a:rPr lang="de-DE" dirty="0" smtClean="0">
                <a:solidFill>
                  <a:srgbClr val="000090"/>
                </a:solidFill>
              </a:rPr>
              <a:t> (X = 10xN)</a:t>
            </a:r>
          </a:p>
          <a:p>
            <a:pPr lvl="1"/>
            <a:r>
              <a:rPr lang="de-DE" dirty="0" smtClean="0"/>
              <a:t>NUMA</a:t>
            </a:r>
          </a:p>
          <a:p>
            <a:pPr lvl="1"/>
            <a:r>
              <a:rPr lang="de-DE" dirty="0" err="1" smtClean="0"/>
              <a:t>dedicate</a:t>
            </a:r>
            <a:r>
              <a:rPr lang="de-DE" dirty="0" smtClean="0"/>
              <a:t> MM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each</a:t>
            </a:r>
            <a:r>
              <a:rPr lang="de-DE" dirty="0" smtClean="0"/>
              <a:t> </a:t>
            </a:r>
            <a:r>
              <a:rPr lang="de-DE" dirty="0" err="1" smtClean="0"/>
              <a:t>core</a:t>
            </a:r>
            <a:endParaRPr lang="de-DE" dirty="0" smtClean="0"/>
          </a:p>
          <a:p>
            <a:r>
              <a:rPr lang="de-DE" dirty="0" err="1" smtClean="0">
                <a:solidFill>
                  <a:srgbClr val="000090"/>
                </a:solidFill>
              </a:rPr>
              <a:t>Network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err="1">
                <a:solidFill>
                  <a:srgbClr val="000000"/>
                </a:solidFill>
              </a:rPr>
              <a:t>h</a:t>
            </a:r>
            <a:r>
              <a:rPr lang="de-DE" dirty="0" err="1" smtClean="0">
                <a:solidFill>
                  <a:srgbClr val="000000"/>
                </a:solidFill>
              </a:rPr>
              <a:t>eterogeneous</a:t>
            </a:r>
            <a:r>
              <a:rPr lang="de-DE" dirty="0" smtClean="0">
                <a:solidFill>
                  <a:srgbClr val="000000"/>
                </a:solidFill>
              </a:rPr>
              <a:t> (</a:t>
            </a:r>
            <a:r>
              <a:rPr lang="de-DE" dirty="0" err="1" smtClean="0">
                <a:solidFill>
                  <a:srgbClr val="000000"/>
                </a:solidFill>
              </a:rPr>
              <a:t>complex</a:t>
            </a:r>
            <a:r>
              <a:rPr lang="de-DE" dirty="0" smtClean="0">
                <a:solidFill>
                  <a:srgbClr val="000000"/>
                </a:solidFill>
              </a:rPr>
              <a:t>)</a:t>
            </a:r>
          </a:p>
          <a:p>
            <a:r>
              <a:rPr lang="de-DE" dirty="0" err="1" smtClean="0">
                <a:solidFill>
                  <a:srgbClr val="000090"/>
                </a:solidFill>
              </a:rPr>
              <a:t>FPGAs</a:t>
            </a:r>
            <a:endParaRPr lang="de-DE" dirty="0" smtClean="0">
              <a:solidFill>
                <a:srgbClr val="000090"/>
              </a:solidFill>
            </a:endParaRPr>
          </a:p>
          <a:p>
            <a:r>
              <a:rPr lang="de-DE" dirty="0" err="1" smtClean="0">
                <a:solidFill>
                  <a:srgbClr val="000090"/>
                </a:solidFill>
              </a:rPr>
              <a:t>Some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persistent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storage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</a:p>
          <a:p>
            <a:pPr lvl="1"/>
            <a:r>
              <a:rPr lang="de-DE" dirty="0" smtClean="0"/>
              <a:t>Disks </a:t>
            </a:r>
            <a:r>
              <a:rPr lang="de-DE" dirty="0" err="1" smtClean="0"/>
              <a:t>or</a:t>
            </a:r>
            <a:r>
              <a:rPr lang="de-DE" dirty="0" smtClean="0"/>
              <a:t> </a:t>
            </a:r>
            <a:r>
              <a:rPr lang="de-DE" dirty="0" err="1" smtClean="0"/>
              <a:t>flash</a:t>
            </a:r>
            <a:r>
              <a:rPr lang="de-DE" dirty="0" smtClean="0"/>
              <a:t> (</a:t>
            </a:r>
            <a:r>
              <a:rPr lang="de-DE" dirty="0" err="1" smtClean="0"/>
              <a:t>maybe</a:t>
            </a:r>
            <a:r>
              <a:rPr lang="de-DE" dirty="0" smtClean="0"/>
              <a:t> obsolete in </a:t>
            </a:r>
            <a:r>
              <a:rPr lang="de-DE" dirty="0" err="1" smtClean="0"/>
              <a:t>future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PCM)</a:t>
            </a:r>
          </a:p>
          <a:p>
            <a:endParaRPr lang="de-DE" dirty="0" smtClean="0"/>
          </a:p>
          <a:p>
            <a:r>
              <a:rPr lang="de-DE" b="1" dirty="0" err="1" smtClean="0">
                <a:solidFill>
                  <a:srgbClr val="800000"/>
                </a:solidFill>
              </a:rPr>
              <a:t>Think</a:t>
            </a:r>
            <a:r>
              <a:rPr lang="de-DE" b="1" dirty="0" smtClean="0">
                <a:solidFill>
                  <a:srgbClr val="800000"/>
                </a:solidFill>
              </a:rPr>
              <a:t> of (</a:t>
            </a:r>
            <a:r>
              <a:rPr lang="de-DE" b="1" dirty="0" err="1" smtClean="0">
                <a:solidFill>
                  <a:srgbClr val="800000"/>
                </a:solidFill>
              </a:rPr>
              <a:t>commodity</a:t>
            </a:r>
            <a:r>
              <a:rPr lang="de-DE" b="1" dirty="0" smtClean="0">
                <a:solidFill>
                  <a:srgbClr val="800000"/>
                </a:solidFill>
              </a:rPr>
              <a:t>) </a:t>
            </a:r>
            <a:r>
              <a:rPr lang="de-DE" b="1" dirty="0" err="1" smtClean="0">
                <a:solidFill>
                  <a:srgbClr val="800000"/>
                </a:solidFill>
              </a:rPr>
              <a:t>rack</a:t>
            </a:r>
            <a:r>
              <a:rPr lang="de-DE" b="1" dirty="0" smtClean="0">
                <a:solidFill>
                  <a:srgbClr val="800000"/>
                </a:solidFill>
              </a:rPr>
              <a:t> </a:t>
            </a:r>
            <a:r>
              <a:rPr lang="de-DE" b="1" dirty="0" err="1" smtClean="0">
                <a:solidFill>
                  <a:srgbClr val="800000"/>
                </a:solidFill>
              </a:rPr>
              <a:t>or</a:t>
            </a:r>
            <a:r>
              <a:rPr lang="de-DE" b="1" dirty="0" smtClean="0">
                <a:solidFill>
                  <a:srgbClr val="800000"/>
                </a:solidFill>
              </a:rPr>
              <a:t> a </a:t>
            </a:r>
            <a:r>
              <a:rPr lang="de-DE" b="1" dirty="0" err="1" smtClean="0">
                <a:solidFill>
                  <a:srgbClr val="800000"/>
                </a:solidFill>
              </a:rPr>
              <a:t>multi-core</a:t>
            </a:r>
            <a:r>
              <a:rPr lang="de-DE" b="1" dirty="0" smtClean="0">
                <a:solidFill>
                  <a:srgbClr val="800000"/>
                </a:solidFill>
              </a:rPr>
              <a:t> </a:t>
            </a:r>
            <a:r>
              <a:rPr lang="de-DE" b="1" dirty="0" err="1" smtClean="0">
                <a:solidFill>
                  <a:srgbClr val="800000"/>
                </a:solidFill>
              </a:rPr>
              <a:t>machine</a:t>
            </a:r>
            <a:endParaRPr lang="de-DE" b="1" dirty="0" smtClean="0">
              <a:solidFill>
                <a:srgbClr val="800000"/>
              </a:solidFill>
            </a:endParaRPr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  <p:pic>
        <p:nvPicPr>
          <p:cNvPr id="4" name="Bild 3" descr="imag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584" y="1417638"/>
            <a:ext cx="2832100" cy="2870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of </a:t>
            </a:r>
            <a:r>
              <a:rPr lang="de-DE" dirty="0" err="1" smtClean="0"/>
              <a:t>Components</a:t>
            </a:r>
            <a:endParaRPr lang="de-DE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val="0"/>
              </a:ext>
            </a:extLst>
          </a:blip>
          <a:srcRect/>
          <a:stretch>
            <a:fillRect/>
          </a:stretch>
        </p:blipFill>
        <p:spPr bwMode="auto">
          <a:xfrm>
            <a:off x="1244577" y="1264495"/>
            <a:ext cx="6629400" cy="559350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  <a:softEdge rad="63500"/>
          </a:effectLst>
          <a:extLst>
            <a:ext uri="{909E8E84-426E-40DD-AFC4-6F175D3DCCD1}">
              <a14:hiddenFill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>
                <a:solidFill>
                  <a:schemeClr val="accent1"/>
                </a:solidFill>
              </a14:hiddenFill>
            </a:ext>
            <a:ext uri="{91240B29-F687-4F45-9708-019B960494DF}">
              <a14:hiddenLine xmlns="" xmlns:a="http://schemas.openxmlformats.org/drawingml/2006/main" xmlns:r="http://schemas.openxmlformats.org/officeDocument/2006/relationships" xmlns:p="http://schemas.openxmlformats.org/presentationml/2006/main" xmlns:a14="http://schemas.microsoft.com/office/drawing/2010/main" xmlns:mv="urn:schemas-microsoft-com:mac:vml" xmlns:mc="http://schemas.openxmlformats.org/markup-compatibility/2006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5988"/>
          </a:xfrm>
        </p:spPr>
        <p:txBody>
          <a:bodyPr/>
          <a:lstStyle/>
          <a:p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i="1" dirty="0" err="1" smtClean="0"/>
              <a:t>i-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Rounded Rectangle 1"/>
          <p:cNvSpPr/>
          <p:nvPr/>
        </p:nvSpPr>
        <p:spPr>
          <a:xfrm>
            <a:off x="800100" y="915988"/>
            <a:ext cx="1295400" cy="762000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Client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800100" y="6097588"/>
            <a:ext cx="1371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 dirty="0" err="1" smtClean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Storage</a:t>
            </a:r>
            <a:endParaRPr lang="en-US" dirty="0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762794" y="5753894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rot="5400000" flipH="1" flipV="1">
            <a:off x="1447800" y="583088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14300" y="1754188"/>
            <a:ext cx="684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HTTP</a:t>
            </a:r>
          </a:p>
        </p:txBody>
      </p:sp>
      <p:sp>
        <p:nvSpPr>
          <p:cNvPr id="9" name="Rounded Rectangle 1"/>
          <p:cNvSpPr/>
          <p:nvPr/>
        </p:nvSpPr>
        <p:spPr>
          <a:xfrm>
            <a:off x="800100" y="2211388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Web Server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ounded Rectangle 1"/>
          <p:cNvSpPr/>
          <p:nvPr/>
        </p:nvSpPr>
        <p:spPr>
          <a:xfrm>
            <a:off x="800100" y="3506788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App Server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Rounded Rectangle 1"/>
          <p:cNvSpPr/>
          <p:nvPr/>
        </p:nvSpPr>
        <p:spPr>
          <a:xfrm>
            <a:off x="800100" y="4802188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DB Server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2" name="Straight Arrow Connector 7"/>
          <p:cNvCxnSpPr/>
          <p:nvPr/>
        </p:nvCxnSpPr>
        <p:spPr>
          <a:xfrm rot="5400000" flipH="1" flipV="1">
            <a:off x="1448594" y="4534694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5"/>
          <p:cNvCxnSpPr/>
          <p:nvPr/>
        </p:nvCxnSpPr>
        <p:spPr>
          <a:xfrm rot="5400000">
            <a:off x="762794" y="4458494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 rot="5400000">
            <a:off x="762794" y="3163094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7"/>
          <p:cNvCxnSpPr/>
          <p:nvPr/>
        </p:nvCxnSpPr>
        <p:spPr>
          <a:xfrm rot="5400000" flipH="1" flipV="1">
            <a:off x="1448594" y="1943894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7"/>
          <p:cNvCxnSpPr/>
          <p:nvPr/>
        </p:nvCxnSpPr>
        <p:spPr>
          <a:xfrm rot="5400000" flipH="1" flipV="1">
            <a:off x="1448594" y="3239294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"/>
          <p:cNvCxnSpPr/>
          <p:nvPr/>
        </p:nvCxnSpPr>
        <p:spPr>
          <a:xfrm rot="5400000">
            <a:off x="838200" y="194468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190500" y="3049588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FCGI, ...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66700" y="4344988"/>
            <a:ext cx="5508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SQL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66700" y="5640388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get/put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1943100" y="5640388"/>
            <a:ext cx="696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block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019300" y="4344988"/>
            <a:ext cx="895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records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095500" y="3049588"/>
            <a:ext cx="219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XML, JSON, HTML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095500" y="1754188"/>
            <a:ext cx="219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XML, JSON, HTML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5988"/>
          </a:xfrm>
        </p:spPr>
        <p:txBody>
          <a:bodyPr/>
          <a:lstStyle/>
          <a:p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i="1" dirty="0" err="1" smtClean="0"/>
              <a:t>i-</a:t>
            </a:r>
            <a:r>
              <a:rPr lang="de-DE" dirty="0" err="1" smtClean="0"/>
              <a:t>disk</a:t>
            </a:r>
            <a:r>
              <a:rPr lang="de-DE" dirty="0" smtClean="0"/>
              <a:t> </a:t>
            </a:r>
            <a:r>
              <a:rPr lang="de-DE" dirty="0" err="1" smtClean="0"/>
              <a:t>Architecture</a:t>
            </a:r>
            <a:endParaRPr lang="de-DE" dirty="0"/>
          </a:p>
        </p:txBody>
      </p:sp>
      <p:sp>
        <p:nvSpPr>
          <p:cNvPr id="4" name="Rounded Rectangle 1"/>
          <p:cNvSpPr/>
          <p:nvPr/>
        </p:nvSpPr>
        <p:spPr>
          <a:xfrm>
            <a:off x="800100" y="915988"/>
            <a:ext cx="1295400" cy="762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Client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5" name="Rounded Rectangle 3"/>
          <p:cNvSpPr/>
          <p:nvPr/>
        </p:nvSpPr>
        <p:spPr>
          <a:xfrm>
            <a:off x="800100" y="6097588"/>
            <a:ext cx="1371600" cy="762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 dirty="0" err="1" smtClean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Storage</a:t>
            </a:r>
            <a:endParaRPr lang="en-US" dirty="0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rot="5400000">
            <a:off x="762794" y="5753894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7"/>
          <p:cNvCxnSpPr/>
          <p:nvPr/>
        </p:nvCxnSpPr>
        <p:spPr>
          <a:xfrm rot="5400000" flipH="1" flipV="1">
            <a:off x="1447800" y="583088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8"/>
          <p:cNvSpPr txBox="1">
            <a:spLocks noChangeArrowheads="1"/>
          </p:cNvSpPr>
          <p:nvPr/>
        </p:nvSpPr>
        <p:spPr bwMode="auto">
          <a:xfrm>
            <a:off x="114300" y="1754188"/>
            <a:ext cx="6842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HTTP</a:t>
            </a:r>
          </a:p>
        </p:txBody>
      </p:sp>
      <p:sp>
        <p:nvSpPr>
          <p:cNvPr id="9" name="Rounded Rectangle 1"/>
          <p:cNvSpPr/>
          <p:nvPr/>
        </p:nvSpPr>
        <p:spPr>
          <a:xfrm>
            <a:off x="800100" y="2211388"/>
            <a:ext cx="1295400" cy="762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 dirty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Web Server</a:t>
            </a:r>
            <a:endParaRPr lang="en-US" dirty="0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Rounded Rectangle 1"/>
          <p:cNvSpPr/>
          <p:nvPr/>
        </p:nvSpPr>
        <p:spPr>
          <a:xfrm>
            <a:off x="800100" y="3506788"/>
            <a:ext cx="1295400" cy="762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App Server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1" name="Rounded Rectangle 1"/>
          <p:cNvSpPr/>
          <p:nvPr/>
        </p:nvSpPr>
        <p:spPr>
          <a:xfrm>
            <a:off x="800100" y="4802188"/>
            <a:ext cx="1295400" cy="762000"/>
          </a:xfrm>
          <a:prstGeom prst="round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DB Server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12" name="Straight Arrow Connector 7"/>
          <p:cNvCxnSpPr/>
          <p:nvPr/>
        </p:nvCxnSpPr>
        <p:spPr>
          <a:xfrm rot="5400000" flipH="1" flipV="1">
            <a:off x="1448594" y="4534694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5"/>
          <p:cNvCxnSpPr/>
          <p:nvPr/>
        </p:nvCxnSpPr>
        <p:spPr>
          <a:xfrm rot="5400000">
            <a:off x="762794" y="4458494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5"/>
          <p:cNvCxnSpPr/>
          <p:nvPr/>
        </p:nvCxnSpPr>
        <p:spPr>
          <a:xfrm rot="5400000">
            <a:off x="762794" y="3163094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7"/>
          <p:cNvCxnSpPr/>
          <p:nvPr/>
        </p:nvCxnSpPr>
        <p:spPr>
          <a:xfrm rot="5400000" flipH="1" flipV="1">
            <a:off x="1448594" y="1943894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7"/>
          <p:cNvCxnSpPr/>
          <p:nvPr/>
        </p:nvCxnSpPr>
        <p:spPr>
          <a:xfrm rot="5400000" flipH="1" flipV="1">
            <a:off x="1448594" y="3239294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5"/>
          <p:cNvCxnSpPr/>
          <p:nvPr/>
        </p:nvCxnSpPr>
        <p:spPr>
          <a:xfrm rot="5400000">
            <a:off x="838200" y="1944688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8"/>
          <p:cNvSpPr txBox="1">
            <a:spLocks noChangeArrowheads="1"/>
          </p:cNvSpPr>
          <p:nvPr/>
        </p:nvSpPr>
        <p:spPr bwMode="auto">
          <a:xfrm>
            <a:off x="190500" y="3049588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FCGI, ...</a:t>
            </a:r>
          </a:p>
        </p:txBody>
      </p:sp>
      <p:sp>
        <p:nvSpPr>
          <p:cNvPr id="19" name="TextBox 8"/>
          <p:cNvSpPr txBox="1">
            <a:spLocks noChangeArrowheads="1"/>
          </p:cNvSpPr>
          <p:nvPr/>
        </p:nvSpPr>
        <p:spPr bwMode="auto">
          <a:xfrm>
            <a:off x="266700" y="4344988"/>
            <a:ext cx="5508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SQL</a:t>
            </a:r>
          </a:p>
        </p:txBody>
      </p:sp>
      <p:sp>
        <p:nvSpPr>
          <p:cNvPr id="20" name="TextBox 8"/>
          <p:cNvSpPr txBox="1">
            <a:spLocks noChangeArrowheads="1"/>
          </p:cNvSpPr>
          <p:nvPr/>
        </p:nvSpPr>
        <p:spPr bwMode="auto">
          <a:xfrm>
            <a:off x="266700" y="5640388"/>
            <a:ext cx="914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get/put</a:t>
            </a:r>
          </a:p>
        </p:txBody>
      </p:sp>
      <p:sp>
        <p:nvSpPr>
          <p:cNvPr id="21" name="TextBox 8"/>
          <p:cNvSpPr txBox="1">
            <a:spLocks noChangeArrowheads="1"/>
          </p:cNvSpPr>
          <p:nvPr/>
        </p:nvSpPr>
        <p:spPr bwMode="auto">
          <a:xfrm>
            <a:off x="1943100" y="5640388"/>
            <a:ext cx="6969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block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2019300" y="4344988"/>
            <a:ext cx="8953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records</a:t>
            </a: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095500" y="3049588"/>
            <a:ext cx="219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XML, JSON, HTML</a:t>
            </a: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095500" y="1754188"/>
            <a:ext cx="219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XML, JSON, HTML</a:t>
            </a:r>
          </a:p>
        </p:txBody>
      </p:sp>
      <p:sp>
        <p:nvSpPr>
          <p:cNvPr id="25" name="Rounded Rectangle 1"/>
          <p:cNvSpPr/>
          <p:nvPr/>
        </p:nvSpPr>
        <p:spPr>
          <a:xfrm>
            <a:off x="4913313" y="914400"/>
            <a:ext cx="1295400" cy="762000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Client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6" name="Rounded Rectangle 1"/>
          <p:cNvSpPr/>
          <p:nvPr/>
        </p:nvSpPr>
        <p:spPr>
          <a:xfrm>
            <a:off x="7504113" y="915988"/>
            <a:ext cx="1295400" cy="762000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Client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Rounded Rectangle 1"/>
          <p:cNvSpPr/>
          <p:nvPr/>
        </p:nvSpPr>
        <p:spPr>
          <a:xfrm>
            <a:off x="6208713" y="914400"/>
            <a:ext cx="1295400" cy="762000"/>
          </a:xfrm>
          <a:prstGeom prst="roundRect">
            <a:avLst/>
          </a:prstGeom>
          <a:solidFill>
            <a:srgbClr val="C050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Client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28" name="Gerade Verbindung 27"/>
          <p:cNvCxnSpPr/>
          <p:nvPr/>
        </p:nvCxnSpPr>
        <p:spPr>
          <a:xfrm>
            <a:off x="4646613" y="1898650"/>
            <a:ext cx="449738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>
            <a:stCxn id="25" idx="2"/>
          </p:cNvCxnSpPr>
          <p:nvPr/>
        </p:nvCxnSpPr>
        <p:spPr>
          <a:xfrm rot="5400000">
            <a:off x="5447506" y="1788319"/>
            <a:ext cx="22542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rot="5400000">
            <a:off x="6745288" y="1789113"/>
            <a:ext cx="223837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>
          <a:xfrm rot="5400000">
            <a:off x="8040688" y="1789113"/>
            <a:ext cx="223837" cy="15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>
          <a:xfrm rot="16200000" flipH="1">
            <a:off x="6653213" y="2087562"/>
            <a:ext cx="376238" cy="47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1"/>
          <p:cNvSpPr/>
          <p:nvPr/>
        </p:nvSpPr>
        <p:spPr>
          <a:xfrm>
            <a:off x="5195888" y="2211388"/>
            <a:ext cx="2957512" cy="40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Workload Splitter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34" name="Rounded Rectangle 3"/>
          <p:cNvSpPr/>
          <p:nvPr/>
        </p:nvSpPr>
        <p:spPr>
          <a:xfrm>
            <a:off x="5180013" y="4462463"/>
            <a:ext cx="3149600" cy="762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Store (e.g., S3)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35" name="Straight Arrow Connector 5"/>
          <p:cNvCxnSpPr/>
          <p:nvPr/>
        </p:nvCxnSpPr>
        <p:spPr>
          <a:xfrm rot="16200000" flipH="1">
            <a:off x="5180013" y="419576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7"/>
          <p:cNvCxnSpPr/>
          <p:nvPr/>
        </p:nvCxnSpPr>
        <p:spPr>
          <a:xfrm rot="5400000" flipH="1" flipV="1">
            <a:off x="5866606" y="4193382"/>
            <a:ext cx="5349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1"/>
          <p:cNvSpPr/>
          <p:nvPr/>
        </p:nvSpPr>
        <p:spPr>
          <a:xfrm>
            <a:off x="5180013" y="3163888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 dirty="0" err="1" smtClean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DB+App</a:t>
            </a:r>
            <a:endParaRPr lang="de-CH" dirty="0" smtClean="0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38" name="Straight Arrow Connector 5"/>
          <p:cNvCxnSpPr/>
          <p:nvPr/>
        </p:nvCxnSpPr>
        <p:spPr>
          <a:xfrm rot="5400000">
            <a:off x="5218907" y="2820194"/>
            <a:ext cx="6858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7"/>
          <p:cNvCxnSpPr/>
          <p:nvPr/>
        </p:nvCxnSpPr>
        <p:spPr>
          <a:xfrm rot="5400000" flipH="1" flipV="1">
            <a:off x="5866607" y="2896394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5"/>
          <p:cNvCxnSpPr/>
          <p:nvPr/>
        </p:nvCxnSpPr>
        <p:spPr>
          <a:xfrm rot="16200000" flipH="1">
            <a:off x="7034213" y="4195763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7"/>
          <p:cNvCxnSpPr/>
          <p:nvPr/>
        </p:nvCxnSpPr>
        <p:spPr>
          <a:xfrm rot="5400000" flipH="1" flipV="1">
            <a:off x="7720806" y="4193382"/>
            <a:ext cx="53498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1"/>
          <p:cNvSpPr/>
          <p:nvPr/>
        </p:nvSpPr>
        <p:spPr>
          <a:xfrm>
            <a:off x="7034213" y="3163888"/>
            <a:ext cx="12954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 dirty="0" err="1" smtClean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DB+App</a:t>
            </a:r>
            <a:endParaRPr lang="en-US" dirty="0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cxnSp>
        <p:nvCxnSpPr>
          <p:cNvPr id="43" name="Straight Arrow Connector 5"/>
          <p:cNvCxnSpPr/>
          <p:nvPr/>
        </p:nvCxnSpPr>
        <p:spPr>
          <a:xfrm rot="5400000">
            <a:off x="7073107" y="2820194"/>
            <a:ext cx="6858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7"/>
          <p:cNvCxnSpPr/>
          <p:nvPr/>
        </p:nvCxnSpPr>
        <p:spPr>
          <a:xfrm rot="5400000" flipH="1" flipV="1">
            <a:off x="7720807" y="2896394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8"/>
          <p:cNvSpPr txBox="1">
            <a:spLocks noChangeArrowheads="1"/>
          </p:cNvSpPr>
          <p:nvPr/>
        </p:nvSpPr>
        <p:spPr bwMode="auto">
          <a:xfrm>
            <a:off x="5922963" y="2681288"/>
            <a:ext cx="219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/>
              <a:t>XML, JSON, HTML</a:t>
            </a:r>
          </a:p>
        </p:txBody>
      </p:sp>
      <p:sp>
        <p:nvSpPr>
          <p:cNvPr id="46" name="TextBox 8"/>
          <p:cNvSpPr txBox="1">
            <a:spLocks noChangeArrowheads="1"/>
          </p:cNvSpPr>
          <p:nvPr/>
        </p:nvSpPr>
        <p:spPr bwMode="auto">
          <a:xfrm>
            <a:off x="5698527" y="3975656"/>
            <a:ext cx="22897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CH" b="1" dirty="0" err="1" smtClean="0"/>
              <a:t>Predicates</a:t>
            </a:r>
            <a:r>
              <a:rPr lang="de-CH" b="1" dirty="0" smtClean="0"/>
              <a:t>, Light </a:t>
            </a:r>
            <a:r>
              <a:rPr lang="de-CH" b="1" dirty="0" err="1" smtClean="0"/>
              <a:t>Aggr</a:t>
            </a:r>
            <a:r>
              <a:rPr lang="de-CH" b="1" dirty="0" smtClean="0"/>
              <a:t>.</a:t>
            </a:r>
            <a:endParaRPr lang="de-CH" b="1" dirty="0"/>
          </a:p>
        </p:txBody>
      </p:sp>
      <p:sp>
        <p:nvSpPr>
          <p:cNvPr id="47" name="Rounded Rectangle 3"/>
          <p:cNvSpPr/>
          <p:nvPr/>
        </p:nvSpPr>
        <p:spPr>
          <a:xfrm>
            <a:off x="5332413" y="4614863"/>
            <a:ext cx="3149600" cy="762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Store (e.g., S3)</a:t>
            </a:r>
            <a:endParaRPr lang="en-US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8" name="Rounded Rectangle 3"/>
          <p:cNvSpPr/>
          <p:nvPr/>
        </p:nvSpPr>
        <p:spPr>
          <a:xfrm>
            <a:off x="5484813" y="4767263"/>
            <a:ext cx="3149600" cy="762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de-CH" dirty="0" err="1" smtClean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Distributed</a:t>
            </a:r>
            <a:r>
              <a:rPr lang="de-CH" dirty="0" smtClean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e-CH" dirty="0" err="1" smtClean="0">
                <a:solidFill>
                  <a:srgbClr val="FFFFFF"/>
                </a:solidFill>
                <a:ea typeface="ＭＳ Ｐゴシック" pitchFamily="-107" charset="-128"/>
                <a:cs typeface="ＭＳ Ｐゴシック" pitchFamily="-107" charset="-128"/>
              </a:rPr>
              <a:t>Storage</a:t>
            </a:r>
            <a:endParaRPr lang="en-US" dirty="0">
              <a:solidFill>
                <a:srgbClr val="FFFFF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025807" y="6274063"/>
            <a:ext cx="28563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[</a:t>
            </a:r>
            <a:r>
              <a:rPr lang="de-DE" sz="2400" dirty="0" err="1" smtClean="0"/>
              <a:t>Brantner</a:t>
            </a:r>
            <a:r>
              <a:rPr lang="de-DE" sz="2400" dirty="0" smtClean="0"/>
              <a:t> et al. 2008]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2387600" y="1219200"/>
          <a:ext cx="5608638" cy="2544763"/>
        </p:xfrm>
        <a:graphic>
          <a:graphicData uri="http://schemas.openxmlformats.org/presentationml/2006/ole">
            <p:oleObj spid="_x0000_s38914" name="Visio" r:id="rId3" imgW="7569200" imgH="3441700" progId="">
              <p:embed/>
            </p:oleObj>
          </a:graphicData>
        </a:graphic>
      </p:graphicFrame>
      <p:graphicFrame>
        <p:nvGraphicFramePr>
          <p:cNvPr id="66563" name="Object 4"/>
          <p:cNvGraphicFramePr>
            <a:graphicFrameLocks noChangeAspect="1"/>
          </p:cNvGraphicFramePr>
          <p:nvPr/>
        </p:nvGraphicFramePr>
        <p:xfrm>
          <a:off x="3611563" y="4432300"/>
          <a:ext cx="3930650" cy="2619375"/>
        </p:xfrm>
        <a:graphic>
          <a:graphicData uri="http://schemas.openxmlformats.org/presentationml/2006/ole">
            <p:oleObj spid="_x0000_s38915" name="Visio" r:id="rId4" imgW="5829300" imgH="3886200" progId="">
              <p:embed/>
            </p:oleObj>
          </a:graphicData>
        </a:graphic>
      </p:graphicFrame>
      <p:sp>
        <p:nvSpPr>
          <p:cNvPr id="6" name="Geschweifte Klammer links 5"/>
          <p:cNvSpPr/>
          <p:nvPr/>
        </p:nvSpPr>
        <p:spPr>
          <a:xfrm>
            <a:off x="1852613" y="1062038"/>
            <a:ext cx="350837" cy="2968625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1123950" y="2640013"/>
            <a:ext cx="336550" cy="376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1460500" y="2640013"/>
            <a:ext cx="338138" cy="376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787400" y="2640013"/>
            <a:ext cx="336550" cy="37623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cxnSp>
        <p:nvCxnSpPr>
          <p:cNvPr id="12" name="Gerade Verbindung 11"/>
          <p:cNvCxnSpPr/>
          <p:nvPr/>
        </p:nvCxnSpPr>
        <p:spPr>
          <a:xfrm>
            <a:off x="454025" y="2640013"/>
            <a:ext cx="333375" cy="1587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>
            <a:off x="439738" y="3016250"/>
            <a:ext cx="333375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570" name="Textfeld 13"/>
          <p:cNvSpPr txBox="1">
            <a:spLocks noChangeArrowheads="1"/>
          </p:cNvSpPr>
          <p:nvPr/>
        </p:nvSpPr>
        <p:spPr bwMode="auto">
          <a:xfrm>
            <a:off x="215678" y="2272268"/>
            <a:ext cx="15829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dirty="0" err="1" smtClean="0"/>
              <a:t>Queries</a:t>
            </a:r>
            <a:r>
              <a:rPr lang="de-DE" dirty="0" smtClean="0"/>
              <a:t> + </a:t>
            </a:r>
            <a:r>
              <a:rPr lang="de-DE" dirty="0" err="1" smtClean="0"/>
              <a:t>Upd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5" name="Pfeil nach oben 14"/>
          <p:cNvSpPr/>
          <p:nvPr/>
        </p:nvSpPr>
        <p:spPr>
          <a:xfrm>
            <a:off x="4600575" y="4030663"/>
            <a:ext cx="1503363" cy="401637"/>
          </a:xfrm>
          <a:prstGeom prst="up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6572" name="Textfeld 15"/>
          <p:cNvSpPr txBox="1">
            <a:spLocks noChangeArrowheads="1"/>
          </p:cNvSpPr>
          <p:nvPr/>
        </p:nvSpPr>
        <p:spPr bwMode="auto">
          <a:xfrm>
            <a:off x="6234113" y="4062413"/>
            <a:ext cx="8832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dirty="0" err="1" smtClean="0"/>
              <a:t>records</a:t>
            </a:r>
            <a:endParaRPr lang="de-DE" dirty="0"/>
          </a:p>
        </p:txBody>
      </p:sp>
      <p:sp>
        <p:nvSpPr>
          <p:cNvPr id="17" name="Pfeil nach oben 16"/>
          <p:cNvSpPr/>
          <p:nvPr/>
        </p:nvSpPr>
        <p:spPr>
          <a:xfrm>
            <a:off x="4600575" y="660400"/>
            <a:ext cx="1503363" cy="401638"/>
          </a:xfrm>
          <a:prstGeom prst="upArrow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6574" name="Textfeld 17"/>
          <p:cNvSpPr txBox="1">
            <a:spLocks noChangeArrowheads="1"/>
          </p:cNvSpPr>
          <p:nvPr/>
        </p:nvSpPr>
        <p:spPr bwMode="auto">
          <a:xfrm>
            <a:off x="6234113" y="660400"/>
            <a:ext cx="8651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/>
              <a:t>results</a:t>
            </a:r>
          </a:p>
        </p:txBody>
      </p:sp>
      <p:sp>
        <p:nvSpPr>
          <p:cNvPr id="66575" name="Textfeld 18"/>
          <p:cNvSpPr txBox="1">
            <a:spLocks noChangeArrowheads="1"/>
          </p:cNvSpPr>
          <p:nvPr/>
        </p:nvSpPr>
        <p:spPr bwMode="auto">
          <a:xfrm>
            <a:off x="4314825" y="271463"/>
            <a:ext cx="212109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de-DE" dirty="0" smtClean="0"/>
              <a:t>{</a:t>
            </a:r>
            <a:r>
              <a:rPr lang="de-DE" dirty="0" err="1" smtClean="0"/>
              <a:t>record</a:t>
            </a:r>
            <a:r>
              <a:rPr lang="de-DE" dirty="0" smtClean="0"/>
              <a:t>, </a:t>
            </a:r>
            <a:r>
              <a:rPr lang="de-DE" dirty="0"/>
              <a:t>{</a:t>
            </a:r>
            <a:r>
              <a:rPr lang="de-DE" dirty="0" err="1"/>
              <a:t>query-ids</a:t>
            </a:r>
            <a:r>
              <a:rPr lang="de-DE" dirty="0"/>
              <a:t>} }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996447" y="5253619"/>
            <a:ext cx="184497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3200" dirty="0" err="1" smtClean="0">
                <a:solidFill>
                  <a:srgbClr val="000090"/>
                </a:solidFill>
              </a:rPr>
              <a:t>ClockScan</a:t>
            </a:r>
            <a:endParaRPr lang="de-DE" sz="3200" dirty="0" smtClean="0">
              <a:solidFill>
                <a:srgbClr val="00009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6583056" y="5253619"/>
            <a:ext cx="1890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/>
              <a:t>d</a:t>
            </a:r>
            <a:r>
              <a:rPr lang="de-DE" sz="2400" dirty="0" err="1" smtClean="0"/>
              <a:t>ata</a:t>
            </a:r>
            <a:r>
              <a:rPr lang="de-DE" sz="2400" dirty="0" smtClean="0"/>
              <a:t> </a:t>
            </a:r>
            <a:r>
              <a:rPr lang="de-DE" sz="2400" dirty="0" err="1" smtClean="0"/>
              <a:t>partition</a:t>
            </a:r>
            <a:endParaRPr lang="de-DE" sz="2400" dirty="0"/>
          </a:p>
        </p:txBody>
      </p:sp>
      <p:sp>
        <p:nvSpPr>
          <p:cNvPr id="19" name="Textfeld 18"/>
          <p:cNvSpPr txBox="1"/>
          <p:nvPr/>
        </p:nvSpPr>
        <p:spPr>
          <a:xfrm>
            <a:off x="215678" y="6396335"/>
            <a:ext cx="3487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[</a:t>
            </a:r>
            <a:r>
              <a:rPr lang="de-DE" sz="2400" dirty="0" err="1" smtClean="0"/>
              <a:t>Unterbrunner</a:t>
            </a:r>
            <a:r>
              <a:rPr lang="de-DE" sz="2400" dirty="0" smtClean="0"/>
              <a:t> et al. 2009]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de-DE" dirty="0" err="1" smtClean="0"/>
              <a:t>SharedDB</a:t>
            </a:r>
            <a:r>
              <a:rPr lang="de-DE" dirty="0" smtClean="0"/>
              <a:t>: </a:t>
            </a:r>
            <a:r>
              <a:rPr lang="de-DE" dirty="0" err="1" smtClean="0"/>
              <a:t>Joins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665140" y="1600200"/>
            <a:ext cx="4478860" cy="4525963"/>
          </a:xfrm>
        </p:spPr>
        <p:txBody>
          <a:bodyPr/>
          <a:lstStyle/>
          <a:p>
            <a:r>
              <a:rPr lang="de-DE" dirty="0" smtClean="0">
                <a:solidFill>
                  <a:srgbClr val="000090"/>
                </a:solidFill>
              </a:rPr>
              <a:t>Mass. </a:t>
            </a:r>
            <a:r>
              <a:rPr lang="de-DE" dirty="0" err="1">
                <a:solidFill>
                  <a:srgbClr val="000090"/>
                </a:solidFill>
              </a:rPr>
              <a:t>s</a:t>
            </a:r>
            <a:r>
              <a:rPr lang="de-DE" dirty="0" err="1" smtClean="0">
                <a:solidFill>
                  <a:srgbClr val="000090"/>
                </a:solidFill>
              </a:rPr>
              <a:t>hare</a:t>
            </a:r>
            <a:r>
              <a:rPr lang="de-DE" dirty="0" smtClean="0">
                <a:solidFill>
                  <a:srgbClr val="000090"/>
                </a:solidFill>
              </a:rPr>
              <a:t> </a:t>
            </a:r>
            <a:r>
              <a:rPr lang="de-DE" dirty="0" err="1" smtClean="0">
                <a:solidFill>
                  <a:srgbClr val="000090"/>
                </a:solidFill>
              </a:rPr>
              <a:t>Joins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err="1"/>
              <a:t>s</a:t>
            </a:r>
            <a:r>
              <a:rPr lang="de-DE" dirty="0" err="1" smtClean="0"/>
              <a:t>ame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dirty="0" err="1" smtClean="0"/>
              <a:t>pred</a:t>
            </a:r>
            <a:r>
              <a:rPr lang="de-DE" dirty="0" smtClean="0"/>
              <a:t>.</a:t>
            </a:r>
          </a:p>
          <a:p>
            <a:pPr lvl="1"/>
            <a:r>
              <a:rPr lang="de-DE" dirty="0" err="1" smtClean="0"/>
              <a:t>diff</a:t>
            </a:r>
            <a:r>
              <a:rPr lang="de-DE" dirty="0" smtClean="0"/>
              <a:t>. </a:t>
            </a:r>
            <a:r>
              <a:rPr lang="de-DE" dirty="0" err="1" smtClean="0"/>
              <a:t>table</a:t>
            </a:r>
            <a:r>
              <a:rPr lang="de-DE" dirty="0" smtClean="0"/>
              <a:t> </a:t>
            </a:r>
            <a:r>
              <a:rPr lang="de-DE" dirty="0" err="1" smtClean="0"/>
              <a:t>pred</a:t>
            </a:r>
            <a:endParaRPr lang="de-DE" dirty="0" smtClean="0"/>
          </a:p>
          <a:p>
            <a:pPr lvl="1"/>
            <a:r>
              <a:rPr lang="de-DE" dirty="0" smtClean="0"/>
              <a:t>(</a:t>
            </a:r>
            <a:r>
              <a:rPr lang="de-DE" dirty="0" err="1" smtClean="0"/>
              <a:t>reassemble</a:t>
            </a:r>
            <a:r>
              <a:rPr lang="de-DE" dirty="0" smtClean="0"/>
              <a:t> BO)</a:t>
            </a:r>
          </a:p>
          <a:p>
            <a:r>
              <a:rPr lang="de-DE" dirty="0" smtClean="0">
                <a:solidFill>
                  <a:srgbClr val="000090"/>
                </a:solidFill>
              </a:rPr>
              <a:t>Same </a:t>
            </a:r>
            <a:r>
              <a:rPr lang="de-DE" dirty="0" err="1" smtClean="0">
                <a:solidFill>
                  <a:srgbClr val="000090"/>
                </a:solidFill>
              </a:rPr>
              <a:t>idea</a:t>
            </a:r>
            <a:r>
              <a:rPr lang="de-DE" dirty="0" smtClean="0">
                <a:solidFill>
                  <a:srgbClr val="000090"/>
                </a:solidFill>
              </a:rPr>
              <a:t> as </a:t>
            </a:r>
            <a:r>
              <a:rPr lang="de-DE" dirty="0" err="1" smtClean="0">
                <a:solidFill>
                  <a:srgbClr val="000090"/>
                </a:solidFill>
              </a:rPr>
              <a:t>ClockScan</a:t>
            </a:r>
            <a:endParaRPr lang="de-DE" dirty="0" smtClean="0">
              <a:solidFill>
                <a:srgbClr val="000090"/>
              </a:solidFill>
            </a:endParaRPr>
          </a:p>
          <a:p>
            <a:pPr lvl="1"/>
            <a:r>
              <a:rPr lang="de-DE" dirty="0" smtClean="0"/>
              <a:t>„</a:t>
            </a:r>
            <a:r>
              <a:rPr lang="de-DE" dirty="0" err="1" smtClean="0"/>
              <a:t>shared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dirty="0" err="1" smtClean="0"/>
              <a:t>scan</a:t>
            </a:r>
            <a:r>
              <a:rPr lang="de-DE" dirty="0" smtClean="0"/>
              <a:t>“</a:t>
            </a:r>
          </a:p>
          <a:p>
            <a:pPr lvl="1"/>
            <a:r>
              <a:rPr lang="de-DE" dirty="0" smtClean="0"/>
              <a:t>additional </a:t>
            </a:r>
            <a:r>
              <a:rPr lang="de-DE" dirty="0" err="1"/>
              <a:t>j</a:t>
            </a:r>
            <a:r>
              <a:rPr lang="de-DE" dirty="0" err="1" smtClean="0"/>
              <a:t>oin</a:t>
            </a:r>
            <a:r>
              <a:rPr lang="de-DE" dirty="0" smtClean="0"/>
              <a:t> </a:t>
            </a:r>
            <a:r>
              <a:rPr lang="de-DE" dirty="0" err="1" smtClean="0"/>
              <a:t>predicate</a:t>
            </a:r>
            <a:r>
              <a:rPr lang="de-DE" dirty="0" smtClean="0"/>
              <a:t> on „</a:t>
            </a:r>
            <a:r>
              <a:rPr lang="de-DE" dirty="0" err="1" smtClean="0"/>
              <a:t>query</a:t>
            </a:r>
            <a:r>
              <a:rPr lang="de-DE" dirty="0" smtClean="0"/>
              <a:t>“</a:t>
            </a:r>
            <a:endParaRPr lang="de-DE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691" y="1417637"/>
            <a:ext cx="4123440" cy="5381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reflection blurRad="6350" stA="50000" endA="275" endPos="40000" dist="1016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Textfeld 4"/>
          <p:cNvSpPr txBox="1"/>
          <p:nvPr/>
        </p:nvSpPr>
        <p:spPr>
          <a:xfrm>
            <a:off x="6025807" y="6274063"/>
            <a:ext cx="2893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[Giannikis et al. 2011]</a:t>
            </a:r>
            <a:endParaRPr lang="de-DE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918</Words>
  <Application>Microsoft Macintosh PowerPoint</Application>
  <PresentationFormat>Bildschirmpräsentation (4:3)</PresentationFormat>
  <Paragraphs>176</Paragraphs>
  <Slides>18</Slides>
  <Notes>1</Notes>
  <HiddenSlides>0</HiddenSlides>
  <MMClips>0</MMClips>
  <ScaleCrop>false</ScaleCrop>
  <HeadingPairs>
    <vt:vector size="6" baseType="variant">
      <vt:variant>
        <vt:lpstr>Entwurfsvorlage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0" baseType="lpstr">
      <vt:lpstr>Office-Design</vt:lpstr>
      <vt:lpstr>Visio</vt:lpstr>
      <vt:lpstr>SwissBox</vt:lpstr>
      <vt:lpstr>Agenda</vt:lpstr>
      <vt:lpstr>What is SwissBox?</vt:lpstr>
      <vt:lpstr>Inside SwissBox (Hardware)</vt:lpstr>
      <vt:lpstr>Overview of Components</vt:lpstr>
      <vt:lpstr>Shared i-disk Architecture</vt:lpstr>
      <vt:lpstr>Shared i-disk Architecture</vt:lpstr>
      <vt:lpstr>Folie 8</vt:lpstr>
      <vt:lpstr>SharedDB: Joins</vt:lpstr>
      <vt:lpstr>Overview of Components</vt:lpstr>
      <vt:lpstr>SwissBox Building Blocks</vt:lpstr>
      <vt:lpstr>Summary: Design Ideas</vt:lpstr>
      <vt:lpstr>Agenda</vt:lpstr>
      <vt:lpstr>Why are we doing this?</vt:lpstr>
      <vt:lpstr>Amadeus Workload</vt:lpstr>
      <vt:lpstr>Other Workloads</vt:lpstr>
      <vt:lpstr>Related Work</vt:lpstr>
      <vt:lpstr>Conclusion</vt:lpstr>
    </vt:vector>
  </TitlesOfParts>
  <Company>ETH Zurich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SwissBox</dc:title>
  <dc:creator>Donald Kossmann</dc:creator>
  <cp:lastModifiedBy>Donald Kossmann</cp:lastModifiedBy>
  <cp:revision>24</cp:revision>
  <dcterms:created xsi:type="dcterms:W3CDTF">2011-01-10T13:25:50Z</dcterms:created>
  <dcterms:modified xsi:type="dcterms:W3CDTF">2011-01-11T05:38:56Z</dcterms:modified>
</cp:coreProperties>
</file>