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48" r:id="rId2"/>
    <p:sldId id="642" r:id="rId3"/>
    <p:sldId id="615" r:id="rId4"/>
    <p:sldId id="612" r:id="rId5"/>
    <p:sldId id="614" r:id="rId6"/>
    <p:sldId id="636" r:id="rId7"/>
    <p:sldId id="648" r:id="rId8"/>
    <p:sldId id="616" r:id="rId9"/>
    <p:sldId id="638" r:id="rId10"/>
    <p:sldId id="623" r:id="rId11"/>
    <p:sldId id="643" r:id="rId12"/>
    <p:sldId id="622" r:id="rId13"/>
    <p:sldId id="624" r:id="rId14"/>
    <p:sldId id="625" r:id="rId15"/>
    <p:sldId id="626" r:id="rId16"/>
    <p:sldId id="646" r:id="rId17"/>
    <p:sldId id="647" r:id="rId18"/>
    <p:sldId id="639" r:id="rId19"/>
    <p:sldId id="641" r:id="rId20"/>
    <p:sldId id="630" r:id="rId21"/>
    <p:sldId id="633" r:id="rId22"/>
    <p:sldId id="620" r:id="rId23"/>
    <p:sldId id="621" r:id="rId24"/>
    <p:sldId id="613" r:id="rId25"/>
  </p:sldIdLst>
  <p:sldSz cx="9144000" cy="6858000" type="screen4x3"/>
  <p:notesSz cx="9283700" cy="6985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0A8"/>
    <a:srgbClr val="990033"/>
    <a:srgbClr val="FF99FF"/>
    <a:srgbClr val="000000"/>
    <a:srgbClr val="0000FF"/>
    <a:srgbClr val="FF6600"/>
    <a:srgbClr val="9900FF"/>
    <a:srgbClr val="99FF99"/>
    <a:srgbClr val="FF33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7" autoAdjust="0"/>
    <p:restoredTop sz="93700" autoAdjust="0"/>
  </p:normalViewPr>
  <p:slideViewPr>
    <p:cSldViewPr>
      <p:cViewPr varScale="1">
        <p:scale>
          <a:sx n="70" d="100"/>
          <a:sy n="70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0"/>
    </p:cViewPr>
  </p:sorterViewPr>
  <p:notesViewPr>
    <p:cSldViewPr>
      <p:cViewPr varScale="1">
        <p:scale>
          <a:sx n="72" d="100"/>
          <a:sy n="72" d="100"/>
        </p:scale>
        <p:origin x="-306" y="-96"/>
      </p:cViewPr>
      <p:guideLst>
        <p:guide orient="horz" pos="2200"/>
        <p:guide pos="292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shimin\2011_Q1\CIDR2011\talk\pcmd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shimin\2011_Q1\CIDR2011\talk\pcmd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shimin\2011_Q1\CIDR2011\talk\pcmd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shimin\2011_Q1\CIDR2011\talk\pcmd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shimin\2011_Q1\CIDR2011\talk\pcmd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Home\shimin\2011_Q1\CIDR2011\talk\pcmd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9359371609599444"/>
          <c:y val="7.1830058827381124E-2"/>
          <c:w val="0.66972654865944148"/>
          <c:h val="0.74017274871254057"/>
        </c:manualLayout>
      </c:layout>
      <c:barChart>
        <c:barDir val="col"/>
        <c:grouping val="clustered"/>
        <c:ser>
          <c:idx val="0"/>
          <c:order val="0"/>
          <c:tx>
            <c:v>sorted</c:v>
          </c:tx>
          <c:spPr>
            <a:solidFill>
              <a:schemeClr val="bg1"/>
            </a:solidFill>
            <a:ln>
              <a:solidFill>
                <a:srgbClr val="000000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'8lines'!$C$7:$C$9</c:f>
              <c:numCache>
                <c:formatCode>General</c:formatCode>
                <c:ptCount val="3"/>
                <c:pt idx="0">
                  <c:v>4169481431</c:v>
                </c:pt>
                <c:pt idx="1">
                  <c:v>3876493396</c:v>
                </c:pt>
                <c:pt idx="2">
                  <c:v>1432206654</c:v>
                </c:pt>
              </c:numCache>
            </c:numRef>
          </c:val>
        </c:ser>
        <c:ser>
          <c:idx val="1"/>
          <c:order val="1"/>
          <c:tx>
            <c:v>unsorted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'8lines'!$D$7:$D$9</c:f>
              <c:numCache>
                <c:formatCode>General</c:formatCode>
                <c:ptCount val="3"/>
                <c:pt idx="0">
                  <c:v>2420702604</c:v>
                </c:pt>
                <c:pt idx="1">
                  <c:v>2649956956</c:v>
                </c:pt>
                <c:pt idx="2">
                  <c:v>2084735914</c:v>
                </c:pt>
              </c:numCache>
            </c:numRef>
          </c:val>
        </c:ser>
        <c:ser>
          <c:idx val="2"/>
          <c:order val="2"/>
          <c:tx>
            <c:v>unsorted-leaf</c:v>
          </c:tx>
          <c:spPr>
            <a:solidFill>
              <a:srgbClr val="66FF33"/>
            </a:solidFill>
            <a:ln>
              <a:solidFill>
                <a:schemeClr val="tx1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'8lines'!$E$7:$E$9</c:f>
              <c:numCache>
                <c:formatCode>General</c:formatCode>
                <c:ptCount val="3"/>
                <c:pt idx="0">
                  <c:v>1794316550</c:v>
                </c:pt>
                <c:pt idx="1">
                  <c:v>1940011320</c:v>
                </c:pt>
                <c:pt idx="2">
                  <c:v>1437794362</c:v>
                </c:pt>
              </c:numCache>
            </c:numRef>
          </c:val>
        </c:ser>
        <c:ser>
          <c:idx val="3"/>
          <c:order val="3"/>
          <c:tx>
            <c:v>unsorted-leaf-bmp</c:v>
          </c:tx>
          <c:spPr>
            <a:solidFill>
              <a:srgbClr val="0000FF"/>
            </a:solidFill>
            <a:ln>
              <a:solidFill>
                <a:prstClr val="black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'8lines'!$F$7:$F$9</c:f>
              <c:numCache>
                <c:formatCode>General</c:formatCode>
                <c:ptCount val="3"/>
                <c:pt idx="0">
                  <c:v>2101792985</c:v>
                </c:pt>
                <c:pt idx="1">
                  <c:v>1535145655</c:v>
                </c:pt>
                <c:pt idx="2">
                  <c:v>1433314825</c:v>
                </c:pt>
              </c:numCache>
            </c:numRef>
          </c:val>
        </c:ser>
        <c:axId val="136952832"/>
        <c:axId val="137519872"/>
      </c:barChart>
      <c:catAx>
        <c:axId val="136952832"/>
        <c:scaling>
          <c:orientation val="minMax"/>
        </c:scaling>
        <c:axPos val="b"/>
        <c:tickLblPos val="nextTo"/>
        <c:crossAx val="137519872"/>
        <c:crosses val="autoZero"/>
        <c:auto val="1"/>
        <c:lblAlgn val="ctr"/>
        <c:lblOffset val="0"/>
      </c:catAx>
      <c:valAx>
        <c:axId val="137519872"/>
        <c:scaling>
          <c:orientation val="minMax"/>
          <c:max val="50000000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</a:t>
                </a:r>
              </a:p>
            </c:rich>
          </c:tx>
          <c:layout/>
        </c:title>
        <c:numFmt formatCode="0E+0" sourceLinked="0"/>
        <c:tickLblPos val="nextTo"/>
        <c:crossAx val="136952832"/>
        <c:crosses val="autoZero"/>
        <c:crossBetween val="between"/>
        <c:majorUnit val="1000000000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</c:chart>
  <c:txPr>
    <a:bodyPr/>
    <a:lstStyle/>
    <a:p>
      <a:pPr>
        <a:defRPr sz="1200">
          <a:solidFill>
            <a:srgbClr val="000000"/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30321494993918913"/>
          <c:y val="5.7241178186059484E-2"/>
          <c:w val="0.67908590709685224"/>
          <c:h val="0.75476167330935984"/>
        </c:manualLayout>
      </c:layout>
      <c:barChart>
        <c:barDir val="col"/>
        <c:grouping val="clustered"/>
        <c:ser>
          <c:idx val="0"/>
          <c:order val="0"/>
          <c:tx>
            <c:v>sorted</c:v>
          </c:tx>
          <c:spPr>
            <a:solidFill>
              <a:schemeClr val="bg1"/>
            </a:solidFill>
            <a:ln>
              <a:solidFill>
                <a:srgbClr val="000000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'8lines'!$C$39:$C$41</c:f>
              <c:numCache>
                <c:formatCode>General</c:formatCode>
                <c:ptCount val="3"/>
                <c:pt idx="0">
                  <c:v>248956656</c:v>
                </c:pt>
                <c:pt idx="1">
                  <c:v>215763810</c:v>
                </c:pt>
                <c:pt idx="2">
                  <c:v>46</c:v>
                </c:pt>
              </c:numCache>
            </c:numRef>
          </c:val>
        </c:ser>
        <c:ser>
          <c:idx val="1"/>
          <c:order val="1"/>
          <c:tx>
            <c:v>unsorted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'8lines'!$D$39:$D$41</c:f>
              <c:numCache>
                <c:formatCode>General</c:formatCode>
                <c:ptCount val="3"/>
                <c:pt idx="0">
                  <c:v>32289131</c:v>
                </c:pt>
                <c:pt idx="1">
                  <c:v>20749498</c:v>
                </c:pt>
                <c:pt idx="2">
                  <c:v>65</c:v>
                </c:pt>
              </c:numCache>
            </c:numRef>
          </c:val>
        </c:ser>
        <c:ser>
          <c:idx val="2"/>
          <c:order val="2"/>
          <c:tx>
            <c:v>unsorted-leaf</c:v>
          </c:tx>
          <c:spPr>
            <a:solidFill>
              <a:srgbClr val="66FF33"/>
            </a:solidFill>
            <a:ln>
              <a:solidFill>
                <a:schemeClr val="tx1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'8lines'!$E$39:$E$41</c:f>
              <c:numCache>
                <c:formatCode>General</c:formatCode>
                <c:ptCount val="3"/>
                <c:pt idx="0">
                  <c:v>32297482</c:v>
                </c:pt>
                <c:pt idx="1">
                  <c:v>20819868</c:v>
                </c:pt>
                <c:pt idx="2">
                  <c:v>39</c:v>
                </c:pt>
              </c:numCache>
            </c:numRef>
          </c:val>
        </c:ser>
        <c:ser>
          <c:idx val="3"/>
          <c:order val="3"/>
          <c:tx>
            <c:v>unsorted-leaf-bmp</c:v>
          </c:tx>
          <c:spPr>
            <a:solidFill>
              <a:srgbClr val="0000FF"/>
            </a:solidFill>
            <a:ln>
              <a:solidFill>
                <a:prstClr val="black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'8lines'!$F$39:$F$41</c:f>
              <c:numCache>
                <c:formatCode>General</c:formatCode>
                <c:ptCount val="3"/>
                <c:pt idx="0">
                  <c:v>31459599</c:v>
                </c:pt>
                <c:pt idx="1">
                  <c:v>494553</c:v>
                </c:pt>
                <c:pt idx="2">
                  <c:v>60</c:v>
                </c:pt>
              </c:numCache>
            </c:numRef>
          </c:val>
        </c:ser>
        <c:axId val="137545984"/>
        <c:axId val="137547776"/>
      </c:barChart>
      <c:catAx>
        <c:axId val="137545984"/>
        <c:scaling>
          <c:orientation val="minMax"/>
        </c:scaling>
        <c:axPos val="b"/>
        <c:tickLblPos val="nextTo"/>
        <c:crossAx val="137547776"/>
        <c:crosses val="autoZero"/>
        <c:auto val="1"/>
        <c:lblAlgn val="ctr"/>
        <c:lblOffset val="0"/>
      </c:catAx>
      <c:valAx>
        <c:axId val="137547776"/>
        <c:scaling>
          <c:orientation val="minMax"/>
          <c:max val="3000000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 bits modified</a:t>
                </a:r>
              </a:p>
            </c:rich>
          </c:tx>
          <c:layout/>
        </c:title>
        <c:numFmt formatCode="0E+0" sourceLinked="0"/>
        <c:tickLblPos val="nextTo"/>
        <c:crossAx val="137545984"/>
        <c:crosses val="autoZero"/>
        <c:crossBetween val="between"/>
        <c:majorUnit val="100000000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</c:chart>
  <c:txPr>
    <a:bodyPr/>
    <a:lstStyle/>
    <a:p>
      <a:pPr>
        <a:defRPr sz="1200">
          <a:solidFill>
            <a:srgbClr val="000000"/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4108997752895922"/>
          <c:y val="5.7241178186059442E-2"/>
          <c:w val="0.74121105555863465"/>
          <c:h val="0.75476167330936006"/>
        </c:manualLayout>
      </c:layout>
      <c:barChart>
        <c:barDir val="col"/>
        <c:grouping val="clustered"/>
        <c:ser>
          <c:idx val="0"/>
          <c:order val="0"/>
          <c:tx>
            <c:v>sorted</c:v>
          </c:tx>
          <c:spPr>
            <a:solidFill>
              <a:schemeClr val="bg1"/>
            </a:solidFill>
            <a:ln>
              <a:solidFill>
                <a:srgbClr val="000000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'8lines'!$H$39:$H$41</c:f>
              <c:numCache>
                <c:formatCode>General</c:formatCode>
                <c:ptCount val="3"/>
                <c:pt idx="0">
                  <c:v>13.515529984</c:v>
                </c:pt>
                <c:pt idx="1">
                  <c:v>11.219748384000001</c:v>
                </c:pt>
                <c:pt idx="2">
                  <c:v>4.8829662399999938</c:v>
                </c:pt>
              </c:numCache>
            </c:numRef>
          </c:val>
        </c:ser>
        <c:ser>
          <c:idx val="1"/>
          <c:order val="1"/>
          <c:tx>
            <c:v>unsorted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'8lines'!$I$39:$I$41</c:f>
              <c:numCache>
                <c:formatCode>General</c:formatCode>
                <c:ptCount val="3"/>
                <c:pt idx="0">
                  <c:v>6.859511471999995</c:v>
                </c:pt>
                <c:pt idx="1">
                  <c:v>6.2350560320000001</c:v>
                </c:pt>
                <c:pt idx="2">
                  <c:v>4.2591017119999997</c:v>
                </c:pt>
              </c:numCache>
            </c:numRef>
          </c:val>
        </c:ser>
        <c:ser>
          <c:idx val="2"/>
          <c:order val="2"/>
          <c:tx>
            <c:v>unsorted-leaf</c:v>
          </c:tx>
          <c:spPr>
            <a:solidFill>
              <a:srgbClr val="66FF33"/>
            </a:solidFill>
            <a:ln>
              <a:solidFill>
                <a:schemeClr val="tx1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'8lines'!$J$39:$J$41</c:f>
              <c:numCache>
                <c:formatCode>General</c:formatCode>
                <c:ptCount val="3"/>
                <c:pt idx="0">
                  <c:v>7.3763176000000001</c:v>
                </c:pt>
                <c:pt idx="1">
                  <c:v>6.6615177599999909</c:v>
                </c:pt>
                <c:pt idx="2">
                  <c:v>4.7189715039999953</c:v>
                </c:pt>
              </c:numCache>
            </c:numRef>
          </c:val>
        </c:ser>
        <c:ser>
          <c:idx val="3"/>
          <c:order val="3"/>
          <c:tx>
            <c:v>unsorted-leaf-bmp</c:v>
          </c:tx>
          <c:spPr>
            <a:solidFill>
              <a:srgbClr val="0000FF"/>
            </a:solidFill>
            <a:ln>
              <a:solidFill>
                <a:prstClr val="black"/>
              </a:solidFill>
            </a:ln>
          </c:spPr>
          <c:cat>
            <c:strRef>
              <c:f>'8lines'!$B$15:$B$17</c:f>
              <c:strCache>
                <c:ptCount val="3"/>
                <c:pt idx="0">
                  <c:v>insert</c:v>
                </c:pt>
                <c:pt idx="1">
                  <c:v>delete</c:v>
                </c:pt>
                <c:pt idx="2">
                  <c:v>search</c:v>
                </c:pt>
              </c:strCache>
            </c:strRef>
          </c:cat>
          <c:val>
            <c:numRef>
              <c:f>'8lines'!$K$39:$K$41</c:f>
              <c:numCache>
                <c:formatCode>General</c:formatCode>
                <c:ptCount val="3"/>
                <c:pt idx="0">
                  <c:v>7.0237514079999954</c:v>
                </c:pt>
                <c:pt idx="1">
                  <c:v>4.5216833440000004</c:v>
                </c:pt>
                <c:pt idx="2">
                  <c:v>4.6039233919999996</c:v>
                </c:pt>
              </c:numCache>
            </c:numRef>
          </c:val>
        </c:ser>
        <c:axId val="137586176"/>
        <c:axId val="137587712"/>
      </c:barChart>
      <c:catAx>
        <c:axId val="137586176"/>
        <c:scaling>
          <c:orientation val="minMax"/>
        </c:scaling>
        <c:axPos val="b"/>
        <c:tickLblPos val="nextTo"/>
        <c:crossAx val="137587712"/>
        <c:crosses val="autoZero"/>
        <c:auto val="1"/>
        <c:lblAlgn val="ctr"/>
        <c:lblOffset val="0"/>
      </c:catAx>
      <c:valAx>
        <c:axId val="13758771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(mJ)</a:t>
                </a:r>
              </a:p>
            </c:rich>
          </c:tx>
          <c:layout>
            <c:manualLayout>
              <c:xMode val="edge"/>
              <c:yMode val="edge"/>
              <c:x val="8.4663089680161643E-3"/>
              <c:y val="0.21075337804996599"/>
            </c:manualLayout>
          </c:layout>
        </c:title>
        <c:numFmt formatCode="#,##0" sourceLinked="0"/>
        <c:tickLblPos val="nextTo"/>
        <c:crossAx val="137586176"/>
        <c:crosses val="autoZero"/>
        <c:crossBetween val="between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</c:chart>
  <c:txPr>
    <a:bodyPr/>
    <a:lstStyle/>
    <a:p>
      <a:pPr>
        <a:defRPr sz="1200">
          <a:solidFill>
            <a:srgbClr val="000000"/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3024670375040352"/>
          <c:y val="5.7241178186059609E-2"/>
          <c:w val="0.67106166612866158"/>
          <c:h val="0.70537895725997446"/>
        </c:manualLayout>
      </c:layout>
      <c:barChart>
        <c:barDir val="col"/>
        <c:grouping val="clustered"/>
        <c:ser>
          <c:idx val="0"/>
          <c:order val="0"/>
          <c:tx>
            <c:v>simple hash</c:v>
          </c:tx>
          <c:spPr>
            <a:solidFill>
              <a:srgbClr val="0000FF"/>
            </a:solidFill>
            <a:ln>
              <a:solidFill>
                <a:schemeClr val="tx1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hashjoin!$B$4:$B$8</c:f>
              <c:numCache>
                <c:formatCode>General</c:formatCode>
                <c:ptCount val="5"/>
                <c:pt idx="0">
                  <c:v>8759460112</c:v>
                </c:pt>
                <c:pt idx="1">
                  <c:v>4934612169</c:v>
                </c:pt>
                <c:pt idx="2">
                  <c:v>3447881907</c:v>
                </c:pt>
                <c:pt idx="3">
                  <c:v>2850148767</c:v>
                </c:pt>
                <c:pt idx="4">
                  <c:v>2321585199</c:v>
                </c:pt>
              </c:numCache>
            </c:numRef>
          </c:val>
        </c:ser>
        <c:ser>
          <c:idx val="1"/>
          <c:order val="1"/>
          <c:tx>
            <c:v>cache part</c:v>
          </c:tx>
          <c:spPr>
            <a:solidFill>
              <a:srgbClr val="FF0000"/>
            </a:solidFill>
            <a:ln>
              <a:solidFill>
                <a:prstClr val="black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hashjoin!$C$4:$C$8</c:f>
              <c:numCache>
                <c:formatCode>General</c:formatCode>
                <c:ptCount val="5"/>
                <c:pt idx="0">
                  <c:v>9813702302</c:v>
                </c:pt>
                <c:pt idx="1">
                  <c:v>7993409149</c:v>
                </c:pt>
                <c:pt idx="2">
                  <c:v>7330112964</c:v>
                </c:pt>
                <c:pt idx="3">
                  <c:v>5946516604</c:v>
                </c:pt>
                <c:pt idx="4">
                  <c:v>5014259070</c:v>
                </c:pt>
              </c:numCache>
            </c:numRef>
          </c:val>
        </c:ser>
        <c:ser>
          <c:idx val="2"/>
          <c:order val="2"/>
          <c:tx>
            <c:v>virtual part</c:v>
          </c:tx>
          <c:spPr>
            <a:solidFill>
              <a:srgbClr val="66FF33"/>
            </a:solidFill>
            <a:ln>
              <a:solidFill>
                <a:prstClr val="black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hashjoin!$D$4:$D$8</c:f>
              <c:numCache>
                <c:formatCode>General</c:formatCode>
                <c:ptCount val="5"/>
                <c:pt idx="0">
                  <c:v>7076914972</c:v>
                </c:pt>
                <c:pt idx="1">
                  <c:v>4039886423</c:v>
                </c:pt>
                <c:pt idx="2">
                  <c:v>3026401938</c:v>
                </c:pt>
                <c:pt idx="3">
                  <c:v>2548770013</c:v>
                </c:pt>
                <c:pt idx="4">
                  <c:v>2075019965</c:v>
                </c:pt>
              </c:numCache>
            </c:numRef>
          </c:val>
        </c:ser>
        <c:axId val="136531328"/>
        <c:axId val="136533504"/>
      </c:barChart>
      <c:catAx>
        <c:axId val="136531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</a:t>
                </a:r>
              </a:p>
            </c:rich>
          </c:tx>
          <c:layout/>
        </c:title>
        <c:tickLblPos val="nextTo"/>
        <c:crossAx val="136533504"/>
        <c:crosses val="autoZero"/>
        <c:auto val="1"/>
        <c:lblAlgn val="ctr"/>
        <c:lblOffset val="0"/>
      </c:catAx>
      <c:valAx>
        <c:axId val="136533504"/>
        <c:scaling>
          <c:orientation val="minMax"/>
          <c:max val="100000000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</a:t>
                </a:r>
              </a:p>
            </c:rich>
          </c:tx>
          <c:layout/>
        </c:title>
        <c:numFmt formatCode="0E+0" sourceLinked="0"/>
        <c:tickLblPos val="nextTo"/>
        <c:crossAx val="136531328"/>
        <c:crosses val="autoZero"/>
        <c:crossBetween val="between"/>
        <c:majorUnit val="2000000000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</c:chart>
  <c:txPr>
    <a:bodyPr/>
    <a:lstStyle/>
    <a:p>
      <a:pPr>
        <a:defRPr sz="1200">
          <a:solidFill>
            <a:srgbClr val="000000"/>
          </a:solidFill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37696492221944689"/>
          <c:y val="5.7241178186059574E-2"/>
          <c:w val="0.5977325587532587"/>
          <c:h val="0.68727719299609269"/>
        </c:manualLayout>
      </c:layout>
      <c:barChart>
        <c:barDir val="col"/>
        <c:grouping val="clustered"/>
        <c:ser>
          <c:idx val="0"/>
          <c:order val="0"/>
          <c:tx>
            <c:v>simple hash</c:v>
          </c:tx>
          <c:spPr>
            <a:solidFill>
              <a:srgbClr val="0000FF"/>
            </a:solidFill>
            <a:ln>
              <a:solidFill>
                <a:schemeClr val="tx1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hashjoin!$B$54:$B$58</c:f>
              <c:numCache>
                <c:formatCode>General</c:formatCode>
                <c:ptCount val="5"/>
                <c:pt idx="0">
                  <c:v>146485951</c:v>
                </c:pt>
                <c:pt idx="1">
                  <c:v>74861913</c:v>
                </c:pt>
                <c:pt idx="2">
                  <c:v>47291943</c:v>
                </c:pt>
                <c:pt idx="3">
                  <c:v>35355837</c:v>
                </c:pt>
                <c:pt idx="4">
                  <c:v>25989876</c:v>
                </c:pt>
              </c:numCache>
            </c:numRef>
          </c:val>
        </c:ser>
        <c:ser>
          <c:idx val="1"/>
          <c:order val="1"/>
          <c:tx>
            <c:v>cache part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hashjoin!$C$54:$C$58</c:f>
              <c:numCache>
                <c:formatCode>General</c:formatCode>
                <c:ptCount val="5"/>
                <c:pt idx="0">
                  <c:v>693916832</c:v>
                </c:pt>
                <c:pt idx="1">
                  <c:v>640110685</c:v>
                </c:pt>
                <c:pt idx="2">
                  <c:v>625077525</c:v>
                </c:pt>
                <c:pt idx="3">
                  <c:v>614427499</c:v>
                </c:pt>
                <c:pt idx="4">
                  <c:v>607567130</c:v>
                </c:pt>
              </c:numCache>
            </c:numRef>
          </c:val>
        </c:ser>
        <c:ser>
          <c:idx val="2"/>
          <c:order val="2"/>
          <c:tx>
            <c:v>virtual part</c:v>
          </c:tx>
          <c:spPr>
            <a:solidFill>
              <a:srgbClr val="66FF33"/>
            </a:solidFill>
            <a:ln>
              <a:solidFill>
                <a:schemeClr val="tx1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hashjoin!$D$54:$D$58</c:f>
              <c:numCache>
                <c:formatCode>General</c:formatCode>
                <c:ptCount val="5"/>
                <c:pt idx="0">
                  <c:v>31152523</c:v>
                </c:pt>
                <c:pt idx="1">
                  <c:v>13749656</c:v>
                </c:pt>
                <c:pt idx="2">
                  <c:v>8640831</c:v>
                </c:pt>
                <c:pt idx="3">
                  <c:v>7198350</c:v>
                </c:pt>
                <c:pt idx="4">
                  <c:v>5026941</c:v>
                </c:pt>
              </c:numCache>
            </c:numRef>
          </c:val>
        </c:ser>
        <c:axId val="136550656"/>
        <c:axId val="136573312"/>
      </c:barChart>
      <c:catAx>
        <c:axId val="136550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</a:t>
                </a:r>
              </a:p>
            </c:rich>
          </c:tx>
          <c:layout/>
        </c:title>
        <c:tickLblPos val="nextTo"/>
        <c:crossAx val="136573312"/>
        <c:crosses val="autoZero"/>
        <c:auto val="1"/>
        <c:lblAlgn val="ctr"/>
        <c:lblOffset val="0"/>
      </c:catAx>
      <c:valAx>
        <c:axId val="136573312"/>
        <c:scaling>
          <c:logBase val="10"/>
          <c:orientation val="minMax"/>
          <c:min val="10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num bits modified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log scale)</a:t>
                </a:r>
              </a:p>
            </c:rich>
          </c:tx>
          <c:layout/>
        </c:title>
        <c:numFmt formatCode="0E+0" sourceLinked="0"/>
        <c:tickLblPos val="nextTo"/>
        <c:crossAx val="136550656"/>
        <c:crosses val="autoZero"/>
        <c:crossBetween val="between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</c:chart>
  <c:txPr>
    <a:bodyPr/>
    <a:lstStyle/>
    <a:p>
      <a:pPr>
        <a:defRPr sz="1200">
          <a:solidFill>
            <a:srgbClr val="000000"/>
          </a:solidFill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5657782654788258"/>
          <c:y val="5.7241178186059533E-2"/>
          <c:w val="0.7165439767887366"/>
          <c:h val="0.70537895725997446"/>
        </c:manualLayout>
      </c:layout>
      <c:barChart>
        <c:barDir val="col"/>
        <c:grouping val="clustered"/>
        <c:ser>
          <c:idx val="0"/>
          <c:order val="0"/>
          <c:tx>
            <c:v>simple hash join</c:v>
          </c:tx>
          <c:spPr>
            <a:solidFill>
              <a:srgbClr val="0000FF"/>
            </a:solidFill>
            <a:ln>
              <a:solidFill>
                <a:schemeClr val="tx1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hashjoin!$H$54:$H$58</c:f>
              <c:numCache>
                <c:formatCode>General</c:formatCode>
                <c:ptCount val="5"/>
                <c:pt idx="0">
                  <c:v>32.44483992</c:v>
                </c:pt>
                <c:pt idx="1">
                  <c:v>18.018510224</c:v>
                </c:pt>
                <c:pt idx="2">
                  <c:v>12.437254768000001</c:v>
                </c:pt>
                <c:pt idx="3">
                  <c:v>9.9246315040000006</c:v>
                </c:pt>
                <c:pt idx="4">
                  <c:v>8.3184556160000049</c:v>
                </c:pt>
              </c:numCache>
            </c:numRef>
          </c:val>
        </c:ser>
        <c:ser>
          <c:idx val="1"/>
          <c:order val="1"/>
          <c:tx>
            <c:v>cache partitioning</c:v>
          </c:tx>
          <c:spPr>
            <a:solidFill>
              <a:srgbClr val="FF0000"/>
            </a:solidFill>
            <a:ln>
              <a:solidFill>
                <a:prstClr val="black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hashjoin!$I$54:$I$58</c:f>
              <c:numCache>
                <c:formatCode>General</c:formatCode>
                <c:ptCount val="5"/>
                <c:pt idx="0">
                  <c:v>23.646718463999999</c:v>
                </c:pt>
                <c:pt idx="1">
                  <c:v>21.304647119999988</c:v>
                </c:pt>
                <c:pt idx="2">
                  <c:v>20.608072016000001</c:v>
                </c:pt>
                <c:pt idx="3">
                  <c:v>20.196985519999998</c:v>
                </c:pt>
                <c:pt idx="4">
                  <c:v>19.882910112000001</c:v>
                </c:pt>
              </c:numCache>
            </c:numRef>
          </c:val>
        </c:ser>
        <c:ser>
          <c:idx val="2"/>
          <c:order val="2"/>
          <c:tx>
            <c:v>virtual partitioning</c:v>
          </c:tx>
          <c:spPr>
            <a:solidFill>
              <a:srgbClr val="66FF33"/>
            </a:solidFill>
            <a:ln>
              <a:solidFill>
                <a:prstClr val="black"/>
              </a:solidFill>
            </a:ln>
          </c:spPr>
          <c:cat>
            <c:strRef>
              <c:f>hashjoin!$A$4:$A$8</c:f>
              <c:strCache>
                <c:ptCount val="5"/>
                <c:pt idx="0">
                  <c:v>20B</c:v>
                </c:pt>
                <c:pt idx="1">
                  <c:v>40B</c:v>
                </c:pt>
                <c:pt idx="2">
                  <c:v>60B</c:v>
                </c:pt>
                <c:pt idx="3">
                  <c:v>80B</c:v>
                </c:pt>
                <c:pt idx="4">
                  <c:v>100B</c:v>
                </c:pt>
              </c:strCache>
            </c:strRef>
          </c:cat>
          <c:val>
            <c:numRef>
              <c:f>hashjoin!$J$54:$J$58</c:f>
              <c:numCache>
                <c:formatCode>General</c:formatCode>
                <c:ptCount val="5"/>
                <c:pt idx="0">
                  <c:v>14.032938159999999</c:v>
                </c:pt>
                <c:pt idx="1">
                  <c:v>9.605619072000005</c:v>
                </c:pt>
                <c:pt idx="2">
                  <c:v>7.7766031200000043</c:v>
                </c:pt>
                <c:pt idx="3">
                  <c:v>6.7301972159999996</c:v>
                </c:pt>
                <c:pt idx="4">
                  <c:v>5.76465608</c:v>
                </c:pt>
              </c:numCache>
            </c:numRef>
          </c:val>
        </c:ser>
        <c:axId val="139666560"/>
        <c:axId val="139668480"/>
      </c:barChart>
      <c:catAx>
        <c:axId val="139666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</a:t>
                </a:r>
              </a:p>
            </c:rich>
          </c:tx>
          <c:layout/>
        </c:title>
        <c:tickLblPos val="nextTo"/>
        <c:crossAx val="139668480"/>
        <c:crosses val="autoZero"/>
        <c:auto val="1"/>
        <c:lblAlgn val="ctr"/>
        <c:lblOffset val="0"/>
      </c:catAx>
      <c:valAx>
        <c:axId val="139668480"/>
        <c:scaling>
          <c:orientation val="minMax"/>
          <c:max val="4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(mJ)</a:t>
                </a:r>
              </a:p>
            </c:rich>
          </c:tx>
          <c:layout>
            <c:manualLayout>
              <c:xMode val="edge"/>
              <c:yMode val="edge"/>
              <c:x val="8.4663089680161643E-3"/>
              <c:y val="0.21075337804996599"/>
            </c:manualLayout>
          </c:layout>
        </c:title>
        <c:numFmt formatCode="#,##0" sourceLinked="0"/>
        <c:tickLblPos val="nextTo"/>
        <c:crossAx val="139666560"/>
        <c:crosses val="autoZero"/>
        <c:crossBetween val="between"/>
        <c:majorUnit val="10"/>
      </c:valAx>
      <c:spPr>
        <a:ln>
          <a:solidFill>
            <a:schemeClr val="bg1">
              <a:lumMod val="50000"/>
            </a:schemeClr>
          </a:solidFill>
        </a:ln>
      </c:spPr>
    </c:plotArea>
    <c:plotVisOnly val="1"/>
  </c:chart>
  <c:txPr>
    <a:bodyPr/>
    <a:lstStyle/>
    <a:p>
      <a:pPr>
        <a:defRPr sz="1200">
          <a:solidFill>
            <a:srgbClr val="000000"/>
          </a:solidFill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21676" cy="34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8" tIns="45959" rIns="91918" bIns="45959" numCol="1" anchor="t" anchorCtr="0" compatLnSpc="1">
            <a:prstTxWarp prst="textNoShape">
              <a:avLst/>
            </a:prstTxWarp>
          </a:bodyPr>
          <a:lstStyle>
            <a:lvl1pPr algn="l" defTabSz="91695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7821" y="1"/>
            <a:ext cx="4023778" cy="34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8" tIns="45959" rIns="91918" bIns="45959" numCol="1" anchor="t" anchorCtr="0" compatLnSpc="1">
            <a:prstTxWarp prst="textNoShape">
              <a:avLst/>
            </a:prstTxWarp>
          </a:bodyPr>
          <a:lstStyle>
            <a:lvl1pPr algn="r" defTabSz="91695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34319"/>
            <a:ext cx="4021676" cy="34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8" tIns="45959" rIns="91918" bIns="45959" numCol="1" anchor="b" anchorCtr="0" compatLnSpc="1">
            <a:prstTxWarp prst="textNoShape">
              <a:avLst/>
            </a:prstTxWarp>
          </a:bodyPr>
          <a:lstStyle>
            <a:lvl1pPr algn="l" defTabSz="91695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7821" y="6634319"/>
            <a:ext cx="4023778" cy="34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8" tIns="45959" rIns="91918" bIns="45959" numCol="1" anchor="b" anchorCtr="0" compatLnSpc="1">
            <a:prstTxWarp prst="textNoShape">
              <a:avLst/>
            </a:prstTxWarp>
          </a:bodyPr>
          <a:lstStyle>
            <a:lvl1pPr algn="r" defTabSz="91695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1536C0CD-05BF-4A49-9102-6621B1F613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23778" cy="3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4" tIns="46467" rIns="92934" bIns="46467" numCol="1" anchor="t" anchorCtr="0" compatLnSpc="1">
            <a:prstTxWarp prst="textNoShape">
              <a:avLst/>
            </a:prstTxWarp>
          </a:bodyPr>
          <a:lstStyle>
            <a:lvl1pPr algn="l" defTabSz="92962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922" y="1"/>
            <a:ext cx="4023778" cy="3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4" tIns="46467" rIns="92934" bIns="46467" numCol="1" anchor="t" anchorCtr="0" compatLnSpc="1">
            <a:prstTxWarp prst="textNoShape">
              <a:avLst/>
            </a:prstTxWarp>
          </a:bodyPr>
          <a:lstStyle>
            <a:lvl1pPr algn="r" defTabSz="92962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2288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48" y="3317160"/>
            <a:ext cx="6807206" cy="314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4" tIns="46467" rIns="92934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34319"/>
            <a:ext cx="4023778" cy="3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4" tIns="46467" rIns="92934" bIns="46467" numCol="1" anchor="b" anchorCtr="0" compatLnSpc="1">
            <a:prstTxWarp prst="textNoShape">
              <a:avLst/>
            </a:prstTxWarp>
          </a:bodyPr>
          <a:lstStyle>
            <a:lvl1pPr algn="l" defTabSz="92962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922" y="6634319"/>
            <a:ext cx="4023778" cy="3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4" tIns="46467" rIns="92934" bIns="46467" numCol="1" anchor="b" anchorCtr="0" compatLnSpc="1">
            <a:prstTxWarp prst="textNoShape">
              <a:avLst/>
            </a:prstTxWarp>
          </a:bodyPr>
          <a:lstStyle>
            <a:lvl1pPr algn="r" defTabSz="929627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A3C93D60-2F04-4B76-91F9-1272E40DCA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54A66-C1A9-460A-9D95-96A52B5ED390}" type="slidenum">
              <a:rPr lang="en-US"/>
              <a:pPr/>
              <a:t>1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Sorted nodes are good for binary search , low instruction overhead.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3D60-2F04-4B76-91F9-1272E40DCA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420938" y="3009900"/>
            <a:ext cx="6265862" cy="1098550"/>
          </a:xfrm>
        </p:spPr>
        <p:txBody>
          <a:bodyPr anchor="b">
            <a:spAutoFit/>
          </a:bodyPr>
          <a:lstStyle>
            <a:lvl1pPr algn="r">
              <a:defRPr sz="3600">
                <a:solidFill>
                  <a:srgbClr val="0860A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19113" y="4478338"/>
            <a:ext cx="8167687" cy="593725"/>
          </a:xfrm>
        </p:spPr>
        <p:txBody>
          <a:bodyPr wrap="none">
            <a:spAutoFit/>
          </a:bodyPr>
          <a:lstStyle>
            <a:lvl1pPr algn="r">
              <a:defRPr sz="3900">
                <a:solidFill>
                  <a:srgbClr val="0860A8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DFC1E7-8CD4-444F-91D8-259728D94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17C1BD-2B8D-411E-8242-DCC77659C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273050"/>
            <a:ext cx="8237537" cy="588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90500" y="6381750"/>
            <a:ext cx="5961063" cy="3810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8363" y="6486525"/>
            <a:ext cx="415925" cy="217488"/>
          </a:xfrm>
        </p:spPr>
        <p:txBody>
          <a:bodyPr/>
          <a:lstStyle>
            <a:lvl1pPr>
              <a:defRPr/>
            </a:lvl1pPr>
          </a:lstStyle>
          <a:p>
            <a:fld id="{FACA0496-8808-48AF-8D3F-837C4EB68D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800">
                <a:solidFill>
                  <a:srgbClr val="0860A8"/>
                </a:solidFill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400">
                <a:latin typeface="Calibri" pitchFamily="34" charset="0"/>
              </a:defRPr>
            </a:lvl4pPr>
            <a:lvl5pPr>
              <a:defRPr sz="2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3D24C-2938-4EB3-B709-AA33A05EFC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8667A-0303-4D51-A81A-66734C256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009650"/>
            <a:ext cx="4041775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009650"/>
            <a:ext cx="4043362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8F8B7-E5BE-40D0-842F-943917F08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A7AAF-CE7B-4CB0-983E-AF9213A3E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AD2D36-FA06-431D-B9BD-E778CD6CFC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B9BF89-0DE7-4E12-BDB4-66A872867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CFBC9E-F5E6-45A8-95DC-A372AC837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DD75C5-A2BB-44DE-9F1E-16D8A9CB3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white">
          <a:xfrm>
            <a:off x="3175" y="6289675"/>
            <a:ext cx="9140825" cy="56832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09650"/>
            <a:ext cx="823753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" y="6381750"/>
            <a:ext cx="5961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8363" y="6486525"/>
            <a:ext cx="41592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fld id="{350A99E0-AED0-4AA2-B4DE-31B65989D1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algn="l" rtl="0" fontAlgn="base">
        <a:spcBef>
          <a:spcPct val="600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246063" indent="-244475" algn="l" rtl="0" fontAlgn="base">
        <a:spcBef>
          <a:spcPct val="40000"/>
        </a:spcBef>
        <a:spcAft>
          <a:spcPct val="0"/>
        </a:spcAft>
        <a:buSzPct val="125000"/>
        <a:buFont typeface="Times" pitchFamily="18" charset="0"/>
        <a:buChar char="•"/>
        <a:defRPr sz="2400">
          <a:solidFill>
            <a:srgbClr val="0860A8"/>
          </a:solidFill>
          <a:latin typeface="+mn-lt"/>
        </a:defRPr>
      </a:lvl2pPr>
      <a:lvl3pPr marL="571500" indent="-3238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3pPr>
      <a:lvl4pPr marL="725488" indent="-1524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rgbClr val="000000"/>
          </a:solidFill>
          <a:latin typeface="+mn-lt"/>
        </a:defRPr>
      </a:lvl4pPr>
      <a:lvl5pPr marL="1136650" indent="-409575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5pPr>
      <a:lvl6pPr marL="1593850" indent="-409575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6pPr>
      <a:lvl7pPr marL="2051050" indent="-409575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7pPr>
      <a:lvl8pPr marL="2508250" indent="-409575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8pPr>
      <a:lvl9pPr marL="2965450" indent="-409575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342900" y="1676400"/>
            <a:ext cx="8648700" cy="156966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860A8"/>
                </a:solidFill>
                <a:latin typeface="Calibri" pitchFamily="34" charset="0"/>
                <a:cs typeface="Arial" charset="0"/>
              </a:rPr>
              <a:t>Rethinking Database Algorithms for Phase Change Memory</a:t>
            </a:r>
            <a:endParaRPr lang="en-US" sz="5400" dirty="0">
              <a:solidFill>
                <a:srgbClr val="0860A8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1566" name="Text Box 14"/>
          <p:cNvSpPr txBox="1">
            <a:spLocks noChangeArrowheads="1"/>
          </p:cNvSpPr>
          <p:nvPr/>
        </p:nvSpPr>
        <p:spPr bwMode="auto">
          <a:xfrm>
            <a:off x="190500" y="3674239"/>
            <a:ext cx="8915400" cy="136960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Shimin </a:t>
            </a:r>
            <a:r>
              <a:rPr lang="en-US" sz="3200" dirty="0" smtClean="0">
                <a:solidFill>
                  <a:srgbClr val="990033"/>
                </a:solidFill>
                <a:latin typeface="Calibri" pitchFamily="34" charset="0"/>
                <a:cs typeface="Arial" charset="0"/>
              </a:rPr>
              <a:t>Chen</a:t>
            </a:r>
            <a:r>
              <a:rPr lang="en-US" sz="3200" dirty="0" smtClean="0">
                <a:latin typeface="Calibri" pitchFamily="34" charset="0"/>
                <a:cs typeface="Arial" charset="0"/>
              </a:rPr>
              <a:t>*   Phillip B. Gibbons*   Suman Nath</a:t>
            </a:r>
            <a:r>
              <a:rPr lang="en-US" sz="3200" baseline="30000" dirty="0" smtClean="0">
                <a:latin typeface="Calibri" pitchFamily="34" charset="0"/>
                <a:cs typeface="Arial" charset="0"/>
              </a:rPr>
              <a:t>+</a:t>
            </a:r>
            <a:r>
              <a:rPr lang="en-US" sz="3600" dirty="0" smtClean="0">
                <a:latin typeface="Calibri" pitchFamily="34" charset="0"/>
                <a:cs typeface="Arial" charset="0"/>
              </a:rPr>
              <a:t/>
            </a:r>
            <a:br>
              <a:rPr lang="en-US" sz="3600" dirty="0" smtClean="0">
                <a:latin typeface="Calibri" pitchFamily="34" charset="0"/>
                <a:cs typeface="Arial" charset="0"/>
              </a:rPr>
            </a:br>
            <a:endParaRPr lang="en-US" sz="900" dirty="0" smtClean="0">
              <a:latin typeface="Calibri" pitchFamily="34" charset="0"/>
              <a:cs typeface="Arial" charset="0"/>
            </a:endParaRPr>
          </a:p>
          <a:p>
            <a:r>
              <a:rPr lang="en-US" sz="2800" dirty="0" smtClean="0">
                <a:latin typeface="Calibri" pitchFamily="34" charset="0"/>
                <a:cs typeface="Arial" charset="0"/>
              </a:rPr>
              <a:t>*Intel Labs Pittsburgh         </a:t>
            </a:r>
            <a:r>
              <a:rPr lang="en-US" sz="2800" baseline="30000" dirty="0" smtClean="0">
                <a:latin typeface="Calibri" pitchFamily="34" charset="0"/>
                <a:cs typeface="Arial" charset="0"/>
              </a:rPr>
              <a:t>+</a:t>
            </a:r>
            <a:r>
              <a:rPr lang="en-US" sz="2800" dirty="0" smtClean="0">
                <a:latin typeface="Calibri" pitchFamily="34" charset="0"/>
                <a:cs typeface="Arial" charset="0"/>
              </a:rPr>
              <a:t>Microsoft Research</a:t>
            </a:r>
            <a:endParaRPr lang="en-US" sz="3600" baseline="300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960460" y="5426060"/>
            <a:ext cx="4915840" cy="369332"/>
            <a:chOff x="1960460" y="5349250"/>
            <a:chExt cx="4915840" cy="369332"/>
          </a:xfrm>
        </p:grpSpPr>
        <p:sp>
          <p:nvSpPr>
            <p:cNvPr id="72" name="TextBox 71"/>
            <p:cNvSpPr txBox="1"/>
            <p:nvPr/>
          </p:nvSpPr>
          <p:spPr>
            <a:xfrm>
              <a:off x="19604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6770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7494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8218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8942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966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0390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114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1838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562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328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4010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4734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5458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6182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690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Write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960460" y="4120290"/>
            <a:ext cx="1228960" cy="369332"/>
            <a:chOff x="1960460" y="4273910"/>
            <a:chExt cx="122896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960460" y="4273910"/>
              <a:ext cx="30724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67700" y="4273910"/>
              <a:ext cx="30724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4940" y="4273910"/>
              <a:ext cx="30724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2180" y="4273910"/>
              <a:ext cx="30724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89420" y="4120290"/>
            <a:ext cx="1228960" cy="369332"/>
            <a:chOff x="3189420" y="4273910"/>
            <a:chExt cx="122896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189420" y="4273910"/>
              <a:ext cx="3072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6660" y="4273910"/>
              <a:ext cx="3072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3900" y="4273910"/>
              <a:ext cx="3072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1140" y="4273910"/>
              <a:ext cx="3072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18380" y="4120290"/>
            <a:ext cx="1228960" cy="369332"/>
            <a:chOff x="4418380" y="4273910"/>
            <a:chExt cx="12289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4418380" y="4273910"/>
              <a:ext cx="307240" cy="369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5620" y="4273910"/>
              <a:ext cx="307240" cy="369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2860" y="4273910"/>
              <a:ext cx="307240" cy="369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0100" y="4273910"/>
              <a:ext cx="307240" cy="369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47340" y="4120290"/>
            <a:ext cx="1228960" cy="369332"/>
            <a:chOff x="5647340" y="4273910"/>
            <a:chExt cx="122896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647340" y="4273910"/>
              <a:ext cx="307240" cy="36933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54580" y="4273910"/>
              <a:ext cx="307240" cy="36933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820" y="4273910"/>
              <a:ext cx="307240" cy="36933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9060" y="4273910"/>
              <a:ext cx="307240" cy="36933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60460" y="4542745"/>
            <a:ext cx="4915840" cy="369332"/>
            <a:chOff x="1960460" y="5349250"/>
            <a:chExt cx="491584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19604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770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494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8218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8942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966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0390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114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838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562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328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4010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4734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5458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6182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69060" y="5349250"/>
              <a:ext cx="307240" cy="36933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01070" y="5080415"/>
            <a:ext cx="7988240" cy="1075339"/>
          </a:xfrm>
          <a:prstGeom prst="roundRect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070" y="5080415"/>
            <a:ext cx="1075340" cy="46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FF"/>
                </a:solidFill>
                <a:latin typeface="Calibri" pitchFamily="34" charset="0"/>
              </a:rPr>
              <a:t>PCM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803900" y="4120290"/>
            <a:ext cx="307240" cy="345645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647340" y="4120290"/>
            <a:ext cx="307240" cy="345645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954580" y="4120290"/>
            <a:ext cx="307240" cy="345645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261820" y="4120290"/>
            <a:ext cx="307240" cy="345645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569060" y="4120290"/>
            <a:ext cx="307240" cy="345645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60460" y="5426060"/>
            <a:ext cx="1228960" cy="369332"/>
            <a:chOff x="1960460" y="4273910"/>
            <a:chExt cx="1228960" cy="369332"/>
          </a:xfrm>
          <a:solidFill>
            <a:srgbClr val="FF99FF"/>
          </a:solidFill>
        </p:grpSpPr>
        <p:sp>
          <p:nvSpPr>
            <p:cNvPr id="52" name="TextBox 51"/>
            <p:cNvSpPr txBox="1"/>
            <p:nvPr/>
          </p:nvSpPr>
          <p:spPr>
            <a:xfrm>
              <a:off x="196046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6770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7494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218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89420" y="5426060"/>
            <a:ext cx="1228960" cy="369332"/>
            <a:chOff x="3189420" y="4273910"/>
            <a:chExt cx="1228960" cy="369332"/>
          </a:xfrm>
          <a:solidFill>
            <a:srgbClr val="FF99FF"/>
          </a:solidFill>
        </p:grpSpPr>
        <p:sp>
          <p:nvSpPr>
            <p:cNvPr id="57" name="TextBox 56"/>
            <p:cNvSpPr txBox="1"/>
            <p:nvPr/>
          </p:nvSpPr>
          <p:spPr>
            <a:xfrm>
              <a:off x="318942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9666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0390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1114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18380" y="5426060"/>
            <a:ext cx="1228960" cy="369332"/>
            <a:chOff x="4418380" y="4273910"/>
            <a:chExt cx="1228960" cy="369332"/>
          </a:xfrm>
          <a:solidFill>
            <a:srgbClr val="FF99FF"/>
          </a:solidFill>
        </p:grpSpPr>
        <p:sp>
          <p:nvSpPr>
            <p:cNvPr id="62" name="TextBox 61"/>
            <p:cNvSpPr txBox="1"/>
            <p:nvPr/>
          </p:nvSpPr>
          <p:spPr>
            <a:xfrm>
              <a:off x="441838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2562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3286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4010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7340" y="5426060"/>
            <a:ext cx="1228960" cy="369332"/>
            <a:chOff x="5647340" y="4273910"/>
            <a:chExt cx="1228960" cy="369332"/>
          </a:xfrm>
          <a:solidFill>
            <a:srgbClr val="FF99FF"/>
          </a:solidFill>
        </p:grpSpPr>
        <p:sp>
          <p:nvSpPr>
            <p:cNvPr id="67" name="TextBox 66"/>
            <p:cNvSpPr txBox="1"/>
            <p:nvPr/>
          </p:nvSpPr>
          <p:spPr>
            <a:xfrm>
              <a:off x="564734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5458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6182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6906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03900" y="5426060"/>
            <a:ext cx="307240" cy="369332"/>
          </a:xfrm>
          <a:prstGeom prst="rect">
            <a:avLst/>
          </a:prstGeom>
          <a:solidFill>
            <a:srgbClr val="FF99FF"/>
          </a:solidFill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0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647340" y="5426060"/>
            <a:ext cx="1228960" cy="369332"/>
            <a:chOff x="5647340" y="4273910"/>
            <a:chExt cx="1228960" cy="369332"/>
          </a:xfrm>
          <a:solidFill>
            <a:srgbClr val="FF99FF"/>
          </a:solidFill>
        </p:grpSpPr>
        <p:sp>
          <p:nvSpPr>
            <p:cNvPr id="94" name="TextBox 93"/>
            <p:cNvSpPr txBox="1"/>
            <p:nvPr/>
          </p:nvSpPr>
          <p:spPr>
            <a:xfrm>
              <a:off x="564734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458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26182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69060" y="4273910"/>
              <a:ext cx="307240" cy="3693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034330" y="779055"/>
            <a:ext cx="499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>
                <a:latin typeface="Calibri" pitchFamily="34" charset="0"/>
              </a:rPr>
              <a:t>[Cho&amp;Lee’09] [Lee et al. ’09] [Yang et al’07] [Zhou et al’09]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68835" y="4043480"/>
            <a:ext cx="157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Cache line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29920" y="3736240"/>
            <a:ext cx="188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Rounds highlighted w/ different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09650"/>
            <a:ext cx="8237537" cy="2957020"/>
          </a:xfrm>
        </p:spPr>
        <p:txBody>
          <a:bodyPr/>
          <a:lstStyle/>
          <a:p>
            <a:pPr lvl="1"/>
            <a:r>
              <a:rPr lang="en-US" sz="2400" dirty="0" smtClean="0"/>
              <a:t>Baseline: several rounds of writes for a cache line</a:t>
            </a:r>
          </a:p>
          <a:p>
            <a:pPr lvl="2"/>
            <a:r>
              <a:rPr lang="en-US" sz="2000" dirty="0" smtClean="0"/>
              <a:t>Which bits in which rounds are hard wired</a:t>
            </a:r>
          </a:p>
          <a:p>
            <a:pPr lvl="1"/>
            <a:r>
              <a:rPr lang="en-US" sz="2400" dirty="0" smtClean="0"/>
              <a:t>Optimization: data comparison write</a:t>
            </a:r>
          </a:p>
          <a:p>
            <a:pPr lvl="2"/>
            <a:r>
              <a:rPr lang="en-US" sz="2000" dirty="0" smtClean="0"/>
              <a:t>Goal: write only modified bits rather than entire cache line</a:t>
            </a:r>
          </a:p>
          <a:p>
            <a:pPr lvl="2"/>
            <a:r>
              <a:rPr lang="en-US" sz="2000" dirty="0" smtClean="0"/>
              <a:t>Approach: read-compare-write </a:t>
            </a:r>
          </a:p>
          <a:p>
            <a:pPr lvl="1"/>
            <a:r>
              <a:rPr lang="en-US" sz="2400" dirty="0" smtClean="0"/>
              <a:t>Skipping rounds with no modified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Phase Change Memory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990033"/>
                </a:solidFill>
              </a:rPr>
              <a:t>PCM-Friendly Algorithm Design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B</a:t>
            </a:r>
            <a:r>
              <a:rPr lang="en-US" baseline="30000" dirty="0" smtClean="0">
                <a:solidFill>
                  <a:srgbClr val="0860A8"/>
                </a:solidFill>
              </a:rPr>
              <a:t>+</a:t>
            </a:r>
            <a:r>
              <a:rPr lang="en-US" dirty="0" smtClean="0">
                <a:solidFill>
                  <a:srgbClr val="0860A8"/>
                </a:solidFill>
              </a:rPr>
              <a:t>-Tree Index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Hash Joins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Related 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Conclusion</a:t>
            </a:r>
            <a:endParaRPr lang="en-US" dirty="0">
              <a:solidFill>
                <a:srgbClr val="0860A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Algorithm design in main memory</a:t>
            </a:r>
          </a:p>
          <a:p>
            <a:pPr lvl="1"/>
            <a:r>
              <a:rPr lang="en-US" dirty="0" smtClean="0"/>
              <a:t>Prior design goals:</a:t>
            </a:r>
          </a:p>
          <a:p>
            <a:pPr lvl="2"/>
            <a:r>
              <a:rPr lang="en-US" dirty="0" smtClean="0"/>
              <a:t>Low computation complexity</a:t>
            </a:r>
          </a:p>
          <a:p>
            <a:pPr lvl="2"/>
            <a:r>
              <a:rPr lang="en-US" dirty="0" smtClean="0"/>
              <a:t>Good CPU cache performance</a:t>
            </a:r>
          </a:p>
          <a:p>
            <a:pPr lvl="2"/>
            <a:r>
              <a:rPr lang="en-US" dirty="0" smtClean="0"/>
              <a:t>Power efficiency (more recently)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goal: </a:t>
            </a:r>
            <a:r>
              <a:rPr lang="en-US" dirty="0" smtClean="0">
                <a:solidFill>
                  <a:srgbClr val="990033"/>
                </a:solidFill>
              </a:rPr>
              <a:t>minimizing PCM writes</a:t>
            </a:r>
          </a:p>
          <a:p>
            <a:pPr lvl="2"/>
            <a:r>
              <a:rPr lang="en-US" dirty="0" smtClean="0"/>
              <a:t>Improve endurance, save energy, reduce latency</a:t>
            </a:r>
          </a:p>
          <a:p>
            <a:pPr lvl="2"/>
            <a:r>
              <a:rPr lang="en-US" dirty="0" smtClean="0"/>
              <a:t>Unlike flash, PCM word granularity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Algorithm parameters:</a:t>
            </a:r>
          </a:p>
          <a:p>
            <a:pPr lvl="2"/>
            <a:r>
              <a:rPr lang="en-US" dirty="0" smtClean="0"/>
              <a:t>      : cache misses (i.e. cache line fetches)</a:t>
            </a:r>
          </a:p>
          <a:p>
            <a:pPr lvl="2"/>
            <a:r>
              <a:rPr lang="en-US" dirty="0" smtClean="0"/>
              <a:t>      : cache line write backs</a:t>
            </a:r>
          </a:p>
          <a:p>
            <a:pPr lvl="2"/>
            <a:r>
              <a:rPr lang="en-US" dirty="0" smtClean="0"/>
              <a:t>      : words modified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propose three analytical metrics</a:t>
            </a:r>
          </a:p>
          <a:p>
            <a:pPr lvl="2"/>
            <a:r>
              <a:rPr lang="en-US" dirty="0" smtClean="0"/>
              <a:t>Total Wear  (for Endurance)</a:t>
            </a:r>
          </a:p>
          <a:p>
            <a:pPr lvl="2"/>
            <a:r>
              <a:rPr lang="en-US" dirty="0" smtClean="0"/>
              <a:t>Energy</a:t>
            </a:r>
          </a:p>
          <a:p>
            <a:pPr lvl="2"/>
            <a:r>
              <a:rPr lang="en-US" dirty="0" smtClean="0"/>
              <a:t>Total PCM Access Latency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61930" y="1508750"/>
          <a:ext cx="422455" cy="475261"/>
        </p:xfrm>
        <a:graphic>
          <a:graphicData uri="http://schemas.openxmlformats.org/presentationml/2006/ole">
            <p:oleObj spid="_x0000_s2052" name="Equation" r:id="rId4" imgW="203040" imgH="2286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923525" y="1931205"/>
          <a:ext cx="527050" cy="476250"/>
        </p:xfrm>
        <a:graphic>
          <a:graphicData uri="http://schemas.openxmlformats.org/presentationml/2006/ole">
            <p:oleObj spid="_x0000_s2053" name="Equation" r:id="rId5" imgW="253800" imgH="22860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11225" y="2354263"/>
          <a:ext cx="474663" cy="476250"/>
        </p:xfrm>
        <a:graphic>
          <a:graphicData uri="http://schemas.openxmlformats.org/presentationml/2006/ole">
            <p:oleObj spid="_x0000_s2054" name="Equation" r:id="rId6" imgW="228600" imgH="228600" progId="Equation.3">
              <p:embed/>
            </p:oleObj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570530" y="1739180"/>
            <a:ext cx="2995590" cy="2012450"/>
            <a:chOff x="5608935" y="1992625"/>
            <a:chExt cx="2995590" cy="2012450"/>
          </a:xfrm>
        </p:grpSpPr>
        <p:grpSp>
          <p:nvGrpSpPr>
            <p:cNvPr id="28" name="Group 27"/>
            <p:cNvGrpSpPr/>
            <p:nvPr/>
          </p:nvGrpSpPr>
          <p:grpSpPr>
            <a:xfrm>
              <a:off x="5608935" y="2929736"/>
              <a:ext cx="2995590" cy="1075339"/>
              <a:chOff x="501070" y="5080415"/>
              <a:chExt cx="2995590" cy="1075339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501070" y="5080415"/>
                <a:ext cx="2995590" cy="1075339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1070" y="5080415"/>
                <a:ext cx="1075340" cy="46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900FF"/>
                    </a:solidFill>
                    <a:latin typeface="Calibri" pitchFamily="34" charset="0"/>
                  </a:rPr>
                  <a:t>PCM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 bwMode="auto">
            <a:xfrm rot="5400000" flipH="1" flipV="1">
              <a:off x="6280229" y="2872129"/>
              <a:ext cx="884110" cy="795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6569240" y="1992625"/>
            <a:ext cx="422275" cy="476250"/>
          </p:xfrm>
          <a:graphic>
            <a:graphicData uri="http://schemas.openxmlformats.org/presentationml/2006/ole">
              <p:oleObj spid="_x0000_s2060" name="Equation" r:id="rId7" imgW="203040" imgH="228600" progId="Equation.3">
                <p:embed/>
              </p:oleObj>
            </a:graphicData>
          </a:graphic>
        </p:graphicFrame>
        <p:cxnSp>
          <p:nvCxnSpPr>
            <p:cNvPr id="32" name="Straight Arrow Connector 31"/>
            <p:cNvCxnSpPr/>
            <p:nvPr/>
          </p:nvCxnSpPr>
          <p:spPr bwMode="auto">
            <a:xfrm rot="5400000" flipH="1" flipV="1">
              <a:off x="7087528" y="2872128"/>
              <a:ext cx="884110" cy="795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7347780" y="1992625"/>
            <a:ext cx="527050" cy="476250"/>
          </p:xfrm>
          <a:graphic>
            <a:graphicData uri="http://schemas.openxmlformats.org/presentationml/2006/ole">
              <p:oleObj spid="_x0000_s2061" name="Equation" r:id="rId8" imgW="253800" imgH="228600" progId="Equation.3">
                <p:embed/>
              </p:oleObj>
            </a:graphicData>
          </a:graphic>
        </p:graphicFrame>
        <p:sp>
          <p:nvSpPr>
            <p:cNvPr id="33" name="Rectangle 32"/>
            <p:cNvSpPr/>
            <p:nvPr/>
          </p:nvSpPr>
          <p:spPr bwMode="auto">
            <a:xfrm>
              <a:off x="7029920" y="3352190"/>
              <a:ext cx="1344175" cy="153620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337160" y="3352190"/>
              <a:ext cx="346865" cy="152400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27230" y="3352190"/>
              <a:ext cx="346865" cy="152400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7682805" y="3505810"/>
            <a:ext cx="474662" cy="476250"/>
          </p:xfrm>
          <a:graphic>
            <a:graphicData uri="http://schemas.openxmlformats.org/presentationml/2006/ole">
              <p:oleObj spid="_x0000_s2062" name="Equation" r:id="rId9" imgW="22860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-Tree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09650"/>
            <a:ext cx="8237537" cy="1804870"/>
          </a:xfrm>
        </p:spPr>
        <p:txBody>
          <a:bodyPr/>
          <a:lstStyle/>
          <a:p>
            <a:pPr lvl="1"/>
            <a:r>
              <a:rPr lang="en-US" dirty="0" smtClean="0"/>
              <a:t>Cache-friendly B</a:t>
            </a:r>
            <a:r>
              <a:rPr lang="en-US" baseline="30000" dirty="0" smtClean="0"/>
              <a:t>+</a:t>
            </a:r>
            <a:r>
              <a:rPr lang="en-US" dirty="0" smtClean="0"/>
              <a:t>-Tree:</a:t>
            </a:r>
          </a:p>
          <a:p>
            <a:pPr lvl="2"/>
            <a:r>
              <a:rPr lang="en-US" dirty="0" smtClean="0"/>
              <a:t>Node size: one or a few cache lines large</a:t>
            </a:r>
          </a:p>
          <a:p>
            <a:pPr lvl="1"/>
            <a:r>
              <a:rPr lang="en-US" dirty="0" smtClean="0"/>
              <a:t>Problem: insertion/deletion in sorted nodes</a:t>
            </a:r>
          </a:p>
          <a:p>
            <a:pPr lvl="2"/>
            <a:r>
              <a:rPr lang="en-US" dirty="0" smtClean="0">
                <a:solidFill>
                  <a:srgbClr val="990033"/>
                </a:solidFill>
              </a:rPr>
              <a:t>Incurs many writes!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32235" y="3121760"/>
            <a:ext cx="4984750" cy="2528888"/>
            <a:chOff x="1632" y="1968"/>
            <a:chExt cx="3140" cy="1593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632" y="1968"/>
              <a:ext cx="3140" cy="1593"/>
              <a:chOff x="1557" y="1554"/>
              <a:chExt cx="3140" cy="1593"/>
            </a:xfrm>
          </p:grpSpPr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1557" y="1554"/>
                <a:ext cx="3140" cy="1349"/>
              </a:xfrm>
              <a:custGeom>
                <a:avLst/>
                <a:gdLst/>
                <a:ahLst/>
                <a:cxnLst>
                  <a:cxn ang="0">
                    <a:pos x="720" y="0"/>
                  </a:cxn>
                  <a:cxn ang="0">
                    <a:pos x="0" y="672"/>
                  </a:cxn>
                  <a:cxn ang="0">
                    <a:pos x="1499" y="672"/>
                  </a:cxn>
                  <a:cxn ang="0">
                    <a:pos x="720" y="0"/>
                  </a:cxn>
                </a:cxnLst>
                <a:rect l="0" t="0" r="r" b="b"/>
                <a:pathLst>
                  <a:path w="1499" h="672">
                    <a:moveTo>
                      <a:pt x="720" y="0"/>
                    </a:moveTo>
                    <a:lnTo>
                      <a:pt x="0" y="672"/>
                    </a:lnTo>
                    <a:lnTo>
                      <a:pt x="1499" y="672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8" name="Group 147"/>
              <p:cNvGrpSpPr>
                <a:grpSpLocks/>
              </p:cNvGrpSpPr>
              <p:nvPr/>
            </p:nvGrpSpPr>
            <p:grpSpPr bwMode="auto">
              <a:xfrm>
                <a:off x="1557" y="2903"/>
                <a:ext cx="245" cy="244"/>
                <a:chOff x="3024" y="1915"/>
                <a:chExt cx="144" cy="149"/>
              </a:xfrm>
            </p:grpSpPr>
            <p:sp>
              <p:nvSpPr>
                <p:cNvPr id="176" name="Rectangle 17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7" name="Line 15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9" name="Group 148"/>
              <p:cNvGrpSpPr>
                <a:grpSpLocks/>
              </p:cNvGrpSpPr>
              <p:nvPr/>
            </p:nvGrpSpPr>
            <p:grpSpPr bwMode="auto">
              <a:xfrm>
                <a:off x="1871" y="2903"/>
                <a:ext cx="245" cy="244"/>
                <a:chOff x="3024" y="1915"/>
                <a:chExt cx="144" cy="149"/>
              </a:xfrm>
            </p:grpSpPr>
            <p:sp>
              <p:nvSpPr>
                <p:cNvPr id="174" name="Rectangle 173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5" name="Line 18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2185" y="2903"/>
                <a:ext cx="245" cy="244"/>
                <a:chOff x="3024" y="1915"/>
                <a:chExt cx="144" cy="149"/>
              </a:xfrm>
            </p:grpSpPr>
            <p:sp>
              <p:nvSpPr>
                <p:cNvPr id="172" name="Rectangle 171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3" name="Line 21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1" name="Group 150"/>
              <p:cNvGrpSpPr>
                <a:grpSpLocks/>
              </p:cNvGrpSpPr>
              <p:nvPr/>
            </p:nvGrpSpPr>
            <p:grpSpPr bwMode="auto">
              <a:xfrm>
                <a:off x="2499" y="2903"/>
                <a:ext cx="245" cy="244"/>
                <a:chOff x="3024" y="1915"/>
                <a:chExt cx="144" cy="149"/>
              </a:xfrm>
            </p:grpSpPr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Line 24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2" name="Group 151"/>
              <p:cNvGrpSpPr>
                <a:grpSpLocks/>
              </p:cNvGrpSpPr>
              <p:nvPr/>
            </p:nvGrpSpPr>
            <p:grpSpPr bwMode="auto">
              <a:xfrm>
                <a:off x="2813" y="2903"/>
                <a:ext cx="245" cy="244"/>
                <a:chOff x="3024" y="1915"/>
                <a:chExt cx="144" cy="149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Line 27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3" name="Group 152"/>
              <p:cNvGrpSpPr>
                <a:grpSpLocks/>
              </p:cNvGrpSpPr>
              <p:nvPr/>
            </p:nvGrpSpPr>
            <p:grpSpPr bwMode="auto">
              <a:xfrm>
                <a:off x="3127" y="2903"/>
                <a:ext cx="245" cy="244"/>
                <a:chOff x="3024" y="1915"/>
                <a:chExt cx="144" cy="149"/>
              </a:xfrm>
            </p:grpSpPr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Line 30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>
                <a:grpSpLocks/>
              </p:cNvGrpSpPr>
              <p:nvPr/>
            </p:nvGrpSpPr>
            <p:grpSpPr bwMode="auto">
              <a:xfrm>
                <a:off x="3441" y="2903"/>
                <a:ext cx="245" cy="244"/>
                <a:chOff x="3024" y="1915"/>
                <a:chExt cx="144" cy="149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Line 33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5" name="Group 154"/>
              <p:cNvGrpSpPr>
                <a:grpSpLocks/>
              </p:cNvGrpSpPr>
              <p:nvPr/>
            </p:nvGrpSpPr>
            <p:grpSpPr bwMode="auto">
              <a:xfrm>
                <a:off x="3755" y="2903"/>
                <a:ext cx="245" cy="244"/>
                <a:chOff x="3024" y="1915"/>
                <a:chExt cx="144" cy="149"/>
              </a:xfrm>
            </p:grpSpPr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Line 36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6" name="Group 155"/>
              <p:cNvGrpSpPr>
                <a:grpSpLocks/>
              </p:cNvGrpSpPr>
              <p:nvPr/>
            </p:nvGrpSpPr>
            <p:grpSpPr bwMode="auto">
              <a:xfrm>
                <a:off x="4069" y="2903"/>
                <a:ext cx="245" cy="244"/>
                <a:chOff x="3024" y="1915"/>
                <a:chExt cx="144" cy="149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Line 39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7" name="Group 156"/>
              <p:cNvGrpSpPr>
                <a:grpSpLocks/>
              </p:cNvGrpSpPr>
              <p:nvPr/>
            </p:nvGrpSpPr>
            <p:grpSpPr bwMode="auto">
              <a:xfrm>
                <a:off x="4383" y="2903"/>
                <a:ext cx="245" cy="244"/>
                <a:chOff x="3024" y="1915"/>
                <a:chExt cx="144" cy="149"/>
              </a:xfrm>
            </p:grpSpPr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Line 42"/>
                <p:cNvSpPr>
                  <a:spLocks noChangeShapeType="1"/>
                </p:cNvSpPr>
                <p:nvPr/>
              </p:nvSpPr>
              <p:spPr bwMode="auto">
                <a:xfrm>
                  <a:off x="3093" y="1915"/>
                  <a:ext cx="0" cy="4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1872" y="2112"/>
              <a:ext cx="2544" cy="1104"/>
              <a:chOff x="1872" y="2112"/>
              <a:chExt cx="2544" cy="1104"/>
            </a:xfrm>
          </p:grpSpPr>
          <p:grpSp>
            <p:nvGrpSpPr>
              <p:cNvPr id="95" name="Group 94"/>
              <p:cNvGrpSpPr>
                <a:grpSpLocks/>
              </p:cNvGrpSpPr>
              <p:nvPr/>
            </p:nvGrpSpPr>
            <p:grpSpPr bwMode="auto">
              <a:xfrm>
                <a:off x="1872" y="3168"/>
                <a:ext cx="2544" cy="48"/>
                <a:chOff x="1872" y="3168"/>
                <a:chExt cx="2544" cy="48"/>
              </a:xfrm>
            </p:grpSpPr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4" name="Oval 133"/>
                <p:cNvSpPr>
                  <a:spLocks noChangeArrowheads="1"/>
                </p:cNvSpPr>
                <p:nvPr/>
              </p:nvSpPr>
              <p:spPr bwMode="auto">
                <a:xfrm>
                  <a:off x="2064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5" name="Oval 134"/>
                <p:cNvSpPr>
                  <a:spLocks noChangeArrowheads="1"/>
                </p:cNvSpPr>
                <p:nvPr/>
              </p:nvSpPr>
              <p:spPr bwMode="auto">
                <a:xfrm>
                  <a:off x="2256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>
                  <a:off x="2448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7" name="Oval 136"/>
                <p:cNvSpPr>
                  <a:spLocks noChangeArrowheads="1"/>
                </p:cNvSpPr>
                <p:nvPr/>
              </p:nvSpPr>
              <p:spPr bwMode="auto">
                <a:xfrm>
                  <a:off x="2640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8" name="Oval 137"/>
                <p:cNvSpPr>
                  <a:spLocks noChangeArrowheads="1"/>
                </p:cNvSpPr>
                <p:nvPr/>
              </p:nvSpPr>
              <p:spPr bwMode="auto">
                <a:xfrm>
                  <a:off x="2832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9" name="Oval 138"/>
                <p:cNvSpPr>
                  <a:spLocks noChangeArrowheads="1"/>
                </p:cNvSpPr>
                <p:nvPr/>
              </p:nvSpPr>
              <p:spPr bwMode="auto">
                <a:xfrm>
                  <a:off x="3024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>
                  <a:off x="3216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1" name="Oval 140"/>
                <p:cNvSpPr>
                  <a:spLocks noChangeArrowheads="1"/>
                </p:cNvSpPr>
                <p:nvPr/>
              </p:nvSpPr>
              <p:spPr bwMode="auto">
                <a:xfrm>
                  <a:off x="3408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2" name="Oval 141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3" name="Oval 142"/>
                <p:cNvSpPr>
                  <a:spLocks noChangeArrowheads="1"/>
                </p:cNvSpPr>
                <p:nvPr/>
              </p:nvSpPr>
              <p:spPr bwMode="auto">
                <a:xfrm>
                  <a:off x="3792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4" name="Oval 143"/>
                <p:cNvSpPr>
                  <a:spLocks noChangeArrowheads="1"/>
                </p:cNvSpPr>
                <p:nvPr/>
              </p:nvSpPr>
              <p:spPr bwMode="auto">
                <a:xfrm>
                  <a:off x="3984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>
                  <a:off x="4176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4368" y="316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6" name="Group 95"/>
              <p:cNvGrpSpPr>
                <a:grpSpLocks/>
              </p:cNvGrpSpPr>
              <p:nvPr/>
            </p:nvGrpSpPr>
            <p:grpSpPr bwMode="auto">
              <a:xfrm>
                <a:off x="2160" y="2976"/>
                <a:ext cx="1968" cy="48"/>
                <a:chOff x="2160" y="2976"/>
                <a:chExt cx="1968" cy="48"/>
              </a:xfrm>
            </p:grpSpPr>
            <p:sp>
              <p:nvSpPr>
                <p:cNvPr id="122" name="Oval 121"/>
                <p:cNvSpPr>
                  <a:spLocks noChangeArrowheads="1"/>
                </p:cNvSpPr>
                <p:nvPr/>
              </p:nvSpPr>
              <p:spPr bwMode="auto">
                <a:xfrm>
                  <a:off x="2160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3" name="Oval 122"/>
                <p:cNvSpPr>
                  <a:spLocks noChangeArrowheads="1"/>
                </p:cNvSpPr>
                <p:nvPr/>
              </p:nvSpPr>
              <p:spPr bwMode="auto">
                <a:xfrm>
                  <a:off x="2352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4" name="Oval 123"/>
                <p:cNvSpPr>
                  <a:spLocks noChangeArrowheads="1"/>
                </p:cNvSpPr>
                <p:nvPr/>
              </p:nvSpPr>
              <p:spPr bwMode="auto">
                <a:xfrm>
                  <a:off x="2544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5" name="Oval 124"/>
                <p:cNvSpPr>
                  <a:spLocks noChangeArrowheads="1"/>
                </p:cNvSpPr>
                <p:nvPr/>
              </p:nvSpPr>
              <p:spPr bwMode="auto">
                <a:xfrm>
                  <a:off x="2736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6" name="Oval 125"/>
                <p:cNvSpPr>
                  <a:spLocks noChangeArrowheads="1"/>
                </p:cNvSpPr>
                <p:nvPr/>
              </p:nvSpPr>
              <p:spPr bwMode="auto">
                <a:xfrm>
                  <a:off x="2928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7" name="Oval 126"/>
                <p:cNvSpPr>
                  <a:spLocks noChangeArrowheads="1"/>
                </p:cNvSpPr>
                <p:nvPr/>
              </p:nvSpPr>
              <p:spPr bwMode="auto">
                <a:xfrm>
                  <a:off x="3120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8" name="Oval 127"/>
                <p:cNvSpPr>
                  <a:spLocks noChangeArrowheads="1"/>
                </p:cNvSpPr>
                <p:nvPr/>
              </p:nvSpPr>
              <p:spPr bwMode="auto">
                <a:xfrm>
                  <a:off x="3312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9" name="Oval 128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0" name="Oval 129"/>
                <p:cNvSpPr>
                  <a:spLocks noChangeArrowheads="1"/>
                </p:cNvSpPr>
                <p:nvPr/>
              </p:nvSpPr>
              <p:spPr bwMode="auto">
                <a:xfrm>
                  <a:off x="3696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1" name="Oval 130"/>
                <p:cNvSpPr>
                  <a:spLocks noChangeArrowheads="1"/>
                </p:cNvSpPr>
                <p:nvPr/>
              </p:nvSpPr>
              <p:spPr bwMode="auto">
                <a:xfrm>
                  <a:off x="3888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2" name="Oval 131"/>
                <p:cNvSpPr>
                  <a:spLocks noChangeArrowheads="1"/>
                </p:cNvSpPr>
                <p:nvPr/>
              </p:nvSpPr>
              <p:spPr bwMode="auto">
                <a:xfrm>
                  <a:off x="4080" y="2976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>
                <a:off x="2256" y="2784"/>
                <a:ext cx="1776" cy="48"/>
                <a:chOff x="2256" y="2784"/>
                <a:chExt cx="1776" cy="48"/>
              </a:xfrm>
            </p:grpSpPr>
            <p:sp>
              <p:nvSpPr>
                <p:cNvPr id="112" name="Oval 111"/>
                <p:cNvSpPr>
                  <a:spLocks noChangeArrowheads="1"/>
                </p:cNvSpPr>
                <p:nvPr/>
              </p:nvSpPr>
              <p:spPr bwMode="auto">
                <a:xfrm>
                  <a:off x="2256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3" name="Oval 112"/>
                <p:cNvSpPr>
                  <a:spLocks noChangeArrowheads="1"/>
                </p:cNvSpPr>
                <p:nvPr/>
              </p:nvSpPr>
              <p:spPr bwMode="auto">
                <a:xfrm>
                  <a:off x="2448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4" name="Oval 113"/>
                <p:cNvSpPr>
                  <a:spLocks noChangeArrowheads="1"/>
                </p:cNvSpPr>
                <p:nvPr/>
              </p:nvSpPr>
              <p:spPr bwMode="auto">
                <a:xfrm>
                  <a:off x="2640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5" name="Oval 114"/>
                <p:cNvSpPr>
                  <a:spLocks noChangeArrowheads="1"/>
                </p:cNvSpPr>
                <p:nvPr/>
              </p:nvSpPr>
              <p:spPr bwMode="auto">
                <a:xfrm>
                  <a:off x="2832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6" name="Oval 115"/>
                <p:cNvSpPr>
                  <a:spLocks noChangeArrowheads="1"/>
                </p:cNvSpPr>
                <p:nvPr/>
              </p:nvSpPr>
              <p:spPr bwMode="auto">
                <a:xfrm>
                  <a:off x="3024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7" name="Oval 116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8" name="Oval 117"/>
                <p:cNvSpPr>
                  <a:spLocks noChangeArrowheads="1"/>
                </p:cNvSpPr>
                <p:nvPr/>
              </p:nvSpPr>
              <p:spPr bwMode="auto">
                <a:xfrm>
                  <a:off x="3408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9" name="Oval 11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0" name="Oval 119"/>
                <p:cNvSpPr>
                  <a:spLocks noChangeArrowheads="1"/>
                </p:cNvSpPr>
                <p:nvPr/>
              </p:nvSpPr>
              <p:spPr bwMode="auto">
                <a:xfrm>
                  <a:off x="3792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1" name="Oval 120"/>
                <p:cNvSpPr>
                  <a:spLocks noChangeArrowheads="1"/>
                </p:cNvSpPr>
                <p:nvPr/>
              </p:nvSpPr>
              <p:spPr bwMode="auto">
                <a:xfrm>
                  <a:off x="3984" y="2784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2544" y="2592"/>
                <a:ext cx="1200" cy="48"/>
                <a:chOff x="2544" y="2592"/>
                <a:chExt cx="1200" cy="48"/>
              </a:xfrm>
            </p:grpSpPr>
            <p:sp>
              <p:nvSpPr>
                <p:cNvPr id="105" name="Oval 104"/>
                <p:cNvSpPr>
                  <a:spLocks noChangeArrowheads="1"/>
                </p:cNvSpPr>
                <p:nvPr/>
              </p:nvSpPr>
              <p:spPr bwMode="auto">
                <a:xfrm>
                  <a:off x="2544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6" name="Oval 105"/>
                <p:cNvSpPr>
                  <a:spLocks noChangeArrowheads="1"/>
                </p:cNvSpPr>
                <p:nvPr/>
              </p:nvSpPr>
              <p:spPr bwMode="auto">
                <a:xfrm>
                  <a:off x="2736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2928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3120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3312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0" name="Oval 109"/>
                <p:cNvSpPr>
                  <a:spLocks noChangeArrowheads="1"/>
                </p:cNvSpPr>
                <p:nvPr/>
              </p:nvSpPr>
              <p:spPr bwMode="auto">
                <a:xfrm>
                  <a:off x="3504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1" name="Oval 110"/>
                <p:cNvSpPr>
                  <a:spLocks noChangeArrowheads="1"/>
                </p:cNvSpPr>
                <p:nvPr/>
              </p:nvSpPr>
              <p:spPr bwMode="auto">
                <a:xfrm>
                  <a:off x="3696" y="259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9" name="Group 98"/>
              <p:cNvGrpSpPr>
                <a:grpSpLocks/>
              </p:cNvGrpSpPr>
              <p:nvPr/>
            </p:nvGrpSpPr>
            <p:grpSpPr bwMode="auto">
              <a:xfrm>
                <a:off x="2832" y="2352"/>
                <a:ext cx="624" cy="48"/>
                <a:chOff x="2832" y="2352"/>
                <a:chExt cx="624" cy="48"/>
              </a:xfrm>
            </p:grpSpPr>
            <p:sp>
              <p:nvSpPr>
                <p:cNvPr id="101" name="Oval 100"/>
                <p:cNvSpPr>
                  <a:spLocks noChangeArrowheads="1"/>
                </p:cNvSpPr>
                <p:nvPr/>
              </p:nvSpPr>
              <p:spPr bwMode="auto">
                <a:xfrm>
                  <a:off x="2832" y="235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3024" y="235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3216" y="235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4" name="Oval 103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4572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9144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3716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1828800" algn="ctr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000" b="1" kern="1200">
                      <a:solidFill>
                        <a:srgbClr val="3333CC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3120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000" b="1" kern="1200">
                    <a:solidFill>
                      <a:srgbClr val="3333CC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5570530" y="3681775"/>
            <a:ext cx="3187616" cy="1821095"/>
            <a:chOff x="5301695" y="2660900"/>
            <a:chExt cx="3187616" cy="1821095"/>
          </a:xfrm>
        </p:grpSpPr>
        <p:sp>
          <p:nvSpPr>
            <p:cNvPr id="178" name="Rectangle 177"/>
            <p:cNvSpPr/>
            <p:nvPr/>
          </p:nvSpPr>
          <p:spPr bwMode="auto">
            <a:xfrm>
              <a:off x="572414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5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06979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2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641543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4</a:t>
              </a: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676108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7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710672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8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745237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9</a:t>
              </a: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779801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814366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572415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606979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641544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676108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710673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745237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779802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814366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4" name="Left Brace 193"/>
            <p:cNvSpPr/>
            <p:nvPr/>
          </p:nvSpPr>
          <p:spPr bwMode="auto">
            <a:xfrm rot="5400000">
              <a:off x="7221944" y="1892800"/>
              <a:ext cx="115215" cy="2419516"/>
            </a:xfrm>
            <a:prstGeom prst="leftBrac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645870" y="2660900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keys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01695" y="2699305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num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38630" y="4081885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pointers</a:t>
              </a:r>
            </a:p>
          </p:txBody>
        </p:sp>
        <p:cxnSp>
          <p:nvCxnSpPr>
            <p:cNvPr id="201" name="Straight Arrow Connector 200"/>
            <p:cNvCxnSpPr/>
            <p:nvPr/>
          </p:nvCxnSpPr>
          <p:spPr bwMode="auto">
            <a:xfrm rot="5400000">
              <a:off x="6088203" y="3908268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03" name="Straight Arrow Connector 202"/>
            <p:cNvCxnSpPr/>
            <p:nvPr/>
          </p:nvCxnSpPr>
          <p:spPr bwMode="auto">
            <a:xfrm rot="5400000">
              <a:off x="6433848" y="390826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04" name="Straight Arrow Connector 203"/>
            <p:cNvCxnSpPr/>
            <p:nvPr/>
          </p:nvCxnSpPr>
          <p:spPr bwMode="auto">
            <a:xfrm rot="5400000">
              <a:off x="6781082" y="390826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05" name="Straight Arrow Connector 204"/>
            <p:cNvCxnSpPr/>
            <p:nvPr/>
          </p:nvCxnSpPr>
          <p:spPr bwMode="auto">
            <a:xfrm rot="5400000">
              <a:off x="7126727" y="3908270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06" name="Straight Arrow Connector 205"/>
            <p:cNvCxnSpPr/>
            <p:nvPr/>
          </p:nvCxnSpPr>
          <p:spPr bwMode="auto">
            <a:xfrm rot="5400000">
              <a:off x="7470783" y="390826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cxnSp>
        <p:nvCxnSpPr>
          <p:cNvPr id="209" name="Straight Connector 208"/>
          <p:cNvCxnSpPr/>
          <p:nvPr/>
        </p:nvCxnSpPr>
        <p:spPr bwMode="auto">
          <a:xfrm rot="5400000" flipH="1" flipV="1">
            <a:off x="4975253" y="4369924"/>
            <a:ext cx="1152152" cy="88331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 flipV="1">
            <a:off x="5109670" y="4888390"/>
            <a:ext cx="883315" cy="76810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4533595" y="1086295"/>
            <a:ext cx="430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latin typeface="Calibri" pitchFamily="34" charset="0"/>
              </a:rPr>
              <a:t>[Rao&amp;Ross’00] [Chen et al’01] [Hankins et al. ’03]</a:t>
            </a:r>
          </a:p>
        </p:txBody>
      </p:sp>
      <p:cxnSp>
        <p:nvCxnSpPr>
          <p:cNvPr id="199" name="Straight Arrow Connector 198"/>
          <p:cNvCxnSpPr>
            <a:endCxn id="195" idx="1"/>
          </p:cNvCxnSpPr>
          <p:nvPr/>
        </p:nvCxnSpPr>
        <p:spPr bwMode="auto">
          <a:xfrm rot="5400000">
            <a:off x="6592279" y="3559403"/>
            <a:ext cx="644853" cy="1588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8" name="TextBox 207"/>
          <p:cNvSpPr txBox="1"/>
          <p:nvPr/>
        </p:nvSpPr>
        <p:spPr>
          <a:xfrm>
            <a:off x="6069795" y="2814520"/>
            <a:ext cx="180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Insert/delete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Proposal: Unsorted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Unsorted node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Unsorted node with bitmap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Unsorted leaf nodes, but sorted non-leaf nodes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843775" y="993425"/>
            <a:ext cx="3187616" cy="1821095"/>
            <a:chOff x="5301695" y="2660900"/>
            <a:chExt cx="3187616" cy="1821095"/>
          </a:xfrm>
        </p:grpSpPr>
        <p:sp>
          <p:nvSpPr>
            <p:cNvPr id="7" name="Rectangle 6"/>
            <p:cNvSpPr/>
            <p:nvPr/>
          </p:nvSpPr>
          <p:spPr bwMode="auto">
            <a:xfrm>
              <a:off x="572414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6979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8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41543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6108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9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10672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45237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798019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143665" y="319857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2415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06979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1544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76108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10673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45237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798020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143666" y="354421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3" name="Left Brace 22"/>
            <p:cNvSpPr/>
            <p:nvPr/>
          </p:nvSpPr>
          <p:spPr bwMode="auto">
            <a:xfrm rot="5400000">
              <a:off x="7221944" y="1892800"/>
              <a:ext cx="115215" cy="2419516"/>
            </a:xfrm>
            <a:prstGeom prst="leftBrac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5870" y="2660900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keys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695" y="2699305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num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8630" y="4081885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pointers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rot="5400000">
              <a:off x="6088203" y="3908268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rot="5400000">
              <a:off x="6433848" y="390826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5400000">
              <a:off x="6781082" y="390826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5400000">
              <a:off x="7126727" y="3908270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7470783" y="390826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2843775" y="3451345"/>
            <a:ext cx="3187616" cy="1821095"/>
            <a:chOff x="2843775" y="4104230"/>
            <a:chExt cx="3187616" cy="1821095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266229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1011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/>
                <a:t>1010</a:t>
              </a:r>
              <a:endParaRPr kumimoji="0" lang="en-US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611875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8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957519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303165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648809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994455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40099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685745" y="4641900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rPr>
                <a:t>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66230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3611876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957520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303166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648810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94456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40100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85746" y="4987545"/>
              <a:ext cx="345645" cy="345645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9" name="Left Brace 48"/>
            <p:cNvSpPr/>
            <p:nvPr/>
          </p:nvSpPr>
          <p:spPr bwMode="auto">
            <a:xfrm rot="5400000">
              <a:off x="4764024" y="3336130"/>
              <a:ext cx="115215" cy="2419516"/>
            </a:xfrm>
            <a:prstGeom prst="leftBrac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7950" y="4104230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keys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43775" y="4142635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bitmap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0710" y="5525215"/>
              <a:ext cx="1228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pointers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rot="5400000">
              <a:off x="3630283" y="5351598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5400000">
              <a:off x="5704153" y="536765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5400000">
              <a:off x="4323162" y="535159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rot="5400000">
              <a:off x="4668807" y="5351600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5012863" y="5351599"/>
              <a:ext cx="345645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Cycle-accurate out-of-order X86-64 simulator: PTLSim</a:t>
            </a:r>
          </a:p>
          <a:p>
            <a:pPr lvl="1"/>
            <a:r>
              <a:rPr lang="en-US" dirty="0" smtClean="0"/>
              <a:t>Extended the simulator with PCM support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Parameters based on computer architecture papers</a:t>
            </a:r>
          </a:p>
          <a:p>
            <a:pPr lvl="2"/>
            <a:r>
              <a:rPr lang="en-US" dirty="0" smtClean="0"/>
              <a:t>Sensitivity analysis for the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36535" y="2200040"/>
            <a:ext cx="4570195" cy="2726755"/>
            <a:chOff x="2536535" y="1355130"/>
            <a:chExt cx="4570195" cy="2726755"/>
          </a:xfrm>
        </p:grpSpPr>
        <p:sp>
          <p:nvSpPr>
            <p:cNvPr id="7" name="Rectangle 6"/>
            <p:cNvSpPr/>
            <p:nvPr/>
          </p:nvSpPr>
          <p:spPr bwMode="auto">
            <a:xfrm>
              <a:off x="2574940" y="1355130"/>
              <a:ext cx="4531790" cy="27267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980065" y="2449270"/>
              <a:ext cx="15746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PTLSim</a:t>
              </a:r>
            </a:p>
          </p:txBody>
        </p:sp>
        <p:grpSp>
          <p:nvGrpSpPr>
            <p:cNvPr id="9" name="Group 21"/>
            <p:cNvGrpSpPr/>
            <p:nvPr/>
          </p:nvGrpSpPr>
          <p:grpSpPr>
            <a:xfrm>
              <a:off x="3957520" y="2971798"/>
              <a:ext cx="1766631" cy="576077"/>
              <a:chOff x="3765495" y="3160165"/>
              <a:chExt cx="1766631" cy="576077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3765495" y="3160166"/>
                <a:ext cx="1766631" cy="576076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65496" y="3160165"/>
                <a:ext cx="1075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900FF"/>
                    </a:solidFill>
                    <a:latin typeface="Calibri" pitchFamily="34" charset="0"/>
                  </a:rPr>
                  <a:t>PCM</a:t>
                </a:r>
              </a:p>
            </p:txBody>
          </p:sp>
        </p:grpSp>
        <p:grpSp>
          <p:nvGrpSpPr>
            <p:cNvPr id="10" name="Group 22"/>
            <p:cNvGrpSpPr/>
            <p:nvPr/>
          </p:nvGrpSpPr>
          <p:grpSpPr>
            <a:xfrm>
              <a:off x="4109920" y="3124198"/>
              <a:ext cx="1766631" cy="576077"/>
              <a:chOff x="3765495" y="3160165"/>
              <a:chExt cx="1766631" cy="576077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3765495" y="3160166"/>
                <a:ext cx="1766631" cy="576076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65496" y="3160165"/>
                <a:ext cx="1075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900FF"/>
                    </a:solidFill>
                    <a:latin typeface="Calibri" pitchFamily="34" charset="0"/>
                  </a:rPr>
                  <a:t>PCM</a:t>
                </a:r>
              </a:p>
            </p:txBody>
          </p:sp>
        </p:grpSp>
        <p:grpSp>
          <p:nvGrpSpPr>
            <p:cNvPr id="11" name="Group 25"/>
            <p:cNvGrpSpPr/>
            <p:nvPr/>
          </p:nvGrpSpPr>
          <p:grpSpPr>
            <a:xfrm>
              <a:off x="4262320" y="3276598"/>
              <a:ext cx="1766631" cy="576077"/>
              <a:chOff x="3765495" y="3160165"/>
              <a:chExt cx="1766631" cy="576077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3765495" y="3160166"/>
                <a:ext cx="1766631" cy="576076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65496" y="3160165"/>
                <a:ext cx="1075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900FF"/>
                    </a:solidFill>
                    <a:latin typeface="Calibri" pitchFamily="34" charset="0"/>
                  </a:rPr>
                  <a:t>PCM</a:t>
                </a:r>
              </a:p>
            </p:txBody>
          </p:sp>
        </p:grpSp>
        <p:grpSp>
          <p:nvGrpSpPr>
            <p:cNvPr id="12" name="Group 28"/>
            <p:cNvGrpSpPr/>
            <p:nvPr/>
          </p:nvGrpSpPr>
          <p:grpSpPr>
            <a:xfrm>
              <a:off x="4414720" y="3428998"/>
              <a:ext cx="1766631" cy="576077"/>
              <a:chOff x="3765495" y="3160165"/>
              <a:chExt cx="1766631" cy="576077"/>
            </a:xfrm>
          </p:grpSpPr>
          <p:sp>
            <p:nvSpPr>
              <p:cNvPr id="15" name="Rounded Rectangle 14"/>
              <p:cNvSpPr/>
              <p:nvPr/>
            </p:nvSpPr>
            <p:spPr bwMode="auto">
              <a:xfrm>
                <a:off x="3765495" y="3160166"/>
                <a:ext cx="1766631" cy="576076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65496" y="3160165"/>
                <a:ext cx="1075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900FF"/>
                    </a:solidFill>
                    <a:latin typeface="Calibri" pitchFamily="34" charset="0"/>
                  </a:rPr>
                  <a:t>PCM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112610" y="2392065"/>
              <a:ext cx="3533260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latin typeface="Calibri" pitchFamily="34" charset="0"/>
                </a:rPr>
                <a:t>Data Comparison Writes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2610" y="1470345"/>
              <a:ext cx="3533260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latin typeface="Calibri" pitchFamily="34" charset="0"/>
                </a:rPr>
                <a:t>Details of Write Backs in Memory Controller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-Tree Index</a:t>
            </a:r>
            <a:endParaRPr lang="en-US" dirty="0"/>
          </a:p>
        </p:txBody>
      </p:sp>
      <p:pic>
        <p:nvPicPr>
          <p:cNvPr id="11" name="Content Placeholder 10" descr="btree-legen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4815" y="4350720"/>
            <a:ext cx="6054609" cy="4608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800960" y="1770735"/>
          <a:ext cx="3033995" cy="261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232235" y="1809140"/>
          <a:ext cx="2765160" cy="257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074205" y="1809140"/>
          <a:ext cx="2688349" cy="257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7520" y="0"/>
            <a:ext cx="5186480" cy="1579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200"/>
              </a:spcBef>
            </a:pPr>
            <a:r>
              <a:rPr lang="en-US" b="0" dirty="0" smtClean="0">
                <a:latin typeface="Calibri" pitchFamily="34" charset="0"/>
              </a:rPr>
              <a:t>Node size 8 cache lines; 50 million entries, 75% full; </a:t>
            </a:r>
          </a:p>
          <a:p>
            <a:pPr algn="l">
              <a:spcBef>
                <a:spcPts val="200"/>
              </a:spcBef>
            </a:pPr>
            <a:r>
              <a:rPr lang="en-US" b="0" dirty="0" smtClean="0">
                <a:latin typeface="Calibri" pitchFamily="34" charset="0"/>
              </a:rPr>
              <a:t>Three workloads:</a:t>
            </a:r>
          </a:p>
          <a:p>
            <a:pPr algn="l">
              <a:spcBef>
                <a:spcPts val="200"/>
              </a:spcBef>
              <a:buFont typeface="Arial" pitchFamily="34" charset="0"/>
              <a:buChar char="•"/>
            </a:pPr>
            <a:r>
              <a:rPr lang="en-US" b="0" dirty="0" smtClean="0">
                <a:latin typeface="Calibri" pitchFamily="34" charset="0"/>
              </a:rPr>
              <a:t>   Inserting 500K random keys </a:t>
            </a:r>
          </a:p>
          <a:p>
            <a:pPr algn="l">
              <a:spcBef>
                <a:spcPts val="200"/>
              </a:spcBef>
              <a:buFont typeface="Arial" pitchFamily="34" charset="0"/>
              <a:buChar char="•"/>
            </a:pPr>
            <a:r>
              <a:rPr lang="en-US" b="0" dirty="0" smtClean="0">
                <a:latin typeface="Calibri" pitchFamily="34" charset="0"/>
              </a:rPr>
              <a:t>   deleting 500K random keys</a:t>
            </a:r>
          </a:p>
          <a:p>
            <a:pPr algn="l">
              <a:spcBef>
                <a:spcPts val="200"/>
              </a:spcBef>
              <a:buFont typeface="Arial" pitchFamily="34" charset="0"/>
              <a:buChar char="•"/>
            </a:pPr>
            <a:r>
              <a:rPr lang="en-US" b="0" dirty="0" smtClean="0">
                <a:latin typeface="Calibri" pitchFamily="34" charset="0"/>
              </a:rPr>
              <a:t>   searching 500K random keys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070" y="4963054"/>
            <a:ext cx="79498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990033"/>
                </a:solidFill>
                <a:latin typeface="Calibri" pitchFamily="34" charset="0"/>
              </a:rPr>
              <a:t>Unsorted leaf schemes achieve the best performance</a:t>
            </a: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860A8"/>
                </a:solidFill>
                <a:latin typeface="Calibri" pitchFamily="34" charset="0"/>
              </a:rPr>
              <a:t> For insert intensive: unsorted-leaf</a:t>
            </a: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860A8"/>
                </a:solidFill>
                <a:latin typeface="Calibri" pitchFamily="34" charset="0"/>
              </a:rPr>
              <a:t> For insert &amp; delete intensive: unsorted-leaf with bitmap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4385" y="1655520"/>
            <a:ext cx="126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Total wear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2735" y="1655520"/>
            <a:ext cx="126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Energy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7896" y="1655520"/>
            <a:ext cx="18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Execution time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85120" y="1931205"/>
            <a:ext cx="7258545" cy="2457920"/>
            <a:chOff x="885120" y="1931205"/>
            <a:chExt cx="7258545" cy="2457920"/>
          </a:xfrm>
        </p:grpSpPr>
        <p:sp>
          <p:nvSpPr>
            <p:cNvPr id="19" name="Oval 18"/>
            <p:cNvSpPr/>
            <p:nvPr/>
          </p:nvSpPr>
          <p:spPr bwMode="auto">
            <a:xfrm>
              <a:off x="885120" y="2008015"/>
              <a:ext cx="1651415" cy="2381110"/>
            </a:xfrm>
            <a:prstGeom prst="ellips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458255" y="1969610"/>
              <a:ext cx="1651415" cy="2381110"/>
            </a:xfrm>
            <a:prstGeom prst="ellips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492250" y="1931205"/>
              <a:ext cx="1651415" cy="2381110"/>
            </a:xfrm>
            <a:prstGeom prst="ellipse">
              <a:avLst/>
            </a:prstGeom>
            <a:noFill/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8028450" y="2084825"/>
            <a:ext cx="729695" cy="2265895"/>
          </a:xfrm>
          <a:prstGeom prst="ellipse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682805" y="2084825"/>
            <a:ext cx="384050" cy="2265895"/>
          </a:xfrm>
          <a:prstGeom prst="ellipse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029920" y="2084825"/>
            <a:ext cx="307240" cy="2265895"/>
          </a:xfrm>
          <a:prstGeom prst="ellipse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P spid="14" grpId="0"/>
      <p:bldP spid="15" grpId="0"/>
      <p:bldP spid="16" grpId="0"/>
      <p:bldP spid="17" grpId="0"/>
      <p:bldP spid="23" grpId="0" animBg="1"/>
      <p:bldP spid="23" grpId="2" animBg="1"/>
      <p:bldP spid="24" grpId="0" animBg="1"/>
      <p:bldP spid="24" grpId="1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Build hash table on smaller (build) relation</a:t>
            </a:r>
          </a:p>
          <a:p>
            <a:pPr lvl="1"/>
            <a:r>
              <a:rPr lang="en-US" dirty="0" smtClean="0"/>
              <a:t>Probe hash table using larger (probe) relation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990033"/>
                </a:solidFill>
              </a:rPr>
              <a:t>Problem: too many cache misses</a:t>
            </a:r>
          </a:p>
          <a:p>
            <a:pPr lvl="2"/>
            <a:r>
              <a:rPr lang="en-US" dirty="0" smtClean="0"/>
              <a:t>Build + hash table &gt;&gt; CPU cache</a:t>
            </a:r>
          </a:p>
          <a:p>
            <a:pPr lvl="2"/>
            <a:r>
              <a:rPr lang="en-US" dirty="0" smtClean="0"/>
              <a:t>Record size is small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8475" y="2584090"/>
            <a:ext cx="7677151" cy="1452563"/>
            <a:chOff x="498475" y="3090182"/>
            <a:chExt cx="7677151" cy="145256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98475" y="3306082"/>
              <a:ext cx="135413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2200" b="0" dirty="0"/>
                <a:t>Build Relation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821488" y="3325132"/>
              <a:ext cx="135413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200" b="0" dirty="0"/>
                <a:t>Probe Relation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782888" y="4115707"/>
              <a:ext cx="2257425" cy="4270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1" hangingPunct="1"/>
              <a:r>
                <a:rPr kumimoji="0" lang="en-US" sz="2200" b="0" dirty="0"/>
                <a:t>Hash Table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928813" y="3285445"/>
              <a:ext cx="1238250" cy="784225"/>
              <a:chOff x="1227" y="2183"/>
              <a:chExt cx="834" cy="692"/>
            </a:xfrm>
          </p:grpSpPr>
          <p:sp>
            <p:nvSpPr>
              <p:cNvPr id="47" name="Rectangle 10"/>
              <p:cNvSpPr>
                <a:spLocks noChangeArrowheads="1"/>
              </p:cNvSpPr>
              <p:nvPr/>
            </p:nvSpPr>
            <p:spPr bwMode="auto">
              <a:xfrm>
                <a:off x="1227" y="2183"/>
                <a:ext cx="834" cy="692"/>
              </a:xfrm>
              <a:prstGeom prst="rect">
                <a:avLst/>
              </a:prstGeom>
              <a:solidFill>
                <a:srgbClr val="FFFF66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>
                <a:off x="1227" y="2306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>
                <a:off x="1232" y="2417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>
                <a:off x="1227" y="2535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1232" y="2647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1227" y="2764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5307013" y="3090182"/>
              <a:ext cx="1450975" cy="1295400"/>
              <a:chOff x="3733" y="1791"/>
              <a:chExt cx="978" cy="1143"/>
            </a:xfrm>
          </p:grpSpPr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3735" y="1791"/>
                <a:ext cx="976" cy="114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8"/>
              <p:cNvSpPr>
                <a:spLocks noChangeShapeType="1"/>
              </p:cNvSpPr>
              <p:nvPr/>
            </p:nvSpPr>
            <p:spPr bwMode="auto">
              <a:xfrm>
                <a:off x="3735" y="2144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>
                <a:off x="3741" y="2255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3735" y="2371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3741" y="2482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3735" y="2598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3741" y="2709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>
                <a:off x="3735" y="2825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5"/>
              <p:cNvSpPr>
                <a:spLocks noChangeShapeType="1"/>
              </p:cNvSpPr>
              <p:nvPr/>
            </p:nvSpPr>
            <p:spPr bwMode="auto">
              <a:xfrm>
                <a:off x="3733" y="1903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6"/>
              <p:cNvSpPr>
                <a:spLocks noChangeShapeType="1"/>
              </p:cNvSpPr>
              <p:nvPr/>
            </p:nvSpPr>
            <p:spPr bwMode="auto">
              <a:xfrm>
                <a:off x="3734" y="2019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135315" y="3145745"/>
              <a:ext cx="839789" cy="1017588"/>
              <a:chOff x="2047" y="2060"/>
              <a:chExt cx="568" cy="897"/>
            </a:xfrm>
          </p:grpSpPr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453" y="2060"/>
                <a:ext cx="162" cy="897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H="1">
                <a:off x="2060" y="2113"/>
                <a:ext cx="493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 flipV="1">
                <a:off x="2047" y="2354"/>
                <a:ext cx="48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 flipV="1">
                <a:off x="2053" y="2499"/>
                <a:ext cx="471" cy="2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2048" y="2234"/>
                <a:ext cx="459" cy="3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flipH="1" flipV="1">
                <a:off x="2062" y="2817"/>
                <a:ext cx="503" cy="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flipH="1">
                <a:off x="2054" y="2509"/>
                <a:ext cx="487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H="1">
              <a:off x="4108451" y="3166382"/>
              <a:ext cx="1098550" cy="150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1931502" y="3286915"/>
              <a:ext cx="1238250" cy="784225"/>
              <a:chOff x="1227" y="2183"/>
              <a:chExt cx="834" cy="6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1227" y="2183"/>
                <a:ext cx="834" cy="692"/>
              </a:xfrm>
              <a:prstGeom prst="rect">
                <a:avLst/>
              </a:prstGeom>
              <a:solidFill>
                <a:srgbClr val="FFFF66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1227" y="2306"/>
                <a:ext cx="8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32" y="2417"/>
                <a:ext cx="8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227" y="2535"/>
                <a:ext cx="8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1232" y="2647"/>
                <a:ext cx="8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1227" y="2764"/>
                <a:ext cx="8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3138004" y="3147215"/>
              <a:ext cx="839789" cy="1017588"/>
              <a:chOff x="2047" y="2060"/>
              <a:chExt cx="568" cy="897"/>
            </a:xfrm>
          </p:grpSpPr>
          <p:sp>
            <p:nvSpPr>
              <p:cNvPr id="17" name="Rectangle 28"/>
              <p:cNvSpPr>
                <a:spLocks noChangeArrowheads="1"/>
              </p:cNvSpPr>
              <p:nvPr/>
            </p:nvSpPr>
            <p:spPr bwMode="auto">
              <a:xfrm>
                <a:off x="2453" y="2060"/>
                <a:ext cx="162" cy="897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 flipH="1">
                <a:off x="2060" y="2113"/>
                <a:ext cx="493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 flipH="1" flipV="1">
                <a:off x="2047" y="2354"/>
                <a:ext cx="488" cy="3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 flipH="1" flipV="1">
                <a:off x="2053" y="2499"/>
                <a:ext cx="471" cy="2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 flipH="1">
                <a:off x="2048" y="2234"/>
                <a:ext cx="459" cy="37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 flipH="1" flipV="1">
                <a:off x="2062" y="2817"/>
                <a:ext cx="503" cy="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/>
            </p:nvSpPr>
            <p:spPr bwMode="auto">
              <a:xfrm flipH="1">
                <a:off x="2054" y="2509"/>
                <a:ext cx="487" cy="1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H="1">
              <a:off x="4111140" y="3167852"/>
              <a:ext cx="1098550" cy="1508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09484"/>
            <a:ext cx="8237537" cy="5143665"/>
          </a:xfrm>
        </p:spPr>
        <p:txBody>
          <a:bodyPr/>
          <a:lstStyle/>
          <a:p>
            <a:pPr lvl="1"/>
            <a:r>
              <a:rPr lang="en-US" dirty="0" smtClean="0"/>
              <a:t>Partition both tables into cache-sized partitions</a:t>
            </a:r>
          </a:p>
          <a:p>
            <a:pPr lvl="1"/>
            <a:r>
              <a:rPr lang="en-US" dirty="0" smtClean="0"/>
              <a:t>Join each pair of partitions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990033"/>
                </a:solidFill>
              </a:rPr>
              <a:t>Problem:  too many writes in partition phase!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0" y="402096"/>
            <a:ext cx="449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latin typeface="Calibri" pitchFamily="34" charset="0"/>
              </a:rPr>
              <a:t>[Shatdal et al.’94] [Boncz et al.’99] [Chen et al. ’04]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5855" y="2357411"/>
            <a:ext cx="8372289" cy="2223739"/>
            <a:chOff x="385855" y="1205260"/>
            <a:chExt cx="8372289" cy="2223739"/>
          </a:xfrm>
        </p:grpSpPr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85855" y="1739180"/>
              <a:ext cx="1093476" cy="1066095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2463459" y="1662370"/>
              <a:ext cx="1093476" cy="354987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463459" y="2134755"/>
              <a:ext cx="1093476" cy="357783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2463459" y="2609935"/>
              <a:ext cx="1093476" cy="354987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63"/>
            <p:cNvGrpSpPr>
              <a:grpSpLocks/>
            </p:cNvGrpSpPr>
            <p:nvPr/>
          </p:nvGrpSpPr>
          <p:grpSpPr bwMode="auto">
            <a:xfrm>
              <a:off x="1479331" y="1793743"/>
              <a:ext cx="984128" cy="950360"/>
              <a:chOff x="1536" y="1776"/>
              <a:chExt cx="432" cy="384"/>
            </a:xfrm>
          </p:grpSpPr>
          <p:sp>
            <p:nvSpPr>
              <p:cNvPr id="38" name="Line 64"/>
              <p:cNvSpPr>
                <a:spLocks noChangeShapeType="1"/>
              </p:cNvSpPr>
              <p:nvPr/>
            </p:nvSpPr>
            <p:spPr bwMode="auto">
              <a:xfrm flipV="1">
                <a:off x="1536" y="1776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65"/>
              <p:cNvSpPr>
                <a:spLocks noChangeShapeType="1"/>
              </p:cNvSpPr>
              <p:nvPr/>
            </p:nvSpPr>
            <p:spPr bwMode="auto">
              <a:xfrm>
                <a:off x="1536" y="196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66"/>
              <p:cNvSpPr>
                <a:spLocks noChangeShapeType="1"/>
              </p:cNvSpPr>
              <p:nvPr/>
            </p:nvSpPr>
            <p:spPr bwMode="auto">
              <a:xfrm>
                <a:off x="1536" y="1968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978453" y="1205260"/>
              <a:ext cx="3779691" cy="2223739"/>
              <a:chOff x="5055264" y="1205260"/>
              <a:chExt cx="3280426" cy="2223739"/>
            </a:xfrm>
          </p:grpSpPr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205765" y="1417647"/>
                <a:ext cx="1129925" cy="190499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5055264" y="1205260"/>
                <a:ext cx="1129925" cy="633747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5055264" y="2000256"/>
                <a:ext cx="1129925" cy="633747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5055264" y="2795252"/>
                <a:ext cx="1129925" cy="633747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81"/>
              <p:cNvGrpSpPr>
                <a:grpSpLocks/>
              </p:cNvGrpSpPr>
              <p:nvPr/>
            </p:nvGrpSpPr>
            <p:grpSpPr bwMode="auto">
              <a:xfrm flipH="1">
                <a:off x="6182911" y="1719007"/>
                <a:ext cx="984128" cy="1274994"/>
                <a:chOff x="1536" y="1776"/>
                <a:chExt cx="432" cy="384"/>
              </a:xfrm>
              <a:solidFill>
                <a:schemeClr val="tx1">
                  <a:lumMod val="60000"/>
                  <a:lumOff val="40000"/>
                </a:schemeClr>
              </a:solidFill>
            </p:grpSpPr>
            <p:sp>
              <p:nvSpPr>
                <p:cNvPr id="35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536" y="1776"/>
                  <a:ext cx="432" cy="192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432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432" cy="192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4103673" y="1440087"/>
              <a:ext cx="328043" cy="3374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0" y="192"/>
                </a:cxn>
                <a:cxn ang="0">
                  <a:pos x="0" y="0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lnTo>
                    <a:pt x="384" y="192"/>
                  </a:lnTo>
                  <a:lnTo>
                    <a:pt x="384" y="0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4103673" y="2131377"/>
              <a:ext cx="328043" cy="3374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0" y="192"/>
                </a:cxn>
                <a:cxn ang="0">
                  <a:pos x="0" y="0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lnTo>
                    <a:pt x="384" y="192"/>
                  </a:lnTo>
                  <a:lnTo>
                    <a:pt x="384" y="0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4103673" y="2822667"/>
              <a:ext cx="328043" cy="3374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0" y="192"/>
                </a:cxn>
                <a:cxn ang="0">
                  <a:pos x="0" y="0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lnTo>
                    <a:pt x="384" y="192"/>
                  </a:lnTo>
                  <a:lnTo>
                    <a:pt x="384" y="0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PCM is an emerging non-volatile memory technology</a:t>
            </a:r>
          </a:p>
          <a:p>
            <a:pPr lvl="2"/>
            <a:r>
              <a:rPr lang="en-US" dirty="0" smtClean="0"/>
              <a:t>Samsung is producing a PCM chip for mobile handsets</a:t>
            </a:r>
          </a:p>
          <a:p>
            <a:pPr lvl="2"/>
            <a:r>
              <a:rPr lang="en-US" dirty="0" smtClean="0"/>
              <a:t>Expected to become a common component in memory/storage hierarchy</a:t>
            </a:r>
          </a:p>
          <a:p>
            <a:pPr lvl="1"/>
            <a:endParaRPr lang="en-US" sz="1800" dirty="0" smtClean="0"/>
          </a:p>
          <a:p>
            <a:pPr lvl="1"/>
            <a:r>
              <a:rPr lang="en-US" dirty="0" smtClean="0"/>
              <a:t>Recent computer architecture and systems studies argue: </a:t>
            </a:r>
          </a:p>
          <a:p>
            <a:pPr lvl="2"/>
            <a:r>
              <a:rPr lang="en-US" sz="2800" i="1" dirty="0" smtClean="0">
                <a:solidFill>
                  <a:srgbClr val="990033"/>
                </a:solidFill>
              </a:rPr>
              <a:t>PCM will replace DRAM to be main memory</a:t>
            </a:r>
          </a:p>
          <a:p>
            <a:pPr lvl="1"/>
            <a:endParaRPr lang="en-US" sz="1800" dirty="0" smtClean="0"/>
          </a:p>
          <a:p>
            <a:pPr lvl="1"/>
            <a:r>
              <a:rPr lang="en-US" dirty="0" smtClean="0"/>
              <a:t>PCM-DB project: exploiting PCM for database systems</a:t>
            </a:r>
          </a:p>
          <a:p>
            <a:pPr lvl="2"/>
            <a:r>
              <a:rPr lang="en-US" dirty="0" smtClean="0"/>
              <a:t>This paper: algorithm design on PCM-based main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Proposal: Virtual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Virtual partitioning:</a:t>
            </a:r>
          </a:p>
          <a:p>
            <a:pPr lvl="2"/>
            <a:endParaRPr lang="en-US" dirty="0" smtClean="0">
              <a:solidFill>
                <a:srgbClr val="990033"/>
              </a:solidFill>
            </a:endParaRPr>
          </a:p>
          <a:p>
            <a:pPr lvl="2"/>
            <a:endParaRPr lang="en-US" dirty="0" smtClean="0">
              <a:solidFill>
                <a:srgbClr val="990033"/>
              </a:solidFill>
            </a:endParaRPr>
          </a:p>
          <a:p>
            <a:pPr lvl="2"/>
            <a:endParaRPr lang="en-US" dirty="0" smtClean="0">
              <a:solidFill>
                <a:srgbClr val="990033"/>
              </a:solidFill>
            </a:endParaRP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Join a pair of virtual partitions:</a:t>
            </a:r>
          </a:p>
          <a:p>
            <a:pPr lvl="2"/>
            <a:endParaRPr lang="en-US" dirty="0" smtClean="0"/>
          </a:p>
          <a:p>
            <a:pPr lvl="1"/>
            <a:endParaRPr lang="en-US" dirty="0" smtClean="0">
              <a:solidFill>
                <a:srgbClr val="990033"/>
              </a:solidFill>
            </a:endParaRPr>
          </a:p>
          <a:p>
            <a:pPr lvl="1"/>
            <a:endParaRPr lang="en-US" sz="1800" dirty="0" smtClean="0">
              <a:solidFill>
                <a:srgbClr val="990033"/>
              </a:solidFill>
            </a:endParaRPr>
          </a:p>
          <a:p>
            <a:pPr lvl="1"/>
            <a:r>
              <a:rPr lang="en-US" dirty="0" smtClean="0">
                <a:solidFill>
                  <a:srgbClr val="990033"/>
                </a:solidFill>
              </a:rPr>
              <a:t>Preserve good CPU cache performance while </a:t>
            </a:r>
            <a:br>
              <a:rPr lang="en-US" dirty="0" smtClean="0">
                <a:solidFill>
                  <a:srgbClr val="990033"/>
                </a:solidFill>
              </a:rPr>
            </a:br>
            <a:r>
              <a:rPr lang="en-US" dirty="0" smtClean="0">
                <a:solidFill>
                  <a:srgbClr val="990033"/>
                </a:solidFill>
              </a:rPr>
              <a:t>reducing writes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2805369" y="1243667"/>
            <a:ext cx="5952776" cy="2262143"/>
            <a:chOff x="2805369" y="1243667"/>
            <a:chExt cx="5952776" cy="2262143"/>
          </a:xfrm>
        </p:grpSpPr>
        <p:grpSp>
          <p:nvGrpSpPr>
            <p:cNvPr id="6" name="Group 5"/>
            <p:cNvGrpSpPr/>
            <p:nvPr/>
          </p:nvGrpSpPr>
          <p:grpSpPr>
            <a:xfrm>
              <a:off x="2805369" y="1282071"/>
              <a:ext cx="5952776" cy="2223739"/>
              <a:chOff x="1499599" y="2357411"/>
              <a:chExt cx="5952776" cy="2223739"/>
            </a:xfrm>
          </p:grpSpPr>
          <p:sp>
            <p:nvSpPr>
              <p:cNvPr id="7" name="Rectangle 23"/>
              <p:cNvSpPr>
                <a:spLocks noChangeArrowheads="1"/>
              </p:cNvSpPr>
              <p:nvPr/>
            </p:nvSpPr>
            <p:spPr bwMode="auto">
              <a:xfrm>
                <a:off x="1499599" y="2891332"/>
                <a:ext cx="1093476" cy="883314"/>
              </a:xfrm>
              <a:prstGeom prst="rect">
                <a:avLst/>
              </a:prstGeom>
              <a:solidFill>
                <a:srgbClr val="FFFF66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3577204" y="2814521"/>
                <a:ext cx="147653" cy="354987"/>
              </a:xfrm>
              <a:prstGeom prst="rect">
                <a:avLst/>
              </a:prstGeom>
              <a:solidFill>
                <a:srgbClr val="FF99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573470" y="3275380"/>
                <a:ext cx="147653" cy="357783"/>
              </a:xfrm>
              <a:prstGeom prst="rect">
                <a:avLst/>
              </a:prstGeom>
              <a:solidFill>
                <a:srgbClr val="FF99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3579437" y="3736240"/>
                <a:ext cx="147653" cy="354987"/>
              </a:xfrm>
              <a:prstGeom prst="rect">
                <a:avLst/>
              </a:prstGeom>
              <a:solidFill>
                <a:srgbClr val="FF99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63"/>
              <p:cNvGrpSpPr>
                <a:grpSpLocks/>
              </p:cNvGrpSpPr>
              <p:nvPr/>
            </p:nvGrpSpPr>
            <p:grpSpPr bwMode="auto">
              <a:xfrm>
                <a:off x="2593075" y="2945894"/>
                <a:ext cx="984128" cy="950360"/>
                <a:chOff x="1536" y="1776"/>
                <a:chExt cx="432" cy="384"/>
              </a:xfrm>
            </p:grpSpPr>
            <p:sp>
              <p:nvSpPr>
                <p:cNvPr id="2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536" y="1776"/>
                  <a:ext cx="432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65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432" cy="1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44"/>
              <p:cNvSpPr>
                <a:spLocks noChangeArrowheads="1"/>
              </p:cNvSpPr>
              <p:nvPr/>
            </p:nvSpPr>
            <p:spPr bwMode="auto">
              <a:xfrm>
                <a:off x="6150481" y="2569798"/>
                <a:ext cx="1301894" cy="1665707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36"/>
              <p:cNvSpPr>
                <a:spLocks noChangeArrowheads="1"/>
              </p:cNvSpPr>
              <p:nvPr/>
            </p:nvSpPr>
            <p:spPr bwMode="auto">
              <a:xfrm>
                <a:off x="4802430" y="2357411"/>
                <a:ext cx="172147" cy="633747"/>
              </a:xfrm>
              <a:prstGeom prst="rect">
                <a:avLst/>
              </a:prstGeom>
              <a:solidFill>
                <a:srgbClr val="FF99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4802430" y="3152407"/>
                <a:ext cx="172147" cy="633747"/>
              </a:xfrm>
              <a:prstGeom prst="rect">
                <a:avLst/>
              </a:prstGeom>
              <a:solidFill>
                <a:srgbClr val="FF99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4802430" y="3947403"/>
                <a:ext cx="172147" cy="633747"/>
              </a:xfrm>
              <a:prstGeom prst="rect">
                <a:avLst/>
              </a:prstGeom>
              <a:solidFill>
                <a:srgbClr val="FF99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81"/>
              <p:cNvGrpSpPr>
                <a:grpSpLocks/>
              </p:cNvGrpSpPr>
              <p:nvPr/>
            </p:nvGrpSpPr>
            <p:grpSpPr bwMode="auto">
              <a:xfrm flipH="1">
                <a:off x="4971953" y="2871158"/>
                <a:ext cx="1133908" cy="1274994"/>
                <a:chOff x="1536" y="1776"/>
                <a:chExt cx="432" cy="384"/>
              </a:xfrm>
              <a:solidFill>
                <a:schemeClr val="tx1">
                  <a:lumMod val="60000"/>
                  <a:lumOff val="40000"/>
                </a:schemeClr>
              </a:solidFill>
            </p:grpSpPr>
            <p:sp>
              <p:nvSpPr>
                <p:cNvPr id="1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536" y="1776"/>
                  <a:ext cx="432" cy="192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432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432" cy="192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 rot="16200000">
              <a:off x="4513892" y="1885208"/>
              <a:ext cx="2114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latin typeface="Calibri" pitchFamily="34" charset="0"/>
                </a:rPr>
                <a:t>Compressed Record ID Lists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9045" y="3813050"/>
            <a:ext cx="8652893" cy="1452563"/>
            <a:chOff x="0" y="4741597"/>
            <a:chExt cx="8652893" cy="1452563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0" y="4965200"/>
              <a:ext cx="135413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2200" b="0" dirty="0"/>
                <a:t>Build </a:t>
              </a:r>
              <a:r>
                <a:rPr lang="en-US" sz="2200" b="0" dirty="0" smtClean="0"/>
                <a:t>Relation</a:t>
              </a:r>
              <a:endParaRPr lang="en-US" sz="2200" b="0" dirty="0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7298755" y="4965200"/>
              <a:ext cx="135413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200" b="0" dirty="0"/>
                <a:t>Probe Relation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782888" y="5767122"/>
              <a:ext cx="2257425" cy="4270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1" hangingPunct="1"/>
              <a:r>
                <a:rPr kumimoji="0" lang="en-US" sz="2200" b="0" dirty="0"/>
                <a:t>Hash Table</a:t>
              </a:r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1928813" y="4936860"/>
              <a:ext cx="1238250" cy="784225"/>
              <a:chOff x="1227" y="2183"/>
              <a:chExt cx="834" cy="692"/>
            </a:xfrm>
          </p:grpSpPr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227" y="2183"/>
                <a:ext cx="834" cy="692"/>
              </a:xfrm>
              <a:prstGeom prst="rect">
                <a:avLst/>
              </a:prstGeom>
              <a:solidFill>
                <a:srgbClr val="FFFF66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>
                <a:off x="1227" y="2306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1232" y="2417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>
                <a:off x="1227" y="2535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>
                <a:off x="1232" y="2647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>
                <a:off x="1227" y="2764"/>
                <a:ext cx="8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6"/>
            <p:cNvGrpSpPr>
              <a:grpSpLocks/>
            </p:cNvGrpSpPr>
            <p:nvPr/>
          </p:nvGrpSpPr>
          <p:grpSpPr bwMode="auto">
            <a:xfrm>
              <a:off x="5307013" y="4741597"/>
              <a:ext cx="1450975" cy="1295400"/>
              <a:chOff x="3733" y="1791"/>
              <a:chExt cx="978" cy="1143"/>
            </a:xfrm>
          </p:grpSpPr>
          <p:sp>
            <p:nvSpPr>
              <p:cNvPr id="47" name="Rectangle 17"/>
              <p:cNvSpPr>
                <a:spLocks noChangeArrowheads="1"/>
              </p:cNvSpPr>
              <p:nvPr/>
            </p:nvSpPr>
            <p:spPr bwMode="auto">
              <a:xfrm>
                <a:off x="3735" y="1791"/>
                <a:ext cx="976" cy="114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3735" y="2144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3741" y="2255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>
                <a:off x="3735" y="2371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1"/>
              <p:cNvSpPr>
                <a:spLocks noChangeShapeType="1"/>
              </p:cNvSpPr>
              <p:nvPr/>
            </p:nvSpPr>
            <p:spPr bwMode="auto">
              <a:xfrm>
                <a:off x="3741" y="2482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>
                <a:off x="3735" y="2598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>
                <a:off x="3741" y="2709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3735" y="2825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5"/>
              <p:cNvSpPr>
                <a:spLocks noChangeShapeType="1"/>
              </p:cNvSpPr>
              <p:nvPr/>
            </p:nvSpPr>
            <p:spPr bwMode="auto">
              <a:xfrm>
                <a:off x="3733" y="1903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>
                <a:off x="3734" y="2019"/>
                <a:ext cx="97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931502" y="4938330"/>
              <a:ext cx="1238250" cy="784225"/>
            </a:xfrm>
            <a:prstGeom prst="rect">
              <a:avLst/>
            </a:prstGeom>
            <a:solidFill>
              <a:srgbClr val="FFFF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1931502" y="5077723"/>
              <a:ext cx="12308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938926" y="5203516"/>
              <a:ext cx="12308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1931502" y="5337242"/>
              <a:ext cx="12308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1938926" y="5464169"/>
              <a:ext cx="12308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1931502" y="5596762"/>
              <a:ext cx="12308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738275" y="5118820"/>
              <a:ext cx="219245" cy="38405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H="1" flipV="1">
              <a:off x="3138001" y="5132154"/>
              <a:ext cx="742708" cy="1402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3148352" y="5307991"/>
              <a:ext cx="720030" cy="221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4072735" y="5042010"/>
              <a:ext cx="1098550" cy="1508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22055" y="5080415"/>
              <a:ext cx="1228960" cy="115215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22055" y="5464465"/>
              <a:ext cx="1228960" cy="115215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340100" y="5003606"/>
              <a:ext cx="1420985" cy="153620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40100" y="5387655"/>
              <a:ext cx="1420985" cy="153620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340100" y="5771705"/>
              <a:ext cx="1420985" cy="153620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1614815" y="5118820"/>
              <a:ext cx="147653" cy="354987"/>
            </a:xfrm>
            <a:prstGeom prst="rect">
              <a:avLst/>
            </a:prstGeom>
            <a:solidFill>
              <a:srgbClr val="FF99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991515" y="5042010"/>
              <a:ext cx="172147" cy="633747"/>
            </a:xfrm>
            <a:prstGeom prst="rect">
              <a:avLst/>
            </a:prstGeom>
            <a:solidFill>
              <a:srgbClr val="FF99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6069795" y="1354325"/>
          <a:ext cx="2803565" cy="257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354325"/>
          <a:ext cx="3189420" cy="257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304635" y="1354326"/>
          <a:ext cx="2688350" cy="257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 descr="hj-lege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2790" y="3992576"/>
            <a:ext cx="6797685" cy="4727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0405" y="247939"/>
            <a:ext cx="4379975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50MB joins 100MB; </a:t>
            </a:r>
            <a:br>
              <a:rPr lang="en-US" b="0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varying record size from 20B to 100B.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1070" y="4849180"/>
            <a:ext cx="7949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990033"/>
                </a:solidFill>
                <a:latin typeface="Calibri" pitchFamily="34" charset="0"/>
              </a:rPr>
              <a:t>Virtual partitioning achieves the best performance</a:t>
            </a:r>
          </a:p>
          <a:p>
            <a:pPr algn="l"/>
            <a:r>
              <a:rPr lang="en-US" sz="2400" dirty="0" smtClean="0">
                <a:solidFill>
                  <a:srgbClr val="0860A8"/>
                </a:solidFill>
                <a:latin typeface="Calibri" pitchFamily="34" charset="0"/>
              </a:rPr>
              <a:t>Interestingly, cache partitioning is the worst in many cases</a:t>
            </a:r>
            <a:endParaRPr lang="en-US" sz="2000" dirty="0" smtClean="0">
              <a:solidFill>
                <a:srgbClr val="0860A8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4385" y="1162301"/>
            <a:ext cx="126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Total wear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2735" y="1162301"/>
            <a:ext cx="126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Energy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7896" y="1162301"/>
            <a:ext cx="180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Execution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PCM Architecture</a:t>
            </a:r>
          </a:p>
          <a:p>
            <a:pPr lvl="2"/>
            <a:r>
              <a:rPr lang="en-US" dirty="0" smtClean="0"/>
              <a:t>Hardware design issues: endurance, write latency, error correction, etc.</a:t>
            </a:r>
          </a:p>
          <a:p>
            <a:pPr lvl="2"/>
            <a:r>
              <a:rPr lang="en-US" dirty="0" smtClean="0">
                <a:solidFill>
                  <a:srgbClr val="990033"/>
                </a:solidFill>
              </a:rPr>
              <a:t>Our focus: PCM friendly algorithm design 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Byte-Addressable NVM-Based </a:t>
            </a:r>
            <a:br>
              <a:rPr lang="en-US" dirty="0" smtClean="0"/>
            </a:br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Battery-Backed DRAM</a:t>
            </a:r>
          </a:p>
          <a:p>
            <a:pPr lvl="1"/>
            <a:r>
              <a:rPr lang="en-US" dirty="0" smtClean="0"/>
              <a:t>Main Memory Database Systems </a:t>
            </a:r>
            <a:br>
              <a:rPr lang="en-US" dirty="0" smtClean="0"/>
            </a:br>
            <a:r>
              <a:rPr lang="en-US" dirty="0" smtClean="0"/>
              <a:t>&amp; Cache Friendly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340100" y="3429000"/>
            <a:ext cx="537670" cy="2342705"/>
          </a:xfrm>
          <a:prstGeom prst="rightBrace">
            <a:avLst>
              <a:gd name="adj1" fmla="val 38793"/>
              <a:gd name="adj2" fmla="val 50000"/>
            </a:avLst>
          </a:prstGeom>
          <a:noFill/>
          <a:ln w="2857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2555" y="3928265"/>
            <a:ext cx="314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990033"/>
                </a:solidFill>
                <a:latin typeface="Calibri" pitchFamily="34" charset="0"/>
              </a:rPr>
              <a:t>Not considering read/write asymmetry of PCM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PCM is a promising non-volatile memory technology</a:t>
            </a:r>
          </a:p>
          <a:p>
            <a:pPr lvl="2"/>
            <a:r>
              <a:rPr lang="en-US" dirty="0" smtClean="0"/>
              <a:t>Expected to replace DRAM to be future main memory</a:t>
            </a:r>
          </a:p>
          <a:p>
            <a:pPr lvl="1"/>
            <a:r>
              <a:rPr lang="en-US" dirty="0" smtClean="0"/>
              <a:t>Algorithm design on PCM-based main memory</a:t>
            </a:r>
          </a:p>
          <a:p>
            <a:pPr lvl="2"/>
            <a:r>
              <a:rPr lang="en-US" dirty="0" smtClean="0"/>
              <a:t>New goal: minimize PCM writes</a:t>
            </a:r>
          </a:p>
          <a:p>
            <a:pPr lvl="2"/>
            <a:r>
              <a:rPr lang="en-US" dirty="0" smtClean="0"/>
              <a:t>Three analytical metrics</a:t>
            </a:r>
          </a:p>
          <a:p>
            <a:pPr lvl="2"/>
            <a:r>
              <a:rPr lang="en-US" dirty="0" smtClean="0"/>
              <a:t>PCM-friendly B</a:t>
            </a:r>
            <a:r>
              <a:rPr lang="en-US" baseline="30000" dirty="0" smtClean="0"/>
              <a:t>+</a:t>
            </a:r>
            <a:r>
              <a:rPr lang="en-US" dirty="0" smtClean="0"/>
              <a:t>-tree and hash joins</a:t>
            </a:r>
          </a:p>
          <a:p>
            <a:pPr lvl="1"/>
            <a:r>
              <a:rPr lang="en-US" dirty="0" smtClean="0"/>
              <a:t>Experimental results show significant improvements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613" y="1009650"/>
            <a:ext cx="8237537" cy="5143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Thank you!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shimin.chen@intel.com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990033"/>
                </a:solidFill>
              </a:rPr>
              <a:t>Phase Change Memory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PCM-Friendly Algorithm Design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B</a:t>
            </a:r>
            <a:r>
              <a:rPr lang="en-US" baseline="30000" dirty="0" smtClean="0">
                <a:solidFill>
                  <a:srgbClr val="0860A8"/>
                </a:solidFill>
              </a:rPr>
              <a:t>+</a:t>
            </a:r>
            <a:r>
              <a:rPr lang="en-US" dirty="0" smtClean="0">
                <a:solidFill>
                  <a:srgbClr val="0860A8"/>
                </a:solidFill>
              </a:rPr>
              <a:t>-Tree Index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Hash Joins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Related 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Conclusion</a:t>
            </a:r>
            <a:endParaRPr lang="en-US" dirty="0">
              <a:solidFill>
                <a:srgbClr val="0860A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 Memory (PCM)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09650"/>
            <a:ext cx="8237537" cy="257297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Byte-addressable non-volatile memory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Two states of phase change material: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solidFill>
                  <a:srgbClr val="990033"/>
                </a:solidFill>
              </a:rPr>
              <a:t>Amorphous</a:t>
            </a:r>
            <a:r>
              <a:rPr lang="en-US" dirty="0" smtClean="0"/>
              <a:t>:  high resistance, representing “0”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>
                <a:solidFill>
                  <a:srgbClr val="990033"/>
                </a:solidFill>
              </a:rPr>
              <a:t>Crystalline</a:t>
            </a:r>
            <a:r>
              <a:rPr lang="en-US" dirty="0" smtClean="0"/>
              <a:t>: low resistance, representing “1”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860A8"/>
                </a:solidFill>
              </a:rPr>
              <a:t>Operations: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768435" y="3621026"/>
            <a:ext cx="5683939" cy="2550790"/>
            <a:chOff x="1269171" y="3697835"/>
            <a:chExt cx="5683939" cy="2550790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988950" y="6075843"/>
              <a:ext cx="3883641" cy="3102"/>
              <a:chOff x="2102" y="1606"/>
              <a:chExt cx="2999" cy="2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2102" y="1606"/>
                <a:ext cx="2999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9" y="0"/>
                  </a:cxn>
                </a:cxnLst>
                <a:rect l="0" t="0" r="r" b="b"/>
                <a:pathLst>
                  <a:path w="2999">
                    <a:moveTo>
                      <a:pt x="0" y="0"/>
                    </a:moveTo>
                    <a:lnTo>
                      <a:pt x="2999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 bwMode="auto">
            <a:xfrm rot="5400000" flipH="1" flipV="1">
              <a:off x="844808" y="4921786"/>
              <a:ext cx="2301198" cy="691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 rot="16200000">
              <a:off x="470061" y="4496945"/>
              <a:ext cx="23061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Current</a:t>
              </a:r>
              <a:br>
                <a:rPr lang="en-US" sz="2000" dirty="0" smtClean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(Temperature)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93720" y="5848515"/>
              <a:ext cx="1459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Time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88214" y="4350721"/>
            <a:ext cx="4772136" cy="1629064"/>
            <a:chOff x="1835330" y="4350720"/>
            <a:chExt cx="4772136" cy="1667469"/>
          </a:xfrm>
        </p:grpSpPr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835330" y="4870601"/>
              <a:ext cx="3297015" cy="3102"/>
              <a:chOff x="2102" y="866"/>
              <a:chExt cx="2546" cy="2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2102" y="866"/>
                <a:ext cx="2546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46" y="0"/>
                  </a:cxn>
                </a:cxnLst>
                <a:rect l="0" t="0" r="r" b="b"/>
                <a:pathLst>
                  <a:path w="2546">
                    <a:moveTo>
                      <a:pt x="0" y="0"/>
                    </a:moveTo>
                    <a:lnTo>
                      <a:pt x="2546" y="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4473201" y="4726377"/>
              <a:ext cx="659144" cy="1291812"/>
              <a:chOff x="4139" y="773"/>
              <a:chExt cx="509" cy="833"/>
            </a:xfrm>
          </p:grpSpPr>
          <p:sp>
            <p:nvSpPr>
              <p:cNvPr id="27" name="Freeform 31"/>
              <p:cNvSpPr>
                <a:spLocks/>
              </p:cNvSpPr>
              <p:nvPr/>
            </p:nvSpPr>
            <p:spPr bwMode="auto">
              <a:xfrm>
                <a:off x="4139" y="773"/>
                <a:ext cx="509" cy="8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1" y="30"/>
                  </a:cxn>
                  <a:cxn ang="0">
                    <a:pos x="2" y="43"/>
                  </a:cxn>
                  <a:cxn ang="0">
                    <a:pos x="2" y="57"/>
                  </a:cxn>
                  <a:cxn ang="0">
                    <a:pos x="4" y="75"/>
                  </a:cxn>
                  <a:cxn ang="0">
                    <a:pos x="5" y="94"/>
                  </a:cxn>
                  <a:cxn ang="0">
                    <a:pos x="7" y="115"/>
                  </a:cxn>
                  <a:cxn ang="0">
                    <a:pos x="8" y="137"/>
                  </a:cxn>
                  <a:cxn ang="0">
                    <a:pos x="10" y="160"/>
                  </a:cxn>
                  <a:cxn ang="0">
                    <a:pos x="13" y="185"/>
                  </a:cxn>
                  <a:cxn ang="0">
                    <a:pos x="16" y="210"/>
                  </a:cxn>
                  <a:cxn ang="0">
                    <a:pos x="19" y="236"/>
                  </a:cxn>
                  <a:cxn ang="0">
                    <a:pos x="23" y="262"/>
                  </a:cxn>
                  <a:cxn ang="0">
                    <a:pos x="27" y="289"/>
                  </a:cxn>
                  <a:cxn ang="0">
                    <a:pos x="33" y="316"/>
                  </a:cxn>
                  <a:cxn ang="0">
                    <a:pos x="38" y="343"/>
                  </a:cxn>
                  <a:cxn ang="0">
                    <a:pos x="44" y="370"/>
                  </a:cxn>
                  <a:cxn ang="0">
                    <a:pos x="52" y="398"/>
                  </a:cxn>
                  <a:cxn ang="0">
                    <a:pos x="60" y="426"/>
                  </a:cxn>
                  <a:cxn ang="0">
                    <a:pos x="81" y="485"/>
                  </a:cxn>
                  <a:cxn ang="0">
                    <a:pos x="107" y="544"/>
                  </a:cxn>
                  <a:cxn ang="0">
                    <a:pos x="139" y="602"/>
                  </a:cxn>
                  <a:cxn ang="0">
                    <a:pos x="176" y="657"/>
                  </a:cxn>
                  <a:cxn ang="0">
                    <a:pos x="234" y="720"/>
                  </a:cxn>
                  <a:cxn ang="0">
                    <a:pos x="290" y="763"/>
                  </a:cxn>
                  <a:cxn ang="0">
                    <a:pos x="344" y="791"/>
                  </a:cxn>
                  <a:cxn ang="0">
                    <a:pos x="411" y="815"/>
                  </a:cxn>
                  <a:cxn ang="0">
                    <a:pos x="426" y="818"/>
                  </a:cxn>
                  <a:cxn ang="0">
                    <a:pos x="441" y="822"/>
                  </a:cxn>
                  <a:cxn ang="0">
                    <a:pos x="455" y="825"/>
                  </a:cxn>
                  <a:cxn ang="0">
                    <a:pos x="467" y="827"/>
                  </a:cxn>
                  <a:cxn ang="0">
                    <a:pos x="477" y="829"/>
                  </a:cxn>
                  <a:cxn ang="0">
                    <a:pos x="487" y="830"/>
                  </a:cxn>
                  <a:cxn ang="0">
                    <a:pos x="494" y="831"/>
                  </a:cxn>
                  <a:cxn ang="0">
                    <a:pos x="500" y="832"/>
                  </a:cxn>
                  <a:cxn ang="0">
                    <a:pos x="504" y="833"/>
                  </a:cxn>
                  <a:cxn ang="0">
                    <a:pos x="507" y="833"/>
                  </a:cxn>
                  <a:cxn ang="0">
                    <a:pos x="509" y="833"/>
                  </a:cxn>
                </a:cxnLst>
                <a:rect l="0" t="0" r="r" b="b"/>
                <a:pathLst>
                  <a:path w="509" h="833">
                    <a:moveTo>
                      <a:pt x="0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1" y="30"/>
                    </a:lnTo>
                    <a:lnTo>
                      <a:pt x="2" y="43"/>
                    </a:lnTo>
                    <a:lnTo>
                      <a:pt x="2" y="57"/>
                    </a:lnTo>
                    <a:lnTo>
                      <a:pt x="4" y="75"/>
                    </a:lnTo>
                    <a:lnTo>
                      <a:pt x="5" y="94"/>
                    </a:lnTo>
                    <a:lnTo>
                      <a:pt x="7" y="115"/>
                    </a:lnTo>
                    <a:lnTo>
                      <a:pt x="8" y="137"/>
                    </a:lnTo>
                    <a:lnTo>
                      <a:pt x="10" y="160"/>
                    </a:lnTo>
                    <a:lnTo>
                      <a:pt x="13" y="185"/>
                    </a:lnTo>
                    <a:lnTo>
                      <a:pt x="16" y="210"/>
                    </a:lnTo>
                    <a:lnTo>
                      <a:pt x="19" y="236"/>
                    </a:lnTo>
                    <a:lnTo>
                      <a:pt x="23" y="262"/>
                    </a:lnTo>
                    <a:lnTo>
                      <a:pt x="27" y="289"/>
                    </a:lnTo>
                    <a:lnTo>
                      <a:pt x="33" y="316"/>
                    </a:lnTo>
                    <a:lnTo>
                      <a:pt x="38" y="343"/>
                    </a:lnTo>
                    <a:lnTo>
                      <a:pt x="44" y="370"/>
                    </a:lnTo>
                    <a:lnTo>
                      <a:pt x="52" y="398"/>
                    </a:lnTo>
                    <a:lnTo>
                      <a:pt x="60" y="426"/>
                    </a:lnTo>
                    <a:lnTo>
                      <a:pt x="81" y="485"/>
                    </a:lnTo>
                    <a:lnTo>
                      <a:pt x="107" y="544"/>
                    </a:lnTo>
                    <a:lnTo>
                      <a:pt x="139" y="602"/>
                    </a:lnTo>
                    <a:lnTo>
                      <a:pt x="176" y="657"/>
                    </a:lnTo>
                    <a:lnTo>
                      <a:pt x="234" y="720"/>
                    </a:lnTo>
                    <a:lnTo>
                      <a:pt x="290" y="763"/>
                    </a:lnTo>
                    <a:lnTo>
                      <a:pt x="344" y="791"/>
                    </a:lnTo>
                    <a:lnTo>
                      <a:pt x="411" y="815"/>
                    </a:lnTo>
                    <a:lnTo>
                      <a:pt x="426" y="818"/>
                    </a:lnTo>
                    <a:lnTo>
                      <a:pt x="441" y="822"/>
                    </a:lnTo>
                    <a:lnTo>
                      <a:pt x="455" y="825"/>
                    </a:lnTo>
                    <a:lnTo>
                      <a:pt x="467" y="827"/>
                    </a:lnTo>
                    <a:lnTo>
                      <a:pt x="477" y="829"/>
                    </a:lnTo>
                    <a:lnTo>
                      <a:pt x="487" y="830"/>
                    </a:lnTo>
                    <a:lnTo>
                      <a:pt x="494" y="831"/>
                    </a:lnTo>
                    <a:lnTo>
                      <a:pt x="500" y="832"/>
                    </a:lnTo>
                    <a:lnTo>
                      <a:pt x="504" y="833"/>
                    </a:lnTo>
                    <a:lnTo>
                      <a:pt x="507" y="833"/>
                    </a:lnTo>
                    <a:lnTo>
                      <a:pt x="509" y="83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494474" y="4726377"/>
              <a:ext cx="1977432" cy="3102"/>
              <a:chOff x="2611" y="773"/>
              <a:chExt cx="1527" cy="2"/>
            </a:xfrm>
          </p:grpSpPr>
          <p:sp>
            <p:nvSpPr>
              <p:cNvPr id="25" name="Freeform 35"/>
              <p:cNvSpPr>
                <a:spLocks/>
              </p:cNvSpPr>
              <p:nvPr/>
            </p:nvSpPr>
            <p:spPr bwMode="auto">
              <a:xfrm>
                <a:off x="2611" y="773"/>
                <a:ext cx="1527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8" y="0"/>
                  </a:cxn>
                </a:cxnLst>
                <a:rect l="0" t="0" r="r" b="b"/>
                <a:pathLst>
                  <a:path w="1527">
                    <a:moveTo>
                      <a:pt x="0" y="0"/>
                    </a:moveTo>
                    <a:lnTo>
                      <a:pt x="152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2254903" y="4726377"/>
              <a:ext cx="239571" cy="1291812"/>
              <a:chOff x="2426" y="773"/>
              <a:chExt cx="185" cy="833"/>
            </a:xfrm>
          </p:grpSpPr>
          <p:sp>
            <p:nvSpPr>
              <p:cNvPr id="24" name="Freeform 37"/>
              <p:cNvSpPr>
                <a:spLocks/>
              </p:cNvSpPr>
              <p:nvPr/>
            </p:nvSpPr>
            <p:spPr bwMode="auto">
              <a:xfrm>
                <a:off x="2426" y="773"/>
                <a:ext cx="185" cy="833"/>
              </a:xfrm>
              <a:custGeom>
                <a:avLst/>
                <a:gdLst/>
                <a:ahLst/>
                <a:cxnLst>
                  <a:cxn ang="0">
                    <a:pos x="0" y="833"/>
                  </a:cxn>
                  <a:cxn ang="0">
                    <a:pos x="0" y="796"/>
                  </a:cxn>
                  <a:cxn ang="0">
                    <a:pos x="1" y="783"/>
                  </a:cxn>
                  <a:cxn ang="0">
                    <a:pos x="1" y="750"/>
                  </a:cxn>
                  <a:cxn ang="0">
                    <a:pos x="1" y="731"/>
                  </a:cxn>
                  <a:cxn ang="0">
                    <a:pos x="2" y="712"/>
                  </a:cxn>
                  <a:cxn ang="0">
                    <a:pos x="3" y="690"/>
                  </a:cxn>
                  <a:cxn ang="0">
                    <a:pos x="3" y="668"/>
                  </a:cxn>
                  <a:cxn ang="0">
                    <a:pos x="4" y="646"/>
                  </a:cxn>
                  <a:cxn ang="0">
                    <a:pos x="5" y="622"/>
                  </a:cxn>
                  <a:cxn ang="0">
                    <a:pos x="6" y="599"/>
                  </a:cxn>
                  <a:cxn ang="0">
                    <a:pos x="8" y="575"/>
                  </a:cxn>
                  <a:cxn ang="0">
                    <a:pos x="9" y="550"/>
                  </a:cxn>
                  <a:cxn ang="0">
                    <a:pos x="11" y="525"/>
                  </a:cxn>
                  <a:cxn ang="0">
                    <a:pos x="13" y="499"/>
                  </a:cxn>
                  <a:cxn ang="0">
                    <a:pos x="16" y="473"/>
                  </a:cxn>
                  <a:cxn ang="0">
                    <a:pos x="19" y="447"/>
                  </a:cxn>
                  <a:cxn ang="0">
                    <a:pos x="22" y="420"/>
                  </a:cxn>
                  <a:cxn ang="0">
                    <a:pos x="26" y="392"/>
                  </a:cxn>
                  <a:cxn ang="0">
                    <a:pos x="30" y="364"/>
                  </a:cxn>
                  <a:cxn ang="0">
                    <a:pos x="35" y="335"/>
                  </a:cxn>
                  <a:cxn ang="0">
                    <a:pos x="40" y="306"/>
                  </a:cxn>
                  <a:cxn ang="0">
                    <a:pos x="55" y="241"/>
                  </a:cxn>
                  <a:cxn ang="0">
                    <a:pos x="74" y="178"/>
                  </a:cxn>
                  <a:cxn ang="0">
                    <a:pos x="100" y="111"/>
                  </a:cxn>
                  <a:cxn ang="0">
                    <a:pos x="134" y="54"/>
                  </a:cxn>
                  <a:cxn ang="0">
                    <a:pos x="170" y="14"/>
                  </a:cxn>
                  <a:cxn ang="0">
                    <a:pos x="175" y="9"/>
                  </a:cxn>
                  <a:cxn ang="0">
                    <a:pos x="179" y="6"/>
                  </a:cxn>
                  <a:cxn ang="0">
                    <a:pos x="182" y="3"/>
                  </a:cxn>
                  <a:cxn ang="0">
                    <a:pos x="183" y="1"/>
                  </a:cxn>
                  <a:cxn ang="0">
                    <a:pos x="185" y="1"/>
                  </a:cxn>
                  <a:cxn ang="0">
                    <a:pos x="185" y="0"/>
                  </a:cxn>
                </a:cxnLst>
                <a:rect l="0" t="0" r="r" b="b"/>
                <a:pathLst>
                  <a:path w="185" h="833">
                    <a:moveTo>
                      <a:pt x="0" y="833"/>
                    </a:moveTo>
                    <a:lnTo>
                      <a:pt x="0" y="796"/>
                    </a:lnTo>
                    <a:lnTo>
                      <a:pt x="1" y="783"/>
                    </a:lnTo>
                    <a:lnTo>
                      <a:pt x="1" y="750"/>
                    </a:lnTo>
                    <a:lnTo>
                      <a:pt x="1" y="731"/>
                    </a:lnTo>
                    <a:lnTo>
                      <a:pt x="2" y="712"/>
                    </a:lnTo>
                    <a:lnTo>
                      <a:pt x="3" y="690"/>
                    </a:lnTo>
                    <a:lnTo>
                      <a:pt x="3" y="668"/>
                    </a:lnTo>
                    <a:lnTo>
                      <a:pt x="4" y="646"/>
                    </a:lnTo>
                    <a:lnTo>
                      <a:pt x="5" y="622"/>
                    </a:lnTo>
                    <a:lnTo>
                      <a:pt x="6" y="599"/>
                    </a:lnTo>
                    <a:lnTo>
                      <a:pt x="8" y="575"/>
                    </a:lnTo>
                    <a:lnTo>
                      <a:pt x="9" y="550"/>
                    </a:lnTo>
                    <a:lnTo>
                      <a:pt x="11" y="525"/>
                    </a:lnTo>
                    <a:lnTo>
                      <a:pt x="13" y="499"/>
                    </a:lnTo>
                    <a:lnTo>
                      <a:pt x="16" y="473"/>
                    </a:lnTo>
                    <a:lnTo>
                      <a:pt x="19" y="447"/>
                    </a:lnTo>
                    <a:lnTo>
                      <a:pt x="22" y="420"/>
                    </a:lnTo>
                    <a:lnTo>
                      <a:pt x="26" y="392"/>
                    </a:lnTo>
                    <a:lnTo>
                      <a:pt x="30" y="364"/>
                    </a:lnTo>
                    <a:lnTo>
                      <a:pt x="35" y="335"/>
                    </a:lnTo>
                    <a:lnTo>
                      <a:pt x="40" y="306"/>
                    </a:lnTo>
                    <a:lnTo>
                      <a:pt x="55" y="241"/>
                    </a:lnTo>
                    <a:lnTo>
                      <a:pt x="74" y="178"/>
                    </a:lnTo>
                    <a:lnTo>
                      <a:pt x="100" y="111"/>
                    </a:lnTo>
                    <a:lnTo>
                      <a:pt x="134" y="54"/>
                    </a:lnTo>
                    <a:lnTo>
                      <a:pt x="170" y="14"/>
                    </a:lnTo>
                    <a:lnTo>
                      <a:pt x="175" y="9"/>
                    </a:lnTo>
                    <a:lnTo>
                      <a:pt x="179" y="6"/>
                    </a:lnTo>
                    <a:lnTo>
                      <a:pt x="182" y="3"/>
                    </a:lnTo>
                    <a:lnTo>
                      <a:pt x="183" y="1"/>
                    </a:lnTo>
                    <a:lnTo>
                      <a:pt x="185" y="1"/>
                    </a:lnTo>
                    <a:lnTo>
                      <a:pt x="185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148076" y="4619555"/>
              <a:ext cx="1459390" cy="409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e.g., ~350⁰C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28560" y="4350720"/>
              <a:ext cx="2765161" cy="409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“SET” to Crystalline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488214" y="3505811"/>
            <a:ext cx="4772136" cy="2473973"/>
            <a:chOff x="1835330" y="3429000"/>
            <a:chExt cx="4772136" cy="2589189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835330" y="3937022"/>
              <a:ext cx="3297015" cy="3102"/>
              <a:chOff x="2102" y="264"/>
              <a:chExt cx="2546" cy="2"/>
            </a:xfrm>
          </p:grpSpPr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2102" y="264"/>
                <a:ext cx="2546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46" y="0"/>
                  </a:cxn>
                </a:cxnLst>
                <a:rect l="0" t="0" r="r" b="b"/>
                <a:pathLst>
                  <a:path w="2546">
                    <a:moveTo>
                      <a:pt x="0" y="0"/>
                    </a:moveTo>
                    <a:lnTo>
                      <a:pt x="2546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6"/>
            <p:cNvGrpSpPr>
              <a:grpSpLocks/>
            </p:cNvGrpSpPr>
            <p:nvPr/>
          </p:nvGrpSpPr>
          <p:grpSpPr bwMode="auto">
            <a:xfrm>
              <a:off x="2494474" y="3792798"/>
              <a:ext cx="360004" cy="3102"/>
              <a:chOff x="2611" y="171"/>
              <a:chExt cx="278" cy="2"/>
            </a:xfrm>
          </p:grpSpPr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2611" y="171"/>
                <a:ext cx="278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8" y="0"/>
                  </a:cxn>
                </a:cxnLst>
                <a:rect l="0" t="0" r="r" b="b"/>
                <a:pathLst>
                  <a:path w="278">
                    <a:moveTo>
                      <a:pt x="0" y="0"/>
                    </a:moveTo>
                    <a:lnTo>
                      <a:pt x="278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2854478" y="3792798"/>
              <a:ext cx="479142" cy="2225391"/>
              <a:chOff x="2889" y="171"/>
              <a:chExt cx="370" cy="1435"/>
            </a:xfrm>
          </p:grpSpPr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2889" y="171"/>
                <a:ext cx="370" cy="1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"/>
                  </a:cxn>
                  <a:cxn ang="0">
                    <a:pos x="1" y="64"/>
                  </a:cxn>
                  <a:cxn ang="0">
                    <a:pos x="1" y="82"/>
                  </a:cxn>
                  <a:cxn ang="0">
                    <a:pos x="1" y="103"/>
                  </a:cxn>
                  <a:cxn ang="0">
                    <a:pos x="1" y="125"/>
                  </a:cxn>
                  <a:cxn ang="0">
                    <a:pos x="2" y="149"/>
                  </a:cxn>
                  <a:cxn ang="0">
                    <a:pos x="3" y="175"/>
                  </a:cxn>
                  <a:cxn ang="0">
                    <a:pos x="3" y="202"/>
                  </a:cxn>
                  <a:cxn ang="0">
                    <a:pos x="4" y="230"/>
                  </a:cxn>
                  <a:cxn ang="0">
                    <a:pos x="5" y="260"/>
                  </a:cxn>
                  <a:cxn ang="0">
                    <a:pos x="6" y="291"/>
                  </a:cxn>
                  <a:cxn ang="0">
                    <a:pos x="7" y="322"/>
                  </a:cxn>
                  <a:cxn ang="0">
                    <a:pos x="9" y="355"/>
                  </a:cxn>
                  <a:cxn ang="0">
                    <a:pos x="11" y="387"/>
                  </a:cxn>
                  <a:cxn ang="0">
                    <a:pos x="12" y="420"/>
                  </a:cxn>
                  <a:cxn ang="0">
                    <a:pos x="14" y="454"/>
                  </a:cxn>
                  <a:cxn ang="0">
                    <a:pos x="17" y="487"/>
                  </a:cxn>
                  <a:cxn ang="0">
                    <a:pos x="20" y="522"/>
                  </a:cxn>
                  <a:cxn ang="0">
                    <a:pos x="23" y="557"/>
                  </a:cxn>
                  <a:cxn ang="0">
                    <a:pos x="27" y="592"/>
                  </a:cxn>
                  <a:cxn ang="0">
                    <a:pos x="30" y="628"/>
                  </a:cxn>
                  <a:cxn ang="0">
                    <a:pos x="35" y="664"/>
                  </a:cxn>
                  <a:cxn ang="0">
                    <a:pos x="40" y="701"/>
                  </a:cxn>
                  <a:cxn ang="0">
                    <a:pos x="46" y="739"/>
                  </a:cxn>
                  <a:cxn ang="0">
                    <a:pos x="59" y="816"/>
                  </a:cxn>
                  <a:cxn ang="0">
                    <a:pos x="74" y="895"/>
                  </a:cxn>
                  <a:cxn ang="0">
                    <a:pos x="93" y="972"/>
                  </a:cxn>
                  <a:cxn ang="0">
                    <a:pos x="119" y="1062"/>
                  </a:cxn>
                  <a:cxn ang="0">
                    <a:pos x="145" y="1139"/>
                  </a:cxn>
                  <a:cxn ang="0">
                    <a:pos x="172" y="1201"/>
                  </a:cxn>
                  <a:cxn ang="0">
                    <a:pos x="211" y="1274"/>
                  </a:cxn>
                  <a:cxn ang="0">
                    <a:pos x="248" y="1327"/>
                  </a:cxn>
                  <a:cxn ang="0">
                    <a:pos x="295" y="1378"/>
                  </a:cxn>
                  <a:cxn ang="0">
                    <a:pos x="343" y="1417"/>
                  </a:cxn>
                  <a:cxn ang="0">
                    <a:pos x="351" y="1422"/>
                  </a:cxn>
                  <a:cxn ang="0">
                    <a:pos x="356" y="1427"/>
                  </a:cxn>
                  <a:cxn ang="0">
                    <a:pos x="361" y="1430"/>
                  </a:cxn>
                  <a:cxn ang="0">
                    <a:pos x="365" y="1432"/>
                  </a:cxn>
                  <a:cxn ang="0">
                    <a:pos x="367" y="1433"/>
                  </a:cxn>
                  <a:cxn ang="0">
                    <a:pos x="369" y="1435"/>
                  </a:cxn>
                  <a:cxn ang="0">
                    <a:pos x="370" y="1435"/>
                  </a:cxn>
                  <a:cxn ang="0">
                    <a:pos x="370" y="1435"/>
                  </a:cxn>
                </a:cxnLst>
                <a:rect l="0" t="0" r="r" b="b"/>
                <a:pathLst>
                  <a:path w="370" h="1435">
                    <a:moveTo>
                      <a:pt x="0" y="0"/>
                    </a:moveTo>
                    <a:lnTo>
                      <a:pt x="0" y="49"/>
                    </a:lnTo>
                    <a:lnTo>
                      <a:pt x="1" y="64"/>
                    </a:lnTo>
                    <a:lnTo>
                      <a:pt x="1" y="82"/>
                    </a:lnTo>
                    <a:lnTo>
                      <a:pt x="1" y="103"/>
                    </a:lnTo>
                    <a:lnTo>
                      <a:pt x="1" y="125"/>
                    </a:lnTo>
                    <a:lnTo>
                      <a:pt x="2" y="149"/>
                    </a:lnTo>
                    <a:lnTo>
                      <a:pt x="3" y="175"/>
                    </a:lnTo>
                    <a:lnTo>
                      <a:pt x="3" y="202"/>
                    </a:lnTo>
                    <a:lnTo>
                      <a:pt x="4" y="230"/>
                    </a:lnTo>
                    <a:lnTo>
                      <a:pt x="5" y="260"/>
                    </a:lnTo>
                    <a:lnTo>
                      <a:pt x="6" y="291"/>
                    </a:lnTo>
                    <a:lnTo>
                      <a:pt x="7" y="322"/>
                    </a:lnTo>
                    <a:lnTo>
                      <a:pt x="9" y="355"/>
                    </a:lnTo>
                    <a:lnTo>
                      <a:pt x="11" y="387"/>
                    </a:lnTo>
                    <a:lnTo>
                      <a:pt x="12" y="420"/>
                    </a:lnTo>
                    <a:lnTo>
                      <a:pt x="14" y="454"/>
                    </a:lnTo>
                    <a:lnTo>
                      <a:pt x="17" y="487"/>
                    </a:lnTo>
                    <a:lnTo>
                      <a:pt x="20" y="522"/>
                    </a:lnTo>
                    <a:lnTo>
                      <a:pt x="23" y="557"/>
                    </a:lnTo>
                    <a:lnTo>
                      <a:pt x="27" y="592"/>
                    </a:lnTo>
                    <a:lnTo>
                      <a:pt x="30" y="628"/>
                    </a:lnTo>
                    <a:lnTo>
                      <a:pt x="35" y="664"/>
                    </a:lnTo>
                    <a:lnTo>
                      <a:pt x="40" y="701"/>
                    </a:lnTo>
                    <a:lnTo>
                      <a:pt x="46" y="739"/>
                    </a:lnTo>
                    <a:lnTo>
                      <a:pt x="59" y="816"/>
                    </a:lnTo>
                    <a:lnTo>
                      <a:pt x="74" y="895"/>
                    </a:lnTo>
                    <a:lnTo>
                      <a:pt x="93" y="972"/>
                    </a:lnTo>
                    <a:lnTo>
                      <a:pt x="119" y="1062"/>
                    </a:lnTo>
                    <a:lnTo>
                      <a:pt x="145" y="1139"/>
                    </a:lnTo>
                    <a:lnTo>
                      <a:pt x="172" y="1201"/>
                    </a:lnTo>
                    <a:lnTo>
                      <a:pt x="211" y="1274"/>
                    </a:lnTo>
                    <a:lnTo>
                      <a:pt x="248" y="1327"/>
                    </a:lnTo>
                    <a:lnTo>
                      <a:pt x="295" y="1378"/>
                    </a:lnTo>
                    <a:lnTo>
                      <a:pt x="343" y="1417"/>
                    </a:lnTo>
                    <a:lnTo>
                      <a:pt x="351" y="1422"/>
                    </a:lnTo>
                    <a:lnTo>
                      <a:pt x="356" y="1427"/>
                    </a:lnTo>
                    <a:lnTo>
                      <a:pt x="361" y="1430"/>
                    </a:lnTo>
                    <a:lnTo>
                      <a:pt x="365" y="1432"/>
                    </a:lnTo>
                    <a:lnTo>
                      <a:pt x="367" y="1433"/>
                    </a:lnTo>
                    <a:lnTo>
                      <a:pt x="369" y="1435"/>
                    </a:lnTo>
                    <a:lnTo>
                      <a:pt x="370" y="1435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2254903" y="3792798"/>
              <a:ext cx="239571" cy="2225391"/>
              <a:chOff x="2426" y="171"/>
              <a:chExt cx="185" cy="1435"/>
            </a:xfrm>
          </p:grpSpPr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2426" y="171"/>
                <a:ext cx="185" cy="1435"/>
              </a:xfrm>
              <a:custGeom>
                <a:avLst/>
                <a:gdLst/>
                <a:ahLst/>
                <a:cxnLst>
                  <a:cxn ang="0">
                    <a:pos x="0" y="1435"/>
                  </a:cxn>
                  <a:cxn ang="0">
                    <a:pos x="0" y="1358"/>
                  </a:cxn>
                  <a:cxn ang="0">
                    <a:pos x="1" y="1339"/>
                  </a:cxn>
                  <a:cxn ang="0">
                    <a:pos x="1" y="1294"/>
                  </a:cxn>
                  <a:cxn ang="0">
                    <a:pos x="1" y="1269"/>
                  </a:cxn>
                  <a:cxn ang="0">
                    <a:pos x="1" y="1215"/>
                  </a:cxn>
                  <a:cxn ang="0">
                    <a:pos x="2" y="1185"/>
                  </a:cxn>
                  <a:cxn ang="0">
                    <a:pos x="3" y="1155"/>
                  </a:cxn>
                  <a:cxn ang="0">
                    <a:pos x="3" y="1124"/>
                  </a:cxn>
                  <a:cxn ang="0">
                    <a:pos x="4" y="1093"/>
                  </a:cxn>
                  <a:cxn ang="0">
                    <a:pos x="5" y="1060"/>
                  </a:cxn>
                  <a:cxn ang="0">
                    <a:pos x="5" y="1027"/>
                  </a:cxn>
                  <a:cxn ang="0">
                    <a:pos x="6" y="995"/>
                  </a:cxn>
                  <a:cxn ang="0">
                    <a:pos x="7" y="961"/>
                  </a:cxn>
                  <a:cxn ang="0">
                    <a:pos x="8" y="927"/>
                  </a:cxn>
                  <a:cxn ang="0">
                    <a:pos x="9" y="893"/>
                  </a:cxn>
                  <a:cxn ang="0">
                    <a:pos x="11" y="858"/>
                  </a:cxn>
                  <a:cxn ang="0">
                    <a:pos x="13" y="823"/>
                  </a:cxn>
                  <a:cxn ang="0">
                    <a:pos x="14" y="788"/>
                  </a:cxn>
                  <a:cxn ang="0">
                    <a:pos x="16" y="752"/>
                  </a:cxn>
                  <a:cxn ang="0">
                    <a:pos x="19" y="716"/>
                  </a:cxn>
                  <a:cxn ang="0">
                    <a:pos x="21" y="679"/>
                  </a:cxn>
                  <a:cxn ang="0">
                    <a:pos x="24" y="642"/>
                  </a:cxn>
                  <a:cxn ang="0">
                    <a:pos x="27" y="604"/>
                  </a:cxn>
                  <a:cxn ang="0">
                    <a:pos x="30" y="567"/>
                  </a:cxn>
                  <a:cxn ang="0">
                    <a:pos x="34" y="529"/>
                  </a:cxn>
                  <a:cxn ang="0">
                    <a:pos x="38" y="491"/>
                  </a:cxn>
                  <a:cxn ang="0">
                    <a:pos x="42" y="453"/>
                  </a:cxn>
                  <a:cxn ang="0">
                    <a:pos x="46" y="417"/>
                  </a:cxn>
                  <a:cxn ang="0">
                    <a:pos x="60" y="322"/>
                  </a:cxn>
                  <a:cxn ang="0">
                    <a:pos x="75" y="243"/>
                  </a:cxn>
                  <a:cxn ang="0">
                    <a:pos x="89" y="182"/>
                  </a:cxn>
                  <a:cxn ang="0">
                    <a:pos x="109" y="116"/>
                  </a:cxn>
                  <a:cxn ang="0">
                    <a:pos x="135" y="58"/>
                  </a:cxn>
                  <a:cxn ang="0">
                    <a:pos x="148" y="39"/>
                  </a:cxn>
                  <a:cxn ang="0">
                    <a:pos x="154" y="31"/>
                  </a:cxn>
                  <a:cxn ang="0">
                    <a:pos x="159" y="24"/>
                  </a:cxn>
                  <a:cxn ang="0">
                    <a:pos x="164" y="19"/>
                  </a:cxn>
                  <a:cxn ang="0">
                    <a:pos x="169" y="14"/>
                  </a:cxn>
                  <a:cxn ang="0">
                    <a:pos x="174" y="10"/>
                  </a:cxn>
                  <a:cxn ang="0">
                    <a:pos x="177" y="7"/>
                  </a:cxn>
                  <a:cxn ang="0">
                    <a:pos x="180" y="5"/>
                  </a:cxn>
                  <a:cxn ang="0">
                    <a:pos x="182" y="3"/>
                  </a:cxn>
                  <a:cxn ang="0">
                    <a:pos x="183" y="2"/>
                  </a:cxn>
                  <a:cxn ang="0">
                    <a:pos x="185" y="1"/>
                  </a:cxn>
                  <a:cxn ang="0">
                    <a:pos x="185" y="0"/>
                  </a:cxn>
                </a:cxnLst>
                <a:rect l="0" t="0" r="r" b="b"/>
                <a:pathLst>
                  <a:path w="185" h="1435">
                    <a:moveTo>
                      <a:pt x="0" y="1435"/>
                    </a:moveTo>
                    <a:lnTo>
                      <a:pt x="0" y="1358"/>
                    </a:lnTo>
                    <a:lnTo>
                      <a:pt x="1" y="1339"/>
                    </a:lnTo>
                    <a:lnTo>
                      <a:pt x="1" y="1294"/>
                    </a:lnTo>
                    <a:lnTo>
                      <a:pt x="1" y="1269"/>
                    </a:lnTo>
                    <a:lnTo>
                      <a:pt x="1" y="1215"/>
                    </a:lnTo>
                    <a:lnTo>
                      <a:pt x="2" y="1185"/>
                    </a:lnTo>
                    <a:lnTo>
                      <a:pt x="3" y="1155"/>
                    </a:lnTo>
                    <a:lnTo>
                      <a:pt x="3" y="1124"/>
                    </a:lnTo>
                    <a:lnTo>
                      <a:pt x="4" y="1093"/>
                    </a:lnTo>
                    <a:lnTo>
                      <a:pt x="5" y="1060"/>
                    </a:lnTo>
                    <a:lnTo>
                      <a:pt x="5" y="1027"/>
                    </a:lnTo>
                    <a:lnTo>
                      <a:pt x="6" y="995"/>
                    </a:lnTo>
                    <a:lnTo>
                      <a:pt x="7" y="961"/>
                    </a:lnTo>
                    <a:lnTo>
                      <a:pt x="8" y="927"/>
                    </a:lnTo>
                    <a:lnTo>
                      <a:pt x="9" y="893"/>
                    </a:lnTo>
                    <a:lnTo>
                      <a:pt x="11" y="858"/>
                    </a:lnTo>
                    <a:lnTo>
                      <a:pt x="13" y="823"/>
                    </a:lnTo>
                    <a:lnTo>
                      <a:pt x="14" y="788"/>
                    </a:lnTo>
                    <a:lnTo>
                      <a:pt x="16" y="752"/>
                    </a:lnTo>
                    <a:lnTo>
                      <a:pt x="19" y="716"/>
                    </a:lnTo>
                    <a:lnTo>
                      <a:pt x="21" y="679"/>
                    </a:lnTo>
                    <a:lnTo>
                      <a:pt x="24" y="642"/>
                    </a:lnTo>
                    <a:lnTo>
                      <a:pt x="27" y="604"/>
                    </a:lnTo>
                    <a:lnTo>
                      <a:pt x="30" y="567"/>
                    </a:lnTo>
                    <a:lnTo>
                      <a:pt x="34" y="529"/>
                    </a:lnTo>
                    <a:lnTo>
                      <a:pt x="38" y="491"/>
                    </a:lnTo>
                    <a:lnTo>
                      <a:pt x="42" y="453"/>
                    </a:lnTo>
                    <a:lnTo>
                      <a:pt x="46" y="417"/>
                    </a:lnTo>
                    <a:lnTo>
                      <a:pt x="60" y="322"/>
                    </a:lnTo>
                    <a:lnTo>
                      <a:pt x="75" y="243"/>
                    </a:lnTo>
                    <a:lnTo>
                      <a:pt x="89" y="182"/>
                    </a:lnTo>
                    <a:lnTo>
                      <a:pt x="109" y="116"/>
                    </a:lnTo>
                    <a:lnTo>
                      <a:pt x="135" y="58"/>
                    </a:lnTo>
                    <a:lnTo>
                      <a:pt x="148" y="39"/>
                    </a:lnTo>
                    <a:lnTo>
                      <a:pt x="154" y="31"/>
                    </a:lnTo>
                    <a:lnTo>
                      <a:pt x="159" y="24"/>
                    </a:lnTo>
                    <a:lnTo>
                      <a:pt x="164" y="19"/>
                    </a:lnTo>
                    <a:lnTo>
                      <a:pt x="169" y="14"/>
                    </a:lnTo>
                    <a:lnTo>
                      <a:pt x="174" y="10"/>
                    </a:lnTo>
                    <a:lnTo>
                      <a:pt x="177" y="7"/>
                    </a:lnTo>
                    <a:lnTo>
                      <a:pt x="180" y="5"/>
                    </a:lnTo>
                    <a:lnTo>
                      <a:pt x="182" y="3"/>
                    </a:lnTo>
                    <a:lnTo>
                      <a:pt x="183" y="2"/>
                    </a:lnTo>
                    <a:lnTo>
                      <a:pt x="185" y="1"/>
                    </a:lnTo>
                    <a:lnTo>
                      <a:pt x="185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148076" y="3681775"/>
              <a:ext cx="1459390" cy="41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Calibri" pitchFamily="34" charset="0"/>
                </a:rPr>
                <a:t>e.g., ~610⁰C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29295" y="3429000"/>
              <a:ext cx="2765161" cy="41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Calibri" pitchFamily="34" charset="0"/>
                </a:rPr>
                <a:t>“RESET” to Amorphous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74939" y="5387656"/>
            <a:ext cx="1459390" cy="806504"/>
            <a:chOff x="1922055" y="5426060"/>
            <a:chExt cx="1459390" cy="806504"/>
          </a:xfrm>
        </p:grpSpPr>
        <p:grpSp>
          <p:nvGrpSpPr>
            <p:cNvPr id="55" name="Group 54"/>
            <p:cNvGrpSpPr/>
            <p:nvPr/>
          </p:nvGrpSpPr>
          <p:grpSpPr>
            <a:xfrm>
              <a:off x="1922055" y="5426060"/>
              <a:ext cx="1459390" cy="734803"/>
              <a:chOff x="1922055" y="5426060"/>
              <a:chExt cx="1459390" cy="734803"/>
            </a:xfrm>
          </p:grpSpPr>
          <p:grpSp>
            <p:nvGrpSpPr>
              <p:cNvPr id="7" name="Group 3"/>
              <p:cNvGrpSpPr>
                <a:grpSpLocks/>
              </p:cNvGrpSpPr>
              <p:nvPr/>
            </p:nvGrpSpPr>
            <p:grpSpPr bwMode="auto">
              <a:xfrm>
                <a:off x="2254903" y="5802629"/>
                <a:ext cx="779577" cy="358234"/>
                <a:chOff x="2426" y="1467"/>
                <a:chExt cx="602" cy="231"/>
              </a:xfrm>
            </p:grpSpPr>
            <p:sp>
              <p:nvSpPr>
                <p:cNvPr id="41" name="Freeform 4"/>
                <p:cNvSpPr>
                  <a:spLocks/>
                </p:cNvSpPr>
                <p:nvPr/>
              </p:nvSpPr>
              <p:spPr bwMode="auto">
                <a:xfrm>
                  <a:off x="2426" y="1467"/>
                  <a:ext cx="602" cy="231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3" y="4"/>
                    </a:cxn>
                    <a:cxn ang="0">
                      <a:pos x="24" y="15"/>
                    </a:cxn>
                    <a:cxn ang="0">
                      <a:pos x="10" y="31"/>
                    </a:cxn>
                    <a:cxn ang="0">
                      <a:pos x="2" y="52"/>
                    </a:cxn>
                    <a:cxn ang="0">
                      <a:pos x="0" y="167"/>
                    </a:cxn>
                    <a:cxn ang="0">
                      <a:pos x="4" y="189"/>
                    </a:cxn>
                    <a:cxn ang="0">
                      <a:pos x="15" y="208"/>
                    </a:cxn>
                    <a:cxn ang="0">
                      <a:pos x="31" y="222"/>
                    </a:cxn>
                    <a:cxn ang="0">
                      <a:pos x="52" y="230"/>
                    </a:cxn>
                    <a:cxn ang="0">
                      <a:pos x="537" y="232"/>
                    </a:cxn>
                    <a:cxn ang="0">
                      <a:pos x="559" y="228"/>
                    </a:cxn>
                    <a:cxn ang="0">
                      <a:pos x="578" y="217"/>
                    </a:cxn>
                    <a:cxn ang="0">
                      <a:pos x="592" y="201"/>
                    </a:cxn>
                    <a:cxn ang="0">
                      <a:pos x="601" y="180"/>
                    </a:cxn>
                    <a:cxn ang="0">
                      <a:pos x="602" y="65"/>
                    </a:cxn>
                    <a:cxn ang="0">
                      <a:pos x="598" y="43"/>
                    </a:cxn>
                    <a:cxn ang="0">
                      <a:pos x="587" y="24"/>
                    </a:cxn>
                    <a:cxn ang="0">
                      <a:pos x="571" y="10"/>
                    </a:cxn>
                    <a:cxn ang="0">
                      <a:pos x="550" y="2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602" h="231">
                      <a:moveTo>
                        <a:pt x="65" y="0"/>
                      </a:moveTo>
                      <a:lnTo>
                        <a:pt x="43" y="4"/>
                      </a:lnTo>
                      <a:lnTo>
                        <a:pt x="24" y="15"/>
                      </a:lnTo>
                      <a:lnTo>
                        <a:pt x="10" y="31"/>
                      </a:lnTo>
                      <a:lnTo>
                        <a:pt x="2" y="52"/>
                      </a:lnTo>
                      <a:lnTo>
                        <a:pt x="0" y="167"/>
                      </a:lnTo>
                      <a:lnTo>
                        <a:pt x="4" y="189"/>
                      </a:lnTo>
                      <a:lnTo>
                        <a:pt x="15" y="208"/>
                      </a:lnTo>
                      <a:lnTo>
                        <a:pt x="31" y="222"/>
                      </a:lnTo>
                      <a:lnTo>
                        <a:pt x="52" y="230"/>
                      </a:lnTo>
                      <a:lnTo>
                        <a:pt x="537" y="232"/>
                      </a:lnTo>
                      <a:lnTo>
                        <a:pt x="559" y="228"/>
                      </a:lnTo>
                      <a:lnTo>
                        <a:pt x="578" y="217"/>
                      </a:lnTo>
                      <a:lnTo>
                        <a:pt x="592" y="201"/>
                      </a:lnTo>
                      <a:lnTo>
                        <a:pt x="601" y="180"/>
                      </a:lnTo>
                      <a:lnTo>
                        <a:pt x="602" y="65"/>
                      </a:lnTo>
                      <a:lnTo>
                        <a:pt x="598" y="43"/>
                      </a:lnTo>
                      <a:lnTo>
                        <a:pt x="587" y="24"/>
                      </a:lnTo>
                      <a:lnTo>
                        <a:pt x="571" y="10"/>
                      </a:lnTo>
                      <a:lnTo>
                        <a:pt x="550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8E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1922055" y="5426060"/>
                <a:ext cx="1459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8000"/>
                    </a:solidFill>
                    <a:latin typeface="Calibri" pitchFamily="34" charset="0"/>
                  </a:rPr>
                  <a:t>READ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2195334" y="6055409"/>
              <a:ext cx="898715" cy="177155"/>
              <a:chOff x="2380" y="1625"/>
              <a:chExt cx="694" cy="139"/>
            </a:xfrm>
          </p:grpSpPr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2380" y="1625"/>
                <a:ext cx="694" cy="139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694" y="139"/>
                  </a:cxn>
                  <a:cxn ang="0">
                    <a:pos x="694" y="0"/>
                  </a:cxn>
                  <a:cxn ang="0">
                    <a:pos x="0" y="0"/>
                  </a:cxn>
                  <a:cxn ang="0">
                    <a:pos x="0" y="139"/>
                  </a:cxn>
                </a:cxnLst>
                <a:rect l="0" t="0" r="r" b="b"/>
                <a:pathLst>
                  <a:path w="694" h="139">
                    <a:moveTo>
                      <a:pt x="0" y="139"/>
                    </a:moveTo>
                    <a:lnTo>
                      <a:pt x="694" y="139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139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2805" y="202980"/>
            <a:ext cx="1191853" cy="184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Comparison of Technologies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6146" y="932675"/>
          <a:ext cx="6950709" cy="377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9"/>
                <a:gridCol w="1575296"/>
                <a:gridCol w="1737677"/>
                <a:gridCol w="1737677"/>
              </a:tblGrid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DRAM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PCM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NAND  Flash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Page  size</a:t>
                      </a:r>
                      <a:b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Page  read  latency Page  write 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latency</a:t>
                      </a: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Write bandwidth</a:t>
                      </a:r>
                    </a:p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Erase  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latency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64B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20-50ns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20-50ns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∼GB/s </a:t>
                      </a:r>
                      <a:endParaRPr lang="pt-BR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64B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1 µs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50-100 MB/s </a:t>
                      </a:r>
                      <a:endParaRPr lang="pt-BR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4KB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25 µs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500 µs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5-40 MB/s </a:t>
                      </a:r>
                      <a:endParaRPr lang="nl-NL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nl-NL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2 ms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Endurance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∞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 − 10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 − 10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Read  energy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Write energy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Idle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0.8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1.2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∼100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∼1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1.5 J/GB [28]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17.5 J/GB [28]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1–10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Density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2 − 4×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4×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13" y="5080415"/>
            <a:ext cx="8237537" cy="107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6063" marR="0" lvl="1" indent="-244475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5000"/>
              <a:buFont typeface="Times" pitchFamily="18" charset="0"/>
              <a:buChar char="•"/>
              <a:tabLst/>
              <a:defRPr/>
            </a:pPr>
            <a:r>
              <a:rPr lang="en-US" sz="2400" kern="0" dirty="0" smtClean="0">
                <a:solidFill>
                  <a:srgbClr val="0860A8"/>
                </a:solidFill>
                <a:latin typeface="Calibri" pitchFamily="34" charset="0"/>
              </a:rPr>
              <a:t>Compared to NAND Flash, PCM is byte-addressable, has orders of magnitude lower latency and higher endurance.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88042" y="930442"/>
            <a:ext cx="3489158" cy="3769895"/>
          </a:xfrm>
          <a:prstGeom prst="rect">
            <a:avLst/>
          </a:prstGeom>
          <a:noFill/>
          <a:ln w="57150" cap="flat" cmpd="sng" algn="ctr">
            <a:solidFill>
              <a:srgbClr val="0860A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35800" y="932675"/>
            <a:ext cx="1536200" cy="3763690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20126" y="1371600"/>
            <a:ext cx="3424990" cy="27271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610405" y="1662370"/>
            <a:ext cx="3424990" cy="53767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10405" y="3006545"/>
            <a:ext cx="3424990" cy="42245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7575" y="5925325"/>
            <a:ext cx="76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latin typeface="Calibri" pitchFamily="34" charset="0"/>
              </a:rPr>
              <a:t>Sources: [Doller’09] [Lee et al. ’09] [</a:t>
            </a:r>
            <a:r>
              <a:rPr lang="en-US" sz="1600" b="0" dirty="0" err="1" smtClean="0">
                <a:latin typeface="Calibri" pitchFamily="34" charset="0"/>
              </a:rPr>
              <a:t>Qureshi</a:t>
            </a:r>
            <a:r>
              <a:rPr lang="en-US" sz="1600" b="0" dirty="0" smtClean="0">
                <a:latin typeface="Calibri" pitchFamily="34" charset="0"/>
              </a:rPr>
              <a:t> et al.’09]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Comparison of Technologies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6146" y="932675"/>
          <a:ext cx="6950709" cy="377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9"/>
                <a:gridCol w="1575296"/>
                <a:gridCol w="1737677"/>
                <a:gridCol w="1737677"/>
              </a:tblGrid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DRAM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PCM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NAND  Flash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Page  size</a:t>
                      </a:r>
                      <a:b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Page  read  latency Page  write 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latency</a:t>
                      </a: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Write bandwidth</a:t>
                      </a:r>
                    </a:p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Erase  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latency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64B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20-50ns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20-50ns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∼GB/s </a:t>
                      </a:r>
                      <a:endParaRPr lang="pt-BR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64B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1 µs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50-100 MB/s </a:t>
                      </a:r>
                      <a:endParaRPr lang="pt-BR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4KB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25 µs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500 µs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5-40 MB/s </a:t>
                      </a:r>
                      <a:endParaRPr lang="nl-NL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nl-NL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nl-NL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2 ms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Endurance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∞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 − 10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 − 10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Read  energy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Write energy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Idle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0.8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1.2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∼100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∼1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1.5 J/GB [28]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17.5 J/GB [28]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1–10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Density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2 − 4×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4×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13" y="5080415"/>
            <a:ext cx="8237537" cy="107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6063" marR="0" lvl="1" indent="-244475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125000"/>
              <a:buFont typeface="Times" pitchFamily="18" charset="0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  <a:latin typeface="Calibri" pitchFamily="34" charset="0"/>
              </a:rPr>
              <a:t>Compared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0860A8"/>
                </a:solidFill>
                <a:effectLst/>
                <a:uLnTx/>
                <a:uFillTx/>
                <a:latin typeface="Calibri" pitchFamily="34" charset="0"/>
              </a:rPr>
              <a:t> to DRAM, PCM has better density and scalability; PCM has similar read latency but longer write latency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15916" y="930442"/>
            <a:ext cx="3320716" cy="3777916"/>
          </a:xfrm>
          <a:prstGeom prst="rect">
            <a:avLst/>
          </a:prstGeom>
          <a:noFill/>
          <a:ln w="57150" cap="flat" cmpd="sng" algn="ctr">
            <a:solidFill>
              <a:srgbClr val="0860A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76737" y="930442"/>
            <a:ext cx="1700463" cy="3777916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5800" y="1662370"/>
            <a:ext cx="3302830" cy="53767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35800" y="3006545"/>
            <a:ext cx="3302830" cy="42245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35800" y="4273910"/>
            <a:ext cx="3302830" cy="42245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7575" y="5925325"/>
            <a:ext cx="76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latin typeface="Calibri" pitchFamily="34" charset="0"/>
              </a:rPr>
              <a:t>Sources: [Doller’09] [Lee et al. ’09] [</a:t>
            </a:r>
            <a:r>
              <a:rPr lang="en-US" sz="1600" b="0" dirty="0" err="1" smtClean="0">
                <a:latin typeface="Calibri" pitchFamily="34" charset="0"/>
              </a:rPr>
              <a:t>Qureshi</a:t>
            </a:r>
            <a:r>
              <a:rPr lang="en-US" sz="1600" b="0" dirty="0" smtClean="0">
                <a:latin typeface="Calibri" pitchFamily="34" charset="0"/>
              </a:rPr>
              <a:t> et al.’09]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Latencies: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9045" y="3366641"/>
            <a:ext cx="8487505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270641" y="3020997"/>
            <a:ext cx="8873360" cy="576074"/>
            <a:chOff x="1516754" y="3160166"/>
            <a:chExt cx="6348135" cy="576074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02017" y="3313786"/>
              <a:ext cx="953348" cy="384050"/>
            </a:xfrm>
            <a:prstGeom prst="rect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55365" y="3313786"/>
              <a:ext cx="953348" cy="384050"/>
            </a:xfrm>
            <a:prstGeom prst="rect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08712" y="3313786"/>
              <a:ext cx="953348" cy="384050"/>
            </a:xfrm>
            <a:prstGeom prst="rect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62060" y="3313786"/>
              <a:ext cx="953348" cy="384050"/>
            </a:xfrm>
            <a:prstGeom prst="rect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515408" y="3313786"/>
              <a:ext cx="953348" cy="384050"/>
            </a:xfrm>
            <a:prstGeom prst="rect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468755" y="3313786"/>
              <a:ext cx="953348" cy="384050"/>
            </a:xfrm>
            <a:prstGeom prst="rect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516754" y="3160166"/>
              <a:ext cx="6348135" cy="26883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544229" y="3621024"/>
              <a:ext cx="6099564" cy="11521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21748" y="3405046"/>
            <a:ext cx="112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10ns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2941" y="3405046"/>
            <a:ext cx="14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100ns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1312" y="3405046"/>
            <a:ext cx="14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9683" y="3405046"/>
            <a:ext cx="14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10us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31736" y="3405046"/>
            <a:ext cx="14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100us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3789" y="3405046"/>
            <a:ext cx="14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15842" y="3405046"/>
            <a:ext cx="14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10ms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26758" y="2175682"/>
            <a:ext cx="176663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NAND Flash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539877" y="2175682"/>
            <a:ext cx="176663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PCM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79019" y="2175682"/>
            <a:ext cx="176663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</a:rPr>
              <a:t>DRAM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7413567" y="2175682"/>
            <a:ext cx="1766630" cy="461665"/>
          </a:xfrm>
          <a:prstGeom prst="rect">
            <a:avLst/>
          </a:prstGeom>
          <a:solidFill>
            <a:srgbClr val="0860A8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</a:rPr>
              <a:t>Hard Disk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685342" y="4441578"/>
            <a:ext cx="176663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NAND Flash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2306508" y="4441578"/>
            <a:ext cx="176663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PCM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9019" y="4441578"/>
            <a:ext cx="176663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</a:rPr>
              <a:t>DRAM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7413567" y="4441578"/>
            <a:ext cx="1766630" cy="461665"/>
          </a:xfrm>
          <a:prstGeom prst="rect">
            <a:avLst/>
          </a:prstGeom>
          <a:solidFill>
            <a:srgbClr val="0860A8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Calibri" pitchFamily="34" charset="0"/>
              </a:rPr>
              <a:t>Hard Disk</a:t>
            </a:r>
          </a:p>
        </p:txBody>
      </p:sp>
      <p:sp>
        <p:nvSpPr>
          <p:cNvPr id="55" name="Right Brace 54"/>
          <p:cNvSpPr/>
          <p:nvPr/>
        </p:nvSpPr>
        <p:spPr bwMode="auto">
          <a:xfrm rot="16200000">
            <a:off x="4379977" y="-2662947"/>
            <a:ext cx="384050" cy="8141861"/>
          </a:xfrm>
          <a:prstGeom prst="rightBrace">
            <a:avLst>
              <a:gd name="adj1" fmla="val 47423"/>
              <a:gd name="adj2" fmla="val 5000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/>
          <p:cNvSpPr/>
          <p:nvPr/>
        </p:nvSpPr>
        <p:spPr bwMode="auto">
          <a:xfrm rot="5400000">
            <a:off x="4379976" y="1561604"/>
            <a:ext cx="384050" cy="8141861"/>
          </a:xfrm>
          <a:prstGeom prst="rightBrace">
            <a:avLst>
              <a:gd name="adj1" fmla="val 47423"/>
              <a:gd name="adj2" fmla="val 5000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611875" y="779055"/>
            <a:ext cx="195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0033"/>
                </a:solidFill>
                <a:latin typeface="Calibri" pitchFamily="34" charset="0"/>
              </a:rPr>
              <a:t>Read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11875" y="5786155"/>
            <a:ext cx="195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0033"/>
                </a:solidFill>
                <a:latin typeface="Calibri" pitchFamily="34" charset="0"/>
              </a:rPr>
              <a:t>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PCM-Based Main Memory Organizations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09650"/>
            <a:ext cx="8237537" cy="1420820"/>
          </a:xfrm>
        </p:spPr>
        <p:txBody>
          <a:bodyPr/>
          <a:lstStyle/>
          <a:p>
            <a:pPr lvl="1"/>
            <a:r>
              <a:rPr lang="en-US" sz="2400" dirty="0" smtClean="0">
                <a:solidFill>
                  <a:srgbClr val="0860A8"/>
                </a:solidFill>
              </a:rPr>
              <a:t>PCM is a promising candidate for main memory</a:t>
            </a:r>
          </a:p>
          <a:p>
            <a:pPr lvl="2"/>
            <a:r>
              <a:rPr lang="en-US" sz="2000" dirty="0" smtClean="0"/>
              <a:t>Recent computer architecture and systems studies</a:t>
            </a:r>
          </a:p>
          <a:p>
            <a:pPr lvl="1"/>
            <a:r>
              <a:rPr lang="en-US" sz="2400" dirty="0" smtClean="0">
                <a:solidFill>
                  <a:srgbClr val="0860A8"/>
                </a:solidFill>
              </a:rPr>
              <a:t>Three alternative proposals:</a:t>
            </a:r>
            <a:endParaRPr lang="en-US" sz="2400" dirty="0">
              <a:solidFill>
                <a:srgbClr val="0860A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Rethinking Database Algorithms for Phase Change Memory</a:t>
            </a:r>
          </a:p>
          <a:p>
            <a:r>
              <a:rPr lang="en-US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mem-or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9600" y="2392065"/>
            <a:ext cx="6183205" cy="2839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880" y="5387655"/>
            <a:ext cx="806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33"/>
                </a:solidFill>
                <a:latin typeface="Calibri" pitchFamily="34" charset="0"/>
              </a:rPr>
              <a:t>For algorithm analysis, we focus on PCM main memory, and view optional DRAM as another (transparent/explicit) cache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1570" y="1931205"/>
            <a:ext cx="430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latin typeface="Calibri" pitchFamily="34" charset="0"/>
              </a:rPr>
              <a:t>[Condit et al’09] [Lee et al. ’09] [</a:t>
            </a:r>
            <a:r>
              <a:rPr lang="en-US" sz="1600" b="0" dirty="0" err="1" smtClean="0">
                <a:latin typeface="Calibri" pitchFamily="34" charset="0"/>
              </a:rPr>
              <a:t>Qureshi</a:t>
            </a:r>
            <a:r>
              <a:rPr lang="en-US" sz="1600" b="0" dirty="0" smtClean="0">
                <a:latin typeface="Calibri" pitchFamily="34" charset="0"/>
              </a:rPr>
              <a:t> et al.’09]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Challenge: PCM Writes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0860A8"/>
                </a:solidFill>
              </a:rPr>
              <a:t>Limited endurance</a:t>
            </a:r>
          </a:p>
          <a:p>
            <a:pPr lvl="2"/>
            <a:r>
              <a:rPr lang="en-US" dirty="0" smtClean="0"/>
              <a:t>Wear out quickly for hot spots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High energy consumption</a:t>
            </a:r>
          </a:p>
          <a:p>
            <a:pPr lvl="2"/>
            <a:r>
              <a:rPr lang="en-US" dirty="0" smtClean="0"/>
              <a:t>6-10X more energy than a read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High latency &amp; low bandwidth</a:t>
            </a:r>
          </a:p>
          <a:p>
            <a:pPr lvl="2"/>
            <a:r>
              <a:rPr lang="en-US" dirty="0" smtClean="0"/>
              <a:t>SET/RESET time &gt; READ time</a:t>
            </a:r>
          </a:p>
          <a:p>
            <a:pPr lvl="2"/>
            <a:r>
              <a:rPr lang="en-US" dirty="0" smtClean="0"/>
              <a:t>PCM chip has limited instantaneous electric current level, </a:t>
            </a:r>
            <a:br>
              <a:rPr lang="en-US" dirty="0" smtClean="0"/>
            </a:br>
            <a:r>
              <a:rPr lang="en-US" dirty="0" smtClean="0"/>
              <a:t>requires multiple rounds of writes</a:t>
            </a:r>
          </a:p>
          <a:p>
            <a:pPr lvl="2"/>
            <a:endParaRPr lang="en-US" sz="1400" dirty="0" smtClean="0"/>
          </a:p>
          <a:p>
            <a:pPr lvl="1">
              <a:buNone/>
            </a:pPr>
            <a:r>
              <a:rPr lang="en-US" sz="3200" b="1" dirty="0" smtClean="0">
                <a:solidFill>
                  <a:srgbClr val="990033"/>
                </a:solidFill>
                <a:sym typeface="Wingdings"/>
              </a:rPr>
              <a:t></a:t>
            </a:r>
            <a:r>
              <a:rPr lang="en-US" dirty="0" smtClean="0">
                <a:solidFill>
                  <a:srgbClr val="990033"/>
                </a:solidFill>
              </a:rPr>
              <a:t>Write operation and hardware optimization</a:t>
            </a:r>
          </a:p>
          <a:p>
            <a:pPr lvl="1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Rethinking Database Algorithms for Phase Change Memory</a:t>
            </a:r>
          </a:p>
          <a:p>
            <a:r>
              <a:rPr lang="en-US" dirty="0" smtClean="0"/>
              <a:t>Shimin Chen, Phillip B. Gibbons, Suman 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3D24C-2938-4EB3-B709-AA33A05EFC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427649" y="232632"/>
          <a:ext cx="3637736" cy="377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059"/>
                <a:gridCol w="1737677"/>
              </a:tblGrid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PCM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Page  size</a:t>
                      </a:r>
                      <a:b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Page  read  latency Page  write 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latency</a:t>
                      </a: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Write bandwidth</a:t>
                      </a:r>
                    </a:p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Erase  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latency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64B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50ns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 1 µs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50-100 MB/s </a:t>
                      </a:r>
                      <a:endParaRPr lang="pt-BR" sz="1800" b="0" i="0" u="none" strike="noStrike" dirty="0" smtClean="0">
                        <a:solidFill>
                          <a:srgbClr val="231F2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per </a:t>
                      </a: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die</a:t>
                      </a:r>
                      <a:b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pt-BR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Endurance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 − 10</a:t>
                      </a:r>
                      <a:r>
                        <a:rPr lang="en-US" sz="1800" b="0" i="0" u="none" strike="noStrike" baseline="30000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Read  energy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Write energy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Idle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1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6 J/GB</a:t>
                      </a:r>
                      <a:b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∼1 </a:t>
                      </a:r>
                      <a:r>
                        <a:rPr lang="en-US" sz="1800" b="0" i="0" u="none" strike="noStrike" dirty="0" err="1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r>
                        <a:rPr lang="en-US" sz="1800" b="0" i="0" u="none" strike="noStrike" dirty="0" smtClean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/GB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281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Density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231F20"/>
                          </a:solidFill>
                          <a:latin typeface="Calibri" pitchFamily="34" charset="0"/>
                          <a:cs typeface="Calibri" pitchFamily="34" charset="0"/>
                        </a:rPr>
                        <a:t>2 − 4×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_intel_only">
  <a:themeElements>
    <a:clrScheme name="white_intel_only 2">
      <a:dk1>
        <a:srgbClr val="0860A8"/>
      </a:dk1>
      <a:lt1>
        <a:srgbClr val="FFFFFF"/>
      </a:lt1>
      <a:dk2>
        <a:srgbClr val="F5E647"/>
      </a:dk2>
      <a:lt2>
        <a:srgbClr val="FF5C47"/>
      </a:lt2>
      <a:accent1>
        <a:srgbClr val="A6CAE1"/>
      </a:accent1>
      <a:accent2>
        <a:srgbClr val="567EB9"/>
      </a:accent2>
      <a:accent3>
        <a:srgbClr val="FFFFFF"/>
      </a:accent3>
      <a:accent4>
        <a:srgbClr val="06518F"/>
      </a:accent4>
      <a:accent5>
        <a:srgbClr val="D0E1EE"/>
      </a:accent5>
      <a:accent6>
        <a:srgbClr val="4D72A7"/>
      </a:accent6>
      <a:hlink>
        <a:srgbClr val="0C2E86"/>
      </a:hlink>
      <a:folHlink>
        <a:srgbClr val="AA014C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400" b="0" dirty="0" smtClean="0">
            <a:latin typeface="Calibri" pitchFamily="34" charset="0"/>
          </a:defRPr>
        </a:defPPr>
      </a:lstStyle>
    </a:txDef>
  </a:objectDefaults>
  <a:extraClrSchemeLst>
    <a:extraClrScheme>
      <a:clrScheme name="white_intel_only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white_intel_only</Template>
  <TotalTime>8854</TotalTime>
  <Words>1586</Words>
  <Application>Microsoft Office PowerPoint</Application>
  <PresentationFormat>On-screen Show (4:3)</PresentationFormat>
  <Paragraphs>484</Paragraphs>
  <Slides>24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white_intel_only</vt:lpstr>
      <vt:lpstr>Equation</vt:lpstr>
      <vt:lpstr>Slide 1</vt:lpstr>
      <vt:lpstr>Introduction</vt:lpstr>
      <vt:lpstr>Outline</vt:lpstr>
      <vt:lpstr>Phase Change Memory (PCM)</vt:lpstr>
      <vt:lpstr>Comparison of Technologies</vt:lpstr>
      <vt:lpstr>Comparison of Technologies</vt:lpstr>
      <vt:lpstr>Relative Latencies:</vt:lpstr>
      <vt:lpstr>PCM-Based Main Memory Organizations</vt:lpstr>
      <vt:lpstr>Challenge: PCM Writes</vt:lpstr>
      <vt:lpstr>PCM Write Operation</vt:lpstr>
      <vt:lpstr>Outline</vt:lpstr>
      <vt:lpstr>Algorithm Design Goals</vt:lpstr>
      <vt:lpstr>PCM Metrics</vt:lpstr>
      <vt:lpstr>B+-Tree Index</vt:lpstr>
      <vt:lpstr>Our Proposal: Unsorted Nodes</vt:lpstr>
      <vt:lpstr>Simulation Platform</vt:lpstr>
      <vt:lpstr>B+-Tree Index</vt:lpstr>
      <vt:lpstr>Simple Hash Join</vt:lpstr>
      <vt:lpstr>Cache Partitioning</vt:lpstr>
      <vt:lpstr>Our Proposal: Virtual Partitioning</vt:lpstr>
      <vt:lpstr>Hash Joins</vt:lpstr>
      <vt:lpstr>Related Work</vt:lpstr>
      <vt:lpstr>Conclusion</vt:lpstr>
      <vt:lpstr>Slide 24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Verdana Bold 30</dc:title>
  <dc:creator>Shimin Chen</dc:creator>
  <cp:lastModifiedBy>Shimin Chen</cp:lastModifiedBy>
  <cp:revision>1982</cp:revision>
  <dcterms:created xsi:type="dcterms:W3CDTF">2006-05-02T17:04:35Z</dcterms:created>
  <dcterms:modified xsi:type="dcterms:W3CDTF">2011-01-14T16:52:17Z</dcterms:modified>
</cp:coreProperties>
</file>