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962" r:id="rId2"/>
    <p:sldMasterId id="2147483974" r:id="rId3"/>
  </p:sldMasterIdLst>
  <p:notesMasterIdLst>
    <p:notesMasterId r:id="rId68"/>
  </p:notesMasterIdLst>
  <p:handoutMasterIdLst>
    <p:handoutMasterId r:id="rId69"/>
  </p:handoutMasterIdLst>
  <p:sldIdLst>
    <p:sldId id="256" r:id="rId4"/>
    <p:sldId id="257" r:id="rId5"/>
    <p:sldId id="258" r:id="rId6"/>
    <p:sldId id="260" r:id="rId7"/>
    <p:sldId id="261" r:id="rId8"/>
    <p:sldId id="330" r:id="rId9"/>
    <p:sldId id="339" r:id="rId10"/>
    <p:sldId id="338" r:id="rId11"/>
    <p:sldId id="311" r:id="rId12"/>
    <p:sldId id="345" r:id="rId13"/>
    <p:sldId id="268" r:id="rId14"/>
    <p:sldId id="310" r:id="rId15"/>
    <p:sldId id="262" r:id="rId16"/>
    <p:sldId id="269" r:id="rId17"/>
    <p:sldId id="307" r:id="rId18"/>
    <p:sldId id="340" r:id="rId19"/>
    <p:sldId id="341" r:id="rId20"/>
    <p:sldId id="272" r:id="rId21"/>
    <p:sldId id="331" r:id="rId22"/>
    <p:sldId id="274" r:id="rId23"/>
    <p:sldId id="342" r:id="rId24"/>
    <p:sldId id="343" r:id="rId25"/>
    <p:sldId id="344" r:id="rId26"/>
    <p:sldId id="276" r:id="rId27"/>
    <p:sldId id="277" r:id="rId28"/>
    <p:sldId id="278" r:id="rId29"/>
    <p:sldId id="332" r:id="rId30"/>
    <p:sldId id="288" r:id="rId31"/>
    <p:sldId id="292" r:id="rId32"/>
    <p:sldId id="328" r:id="rId33"/>
    <p:sldId id="333" r:id="rId34"/>
    <p:sldId id="304" r:id="rId35"/>
    <p:sldId id="346" r:id="rId36"/>
    <p:sldId id="334" r:id="rId37"/>
    <p:sldId id="335" r:id="rId38"/>
    <p:sldId id="336" r:id="rId39"/>
    <p:sldId id="337" r:id="rId40"/>
    <p:sldId id="280" r:id="rId41"/>
    <p:sldId id="281" r:id="rId42"/>
    <p:sldId id="303" r:id="rId43"/>
    <p:sldId id="316" r:id="rId44"/>
    <p:sldId id="327" r:id="rId45"/>
    <p:sldId id="326" r:id="rId46"/>
    <p:sldId id="259" r:id="rId47"/>
    <p:sldId id="275" r:id="rId48"/>
    <p:sldId id="305" r:id="rId49"/>
    <p:sldId id="295" r:id="rId50"/>
    <p:sldId id="325" r:id="rId51"/>
    <p:sldId id="283" r:id="rId52"/>
    <p:sldId id="314" r:id="rId53"/>
    <p:sldId id="321" r:id="rId54"/>
    <p:sldId id="318" r:id="rId55"/>
    <p:sldId id="319" r:id="rId56"/>
    <p:sldId id="285" r:id="rId57"/>
    <p:sldId id="320" r:id="rId58"/>
    <p:sldId id="313" r:id="rId59"/>
    <p:sldId id="315" r:id="rId60"/>
    <p:sldId id="317" r:id="rId61"/>
    <p:sldId id="322" r:id="rId62"/>
    <p:sldId id="323" r:id="rId63"/>
    <p:sldId id="324" r:id="rId64"/>
    <p:sldId id="300" r:id="rId65"/>
    <p:sldId id="301" r:id="rId66"/>
    <p:sldId id="302" r:id="rId6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 Hellerstei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847"/>
    <a:srgbClr val="7893B7"/>
    <a:srgbClr val="A9A67B"/>
    <a:srgbClr val="DFDDB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3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printerSettings" Target="printerSettings/printerSettings1.bin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FCC90-019F-544A-BB0F-19121D49087E}" type="datetimeFigureOut">
              <a:rPr lang="en-US" smtClean="0"/>
              <a:t>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4C6E-76AF-924C-BE54-0A91F4A74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33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CB1D3-301F-7F41-AF9A-47435F2B8FD1}" type="datetimeFigureOut">
              <a:rPr lang="en-US" smtClean="0"/>
              <a:t>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DCE7B-3A16-2D41-8BB3-CC570FE0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DCE7B-3A16-2D41-8BB3-CC570FE0149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8FB4290-6522-4139-852E-05BD9E7F0D2E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AB955F9-81EA-47C5-8059-9E5C2B437C70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8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1-01-08 at 11.06.29 PM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2517" r="5153" b="6877"/>
          <a:stretch/>
        </p:blipFill>
        <p:spPr>
          <a:xfrm>
            <a:off x="2245107" y="0"/>
            <a:ext cx="6835321" cy="6705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172" y="470021"/>
            <a:ext cx="2036935" cy="6201711"/>
          </a:xfrm>
        </p:spPr>
        <p:txBody>
          <a:bodyPr vert="horz" anchor="t" anchorCtr="0"/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22083" y="307864"/>
            <a:ext cx="6555768" cy="6129878"/>
          </a:xfrm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89760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199" y="1206621"/>
            <a:ext cx="8221429" cy="114300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half" idx="13"/>
          </p:nvPr>
        </p:nvSpPr>
        <p:spPr>
          <a:xfrm>
            <a:off x="457199" y="2938698"/>
            <a:ext cx="3910389" cy="3685866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2"/>
          </p:nvPr>
        </p:nvSpPr>
        <p:spPr>
          <a:xfrm>
            <a:off x="4768239" y="2951150"/>
            <a:ext cx="4054028" cy="3685866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172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199" y="1206621"/>
            <a:ext cx="8221429" cy="114300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311388"/>
            <a:ext cx="39103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8239" y="2311388"/>
            <a:ext cx="405402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Slide Number Placeholder 6"/>
          <p:cNvSpPr txBox="1">
            <a:spLocks/>
          </p:cNvSpPr>
          <p:nvPr userDrawn="1"/>
        </p:nvSpPr>
        <p:spPr>
          <a:xfrm>
            <a:off x="8531788" y="6308922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Content Placeholder 8"/>
          <p:cNvSpPr>
            <a:spLocks noGrp="1"/>
          </p:cNvSpPr>
          <p:nvPr>
            <p:ph sz="half" idx="15"/>
          </p:nvPr>
        </p:nvSpPr>
        <p:spPr>
          <a:xfrm>
            <a:off x="457199" y="2938698"/>
            <a:ext cx="3910389" cy="3685866"/>
          </a:xfrm>
        </p:spPr>
        <p:txBody>
          <a:bodyPr/>
          <a:lstStyle/>
          <a:p>
            <a:endParaRPr lang="en-US" sz="2000" dirty="0"/>
          </a:p>
        </p:txBody>
      </p:sp>
      <p:sp>
        <p:nvSpPr>
          <p:cNvPr id="28" name="Content Placeholder 6"/>
          <p:cNvSpPr>
            <a:spLocks noGrp="1"/>
          </p:cNvSpPr>
          <p:nvPr>
            <p:ph sz="half" idx="2"/>
          </p:nvPr>
        </p:nvSpPr>
        <p:spPr>
          <a:xfrm>
            <a:off x="4768239" y="2951150"/>
            <a:ext cx="4054028" cy="3685866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72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9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4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BEE1B38-C5EB-4D66-9137-0AFE9CDEDE8F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27B613C-1AD7-49D3-885D-F654C5CDBAA6}" type="datetime1">
              <a:rPr lang="en-US" smtClean="0"/>
              <a:pPr/>
              <a:t>1/11/11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33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8FB4290-6522-4139-852E-05BD9E7F0D2E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5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AB955F9-81EA-47C5-8059-9E5C2B437C70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0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9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8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63A9A7CB-BEE6-4F99-898E-913F06E8E125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5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36719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36192"/>
            <a:ext cx="3942133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224" y="1536192"/>
            <a:ext cx="3888694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33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362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3929039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392903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130" y="1535113"/>
            <a:ext cx="3887359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130" y="2174875"/>
            <a:ext cx="38873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6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02B28685-4D0C-42D5-8013-B5904CD1FCBC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0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FDF226C0-9885-4BA9-BBFA-A52CBFEBB775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BEE1B38-C5EB-4D66-9137-0AFE9CDEDE8F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9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27B613C-1AD7-49D3-885D-F654C5CDBAA6}" type="datetime1">
              <a:rPr lang="en-US" smtClean="0"/>
              <a:pPr/>
              <a:t>1/12/11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58FB4290-6522-4139-852E-05BD9E7F0D2E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04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AAB955F9-81EA-47C5-8059-9E5C2B437C70}" type="datetime1">
              <a:rPr lang="en-US" smtClean="0"/>
              <a:pPr/>
              <a:t>1/12/11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905000"/>
            <a:ext cx="8221429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2938698"/>
            <a:ext cx="3910389" cy="368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8239" y="2951150"/>
            <a:ext cx="3910389" cy="368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8239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199" y="2938698"/>
            <a:ext cx="3910389" cy="368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68239" y="2951150"/>
            <a:ext cx="3910389" cy="36858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EBEE1B38-C5EB-4D66-9137-0AFE9CDEDE8F}" type="datetime1">
              <a:rPr lang="en-US" smtClean="0"/>
              <a:pPr/>
              <a:t>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327B613C-1AD7-49D3-885D-F654C5CDBAA6}" type="datetime1">
              <a:rPr lang="en-US" smtClean="0"/>
              <a:pPr/>
              <a:t>1/11/11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1764"/>
            <a:ext cx="9144000" cy="69353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943222"/>
            <a:ext cx="8221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75288"/>
            <a:ext cx="8221429" cy="3225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08922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/>
          <a:srcRect t="4248" r="6317" b="3213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0022"/>
            <a:ext cx="82214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048933"/>
            <a:ext cx="8221429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6308922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2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jpeg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r"/>
            <a:r>
              <a:rPr lang="en-US" sz="4400" dirty="0" smtClean="0"/>
              <a:t>consistency analysis in </a:t>
            </a:r>
            <a:r>
              <a:rPr lang="en-US" sz="4400" i="1" dirty="0" smtClean="0"/>
              <a:t>bloom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>	</a:t>
            </a:r>
            <a:r>
              <a:rPr lang="en-US" sz="3200" dirty="0" smtClean="0"/>
              <a:t>a </a:t>
            </a:r>
            <a:r>
              <a:rPr lang="en-US" sz="3200" i="1" dirty="0" smtClean="0"/>
              <a:t>CALM</a:t>
            </a:r>
            <a:r>
              <a:rPr lang="en-US" sz="3200" dirty="0" smtClean="0"/>
              <a:t> and collected approach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43800" cy="1066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peter </a:t>
            </a:r>
            <a:r>
              <a:rPr lang="en-US" dirty="0" err="1" smtClean="0">
                <a:solidFill>
                  <a:schemeClr val="tx1"/>
                </a:solidFill>
              </a:rPr>
              <a:t>alvaro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neil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conway</a:t>
            </a:r>
            <a:r>
              <a:rPr lang="en-US" dirty="0" smtClean="0">
                <a:solidFill>
                  <a:schemeClr val="tx1"/>
                </a:solidFill>
              </a:rPr>
              <a:t>, joseph m. </a:t>
            </a:r>
            <a:r>
              <a:rPr lang="en-US" dirty="0" err="1" smtClean="0">
                <a:solidFill>
                  <a:schemeClr val="tx1"/>
                </a:solidFill>
              </a:rPr>
              <a:t>hellerstein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william</a:t>
            </a:r>
            <a:r>
              <a:rPr lang="en-US" dirty="0" smtClean="0">
                <a:solidFill>
                  <a:schemeClr val="tx1"/>
                </a:solidFill>
              </a:rPr>
              <a:t> r. </a:t>
            </a:r>
            <a:r>
              <a:rPr lang="en-US" dirty="0" err="1" smtClean="0">
                <a:solidFill>
                  <a:schemeClr val="tx1"/>
                </a:solidFill>
              </a:rPr>
              <a:t>marczak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err="1" smtClean="0">
                <a:solidFill>
                  <a:schemeClr val="tx1"/>
                </a:solidFill>
              </a:rPr>
              <a:t>uc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berkeley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7"/>
    </mc:Choice>
    <mc:Fallback>
      <p:transition xmlns:p14="http://schemas.microsoft.com/office/powerpoint/2010/main" spd="slow" advTm="656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double-blind review</a:t>
            </a:r>
          </a:p>
          <a:p>
            <a:endParaRPr lang="en-US" dirty="0"/>
          </a:p>
          <a:p>
            <a:r>
              <a:rPr lang="en-US" dirty="0" smtClean="0"/>
              <a:t>pocket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7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77"/>
    </mc:Choice>
    <mc:Fallback>
      <p:transition xmlns:p14="http://schemas.microsoft.com/office/powerpoint/2010/main" spd="slow" advTm="881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requires waiting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5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389"/>
    </mc:Choice>
    <mc:Fallback>
      <p:transition xmlns:p14="http://schemas.microsoft.com/office/powerpoint/2010/main" spd="slow" advTm="503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requires waiting</a:t>
            </a:r>
          </a:p>
          <a:p>
            <a:endParaRPr lang="en-US" dirty="0"/>
          </a:p>
          <a:p>
            <a:r>
              <a:rPr lang="en-US" dirty="0" smtClean="0"/>
              <a:t>waiting requires 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2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37"/>
    </mc:Choice>
    <mc:Fallback>
      <p:transition xmlns:p14="http://schemas.microsoft.com/office/powerpoint/2010/main" spd="slow" advTm="2083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CALM: consistency and logical monotonicity</a:t>
            </a:r>
          </a:p>
          <a:p>
            <a:pPr lvl="1"/>
            <a:r>
              <a:rPr lang="en-US" dirty="0" smtClean="0"/>
              <a:t>monotonic </a:t>
            </a:r>
            <a:r>
              <a:rPr lang="en-US" dirty="0" smtClean="0"/>
              <a:t>code ⇒ </a:t>
            </a:r>
            <a:r>
              <a:rPr lang="en-US" dirty="0" smtClean="0"/>
              <a:t>eventually consistent</a:t>
            </a:r>
          </a:p>
          <a:p>
            <a:pPr lvl="1"/>
            <a:r>
              <a:rPr lang="en-US" dirty="0" smtClean="0"/>
              <a:t>non-</a:t>
            </a:r>
            <a:r>
              <a:rPr lang="en-US" dirty="0" smtClean="0"/>
              <a:t>monotonic  </a:t>
            </a:r>
            <a:r>
              <a:rPr lang="en-US" dirty="0"/>
              <a:t>⇒ </a:t>
            </a:r>
            <a:r>
              <a:rPr lang="en-US" dirty="0" smtClean="0"/>
              <a:t>coordinate only at non-monotonic </a:t>
            </a:r>
            <a:r>
              <a:rPr lang="en-US" i="1" dirty="0" smtClean="0"/>
              <a:t>points of order</a:t>
            </a:r>
          </a:p>
          <a:p>
            <a:pPr marL="777240" lvl="2" indent="0">
              <a:buNone/>
            </a:pPr>
            <a:endParaRPr lang="en-US" dirty="0" smtClean="0"/>
          </a:p>
          <a:p>
            <a:pPr marL="777240" lvl="2" indent="0">
              <a:buNone/>
            </a:pPr>
            <a:endParaRPr lang="en-US" dirty="0" smtClean="0"/>
          </a:p>
          <a:p>
            <a:r>
              <a:rPr lang="en-US" dirty="0" smtClean="0"/>
              <a:t>conjectures at pods 2010</a:t>
            </a:r>
          </a:p>
          <a:p>
            <a:pPr lvl="1"/>
            <a:r>
              <a:rPr lang="en-US" dirty="0" smtClean="0"/>
              <a:t>(web-search for “</a:t>
            </a:r>
            <a:r>
              <a:rPr lang="en-US" i="1" dirty="0" smtClean="0"/>
              <a:t>the declarative imperative”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results submitted </a:t>
            </a:r>
            <a:r>
              <a:rPr lang="en-US" dirty="0"/>
              <a:t>to pods 2011</a:t>
            </a:r>
          </a:p>
          <a:p>
            <a:pPr lvl="1"/>
            <a:r>
              <a:rPr lang="en-US" dirty="0" err="1" smtClean="0"/>
              <a:t>Marczak</a:t>
            </a:r>
            <a:r>
              <a:rPr lang="en-US" dirty="0" smtClean="0"/>
              <a:t>, Alvaro, Hellerstein, Conway</a:t>
            </a:r>
          </a:p>
          <a:p>
            <a:pPr lvl="1"/>
            <a:r>
              <a:rPr lang="en-US" dirty="0" err="1" smtClean="0"/>
              <a:t>Ameloot</a:t>
            </a:r>
            <a:r>
              <a:rPr lang="en-US" dirty="0" smtClean="0"/>
              <a:t>, </a:t>
            </a:r>
            <a:r>
              <a:rPr lang="en-US" dirty="0" err="1" smtClean="0"/>
              <a:t>Neven</a:t>
            </a:r>
            <a:r>
              <a:rPr lang="en-US" dirty="0" smtClean="0"/>
              <a:t>, Van den </a:t>
            </a:r>
            <a:r>
              <a:rPr lang="en-US" dirty="0" err="1" smtClean="0"/>
              <a:t>Bussche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25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973"/>
    </mc:Choice>
    <mc:Fallback>
      <p:transition xmlns:p14="http://schemas.microsoft.com/office/powerpoint/2010/main" spd="slow" advTm="799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 can identify non-monotonic “points of order”</a:t>
            </a:r>
          </a:p>
          <a:p>
            <a:pPr lvl="1"/>
            <a:r>
              <a:rPr lang="en-US" dirty="0" smtClean="0"/>
              <a:t>inject coordination code</a:t>
            </a:r>
          </a:p>
          <a:p>
            <a:pPr lvl="1"/>
            <a:r>
              <a:rPr lang="en-US" dirty="0" smtClean="0"/>
              <a:t>or mark uncoordinated results as “tainted”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compiler can help programmer think about coordination costs</a:t>
            </a:r>
          </a:p>
          <a:p>
            <a:endParaRPr lang="en-US" dirty="0"/>
          </a:p>
          <a:p>
            <a:r>
              <a:rPr lang="en-US" dirty="0" smtClean="0"/>
              <a:t>easy to do this with </a:t>
            </a:r>
            <a:r>
              <a:rPr lang="en-US" dirty="0" smtClean="0"/>
              <a:t>the right language…</a:t>
            </a:r>
          </a:p>
        </p:txBody>
      </p:sp>
    </p:spTree>
    <p:extLst>
      <p:ext uri="{BB962C8B-B14F-4D97-AF65-F5344CB8AC3E}">
        <p14:creationId xmlns:p14="http://schemas.microsoft.com/office/powerpoint/2010/main" val="229619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73"/>
    </mc:Choice>
    <mc:Fallback>
      <p:transition xmlns:p14="http://schemas.microsoft.com/office/powerpoint/2010/main" spd="slow" advTm="805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motivation:		language-level consistency</a:t>
            </a:r>
          </a:p>
          <a:p>
            <a:r>
              <a:rPr lang="en-US" dirty="0">
                <a:solidFill>
                  <a:schemeClr val="tx2"/>
                </a:solidFill>
              </a:rPr>
              <a:t>foundation: 		CALM theorem</a:t>
            </a:r>
          </a:p>
          <a:p>
            <a:r>
              <a:rPr lang="en-US" dirty="0"/>
              <a:t>implementation: 	bloom prototype</a:t>
            </a:r>
          </a:p>
          <a:p>
            <a:r>
              <a:rPr lang="en-US" dirty="0" smtClean="0">
                <a:solidFill>
                  <a:srgbClr val="675E47"/>
                </a:solidFill>
              </a:rPr>
              <a:t>discussion</a:t>
            </a:r>
            <a:r>
              <a:rPr lang="en-US" dirty="0">
                <a:solidFill>
                  <a:srgbClr val="675E47"/>
                </a:solidFill>
              </a:rPr>
              <a:t>: 		</a:t>
            </a:r>
            <a:r>
              <a:rPr lang="en-US" dirty="0" smtClean="0">
                <a:solidFill>
                  <a:srgbClr val="675E47"/>
                </a:solidFill>
              </a:rPr>
              <a:t>tolerating inconsistency taint</a:t>
            </a:r>
            <a:endParaRPr lang="en-US" dirty="0">
              <a:solidFill>
                <a:srgbClr val="675E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2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0"/>
    </mc:Choice>
    <mc:Fallback>
      <p:transition xmlns:p14="http://schemas.microsoft.com/office/powerpoint/2010/main" spd="slow" advTm="671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bloom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0"/>
    </mc:Choice>
    <mc:Fallback>
      <p:transition xmlns:p14="http://schemas.microsoft.com/office/powerpoint/2010/main" spd="slow" advTm="16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disorderly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distributed programming hard?</a:t>
            </a:r>
            <a:br>
              <a:rPr lang="en-US" dirty="0" smtClean="0"/>
            </a:br>
            <a:r>
              <a:rPr lang="en-US" dirty="0" smtClean="0"/>
              <a:t>the von </a:t>
            </a:r>
            <a:r>
              <a:rPr lang="en-US" dirty="0" err="1" smtClean="0"/>
              <a:t>neumann</a:t>
            </a:r>
            <a:r>
              <a:rPr lang="en-US" dirty="0" smtClean="0"/>
              <a:t> legacy: obsession with order</a:t>
            </a:r>
          </a:p>
          <a:p>
            <a:pPr lvl="1"/>
            <a:r>
              <a:rPr lang="en-US" dirty="0" smtClean="0"/>
              <a:t>state: ordered array</a:t>
            </a:r>
          </a:p>
          <a:p>
            <a:pPr lvl="1"/>
            <a:r>
              <a:rPr lang="en-US" dirty="0" smtClean="0"/>
              <a:t>logic: ordered instructions, traversed by program counter</a:t>
            </a:r>
          </a:p>
          <a:p>
            <a:endParaRPr lang="en-US" dirty="0"/>
          </a:p>
          <a:p>
            <a:r>
              <a:rPr lang="en-US" dirty="0" smtClean="0"/>
              <a:t>disorderly programming</a:t>
            </a:r>
          </a:p>
          <a:p>
            <a:pPr lvl="1"/>
            <a:r>
              <a:rPr lang="en-US" dirty="0" smtClean="0"/>
              <a:t>state: unordered collections</a:t>
            </a:r>
          </a:p>
          <a:p>
            <a:pPr lvl="1"/>
            <a:r>
              <a:rPr lang="en-US" dirty="0" smtClean="0"/>
              <a:t>logic: unordered set of declarative statements</a:t>
            </a:r>
          </a:p>
        </p:txBody>
      </p:sp>
    </p:spTree>
    <p:extLst>
      <p:ext uri="{BB962C8B-B14F-4D97-AF65-F5344CB8AC3E}">
        <p14:creationId xmlns:p14="http://schemas.microsoft.com/office/powerpoint/2010/main" val="2198475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689"/>
    </mc:Choice>
    <mc:Fallback>
      <p:transition xmlns:p14="http://schemas.microsoft.com/office/powerpoint/2010/main" spd="slow" advTm="9868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bud</a:t>
            </a:r>
            <a:r>
              <a:rPr lang="en-US" dirty="0" smtClean="0"/>
              <a:t>: </a:t>
            </a:r>
            <a:r>
              <a:rPr lang="en-US" sz="4400" dirty="0" smtClean="0"/>
              <a:t>b</a:t>
            </a:r>
            <a:r>
              <a:rPr lang="en-US" dirty="0" smtClean="0"/>
              <a:t>loom </a:t>
            </a:r>
            <a:r>
              <a:rPr lang="en-US" sz="4400" dirty="0" smtClean="0"/>
              <a:t>u</a:t>
            </a:r>
            <a:r>
              <a:rPr lang="en-US" dirty="0" smtClean="0"/>
              <a:t>nder </a:t>
            </a:r>
            <a:r>
              <a:rPr lang="en-US" sz="4400" dirty="0" smtClean="0"/>
              <a:t>d</a:t>
            </a:r>
            <a:r>
              <a:rPr lang="en-US" dirty="0" smtClean="0"/>
              <a:t>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in 5 years experience with </a:t>
            </a:r>
            <a:r>
              <a:rPr lang="en-US" dirty="0" err="1" smtClean="0"/>
              <a:t>Overlog</a:t>
            </a:r>
            <a:endParaRPr lang="en-US" dirty="0" smtClean="0"/>
          </a:p>
          <a:p>
            <a:pPr lvl="1"/>
            <a:r>
              <a:rPr lang="en-US" dirty="0" smtClean="0"/>
              <a:t>culmination: API-compliant HDFS++ implementation </a:t>
            </a:r>
            <a:r>
              <a:rPr lang="en-US" dirty="0" smtClean="0"/>
              <a:t>[Eurosys10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got the itch </a:t>
            </a:r>
            <a:r>
              <a:rPr lang="en-US" dirty="0" smtClean="0"/>
              <a:t>to </a:t>
            </a:r>
            <a:r>
              <a:rPr lang="en-US" dirty="0" smtClean="0"/>
              <a:t>prototype a </a:t>
            </a:r>
            <a:r>
              <a:rPr lang="en-US" dirty="0" smtClean="0"/>
              <a:t>more usable language</a:t>
            </a:r>
            <a:endParaRPr lang="en-US" dirty="0" smtClean="0"/>
          </a:p>
          <a:p>
            <a:pPr lvl="1"/>
            <a:r>
              <a:rPr lang="en-US" dirty="0" err="1" smtClean="0"/>
              <a:t>dsl</a:t>
            </a:r>
            <a:r>
              <a:rPr lang="en-US" dirty="0" smtClean="0"/>
              <a:t> for distributed programming, </a:t>
            </a:r>
            <a:r>
              <a:rPr lang="en-US" dirty="0" smtClean="0"/>
              <a:t>embedded in ruby</a:t>
            </a:r>
          </a:p>
          <a:p>
            <a:pPr lvl="1"/>
            <a:r>
              <a:rPr lang="en-US" dirty="0" smtClean="0"/>
              <a:t>interpreter: ~2300 lines of ruby</a:t>
            </a:r>
          </a:p>
          <a:p>
            <a:r>
              <a:rPr lang="en-US" dirty="0" smtClean="0"/>
              <a:t>bloom features</a:t>
            </a:r>
            <a:endParaRPr lang="en-US" dirty="0" smtClean="0"/>
          </a:p>
          <a:p>
            <a:pPr lvl="1"/>
            <a:r>
              <a:rPr lang="en-US" dirty="0" smtClean="0"/>
              <a:t>fully declarative semantics (based on </a:t>
            </a:r>
            <a:r>
              <a:rPr lang="en-US" i="1" dirty="0" err="1" smtClean="0"/>
              <a:t>dedalus</a:t>
            </a:r>
            <a:r>
              <a:rPr lang="en-US" dirty="0" smtClean="0"/>
              <a:t> temporal logic)</a:t>
            </a:r>
          </a:p>
          <a:p>
            <a:pPr lvl="1"/>
            <a:r>
              <a:rPr lang="en-US" dirty="0" smtClean="0"/>
              <a:t>disorderly programming with pragmatics </a:t>
            </a:r>
            <a:r>
              <a:rPr lang="en-US" dirty="0" smtClean="0"/>
              <a:t>of modern language (ruby)</a:t>
            </a:r>
          </a:p>
          <a:p>
            <a:pPr lvl="1"/>
            <a:r>
              <a:rPr lang="en-US" dirty="0" smtClean="0"/>
              <a:t>domain</a:t>
            </a:r>
            <a:r>
              <a:rPr lang="en-US" dirty="0" smtClean="0"/>
              <a:t>-specific </a:t>
            </a:r>
            <a:r>
              <a:rPr lang="en-US" dirty="0" smtClean="0"/>
              <a:t>code analysis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689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714"/>
    </mc:Choice>
    <mc:Fallback>
      <p:transition xmlns:p14="http://schemas.microsoft.com/office/powerpoint/2010/main" spd="slow" advTm="13071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operational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 metaphor </a:t>
            </a:r>
            <a:r>
              <a:rPr lang="en-US" dirty="0" smtClean="0"/>
              <a:t>for </a:t>
            </a:r>
            <a:r>
              <a:rPr lang="en-US" dirty="0" err="1" smtClean="0"/>
              <a:t>dedalus</a:t>
            </a:r>
            <a:r>
              <a:rPr lang="en-US" dirty="0" smtClean="0"/>
              <a:t> logic</a:t>
            </a:r>
            <a:endParaRPr lang="en-US" dirty="0"/>
          </a:p>
          <a:p>
            <a:r>
              <a:rPr lang="en-US" dirty="0" smtClean="0"/>
              <a:t>each node runs independently</a:t>
            </a:r>
          </a:p>
          <a:p>
            <a:pPr lvl="1"/>
            <a:r>
              <a:rPr lang="en-US" dirty="0" smtClean="0"/>
              <a:t>local clock, local data, local execution</a:t>
            </a:r>
          </a:p>
          <a:p>
            <a:r>
              <a:rPr lang="en-US" dirty="0" err="1" smtClean="0"/>
              <a:t>timestepped</a:t>
            </a:r>
            <a:r>
              <a:rPr lang="en-US" dirty="0" smtClean="0"/>
              <a:t> execution loop at each node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3905268"/>
            <a:ext cx="7226300" cy="2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222"/>
    </mc:Choice>
    <mc:Fallback>
      <p:transition xmlns:p14="http://schemas.microsoft.com/office/powerpoint/2010/main" spd="slow" advTm="1342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programming increasingly common</a:t>
            </a:r>
          </a:p>
          <a:p>
            <a:r>
              <a:rPr lang="en-US" dirty="0" smtClean="0"/>
              <a:t>hard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pPr lvl="1"/>
            <a:r>
              <a:rPr lang="en-US" dirty="0" smtClean="0"/>
              <a:t>(parallelism + asynchrony + failure</a:t>
            </a:r>
            <a:r>
              <a:rPr lang="en-US" dirty="0"/>
              <a:t>)</a:t>
            </a:r>
            <a:r>
              <a:rPr lang="en-US" dirty="0" smtClean="0"/>
              <a:t> × (software engineering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00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28"/>
    </mc:Choice>
    <mc:Fallback>
      <p:transition xmlns:p14="http://schemas.microsoft.com/office/powerpoint/2010/main" spd="slow" advTm="4642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statements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8401" y="2523066"/>
            <a:ext cx="167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70864" y="2523066"/>
            <a:ext cx="205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accumulator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57900" y="2523066"/>
            <a:ext cx="306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 expression</a:t>
            </a:r>
            <a:r>
              <a:rPr lang="en-US" i="1" dirty="0" smtClean="0"/>
              <a:t>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677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53"/>
    </mc:Choice>
    <mc:Fallback>
      <p:transition xmlns:p14="http://schemas.microsoft.com/office/powerpoint/2010/main" spd="slow" advTm="2575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statements</a:t>
            </a:r>
            <a:endParaRPr lang="en-US" dirty="0"/>
          </a:p>
        </p:txBody>
      </p:sp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0012"/>
              </p:ext>
            </p:extLst>
          </p:nvPr>
        </p:nvGraphicFramePr>
        <p:xfrm>
          <a:off x="3771222" y="3815294"/>
          <a:ext cx="1876424" cy="2077508"/>
        </p:xfrm>
        <a:graphic>
          <a:graphicData uri="http://schemas.openxmlformats.org/drawingml/2006/table">
            <a:tbl>
              <a:tblPr/>
              <a:tblGrid>
                <a:gridCol w="788245"/>
                <a:gridCol w="1088179"/>
              </a:tblGrid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now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&lt;+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next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del_next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&lt;~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async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8401" y="2523066"/>
            <a:ext cx="167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70864" y="2523066"/>
            <a:ext cx="205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accumulator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57900" y="2523066"/>
            <a:ext cx="306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 expression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53" name="Isosceles Triangle 52"/>
          <p:cNvSpPr/>
          <p:nvPr/>
        </p:nvSpPr>
        <p:spPr>
          <a:xfrm>
            <a:off x="3771222" y="2984731"/>
            <a:ext cx="1876424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314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78"/>
    </mc:Choice>
    <mc:Fallback>
      <p:transition xmlns:p14="http://schemas.microsoft.com/office/powerpoint/2010/main" spd="slow" advTm="8797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statements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9933"/>
              </p:ext>
            </p:extLst>
          </p:nvPr>
        </p:nvGraphicFramePr>
        <p:xfrm>
          <a:off x="151853" y="3815294"/>
          <a:ext cx="3353351" cy="2754840"/>
        </p:xfrm>
        <a:graphic>
          <a:graphicData uri="http://schemas.openxmlformats.org/drawingml/2006/table">
            <a:tbl>
              <a:tblPr/>
              <a:tblGrid>
                <a:gridCol w="1894932"/>
                <a:gridCol w="1458419"/>
              </a:tblGrid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persistent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transient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scratch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networked transient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channel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scheduled transient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periodic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transient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interface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0555"/>
              </p:ext>
            </p:extLst>
          </p:nvPr>
        </p:nvGraphicFramePr>
        <p:xfrm>
          <a:off x="3771222" y="3815294"/>
          <a:ext cx="1876424" cy="2077508"/>
        </p:xfrm>
        <a:graphic>
          <a:graphicData uri="http://schemas.openxmlformats.org/drawingml/2006/table">
            <a:tbl>
              <a:tblPr/>
              <a:tblGrid>
                <a:gridCol w="788245"/>
                <a:gridCol w="1088179"/>
              </a:tblGrid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now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&lt;+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next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del_next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&lt;~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async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8401" y="2523066"/>
            <a:ext cx="167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70864" y="2523066"/>
            <a:ext cx="205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accumulator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57900" y="2523066"/>
            <a:ext cx="306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 expression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51" name="Isosceles Triangle 50"/>
          <p:cNvSpPr/>
          <p:nvPr/>
        </p:nvSpPr>
        <p:spPr>
          <a:xfrm>
            <a:off x="151853" y="2984731"/>
            <a:ext cx="3353351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3771222" y="2984731"/>
            <a:ext cx="1876424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4676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339"/>
    </mc:Choice>
    <mc:Fallback>
      <p:transition xmlns:p14="http://schemas.microsoft.com/office/powerpoint/2010/main" spd="slow" advTm="12433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statements</a:t>
            </a:r>
            <a:endParaRPr lang="en-US" dirty="0"/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9933"/>
              </p:ext>
            </p:extLst>
          </p:nvPr>
        </p:nvGraphicFramePr>
        <p:xfrm>
          <a:off x="151853" y="3815294"/>
          <a:ext cx="3353351" cy="2754840"/>
        </p:xfrm>
        <a:graphic>
          <a:graphicData uri="http://schemas.openxmlformats.org/drawingml/2006/table">
            <a:tbl>
              <a:tblPr/>
              <a:tblGrid>
                <a:gridCol w="1894932"/>
                <a:gridCol w="1458419"/>
              </a:tblGrid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persistent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table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transient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scratch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 networked transient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channel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scheduled transient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periodic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9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transient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interface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70555"/>
              </p:ext>
            </p:extLst>
          </p:nvPr>
        </p:nvGraphicFramePr>
        <p:xfrm>
          <a:off x="3771222" y="3815294"/>
          <a:ext cx="1876424" cy="2077508"/>
        </p:xfrm>
        <a:graphic>
          <a:graphicData uri="http://schemas.openxmlformats.org/drawingml/2006/table">
            <a:tbl>
              <a:tblPr/>
              <a:tblGrid>
                <a:gridCol w="788245"/>
                <a:gridCol w="1088179"/>
              </a:tblGrid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now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&lt;+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next</a:t>
                      </a: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&lt;-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del_next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7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&lt;~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ill Sans" charset="0"/>
                          <a:ea typeface="ヒラギノ角ゴ ProN W3" charset="0"/>
                          <a:cs typeface="ヒラギノ角ゴ ProN W3" charset="0"/>
                          <a:sym typeface="Gill Sans" charset="0"/>
                        </a:rPr>
                        <a:t>async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ill Sans" charset="0"/>
                        <a:ea typeface="ヒラギノ角ゴ ProN W3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15780"/>
              </p:ext>
            </p:extLst>
          </p:nvPr>
        </p:nvGraphicFramePr>
        <p:xfrm>
          <a:off x="6057900" y="3815294"/>
          <a:ext cx="2950633" cy="2551637"/>
        </p:xfrm>
        <a:graphic>
          <a:graphicData uri="http://schemas.openxmlformats.org/drawingml/2006/table">
            <a:tbl>
              <a:tblPr/>
              <a:tblGrid>
                <a:gridCol w="2950633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/>
                          <a:ea typeface="ヒラギノ角ゴ ProN W3" charset="0"/>
                          <a:cs typeface="Monaco"/>
                          <a:sym typeface="Gill Sans" charset="0"/>
                        </a:rPr>
                        <a:t>&lt;collection&gt;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map,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flat_map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12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reduce,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group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join,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natjoin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outerjoin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E1610"/>
                          </a:solidFill>
                          <a:effectLst/>
                          <a:latin typeface="Monaco" charset="0"/>
                          <a:ea typeface="ヒラギノ角ゴ ProN W3" charset="0"/>
                          <a:cs typeface="Monaco" charset="0"/>
                          <a:sym typeface="Monaco" charset="0"/>
                        </a:rPr>
                        <a:t>empty? include?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E1610"/>
                        </a:solidFill>
                        <a:effectLst/>
                        <a:latin typeface="Monaco" charset="0"/>
                        <a:ea typeface="ヒラギノ角ゴ ProN W3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8401" y="2523066"/>
            <a:ext cx="167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70864" y="2523066"/>
            <a:ext cx="2058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accumulator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057900" y="2523066"/>
            <a:ext cx="3065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&lt;</a:t>
            </a:r>
            <a:r>
              <a:rPr lang="en-US" sz="2400" i="1" dirty="0" smtClean="0"/>
              <a:t>collection expression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51" name="Isosceles Triangle 50"/>
          <p:cNvSpPr/>
          <p:nvPr/>
        </p:nvSpPr>
        <p:spPr>
          <a:xfrm>
            <a:off x="151853" y="2984731"/>
            <a:ext cx="3353351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3771222" y="2984731"/>
            <a:ext cx="1876424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6057899" y="2984731"/>
            <a:ext cx="2950633" cy="83056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4676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02"/>
    </mc:Choice>
    <mc:Fallback>
      <p:transition xmlns:p14="http://schemas.microsoft.com/office/powerpoint/2010/main" spd="slow" advTm="601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toy example:</a:t>
            </a:r>
            <a:br>
              <a:rPr lang="en-US" sz="2800" dirty="0" smtClean="0"/>
            </a:br>
            <a:r>
              <a:rPr lang="en-US" sz="2800" dirty="0" smtClean="0"/>
              <a:t>delivery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400" dirty="0" smtClean="0">
                <a:solidFill>
                  <a:srgbClr val="7F7F7F"/>
                </a:solidFill>
                <a:latin typeface="Monaco"/>
              </a:rPr>
              <a:t># </a:t>
            </a:r>
            <a:r>
              <a:rPr lang="en-US" sz="1400" i="1" dirty="0" smtClean="0">
                <a:solidFill>
                  <a:srgbClr val="7F7F7F"/>
                </a:solidFill>
                <a:latin typeface="Monaco"/>
              </a:rPr>
              <a:t>abstract interface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DeliveryProtocol</a:t>
            </a:r>
            <a:r>
              <a:rPr lang="en-US" sz="1400" b="1" u="sng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 smtClean="0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da-DK" sz="1400" dirty="0" smtClean="0">
                <a:solidFill>
                  <a:srgbClr val="0000FF"/>
                </a:solidFill>
                <a:latin typeface="Monaco"/>
              </a:rPr>
              <a:t>super</a:t>
            </a:r>
            <a:r>
              <a:rPr lang="da-DK" sz="1400" dirty="0" smtClean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Monaco"/>
              </a:rPr>
              <a:t>interface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Monaco"/>
              </a:rPr>
              <a:t>input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tr-TR" sz="1400" dirty="0" err="1">
                <a:solidFill>
                  <a:srgbClr val="5569D0"/>
                </a:solidFill>
                <a:latin typeface="Monaco"/>
              </a:rPr>
              <a:t>pipe_in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endParaRPr lang="tr-TR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tr-T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           [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dst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’, 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src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’, 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ident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’], [’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payload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’] </a:t>
            </a:r>
          </a:p>
          <a:p>
            <a:pPr marL="114300" indent="0">
              <a:buNone/>
            </a:pPr>
            <a:r>
              <a:rPr lang="tr-T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Monaco"/>
              </a:rPr>
              <a:t>interface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Monaco"/>
              </a:rPr>
              <a:t>output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tr-TR" sz="1400" dirty="0" err="1" smtClean="0">
                <a:solidFill>
                  <a:srgbClr val="5569D0"/>
                </a:solidFill>
                <a:latin typeface="Monaco"/>
              </a:rPr>
              <a:t>pipe_sent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</a:p>
          <a:p>
            <a:pPr marL="114300" indent="0">
              <a:buNone/>
            </a:pPr>
            <a:r>
              <a:rPr lang="tr-T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           [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dst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’, 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src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’, 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ident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’], [’</a:t>
            </a:r>
            <a:r>
              <a:rPr lang="tr-TR" sz="1400" dirty="0" err="1">
                <a:solidFill>
                  <a:prstClr val="black"/>
                </a:solidFill>
                <a:latin typeface="Monaco"/>
              </a:rPr>
              <a:t>payload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’]</a:t>
            </a: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end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1458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57"/>
    </mc:Choice>
    <mc:Fallback>
      <p:transition xmlns:p14="http://schemas.microsoft.com/office/powerpoint/2010/main" spd="slow" advTm="145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62" y="470021"/>
            <a:ext cx="2113911" cy="6201711"/>
          </a:xfrm>
        </p:spPr>
        <p:txBody>
          <a:bodyPr/>
          <a:lstStyle/>
          <a:p>
            <a:r>
              <a:rPr lang="en-US" sz="2400" dirty="0" smtClean="0"/>
              <a:t>simple concrete</a:t>
            </a:r>
            <a:r>
              <a:rPr lang="en-US" sz="3200" dirty="0" smtClean="0"/>
              <a:t> </a:t>
            </a:r>
            <a:r>
              <a:rPr lang="en-US" sz="2400" dirty="0" smtClean="0"/>
              <a:t>implementation</a:t>
            </a:r>
            <a:br>
              <a:rPr lang="en-US" sz="2400" dirty="0" smtClean="0"/>
            </a:br>
            <a:r>
              <a:rPr lang="en-US" sz="2400" dirty="0" smtClean="0"/>
              <a:t>of the </a:t>
            </a:r>
            <a:br>
              <a:rPr lang="en-US" sz="2400" dirty="0" smtClean="0"/>
            </a:br>
            <a:r>
              <a:rPr lang="en-US" sz="2400" dirty="0" smtClean="0"/>
              <a:t>delivery protocol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b="1" u="sng" dirty="0" err="1">
                <a:solidFill>
                  <a:prstClr val="black"/>
                </a:solidFill>
                <a:latin typeface="Monaco"/>
              </a:rPr>
              <a:t>BestEffortDelivery</a:t>
            </a:r>
            <a:endParaRPr lang="en-US" sz="16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Monaco"/>
              </a:rPr>
              <a:t>DeliveryProtocol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6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6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it-IT" sz="16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it-IT" sz="1600" dirty="0" err="1">
                <a:solidFill>
                  <a:srgbClr val="0000FF"/>
                </a:solidFill>
                <a:latin typeface="Monaco"/>
              </a:rPr>
              <a:t>channel</a:t>
            </a:r>
            <a:r>
              <a:rPr lang="it-IT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it-IT" sz="1600" dirty="0">
                <a:solidFill>
                  <a:srgbClr val="5569D0"/>
                </a:solidFill>
                <a:latin typeface="Monaco"/>
              </a:rPr>
              <a:t>:</a:t>
            </a:r>
            <a:r>
              <a:rPr lang="it-IT" sz="1600" dirty="0" err="1">
                <a:solidFill>
                  <a:srgbClr val="5569D0"/>
                </a:solidFill>
                <a:latin typeface="Monaco"/>
              </a:rPr>
              <a:t>pipe_chan</a:t>
            </a:r>
            <a:r>
              <a:rPr lang="it-IT" sz="1600" dirty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fr-FR" sz="16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'@dst'</a:t>
            </a:r>
            <a:r>
              <a:rPr lang="fr-FR" sz="16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08C10"/>
                </a:solidFill>
                <a:latin typeface="Monaco"/>
              </a:rPr>
              <a:t>src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08C10"/>
                </a:solidFill>
                <a:latin typeface="Monaco"/>
              </a:rPr>
              <a:t>ident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 err="1">
                <a:solidFill>
                  <a:srgbClr val="208C10"/>
                </a:solidFill>
                <a:latin typeface="Monaco"/>
              </a:rPr>
              <a:t>payload</a:t>
            </a:r>
            <a:r>
              <a:rPr lang="fr-FR" sz="16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6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76D00"/>
                </a:solidFill>
                <a:latin typeface="Monaco"/>
              </a:rPr>
              <a:t>snd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Monaco"/>
              </a:rPr>
              <a:t>pipe_chan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Monaco"/>
              </a:rPr>
              <a:t>pipe_in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F76D00"/>
                </a:solidFill>
                <a:latin typeface="Monaco"/>
              </a:rPr>
              <a:t>done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Monaco"/>
              </a:rPr>
              <a:t>pipe_sent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6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Monaco"/>
              </a:rPr>
              <a:t>pipe_in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6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600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600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0353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96"/>
    </mc:Choice>
    <mc:Fallback>
      <p:transition xmlns:p14="http://schemas.microsoft.com/office/powerpoint/2010/main" spd="slow" advTm="191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0021"/>
            <a:ext cx="2245108" cy="6201711"/>
          </a:xfrm>
        </p:spPr>
        <p:txBody>
          <a:bodyPr/>
          <a:lstStyle/>
          <a:p>
            <a:r>
              <a:rPr lang="en-US" sz="2400" dirty="0" smtClean="0"/>
              <a:t>an alternative implementation: reliable </a:t>
            </a:r>
            <a:br>
              <a:rPr lang="en-US" sz="2400" dirty="0" smtClean="0"/>
            </a:br>
            <a:r>
              <a:rPr lang="en-US" sz="2400" dirty="0" smtClean="0"/>
              <a:t>delivery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22083" y="307864"/>
            <a:ext cx="6555768" cy="6363868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Monaco"/>
              </a:rPr>
              <a:t>ReliableDelivery</a:t>
            </a:r>
            <a:endParaRPr lang="en-US" sz="2400" b="1" u="sng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Monaco"/>
              </a:rPr>
              <a:t>BestEffortDelivery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2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2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super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tr-TR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Monaco"/>
              </a:rPr>
              <a:t>table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2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tr-TR" sz="2400" dirty="0" err="1">
                <a:solidFill>
                  <a:srgbClr val="5569D0"/>
                </a:solidFill>
                <a:latin typeface="Monaco"/>
              </a:rPr>
              <a:t>pipe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[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dst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src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ident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], [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payload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tr-TR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Monaco"/>
              </a:rPr>
              <a:t>channel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2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tr-TR" sz="2400" dirty="0" err="1">
                <a:solidFill>
                  <a:srgbClr val="5569D0"/>
                </a:solidFill>
                <a:latin typeface="Monaco"/>
              </a:rPr>
              <a:t>ack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[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'@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src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dst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 err="1">
                <a:solidFill>
                  <a:srgbClr val="208C10"/>
                </a:solidFill>
                <a:latin typeface="Monaco"/>
              </a:rPr>
              <a:t>ident</a:t>
            </a:r>
            <a:r>
              <a:rPr lang="tr-TR" sz="2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24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periodic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dirty="0">
                <a:solidFill>
                  <a:srgbClr val="5569D0"/>
                </a:solidFill>
                <a:latin typeface="Monaco"/>
              </a:rPr>
              <a:t>:tock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en-US" sz="2400" dirty="0">
                <a:solidFill>
                  <a:srgbClr val="5569D0"/>
                </a:solidFill>
                <a:latin typeface="Monaco"/>
              </a:rPr>
              <a:t>10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dirty="0" err="1">
                <a:solidFill>
                  <a:srgbClr val="F76D00"/>
                </a:solidFill>
                <a:latin typeface="Monaco"/>
              </a:rPr>
              <a:t>remember_resend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  pipe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Monaco"/>
              </a:rPr>
              <a:t>pipe_in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pipe_chan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24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join([pipe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tock]).map{|p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, t| p 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da-DK" sz="2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da-DK" sz="2400" dirty="0" err="1">
                <a:solidFill>
                  <a:srgbClr val="F76D00"/>
                </a:solidFill>
                <a:latin typeface="Monaco"/>
              </a:rPr>
              <a:t>rcv</a:t>
            </a:r>
            <a:endParaRPr lang="da-DK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pl-PL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pl-PL" sz="2400" dirty="0" err="1">
                <a:solidFill>
                  <a:srgbClr val="000000"/>
                </a:solidFill>
                <a:latin typeface="Monaco"/>
              </a:rPr>
              <a:t>ack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24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l-PL" sz="2400" dirty="0" err="1">
                <a:solidFill>
                  <a:srgbClr val="000000"/>
                </a:solidFill>
                <a:latin typeface="Monaco"/>
              </a:rPr>
              <a:t>pipe_chan.map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 {|p| [</a:t>
            </a:r>
            <a:r>
              <a:rPr lang="pl-PL" sz="2400" dirty="0" err="1">
                <a:solidFill>
                  <a:srgbClr val="000000"/>
                </a:solidFill>
                <a:latin typeface="Monaco"/>
              </a:rPr>
              <a:t>p.src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pl-PL" sz="2400" dirty="0" err="1">
                <a:solidFill>
                  <a:srgbClr val="000000"/>
                </a:solidFill>
                <a:latin typeface="Monaco"/>
              </a:rPr>
              <a:t>p.dst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pl-PL" sz="2400" dirty="0" err="1">
                <a:solidFill>
                  <a:srgbClr val="000000"/>
                </a:solidFill>
                <a:latin typeface="Monaco"/>
              </a:rPr>
              <a:t>p.ident</a:t>
            </a:r>
            <a:r>
              <a:rPr lang="pl-PL" sz="2400" dirty="0">
                <a:solidFill>
                  <a:srgbClr val="000000"/>
                </a:solidFill>
                <a:latin typeface="Monaco"/>
              </a:rPr>
              <a:t>] }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dirty="0">
                <a:solidFill>
                  <a:srgbClr val="F76D00"/>
                </a:solidFill>
                <a:latin typeface="Monaco"/>
              </a:rPr>
              <a:t>done</a:t>
            </a: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24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apj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2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 join [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ack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pipe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], [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ack.ident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i-FI" sz="2400" dirty="0" err="1">
                <a:solidFill>
                  <a:srgbClr val="000000"/>
                </a:solidFill>
                <a:latin typeface="Monaco"/>
              </a:rPr>
              <a:t>pipe.ident</a:t>
            </a:r>
            <a:r>
              <a:rPr lang="fi-FI" sz="2400" dirty="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hu-HU" sz="2400" dirty="0">
                <a:solidFill>
                  <a:srgbClr val="000000"/>
                </a:solidFill>
                <a:latin typeface="Monaco"/>
              </a:rPr>
              <a:t>    pipe_sent </a:t>
            </a:r>
            <a:r>
              <a:rPr lang="hu-HU" sz="2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hu-HU" sz="2400" dirty="0">
                <a:solidFill>
                  <a:srgbClr val="000000"/>
                </a:solidFill>
                <a:latin typeface="Monaco"/>
              </a:rPr>
              <a:t> apj.map {|a, p| p </a:t>
            </a:r>
            <a:r>
              <a:rPr lang="hu-HU" sz="2400" dirty="0" smtClean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114300" indent="0">
              <a:buNone/>
            </a:pPr>
            <a:r>
              <a:rPr lang="hu-HU" sz="2400" dirty="0" smtClean="0">
                <a:solidFill>
                  <a:srgbClr val="000000"/>
                </a:solidFill>
                <a:latin typeface="Monaco"/>
              </a:rPr>
              <a:t>    pipe &lt;- apj.map{|a, p| p}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2400" dirty="0" smtClean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2400" u="sng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Monaco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1"/>
    </mc:Choice>
    <mc:Fallback>
      <p:transition xmlns:p14="http://schemas.microsoft.com/office/powerpoint/2010/main" spd="slow" advTm="210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payoff is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2 replicated </a:t>
            </a:r>
            <a:r>
              <a:rPr lang="en-US" dirty="0" smtClean="0"/>
              <a:t>shopping </a:t>
            </a:r>
            <a:r>
              <a:rPr lang="en-US" dirty="0" smtClean="0"/>
              <a:t>cart implementations</a:t>
            </a:r>
            <a:endParaRPr lang="en-US" dirty="0" smtClean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replicated</a:t>
            </a:r>
            <a:r>
              <a:rPr lang="en-US" dirty="0" smtClean="0"/>
              <a:t> </a:t>
            </a:r>
            <a:r>
              <a:rPr lang="en-US" dirty="0" smtClean="0"/>
              <a:t>key/value-store with “destructive” overwriting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smtClean="0"/>
              <a:t>disorderly” version </a:t>
            </a:r>
            <a:r>
              <a:rPr lang="en-US" dirty="0" smtClean="0"/>
              <a:t>that accumulates/replicates user actions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demonstrates automatic consistency analysis </a:t>
            </a:r>
          </a:p>
          <a:p>
            <a:pPr lvl="1"/>
            <a:r>
              <a:rPr lang="en-US" dirty="0" smtClean="0"/>
              <a:t>isolate </a:t>
            </a:r>
            <a:r>
              <a:rPr lang="en-US" dirty="0" smtClean="0"/>
              <a:t>points of order for coordination</a:t>
            </a:r>
            <a:endParaRPr lang="en-US" dirty="0" smtClean="0"/>
          </a:p>
          <a:p>
            <a:pPr lvl="1"/>
            <a:r>
              <a:rPr lang="en-US" dirty="0" smtClean="0"/>
              <a:t>highlights why the 2</a:t>
            </a:r>
            <a:r>
              <a:rPr lang="en-US" baseline="30000" dirty="0" smtClean="0"/>
              <a:t>nd</a:t>
            </a:r>
            <a:r>
              <a:rPr lang="en-US" dirty="0" smtClean="0"/>
              <a:t> implementation is preferable to 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tolerating inconsistency (</a:t>
            </a:r>
            <a:r>
              <a:rPr lang="en-US" dirty="0" err="1" smtClean="0"/>
              <a:t>autoPat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identify “tainted” </a:t>
            </a:r>
            <a:r>
              <a:rPr lang="en-US" dirty="0" smtClean="0"/>
              <a:t>data in a program</a:t>
            </a:r>
            <a:endParaRPr lang="en-US" dirty="0" smtClean="0"/>
          </a:p>
          <a:p>
            <a:pPr lvl="1"/>
            <a:r>
              <a:rPr lang="en-US" dirty="0" smtClean="0"/>
              <a:t>automatically generate scaffolding for </a:t>
            </a:r>
            <a:r>
              <a:rPr lang="en-US" dirty="0" smtClean="0"/>
              <a:t>compensation logic</a:t>
            </a:r>
          </a:p>
        </p:txBody>
      </p:sp>
    </p:spTree>
    <p:extLst>
      <p:ext uri="{BB962C8B-B14F-4D97-AF65-F5344CB8AC3E}">
        <p14:creationId xmlns:p14="http://schemas.microsoft.com/office/powerpoint/2010/main" val="124035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745"/>
    </mc:Choice>
    <mc:Fallback>
      <p:transition xmlns:p14="http://schemas.microsoft.com/office/powerpoint/2010/main" spd="slow" advTm="1037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destructive</a:t>
            </a:r>
            <a:br>
              <a:rPr lang="en-US" sz="3200" dirty="0" smtClean="0"/>
            </a:br>
            <a:r>
              <a:rPr lang="en-US" sz="3200" dirty="0" smtClean="0"/>
              <a:t>cart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083" y="307864"/>
            <a:ext cx="6555768" cy="6550136"/>
          </a:xfrm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DestructiveCart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CartProtocol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KVSProtocol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declare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rgbClr val="F76D00"/>
                </a:solidFill>
                <a:latin typeface="Monaco"/>
              </a:rPr>
              <a:t>do_action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kvget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action_msg.map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{|a| [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a.key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]}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kvput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action_msg.map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|a|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208C10"/>
                </a:solidFill>
                <a:latin typeface="Monaco"/>
              </a:rPr>
              <a:t>"A"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unless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kvget_response.map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{|b|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b.key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}.include?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a.session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pl-PL" sz="1200" dirty="0">
                <a:solidFill>
                  <a:prstClr val="black"/>
                </a:solidFill>
                <a:latin typeface="Monaco"/>
              </a:rPr>
              <a:t>          [</a:t>
            </a:r>
            <a:r>
              <a:rPr lang="pl-PL" sz="1200" dirty="0" err="1">
                <a:solidFill>
                  <a:prstClr val="black"/>
                </a:solidFill>
                <a:latin typeface="Monaco"/>
              </a:rPr>
              <a:t>a.server</a:t>
            </a:r>
            <a:r>
              <a:rPr lang="pl-PL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200" dirty="0" err="1">
                <a:solidFill>
                  <a:prstClr val="black"/>
                </a:solidFill>
                <a:latin typeface="Monaco"/>
              </a:rPr>
              <a:t>a.client</a:t>
            </a:r>
            <a:r>
              <a:rPr lang="pl-PL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2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pl-PL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2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pl-PL" sz="12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pl-PL" sz="12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pl-PL" sz="1200" dirty="0">
                <a:solidFill>
                  <a:prstClr val="black"/>
                </a:solidFill>
                <a:latin typeface="Monaco"/>
              </a:rPr>
              <a:t>]]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2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da-DK" sz="1200" dirty="0">
                <a:solidFill>
                  <a:srgbClr val="0000FF"/>
                </a:solidFill>
                <a:latin typeface="Monaco"/>
              </a:rPr>
              <a:t>end</a:t>
            </a:r>
            <a:r>
              <a:rPr lang="da-DK" sz="12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old_state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kvget_response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action_msg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], 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kvget_response.key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action_msg.session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kvput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old_state.map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|b, a|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208C10"/>
                </a:solidFill>
                <a:latin typeface="Monaco"/>
              </a:rPr>
              <a:t>"A"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fi-FI" sz="1200" dirty="0">
                <a:solidFill>
                  <a:prstClr val="black"/>
                </a:solidFill>
                <a:latin typeface="Monaco"/>
              </a:rPr>
              <a:t>        [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a.server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a.client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b.value.push(a.item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)]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200" dirty="0" err="1">
                <a:solidFill>
                  <a:srgbClr val="0000FF"/>
                </a:solidFill>
                <a:latin typeface="Monaco"/>
              </a:rPr>
              <a:t>elsif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208C10"/>
                </a:solidFill>
                <a:latin typeface="Monaco"/>
              </a:rPr>
              <a:t>"D"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200" dirty="0">
                <a:solidFill>
                  <a:prstClr val="black"/>
                </a:solidFill>
                <a:latin typeface="Monaco"/>
              </a:rPr>
              <a:t>        [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a.server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a.client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delete_one(b.value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)]</a:t>
            </a:r>
          </a:p>
          <a:p>
            <a:pPr marL="114300" indent="0">
              <a:buNone/>
            </a:pPr>
            <a:r>
              <a:rPr lang="da-DK" sz="12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da-DK" sz="1200" dirty="0">
                <a:solidFill>
                  <a:srgbClr val="0000FF"/>
                </a:solidFill>
                <a:latin typeface="Monaco"/>
              </a:rPr>
              <a:t>end</a:t>
            </a:r>
            <a:r>
              <a:rPr lang="da-DK" sz="12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cs-CZ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cs-CZ" sz="12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200" dirty="0" err="1">
                <a:solidFill>
                  <a:srgbClr val="F76D00"/>
                </a:solidFill>
                <a:latin typeface="Monaco"/>
              </a:rPr>
              <a:t>do_checkout</a:t>
            </a:r>
            <a:endParaRPr lang="cs-CZ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cs-CZ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kvget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2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checkout_msg.map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{|c| [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c.reqid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c.session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]} </a:t>
            </a:r>
          </a:p>
          <a:p>
            <a:pPr marL="114300" indent="0">
              <a:buNone/>
            </a:pPr>
            <a:r>
              <a:rPr lang="fi-FI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lookup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kvget_response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checkout_msg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], </a:t>
            </a:r>
          </a:p>
          <a:p>
            <a:pPr marL="114300" indent="0">
              <a:buNone/>
            </a:pPr>
            <a:r>
              <a:rPr lang="cs-CZ" sz="12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kvget_response.key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cs-CZ" sz="1200" dirty="0" err="1">
                <a:solidFill>
                  <a:prstClr val="black"/>
                </a:solidFill>
                <a:latin typeface="Monaco"/>
              </a:rPr>
              <a:t>checkout_msg.session</a:t>
            </a:r>
            <a:r>
              <a:rPr lang="cs-CZ" sz="12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nl-NL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nl-NL" sz="1200" dirty="0" err="1">
                <a:solidFill>
                  <a:prstClr val="black"/>
                </a:solidFill>
                <a:latin typeface="Monaco"/>
              </a:rPr>
              <a:t>response_msg</a:t>
            </a:r>
            <a:r>
              <a:rPr lang="nl-NL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nl-NL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200" dirty="0" err="1">
                <a:solidFill>
                  <a:prstClr val="black"/>
                </a:solidFill>
                <a:latin typeface="Monaco"/>
              </a:rPr>
              <a:t>lookup.map</a:t>
            </a:r>
            <a:r>
              <a:rPr lang="nl-NL" sz="12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2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nl-NL" sz="1200" dirty="0">
                <a:solidFill>
                  <a:prstClr val="black"/>
                </a:solidFill>
                <a:latin typeface="Monaco"/>
              </a:rPr>
              <a:t>|r, c|</a:t>
            </a:r>
          </a:p>
          <a:p>
            <a:pPr marL="114300" indent="0">
              <a:buNone/>
            </a:pPr>
            <a:r>
              <a:rPr lang="fi-FI" sz="12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c.client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c.server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c.session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200" dirty="0" err="1">
                <a:solidFill>
                  <a:prstClr val="black"/>
                </a:solidFill>
                <a:latin typeface="Monaco"/>
              </a:rPr>
              <a:t>r.value</a:t>
            </a:r>
            <a:r>
              <a:rPr lang="fi-FI" sz="12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2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48934"/>
            <a:ext cx="2245107" cy="34457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numCol="1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full source in paper including replicated KVS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469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2"/>
    </mc:Choice>
    <mc:Fallback>
      <p:transition xmlns:p14="http://schemas.microsoft.com/office/powerpoint/2010/main" spd="slow" advTm="311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disorderly </a:t>
            </a:r>
            <a:br>
              <a:rPr lang="en-US" sz="3200" dirty="0" smtClean="0"/>
            </a:br>
            <a:r>
              <a:rPr lang="en-US" sz="3200" dirty="0" smtClean="0"/>
              <a:t>cart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2083" y="307863"/>
            <a:ext cx="6618717" cy="6332697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 fontScale="70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DisorderlyCart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Monaco"/>
              </a:rPr>
              <a:t>CartProtocol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Monaco"/>
              </a:rPr>
              <a:t>BestEffortDelivery</a:t>
            </a:r>
            <a:endParaRPr lang="en-US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 smtClean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table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cart_action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'session'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'item'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'action'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table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action_cnt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'session'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'item'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'action'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cnt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tr-T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Monaco"/>
              </a:rPr>
              <a:t>scratch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tr-T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tr-TR" sz="1400" dirty="0" err="1">
                <a:solidFill>
                  <a:srgbClr val="5569D0"/>
                </a:solidFill>
                <a:latin typeface="Monaco"/>
              </a:rPr>
              <a:t>status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'server'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client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session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item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cnt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F76D00"/>
                </a:solidFill>
                <a:latin typeface="Monaco"/>
              </a:rPr>
              <a:t>do_action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 err="1">
                <a:solidFill>
                  <a:prstClr val="black"/>
                </a:solidFill>
                <a:latin typeface="Monaco"/>
              </a:rPr>
              <a:t>cart_action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Monaco"/>
              </a:rPr>
              <a:t>action_msg.map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|c| 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c.session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c.item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c.action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c.reqid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end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action_cnt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cart_action.group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(  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r-FR" sz="1400" dirty="0" err="1">
                <a:solidFill>
                  <a:prstClr val="black"/>
                </a:solidFill>
                <a:latin typeface="Monaco"/>
              </a:rPr>
              <a:t>cart_action.session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 err="1">
                <a:solidFill>
                  <a:prstClr val="black"/>
                </a:solidFill>
                <a:latin typeface="Monaco"/>
              </a:rPr>
              <a:t>cart_action.item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 err="1">
                <a:solidFill>
                  <a:prstClr val="black"/>
                </a:solidFill>
                <a:latin typeface="Monaco"/>
              </a:rPr>
              <a:t>cart_action.action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count(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cart_action.reqid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))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end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  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cs-CZ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cs-CZ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 err="1">
                <a:solidFill>
                  <a:srgbClr val="F76D00"/>
                </a:solidFill>
                <a:latin typeface="Monaco"/>
              </a:rPr>
              <a:t>do_checkout</a:t>
            </a:r>
            <a:endParaRPr lang="cs-CZ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del_items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action_cnt.map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{|a|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"Del"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}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status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join([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action_cnt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checkout_msg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]).map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|a, c|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"Add"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and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not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del_items.include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?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 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c.client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c.server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a.cnt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end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status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join([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action_cnt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action_cnt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</a:p>
          <a:p>
            <a:pPr marL="114300" indent="0">
              <a:buNone/>
            </a:pPr>
            <a:r>
              <a:rPr lang="cs-CZ" sz="1400" dirty="0">
                <a:solidFill>
                  <a:prstClr val="black"/>
                </a:solidFill>
                <a:latin typeface="Monaco"/>
              </a:rPr>
              <a:t>                    </a:t>
            </a:r>
            <a:r>
              <a:rPr lang="cs-CZ" sz="1400" dirty="0" err="1">
                <a:solidFill>
                  <a:prstClr val="black"/>
                </a:solidFill>
                <a:latin typeface="Monaco"/>
              </a:rPr>
              <a:t>checkout_msg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]).map </a:t>
            </a:r>
            <a:r>
              <a:rPr lang="cs-CZ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|a1, a2, c|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a1.session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a2.session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and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a1.item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a2.item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   a1.session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c.session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   a1.action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"A"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and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a2.action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"D"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 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c.client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c.server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c.session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a1.item, a1.cnt </a:t>
            </a:r>
            <a:r>
              <a:rPr lang="pl-PL" sz="1400" dirty="0">
                <a:solidFill>
                  <a:srgbClr val="0000FF"/>
                </a:solidFill>
                <a:latin typeface="Monaco"/>
              </a:rPr>
              <a:t>-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a2.cnt]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response_msg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status.group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( </a:t>
            </a: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status.client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status.server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status.session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],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accum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(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status.cnt.times.map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{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status.item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}))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2048934"/>
            <a:ext cx="2245107" cy="34457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numCol="1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full source in paper, including replication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54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6"/>
    </mc:Choice>
    <mc:Fallback>
      <p:transition xmlns:p14="http://schemas.microsoft.com/office/powerpoint/2010/main" spd="slow" advTm="290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199" y="2415362"/>
            <a:ext cx="3929039" cy="639762"/>
          </a:xfrm>
        </p:spPr>
        <p:txBody>
          <a:bodyPr/>
          <a:lstStyle/>
          <a:p>
            <a:r>
              <a:rPr lang="en-US" dirty="0" smtClean="0"/>
              <a:t>ACID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3463271"/>
            <a:ext cx="3929039" cy="2662891"/>
          </a:xfrm>
        </p:spPr>
        <p:txBody>
          <a:bodyPr>
            <a:normAutofit/>
          </a:bodyPr>
          <a:lstStyle/>
          <a:p>
            <a:r>
              <a:rPr lang="en-US" dirty="0" smtClean="0"/>
              <a:t>general correctness </a:t>
            </a:r>
            <a:r>
              <a:rPr lang="en-US" dirty="0"/>
              <a:t>via theoretical foundations</a:t>
            </a:r>
          </a:p>
          <a:p>
            <a:pPr lvl="1"/>
            <a:r>
              <a:rPr lang="en-US" dirty="0" smtClean="0"/>
              <a:t>read/write: </a:t>
            </a:r>
            <a:r>
              <a:rPr lang="en-US" dirty="0" err="1" smtClean="0"/>
              <a:t>serializability</a:t>
            </a:r>
            <a:endParaRPr lang="en-US" dirty="0"/>
          </a:p>
          <a:p>
            <a:pPr lvl="1"/>
            <a:r>
              <a:rPr lang="en-US" dirty="0"/>
              <a:t>coordination/</a:t>
            </a:r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92130" y="2415362"/>
            <a:ext cx="3887359" cy="639762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oose consistency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92130" y="3463271"/>
            <a:ext cx="3887359" cy="2662891"/>
          </a:xfrm>
        </p:spPr>
        <p:txBody>
          <a:bodyPr>
            <a:normAutofit/>
          </a:bodyPr>
          <a:lstStyle/>
          <a:p>
            <a:r>
              <a:rPr lang="en-US" dirty="0"/>
              <a:t>app-specific correctness via design maxims</a:t>
            </a:r>
          </a:p>
          <a:p>
            <a:pPr lvl="1"/>
            <a:r>
              <a:rPr lang="en-US" dirty="0" smtClean="0"/>
              <a:t>semantic assertions</a:t>
            </a:r>
            <a:endParaRPr lang="en-US" dirty="0"/>
          </a:p>
          <a:p>
            <a:pPr lvl="1"/>
            <a:r>
              <a:rPr lang="en-US" dirty="0"/>
              <a:t>custom </a:t>
            </a:r>
            <a:r>
              <a:rPr lang="en-US" dirty="0" smtClean="0"/>
              <a:t>compensation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5067" y="6162899"/>
            <a:ext cx="3318933" cy="4616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concerns</a:t>
            </a:r>
            <a:r>
              <a:rPr lang="en-US" dirty="0" smtClean="0"/>
              <a:t>: latency, availability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23839" y="6140650"/>
            <a:ext cx="3318933" cy="4616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concerns</a:t>
            </a:r>
            <a:r>
              <a:rPr lang="en-US" dirty="0" smtClean="0"/>
              <a:t>: </a:t>
            </a:r>
            <a:r>
              <a:rPr lang="en-US" dirty="0" smtClean="0"/>
              <a:t>hard to trust, test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108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634"/>
    </mc:Choice>
    <mc:Fallback>
      <p:transition xmlns:p14="http://schemas.microsoft.com/office/powerpoint/2010/main" spd="slow" advTm="146634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229" b="45383"/>
          <a:stretch/>
        </p:blipFill>
        <p:spPr>
          <a:xfrm>
            <a:off x="1" y="1600200"/>
            <a:ext cx="9144000" cy="1863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5480" r="6317" b="3213"/>
          <a:stretch/>
        </p:blipFill>
        <p:spPr>
          <a:xfrm>
            <a:off x="1" y="3463272"/>
            <a:ext cx="9144000" cy="33947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8244"/>
          <a:stretch/>
        </p:blipFill>
        <p:spPr>
          <a:xfrm>
            <a:off x="0" y="-61764"/>
            <a:ext cx="9144000" cy="1661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CALM theorem</a:t>
            </a:r>
          </a:p>
          <a:p>
            <a:pPr lvl="1"/>
            <a:r>
              <a:rPr lang="en-US" dirty="0" smtClean="0"/>
              <a:t>what is coordination </a:t>
            </a:r>
            <a:r>
              <a:rPr lang="en-US" i="1" dirty="0" smtClean="0"/>
              <a:t>for</a:t>
            </a:r>
            <a:r>
              <a:rPr lang="en-US" dirty="0" smtClean="0"/>
              <a:t>? non-</a:t>
            </a:r>
            <a:r>
              <a:rPr lang="en-US" dirty="0" smtClean="0"/>
              <a:t>monotonicity.</a:t>
            </a:r>
          </a:p>
          <a:p>
            <a:pPr lvl="1"/>
            <a:r>
              <a:rPr lang="en-US" dirty="0" smtClean="0"/>
              <a:t>pinpoint </a:t>
            </a:r>
            <a:r>
              <a:rPr lang="en-US" dirty="0" smtClean="0"/>
              <a:t>non-monotonic </a:t>
            </a:r>
            <a:r>
              <a:rPr lang="en-US" i="1" dirty="0" smtClean="0"/>
              <a:t>points of </a:t>
            </a:r>
            <a:r>
              <a:rPr lang="en-US" i="1" dirty="0" smtClean="0"/>
              <a:t>order</a:t>
            </a:r>
            <a:endParaRPr lang="en-US" dirty="0" smtClean="0"/>
          </a:p>
          <a:p>
            <a:pPr lvl="2"/>
            <a:r>
              <a:rPr lang="en-US" dirty="0" smtClean="0"/>
              <a:t>coordination or taint tracking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Bloom</a:t>
            </a:r>
            <a:endParaRPr lang="en-US" dirty="0" smtClean="0"/>
          </a:p>
          <a:p>
            <a:pPr lvl="1"/>
            <a:r>
              <a:rPr lang="en-US" dirty="0" smtClean="0"/>
              <a:t>declarative, </a:t>
            </a:r>
            <a:r>
              <a:rPr lang="en-US" dirty="0" smtClean="0"/>
              <a:t>disorderly </a:t>
            </a:r>
            <a:r>
              <a:rPr lang="en-US" dirty="0" smtClean="0"/>
              <a:t>DSL for distributed </a:t>
            </a:r>
            <a:r>
              <a:rPr lang="en-US" dirty="0" smtClean="0"/>
              <a:t>programming</a:t>
            </a:r>
            <a:endParaRPr lang="en-US" dirty="0" smtClean="0"/>
          </a:p>
          <a:p>
            <a:pPr lvl="2"/>
            <a:r>
              <a:rPr lang="en-US" dirty="0" smtClean="0"/>
              <a:t>bud: organic Ruby embedding</a:t>
            </a:r>
          </a:p>
          <a:p>
            <a:pPr lvl="1"/>
            <a:r>
              <a:rPr lang="en-US" dirty="0" smtClean="0"/>
              <a:t>CALM analysis of monotonicity</a:t>
            </a:r>
          </a:p>
          <a:p>
            <a:pPr lvl="2"/>
            <a:r>
              <a:rPr lang="en-US" dirty="0" smtClean="0"/>
              <a:t>synthesize coordination/compensation</a:t>
            </a:r>
            <a:endParaRPr lang="en-US" dirty="0" smtClean="0"/>
          </a:p>
          <a:p>
            <a:pPr lvl="1"/>
            <a:r>
              <a:rPr lang="en-US" dirty="0" smtClean="0"/>
              <a:t>releasing to the </a:t>
            </a:r>
            <a:r>
              <a:rPr lang="en-US" dirty="0" err="1" smtClean="0"/>
              <a:t>dev</a:t>
            </a:r>
            <a:r>
              <a:rPr lang="en-US" dirty="0" smtClean="0"/>
              <a:t> community</a:t>
            </a:r>
          </a:p>
          <a:p>
            <a:pPr lvl="2"/>
            <a:r>
              <a:rPr lang="en-US" dirty="0" smtClean="0"/>
              <a:t>friends-and-family next month</a:t>
            </a:r>
          </a:p>
          <a:p>
            <a:pPr lvl="2"/>
            <a:r>
              <a:rPr lang="en-US" dirty="0" smtClean="0"/>
              <a:t>public beta, Fall 2011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4113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87"/>
    </mc:Choice>
    <mc:Fallback>
      <p:transition xmlns:p14="http://schemas.microsoft.com/office/powerpoint/2010/main" spd="slow" advTm="14528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98558"/>
            <a:ext cx="8221429" cy="5137356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n-US" sz="4800" dirty="0" smtClean="0"/>
              <a:t>http://</a:t>
            </a:r>
            <a:r>
              <a:rPr lang="en-US" sz="4800" dirty="0" err="1" smtClean="0"/>
              <a:t>bloom.cs.berkeley.edu</a:t>
            </a:r>
            <a:endParaRPr lang="en-US" sz="4800" dirty="0" smtClean="0"/>
          </a:p>
          <a:p>
            <a:pPr marL="114300" indent="0" algn="ctr">
              <a:buNone/>
            </a:pPr>
            <a:endParaRPr lang="en-US" sz="4800" dirty="0" smtClean="0"/>
          </a:p>
          <a:p>
            <a:pPr marL="114300" indent="0" algn="r">
              <a:buNone/>
            </a:pPr>
            <a:r>
              <a:rPr lang="en-US" sz="2000" i="1" dirty="0" smtClean="0"/>
              <a:t>thanks to:</a:t>
            </a:r>
          </a:p>
          <a:p>
            <a:pPr marL="114300" indent="0" algn="r">
              <a:buNone/>
            </a:pPr>
            <a:r>
              <a:rPr lang="en-US" sz="2000" dirty="0" smtClean="0"/>
              <a:t>Microsoft Research</a:t>
            </a:r>
          </a:p>
          <a:p>
            <a:pPr marL="114300" indent="0" algn="r">
              <a:buNone/>
            </a:pPr>
            <a:r>
              <a:rPr lang="en-US" sz="2000" dirty="0" smtClean="0"/>
              <a:t>Yahoo! Research</a:t>
            </a:r>
          </a:p>
          <a:p>
            <a:pPr marL="114300" indent="0" algn="r">
              <a:buNone/>
            </a:pPr>
            <a:r>
              <a:rPr lang="en-US" sz="2000" dirty="0" smtClean="0"/>
              <a:t>IBM Research</a:t>
            </a:r>
            <a:endParaRPr lang="en-US" sz="2000" dirty="0" smtClean="0"/>
          </a:p>
          <a:p>
            <a:pPr marL="114300" indent="0" algn="r">
              <a:buNone/>
            </a:pPr>
            <a:r>
              <a:rPr lang="en-US" sz="2000" dirty="0" smtClean="0"/>
              <a:t>NSF</a:t>
            </a:r>
          </a:p>
          <a:p>
            <a:pPr marL="114300" indent="0" algn="r">
              <a:buNone/>
            </a:pPr>
            <a:r>
              <a:rPr lang="en-US" sz="2000" dirty="0" smtClean="0"/>
              <a:t>AFOSR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26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88"/>
    </mc:Choice>
    <mc:Fallback>
      <p:transition xmlns:p14="http://schemas.microsoft.com/office/powerpoint/2010/main" spd="slow" advTm="778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propagation…?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8933"/>
            <a:ext cx="6493619" cy="4351867"/>
          </a:xfrm>
        </p:spPr>
        <p:txBody>
          <a:bodyPr/>
          <a:lstStyle/>
          <a:p>
            <a:r>
              <a:rPr lang="en-US" dirty="0" smtClean="0"/>
              <a:t>Technology Review TR10 2010:</a:t>
            </a:r>
          </a:p>
          <a:p>
            <a:pPr lvl="1"/>
            <a:r>
              <a:rPr lang="en-US" i="1" dirty="0" smtClean="0"/>
              <a:t>“The </a:t>
            </a:r>
            <a:r>
              <a:rPr lang="en-US" i="1" dirty="0"/>
              <a:t>question that we ask is simple: is the technology likely to change the world</a:t>
            </a:r>
            <a:r>
              <a:rPr lang="en-US" i="1" dirty="0" smtClean="0"/>
              <a:t>?”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Fortune Magazine 2010 Top in Tech:</a:t>
            </a:r>
          </a:p>
          <a:p>
            <a:pPr lvl="1"/>
            <a:r>
              <a:rPr lang="en-US" i="1" dirty="0" smtClean="0"/>
              <a:t>“Some </a:t>
            </a:r>
            <a:r>
              <a:rPr lang="en-US" i="1" dirty="0"/>
              <a:t>of our choices may surprise you</a:t>
            </a:r>
            <a:r>
              <a:rPr lang="en-US" i="1" dirty="0" smtClean="0"/>
              <a:t>.”</a:t>
            </a:r>
          </a:p>
          <a:p>
            <a:endParaRPr lang="en-US" dirty="0" smtClean="0"/>
          </a:p>
          <a:p>
            <a:r>
              <a:rPr lang="en-US" dirty="0" err="1" smtClean="0"/>
              <a:t>Twittersphere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/>
              <a:t>“Read this.  Read this now.”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28" y="1613022"/>
            <a:ext cx="1447800" cy="1854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522924" y="3887275"/>
            <a:ext cx="2621076" cy="634933"/>
            <a:chOff x="6522924" y="4098205"/>
            <a:chExt cx="2621076" cy="634933"/>
          </a:xfrm>
        </p:grpSpPr>
        <p:sp>
          <p:nvSpPr>
            <p:cNvPr id="7" name="Rectangle 6"/>
            <p:cNvSpPr/>
            <p:nvPr/>
          </p:nvSpPr>
          <p:spPr>
            <a:xfrm>
              <a:off x="6522924" y="4098205"/>
              <a:ext cx="2621076" cy="634933"/>
            </a:xfrm>
            <a:prstGeom prst="rect">
              <a:avLst/>
            </a:prstGeom>
            <a:solidFill>
              <a:srgbClr val="0D284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374" y="4204742"/>
              <a:ext cx="2505626" cy="426884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20" y="4522208"/>
            <a:ext cx="2010480" cy="13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to LP and active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/>
              <a:t>Unlike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earlier efforts such as </a:t>
            </a:r>
            <a:r>
              <a:rPr lang="en-US" dirty="0">
                <a:solidFill>
                  <a:srgbClr val="000000"/>
                </a:solidFill>
              </a:rPr>
              <a:t>Prolog, active database languages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our own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Overlog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language for distributed systems [16], </a:t>
            </a:r>
            <a:r>
              <a:rPr lang="en-US" dirty="0">
                <a:solidFill>
                  <a:srgbClr val="000000"/>
                </a:solidFill>
              </a:rPr>
              <a:t>Bloom is purely declarative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the syntax of a program contains the full spec-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ification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its semantics, and </a:t>
            </a:r>
            <a:r>
              <a:rPr lang="en-US" dirty="0">
                <a:solidFill>
                  <a:srgbClr val="000000"/>
                </a:solidFill>
              </a:rPr>
              <a:t>there is no need for the programmer </a:t>
            </a:r>
            <a:r>
              <a:rPr lang="en-US" dirty="0"/>
              <a:t>to understand or reason about the behavior of the evaluation engine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Bloom is based on a formal temporal logic called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Dedalus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[3]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4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ruby?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Bud uses a Ruby-flavored syntax, but this is not fundamental; we have experimented with analogous Bloom </a:t>
            </a:r>
            <a:r>
              <a:rPr lang="en-US" dirty="0" err="1" smtClean="0"/>
              <a:t>embeddings</a:t>
            </a:r>
            <a:r>
              <a:rPr lang="en-US" dirty="0" smtClean="0"/>
              <a:t> </a:t>
            </a:r>
            <a:r>
              <a:rPr lang="en-US" dirty="0"/>
              <a:t>in other languages including Python, </a:t>
            </a:r>
            <a:r>
              <a:rPr lang="en-US" dirty="0" err="1"/>
              <a:t>Erlang</a:t>
            </a:r>
            <a:r>
              <a:rPr lang="en-US" dirty="0"/>
              <a:t> and </a:t>
            </a:r>
            <a:r>
              <a:rPr lang="en-US" dirty="0" err="1"/>
              <a:t>Scala</a:t>
            </a:r>
            <a:r>
              <a:rPr lang="en-US" dirty="0"/>
              <a:t>, and they look similar in structure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4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dirty="0" err="1" smtClean="0"/>
              <a:t>erlang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dirty="0" smtClean="0"/>
              <a:t>we </a:t>
            </a:r>
            <a:r>
              <a:rPr lang="en-US" dirty="0"/>
              <a:t>did a simple Bloom prototype DSL in </a:t>
            </a:r>
            <a:r>
              <a:rPr lang="en-US" dirty="0" err="1"/>
              <a:t>Erlang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(which we cannot help but call “</a:t>
            </a:r>
            <a:r>
              <a:rPr lang="en-US" dirty="0" err="1">
                <a:solidFill>
                  <a:srgbClr val="000000"/>
                </a:solidFill>
              </a:rPr>
              <a:t>Bloomerlang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”), and </a:t>
            </a:r>
            <a:r>
              <a:rPr lang="en-US" dirty="0">
                <a:solidFill>
                  <a:srgbClr val="000000"/>
                </a:solidFill>
              </a:rPr>
              <a:t>there is a natural correspondence between Bloom-style distributed rules and </a:t>
            </a:r>
            <a:r>
              <a:rPr lang="en-US" dirty="0" err="1">
                <a:solidFill>
                  <a:srgbClr val="000000"/>
                </a:solidFill>
              </a:rPr>
              <a:t>Erlang</a:t>
            </a:r>
            <a:r>
              <a:rPr lang="en-US" dirty="0">
                <a:solidFill>
                  <a:srgbClr val="000000"/>
                </a:solidFill>
              </a:rPr>
              <a:t> actors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However there is no requirement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Erlang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programs to be written in the disorderly style of Bloom. </a:t>
            </a:r>
            <a:r>
              <a:rPr lang="en-US" dirty="0">
                <a:solidFill>
                  <a:srgbClr val="000000"/>
                </a:solidFill>
              </a:rPr>
              <a:t>It is not obvious that typical </a:t>
            </a:r>
            <a:r>
              <a:rPr lang="en-US" dirty="0" err="1">
                <a:solidFill>
                  <a:srgbClr val="000000"/>
                </a:solidFill>
              </a:rPr>
              <a:t>Erlang</a:t>
            </a:r>
            <a:r>
              <a:rPr lang="en-US" dirty="0">
                <a:solidFill>
                  <a:srgbClr val="000000"/>
                </a:solidFill>
              </a:rPr>
              <a:t> programs 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significantly more </a:t>
            </a:r>
            <a:r>
              <a:rPr lang="en-US" dirty="0">
                <a:solidFill>
                  <a:srgbClr val="000000"/>
                </a:solidFill>
              </a:rPr>
              <a:t>amenable to a useful points-of-order analysis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than programs written in any other functional language</a:t>
            </a:r>
            <a:r>
              <a:rPr lang="en-US" dirty="0">
                <a:solidFill>
                  <a:srgbClr val="000000"/>
                </a:solidFill>
              </a:rPr>
              <a:t>. For example, ordered lists are basic constructs in functional languages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without program annotation or deeper analysis than we need to do in Bloom, any code that modifies lists would need be marked as a point of order, much like our destructive shopping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cart”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99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CALM analysis for traditional languages?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believe that</a:t>
            </a:r>
            <a:r>
              <a:rPr lang="en-US" dirty="0"/>
              <a:t> Bloom’s “disorderly by default”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style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encourages order-independent programming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we know that its </a:t>
            </a:r>
            <a:r>
              <a:rPr lang="en-US" dirty="0">
                <a:solidFill>
                  <a:srgbClr val="7F7F7F"/>
                </a:solidFill>
              </a:rPr>
              <a:t>roots in database theory helped produce a simple but useful program analysis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technique. While </a:t>
            </a:r>
            <a:r>
              <a:rPr lang="en-US" dirty="0"/>
              <a:t>we would be happy to see the </a:t>
            </a:r>
            <a:r>
              <a:rPr lang="en-US" dirty="0" smtClean="0"/>
              <a:t>analysis “</a:t>
            </a:r>
            <a:r>
              <a:rPr lang="en-US" dirty="0"/>
              <a:t>ported”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 other distributed programming environments, </a:t>
            </a:r>
            <a:r>
              <a:rPr lang="en-US" dirty="0">
                <a:solidFill>
                  <a:srgbClr val="000000"/>
                </a:solidFill>
              </a:rPr>
              <a:t>it may be that design patterns using Bloom-</a:t>
            </a:r>
            <a:r>
              <a:rPr lang="en-US" dirty="0" err="1">
                <a:solidFill>
                  <a:srgbClr val="000000"/>
                </a:solidFill>
              </a:rPr>
              <a:t>esque</a:t>
            </a:r>
            <a:r>
              <a:rPr lang="en-US" dirty="0">
                <a:solidFill>
                  <a:srgbClr val="000000"/>
                </a:solidFill>
              </a:rPr>
              <a:t> disorderly programming are the natural way to achieve this.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3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855" y="1613022"/>
            <a:ext cx="5165145" cy="36646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3" y="1613022"/>
            <a:ext cx="2730500" cy="1460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21" y="3073522"/>
            <a:ext cx="2476500" cy="1790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b="53787"/>
          <a:stretch/>
        </p:blipFill>
        <p:spPr>
          <a:xfrm>
            <a:off x="228121" y="4864222"/>
            <a:ext cx="3340100" cy="8099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68205" y="3649273"/>
            <a:ext cx="417297" cy="41729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7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0"/>
    </mc:Choice>
    <mc:Fallback xmlns="">
      <p:transition xmlns:p14="http://schemas.microsoft.com/office/powerpoint/2010/main" spd="slow" advTm="1694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graphs</a:t>
            </a:r>
            <a:endParaRPr lang="en-US" dirty="0"/>
          </a:p>
        </p:txBody>
      </p:sp>
      <p:pic>
        <p:nvPicPr>
          <p:cNvPr id="6" name="Picture 5" descr="rel_delivery.pdf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4" t="4834" r="19440"/>
          <a:stretch/>
        </p:blipFill>
        <p:spPr>
          <a:xfrm>
            <a:off x="5089700" y="2150872"/>
            <a:ext cx="2907184" cy="4395162"/>
          </a:xfrm>
          <a:prstGeom prst="rect">
            <a:avLst/>
          </a:prstGeom>
        </p:spPr>
      </p:pic>
      <p:pic>
        <p:nvPicPr>
          <p:cNvPr id="5" name="Picture 4" descr="be_delivery.pdf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8250" r="9250"/>
          <a:stretch/>
        </p:blipFill>
        <p:spPr>
          <a:xfrm>
            <a:off x="1419863" y="2565044"/>
            <a:ext cx="3006292" cy="29461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92775" y="628226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BestEffortDelivery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06923" y="627944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ReliableDelivery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desire: best of both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94418"/>
            <a:ext cx="8244843" cy="4106382"/>
          </a:xfrm>
        </p:spPr>
        <p:txBody>
          <a:bodyPr/>
          <a:lstStyle/>
          <a:p>
            <a:r>
              <a:rPr lang="en-US" dirty="0" smtClean="0"/>
              <a:t>theoretical foundation </a:t>
            </a:r>
            <a:r>
              <a:rPr lang="en-US" dirty="0" smtClean="0"/>
              <a:t>for </a:t>
            </a:r>
            <a:r>
              <a:rPr lang="en-US" dirty="0" smtClean="0"/>
              <a:t>correctness </a:t>
            </a:r>
            <a:r>
              <a:rPr lang="en-US" dirty="0" smtClean="0"/>
              <a:t>under loose consistency</a:t>
            </a:r>
          </a:p>
          <a:p>
            <a:endParaRPr lang="en-US" dirty="0" smtClean="0"/>
          </a:p>
          <a:p>
            <a:r>
              <a:rPr lang="en-US" dirty="0" smtClean="0"/>
              <a:t>embodiment of theory in a programming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2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36"/>
    </mc:Choice>
    <mc:Fallback>
      <p:transition xmlns:p14="http://schemas.microsoft.com/office/powerpoint/2010/main" spd="slow" advTm="2863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cart implementations</a:t>
            </a:r>
            <a:endParaRPr lang="en-US" dirty="0"/>
          </a:p>
        </p:txBody>
      </p:sp>
      <p:pic>
        <p:nvPicPr>
          <p:cNvPr id="4" name="Picture 3" descr="disorderly_base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831" y="2057049"/>
            <a:ext cx="4594473" cy="3978915"/>
          </a:xfrm>
          <a:prstGeom prst="rect">
            <a:avLst/>
          </a:prstGeom>
        </p:spPr>
      </p:pic>
      <p:pic>
        <p:nvPicPr>
          <p:cNvPr id="5" name="Picture 4" descr="dc_kvs.pd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050" y="1899687"/>
            <a:ext cx="5057759" cy="4370975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250126" y="6068405"/>
            <a:ext cx="3910389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dirty="0" smtClean="0"/>
              <a:t>destructive</a:t>
            </a:r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795850" y="6068405"/>
            <a:ext cx="3910389" cy="639762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dirty="0" smtClean="0"/>
              <a:t>disorderly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43398" y="3497410"/>
            <a:ext cx="5042565" cy="1819865"/>
            <a:chOff x="2443398" y="3497410"/>
            <a:chExt cx="5042565" cy="1819865"/>
          </a:xfrm>
        </p:grpSpPr>
        <p:sp>
          <p:nvSpPr>
            <p:cNvPr id="10" name="Oval 9"/>
            <p:cNvSpPr/>
            <p:nvPr/>
          </p:nvSpPr>
          <p:spPr>
            <a:xfrm>
              <a:off x="2443398" y="3506887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651917" y="3497410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34100" y="3506887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234853" y="4255593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850716" y="4255593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556895" y="5165412"/>
              <a:ext cx="151863" cy="151863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92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00"/>
    </mc:Choice>
    <mc:Fallback>
      <p:transition xmlns:p14="http://schemas.microsoft.com/office/powerpoint/2010/main" spd="slow" advTm="218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example analysis in paper: replicated shopping carts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“destructive” cart implements a replicated key/value store</a:t>
            </a:r>
          </a:p>
          <a:p>
            <a:pPr lvl="1"/>
            <a:r>
              <a:rPr lang="en-US" dirty="0" smtClean="0"/>
              <a:t>key: session id</a:t>
            </a:r>
          </a:p>
          <a:p>
            <a:pPr lvl="1"/>
            <a:r>
              <a:rPr lang="en-US" dirty="0" smtClean="0"/>
              <a:t>value: array of the items in cart</a:t>
            </a:r>
          </a:p>
          <a:p>
            <a:pPr lvl="1"/>
            <a:r>
              <a:rPr lang="en-US" dirty="0" smtClean="0"/>
              <a:t>add/delete “destructively” modify the value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“disorderly” cart uses accumulation and aggregation</a:t>
            </a:r>
          </a:p>
          <a:p>
            <a:pPr lvl="1"/>
            <a:r>
              <a:rPr lang="en-US" dirty="0" smtClean="0"/>
              <a:t>adds/deletes received/replicated monotonically </a:t>
            </a:r>
          </a:p>
          <a:p>
            <a:pPr lvl="1"/>
            <a:r>
              <a:rPr lang="en-US" dirty="0" smtClean="0"/>
              <a:t>checkout requires counting up the adds/deletes</a:t>
            </a:r>
          </a:p>
          <a:p>
            <a:pPr lvl="1"/>
            <a:r>
              <a:rPr lang="en-US" dirty="0" smtClean="0"/>
              <a:t>hence coordinate only at checkout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5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on Quicksand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Campbell/</a:t>
            </a:r>
            <a:r>
              <a:rPr lang="en-US" dirty="0" err="1" smtClean="0"/>
              <a:t>Helland</a:t>
            </a:r>
            <a:r>
              <a:rPr lang="en-US" dirty="0" smtClean="0"/>
              <a:t> CIDR 2009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goal:		avoid coordination entirely</a:t>
            </a:r>
            <a:endParaRPr lang="en-US" dirty="0"/>
          </a:p>
          <a:p>
            <a:r>
              <a:rPr lang="en-US" dirty="0" smtClean="0"/>
              <a:t>maxim:</a:t>
            </a:r>
            <a:r>
              <a:rPr lang="en-US" dirty="0"/>
              <a:t>	</a:t>
            </a:r>
            <a:r>
              <a:rPr lang="en-US" dirty="0" smtClean="0"/>
              <a:t>memories</a:t>
            </a:r>
            <a:r>
              <a:rPr lang="en-US" dirty="0"/>
              <a:t>, guesses and apologies</a:t>
            </a:r>
          </a:p>
          <a:p>
            <a:endParaRPr lang="en-US" dirty="0" smtClean="0"/>
          </a:p>
          <a:p>
            <a:r>
              <a:rPr lang="en-US" dirty="0" smtClean="0"/>
              <a:t>can we use Bloom analysis to automate/prove correctness of this?</a:t>
            </a:r>
          </a:p>
          <a:p>
            <a:pPr lvl="1"/>
            <a:r>
              <a:rPr lang="en-US" dirty="0" smtClean="0"/>
              <a:t>initial ideas so far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quicksand &amp; maxims </a:t>
            </a:r>
            <a:br>
              <a:rPr lang="en-US" dirty="0" smtClean="0"/>
            </a:br>
            <a:r>
              <a:rPr lang="en-US" dirty="0" smtClean="0"/>
              <a:t>to code &amp;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“guesses”: easy to see in dependency graph</a:t>
            </a:r>
          </a:p>
          <a:p>
            <a:pPr lvl="1"/>
            <a:r>
              <a:rPr lang="en-US" dirty="0" smtClean="0"/>
              <a:t>any collection downstream of an uncoordinated point of order</a:t>
            </a:r>
          </a:p>
          <a:p>
            <a:pPr lvl="1"/>
            <a:r>
              <a:rPr lang="en-US" dirty="0" smtClean="0"/>
              <a:t>compiler rewrites schema to add “taint” attribute to these</a:t>
            </a:r>
          </a:p>
          <a:p>
            <a:pPr lvl="2"/>
            <a:r>
              <a:rPr lang="en-US" dirty="0" smtClean="0"/>
              <a:t>and rewrites rules to carry taint bit along </a:t>
            </a:r>
          </a:p>
          <a:p>
            <a:r>
              <a:rPr lang="en-US" dirty="0" smtClean="0"/>
              <a:t>“memories” at interfaces</a:t>
            </a:r>
          </a:p>
          <a:p>
            <a:pPr lvl="1"/>
            <a:r>
              <a:rPr lang="en-US" dirty="0" smtClean="0"/>
              <a:t>compiler interposes table in front of any tainted output interface</a:t>
            </a:r>
          </a:p>
          <a:p>
            <a:r>
              <a:rPr lang="en-US" dirty="0" smtClean="0"/>
              <a:t>“apologies”</a:t>
            </a:r>
          </a:p>
          <a:p>
            <a:pPr lvl="1"/>
            <a:r>
              <a:rPr lang="en-US" dirty="0" smtClean="0"/>
              <a:t>need to determine when “memory” tuples were inconsistent</a:t>
            </a:r>
          </a:p>
          <a:p>
            <a:pPr lvl="1"/>
            <a:r>
              <a:rPr lang="en-US" dirty="0" smtClean="0"/>
              <a:t>idea: wrap tainted code blocks with “background” coordination check</a:t>
            </a:r>
          </a:p>
          <a:p>
            <a:pPr lvl="2"/>
            <a:r>
              <a:rPr lang="en-US" dirty="0" smtClean="0"/>
              <a:t>upon success, garbage-collect relevant “memories”</a:t>
            </a:r>
          </a:p>
          <a:p>
            <a:pPr lvl="2"/>
            <a:r>
              <a:rPr lang="en-US" dirty="0" smtClean="0"/>
              <a:t>upon failure, invoke custom “apology” logic to achieve some invariant</a:t>
            </a:r>
          </a:p>
          <a:p>
            <a:pPr lvl="2"/>
            <a:r>
              <a:rPr lang="en-US" dirty="0" smtClean="0"/>
              <a:t>ideally, prove that inconsistent tuples + apology logic = invariant satisfied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80533" y="2421467"/>
            <a:ext cx="2489200" cy="609600"/>
          </a:xfrm>
          <a:prstGeom prst="roundRect">
            <a:avLst/>
          </a:prstGeom>
          <a:solidFill>
            <a:srgbClr val="A9A67B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0533" y="3132666"/>
            <a:ext cx="2489200" cy="184573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infrastructure</a:t>
            </a:r>
            <a:endParaRPr lang="en-US" dirty="0"/>
          </a:p>
        </p:txBody>
      </p:sp>
      <p:sp>
        <p:nvSpPr>
          <p:cNvPr id="9" name="Trapezoid 8"/>
          <p:cNvSpPr/>
          <p:nvPr/>
        </p:nvSpPr>
        <p:spPr>
          <a:xfrm>
            <a:off x="220132" y="5063063"/>
            <a:ext cx="3894667" cy="1405467"/>
          </a:xfrm>
          <a:prstGeom prst="trapezoid">
            <a:avLst/>
          </a:prstGeom>
          <a:blipFill rotWithShape="1"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theoretical foundation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03333" y="2421466"/>
            <a:ext cx="2489200" cy="1794933"/>
          </a:xfrm>
          <a:prstGeom prst="roundRect">
            <a:avLst/>
          </a:prstGeom>
          <a:solidFill>
            <a:srgbClr val="675E47"/>
          </a:solidFill>
          <a:ln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logic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4707468" y="4588933"/>
            <a:ext cx="4284132" cy="1879597"/>
          </a:xfrm>
          <a:prstGeom prst="cloud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b="1" spc="50" dirty="0" smtClean="0">
              <a:ln w="11430"/>
              <a:solidFill>
                <a:srgbClr val="2F2B2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b="1" spc="50" dirty="0">
              <a:ln w="11430"/>
              <a:solidFill>
                <a:srgbClr val="2F2B2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b="1" spc="50" dirty="0" smtClean="0">
                <a:ln w="11430"/>
                <a:solidFill>
                  <a:schemeClr val="tx1"/>
                </a:solidFill>
                <a:effectLst/>
              </a:rPr>
              <a:t>quicksand</a:t>
            </a:r>
            <a:endParaRPr lang="en-US" b="1" spc="50" dirty="0">
              <a:ln w="11430"/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03333" y="4267198"/>
            <a:ext cx="2489200" cy="660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system infrastructure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199" y="1206621"/>
            <a:ext cx="8221429" cy="11430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5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class Bud</a:t>
            </a:r>
          </a:p>
          <a:p>
            <a:pPr lvl="1"/>
            <a:r>
              <a:rPr lang="en-US" dirty="0" smtClean="0"/>
              <a:t>“declare” methods for collections of Bloom statements</a:t>
            </a:r>
          </a:p>
          <a:p>
            <a:pPr lvl="2"/>
            <a:r>
              <a:rPr lang="en-US" dirty="0" smtClean="0"/>
              <a:t>checked for legality, potentially optimized/rewritten</a:t>
            </a:r>
          </a:p>
          <a:p>
            <a:pPr marL="708660" lvl="2">
              <a:buClr>
                <a:schemeClr val="accent1"/>
              </a:buClr>
            </a:pPr>
            <a:r>
              <a:rPr lang="en-US" sz="2000" dirty="0"/>
              <a:t>template methods for schemas and data</a:t>
            </a:r>
          </a:p>
          <a:p>
            <a:endParaRPr lang="en-US" dirty="0" smtClean="0"/>
          </a:p>
          <a:p>
            <a:r>
              <a:rPr lang="en-US" dirty="0" smtClean="0"/>
              <a:t>all the usual Ruby goodness applies</a:t>
            </a:r>
          </a:p>
          <a:p>
            <a:pPr lvl="1"/>
            <a:r>
              <a:rPr lang="en-US" dirty="0" smtClean="0"/>
              <a:t>rich dynamic type system</a:t>
            </a:r>
          </a:p>
          <a:p>
            <a:pPr lvl="1"/>
            <a:r>
              <a:rPr lang="en-US" dirty="0" smtClean="0"/>
              <a:t>OO inheritance, </a:t>
            </a:r>
            <a:r>
              <a:rPr lang="en-US" dirty="0" err="1" smtClean="0"/>
              <a:t>mixins</a:t>
            </a:r>
            <a:r>
              <a:rPr lang="en-US" dirty="0" smtClean="0"/>
              <a:t> (~multiple inheritance), encapsulation</a:t>
            </a:r>
          </a:p>
          <a:p>
            <a:pPr lvl="1"/>
            <a:r>
              <a:rPr lang="en-US" dirty="0" smtClean="0"/>
              <a:t>functional programming comprehension syntax</a:t>
            </a:r>
          </a:p>
          <a:p>
            <a:pPr lvl="1"/>
            <a:r>
              <a:rPr lang="en-US" dirty="0" smtClean="0"/>
              <a:t>libraries for everything under the sun</a:t>
            </a:r>
          </a:p>
        </p:txBody>
      </p:sp>
    </p:spTree>
    <p:extLst>
      <p:ext uri="{BB962C8B-B14F-4D97-AF65-F5344CB8AC3E}">
        <p14:creationId xmlns:p14="http://schemas.microsoft.com/office/powerpoint/2010/main" val="162676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 of ruby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175" y="2048933"/>
            <a:ext cx="3201092" cy="4351867"/>
          </a:xfrm>
          <a:prstGeom prst="rect">
            <a:avLst/>
          </a:prstGeom>
          <a:ln w="25400" cap="flat" cmpd="sng" algn="ctr">
            <a:solidFill>
              <a:schemeClr val="tx2">
                <a:lumMod val="90000"/>
                <a:lumOff val="1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MixMeIn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F76D00"/>
                </a:solidFill>
                <a:latin typeface="Monaco"/>
              </a:rPr>
              <a:t>mixi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"who do we appreciate"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ro-RO" sz="1400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ro-RO" sz="1400" dirty="0">
                <a:solidFill>
                  <a:prstClr val="black"/>
                </a:solidFill>
                <a:latin typeface="Monaco"/>
              </a:rPr>
              <a:t> SuperDuper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F76D00"/>
                </a:solidFill>
                <a:latin typeface="Monaco"/>
              </a:rPr>
              <a:t>doit</a:t>
            </a:r>
            <a:endParaRPr lang="fr-FR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ro-RO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ro-RO" sz="1400" dirty="0">
                <a:solidFill>
                  <a:srgbClr val="208C10"/>
                </a:solidFill>
                <a:latin typeface="Monaco"/>
              </a:rPr>
              <a:t>"a super duper bean"</a:t>
            </a:r>
            <a:endParaRPr lang="ro-RO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44824" y="2048933"/>
            <a:ext cx="4625178" cy="4351867"/>
          </a:xfrm>
          <a:prstGeom prst="rect">
            <a:avLst/>
          </a:prstGeom>
          <a:ln w="25400" cap="flat" cmpd="sng" algn="ctr">
            <a:solidFill>
              <a:schemeClr val="tx2">
                <a:lumMod val="90000"/>
                <a:lumOff val="1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ro-RO" sz="1400" dirty="0">
                <a:solidFill>
                  <a:srgbClr val="0000FF"/>
                </a:solidFill>
                <a:latin typeface="Monaco"/>
              </a:rPr>
              <a:t>class</a:t>
            </a:r>
            <a:r>
              <a:rPr lang="ro-RO" sz="1400" dirty="0">
                <a:solidFill>
                  <a:prstClr val="black"/>
                </a:solidFill>
                <a:latin typeface="Monaco"/>
              </a:rPr>
              <a:t> Submarine &lt; SuperDuper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MixMeIn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fr-FR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F76D00"/>
                </a:solidFill>
                <a:latin typeface="Monaco"/>
              </a:rPr>
              <a:t>doit</a:t>
            </a:r>
            <a:endParaRPr lang="fr-FR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"a yellow submarine"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F76D00"/>
                </a:solidFill>
                <a:latin typeface="Monaco"/>
              </a:rPr>
              <a:t>sing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puts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"we all live </a:t>
            </a:r>
            <a:r>
              <a:rPr lang="en-US" sz="1400" dirty="0" smtClean="0">
                <a:solidFill>
                  <a:srgbClr val="208C10"/>
                </a:solidFill>
                <a:latin typeface="Monaco"/>
              </a:rPr>
              <a:t>in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"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doit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F76D00"/>
                </a:solidFill>
                <a:latin typeface="Monaco"/>
              </a:rPr>
              <a:t>chant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nums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)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out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nums.map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{ |n|  n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*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}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puts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out.inspect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Monaco"/>
              </a:rPr>
              <a:t>+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>
                <a:solidFill>
                  <a:srgbClr val="208C10"/>
                </a:solidFill>
                <a:latin typeface="Monaco"/>
              </a:rPr>
              <a:t>" "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Monaco"/>
              </a:rPr>
              <a:t>+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mixi</a:t>
            </a:r>
            <a:endParaRPr lang="pl-PL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s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2300FF"/>
                </a:solidFill>
                <a:latin typeface="Monaco"/>
              </a:rPr>
              <a:t>Submarine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new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err="1">
                <a:solidFill>
                  <a:prstClr val="black"/>
                </a:solidFill>
                <a:latin typeface="Monaco"/>
              </a:rPr>
              <a:t>s.sing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;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s.chant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([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1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2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4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9895" y="2048933"/>
            <a:ext cx="1331437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7700" y="4355028"/>
            <a:ext cx="2305414" cy="3118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553" y="265152"/>
            <a:ext cx="2967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</a:p>
          <a:p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err="1" smtClean="0"/>
              <a:t>Enumerables</a:t>
            </a:r>
            <a:r>
              <a:rPr lang="en-US" dirty="0" smtClean="0"/>
              <a:t> and code blocks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5740" y="3584222"/>
            <a:ext cx="1122594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0561" y="2517406"/>
            <a:ext cx="479328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05740" y="3881959"/>
            <a:ext cx="479328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32625" y="2308545"/>
            <a:ext cx="882928" cy="311848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43604" y="2020646"/>
            <a:ext cx="882928" cy="311848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05740" y="2308545"/>
            <a:ext cx="479328" cy="311848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13773" y="4634380"/>
            <a:ext cx="460226" cy="311848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465003" y="3605365"/>
            <a:ext cx="479328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3510" y="265152"/>
            <a:ext cx="1097821" cy="31184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92404" y="577000"/>
            <a:ext cx="882928" cy="311848"/>
          </a:xfrm>
          <a:prstGeom prst="rect">
            <a:avLst/>
          </a:prstGeom>
          <a:solidFill>
            <a:srgbClr val="00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92404" y="876634"/>
            <a:ext cx="2782263" cy="3118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5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app:</a:t>
            </a:r>
            <a:r>
              <a:rPr lang="en-US" dirty="0"/>
              <a:t> </a:t>
            </a:r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replicated for HA and low latency</a:t>
            </a:r>
          </a:p>
          <a:p>
            <a:r>
              <a:rPr lang="en-US" dirty="0" smtClean="0"/>
              <a:t>clients associated with unique session IDs</a:t>
            </a:r>
          </a:p>
          <a:p>
            <a:r>
              <a:rPr lang="en-US" dirty="0" err="1" smtClean="0"/>
              <a:t>add_item</a:t>
            </a:r>
            <a:r>
              <a:rPr lang="en-US" dirty="0" smtClean="0"/>
              <a:t>, </a:t>
            </a:r>
            <a:r>
              <a:rPr lang="en-US" dirty="0" err="1" smtClean="0"/>
              <a:t>deleted_item</a:t>
            </a:r>
            <a:r>
              <a:rPr lang="en-US" dirty="0" smtClean="0"/>
              <a:t>, checkout</a:t>
            </a:r>
          </a:p>
          <a:p>
            <a:endParaRPr lang="en-US" dirty="0" smtClean="0"/>
          </a:p>
          <a:p>
            <a:r>
              <a:rPr lang="en-US" b="1" dirty="0" smtClean="0"/>
              <a:t>challenge:</a:t>
            </a:r>
            <a:r>
              <a:rPr lang="en-US" dirty="0" smtClean="0"/>
              <a:t> 	guarantee </a:t>
            </a:r>
            <a:r>
              <a:rPr lang="en-US" i="1" dirty="0" smtClean="0"/>
              <a:t>eventual consistency</a:t>
            </a:r>
            <a:r>
              <a:rPr lang="en-US" dirty="0" smtClean="0"/>
              <a:t> of replicas</a:t>
            </a:r>
          </a:p>
          <a:p>
            <a:r>
              <a:rPr lang="en-US" b="1" dirty="0" smtClean="0"/>
              <a:t>maxim: 	</a:t>
            </a:r>
            <a:r>
              <a:rPr lang="en-US" dirty="0" smtClean="0"/>
              <a:t>use commutative operations</a:t>
            </a:r>
          </a:p>
          <a:p>
            <a:pPr lvl="1"/>
            <a:r>
              <a:rPr lang="en-US" dirty="0" smtClean="0"/>
              <a:t>c.f. Amazon Dynamo, Campbell/</a:t>
            </a:r>
            <a:r>
              <a:rPr lang="en-US" dirty="0" err="1" smtClean="0"/>
              <a:t>Helland</a:t>
            </a:r>
            <a:r>
              <a:rPr lang="en-US" dirty="0" smtClean="0"/>
              <a:t> “Building on Quicksand”</a:t>
            </a:r>
          </a:p>
          <a:p>
            <a:pPr lvl="1"/>
            <a:r>
              <a:rPr lang="en-US" dirty="0" smtClean="0"/>
              <a:t>easier said than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7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</a:t>
            </a:r>
            <a:br>
              <a:rPr lang="en-US" sz="3600" dirty="0" smtClean="0"/>
            </a:br>
            <a:r>
              <a:rPr lang="en-US" sz="3600" dirty="0" smtClean="0"/>
              <a:t>interfaces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CartClientProtocol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input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5569D0"/>
                </a:solidFill>
                <a:latin typeface="Monaco"/>
              </a:rPr>
              <a:t>client_action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'server'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'session'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'item'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'action'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cs-CZ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Monaco"/>
              </a:rPr>
              <a:t>input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cs-CZ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cs-CZ" sz="1400" dirty="0" err="1">
                <a:solidFill>
                  <a:srgbClr val="5569D0"/>
                </a:solidFill>
                <a:latin typeface="Monaco"/>
              </a:rPr>
              <a:t>client_checkout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'server'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'session'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5569D0"/>
                </a:solidFill>
                <a:latin typeface="Monaco"/>
              </a:rPr>
              <a:t>client_response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tr-TR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client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'server'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session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>
                <a:solidFill>
                  <a:srgbClr val="208C10"/>
                </a:solidFill>
                <a:latin typeface="Monaco"/>
              </a:rPr>
              <a:t>contents</a:t>
            </a:r>
            <a:r>
              <a:rPr lang="tr-T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 smtClean="0">
                <a:solidFill>
                  <a:prstClr val="black"/>
                </a:solidFill>
                <a:latin typeface="Monaco"/>
              </a:rPr>
              <a:t>CartProtocol</a:t>
            </a:r>
            <a:endParaRPr lang="en-US" sz="1400" b="1" u="sng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 smtClean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 smtClean="0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 smtClean="0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channel</a:t>
            </a: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 smtClean="0">
                <a:solidFill>
                  <a:srgbClr val="5569D0"/>
                </a:solidFill>
                <a:latin typeface="Monaco"/>
              </a:rPr>
              <a:t>action_msg</a:t>
            </a: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  [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'@server'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client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session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reqid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],</a:t>
            </a:r>
          </a:p>
          <a:p>
            <a:pPr marL="114300" indent="0">
              <a:buNone/>
            </a:pPr>
            <a:r>
              <a:rPr lang="fr-FR" sz="1400" dirty="0" smtClean="0">
                <a:solidFill>
                  <a:prstClr val="black"/>
                </a:solidFill>
                <a:latin typeface="Monaco"/>
              </a:rPr>
              <a:t>      [</a:t>
            </a:r>
            <a:r>
              <a:rPr lang="fr-FR" sz="1400" dirty="0" smtClean="0">
                <a:solidFill>
                  <a:srgbClr val="208C10"/>
                </a:solidFill>
                <a:latin typeface="Monaco"/>
              </a:rPr>
              <a:t>'item'</a:t>
            </a:r>
            <a:r>
              <a:rPr lang="fr-F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 smtClean="0">
                <a:solidFill>
                  <a:srgbClr val="208C10"/>
                </a:solidFill>
                <a:latin typeface="Monaco"/>
              </a:rPr>
              <a:t>'action'</a:t>
            </a:r>
            <a:r>
              <a:rPr lang="fr-FR" sz="1400" dirty="0" smtClean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cs-CZ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cs-CZ" sz="1400" dirty="0" err="1" smtClean="0">
                <a:solidFill>
                  <a:srgbClr val="0000FF"/>
                </a:solidFill>
                <a:latin typeface="Monaco"/>
              </a:rPr>
              <a:t>channel</a:t>
            </a:r>
            <a:r>
              <a:rPr lang="cs-CZ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 smtClean="0">
                <a:solidFill>
                  <a:srgbClr val="5569D0"/>
                </a:solidFill>
                <a:latin typeface="Monaco"/>
              </a:rPr>
              <a:t>:</a:t>
            </a:r>
            <a:r>
              <a:rPr lang="cs-CZ" sz="1400" dirty="0" err="1" smtClean="0">
                <a:solidFill>
                  <a:srgbClr val="5569D0"/>
                </a:solidFill>
                <a:latin typeface="Monaco"/>
              </a:rPr>
              <a:t>checkout_msg</a:t>
            </a:r>
            <a:r>
              <a:rPr lang="cs-CZ" sz="1400" dirty="0" smtClean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  [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'@server'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client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session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reqid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it-IT" sz="14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it-IT" sz="1400" dirty="0" err="1" smtClean="0">
                <a:solidFill>
                  <a:srgbClr val="0000FF"/>
                </a:solidFill>
                <a:latin typeface="Monaco"/>
              </a:rPr>
              <a:t>channel</a:t>
            </a:r>
            <a:r>
              <a:rPr lang="it-IT" sz="1400" dirty="0" smtClean="0">
                <a:solidFill>
                  <a:prstClr val="black"/>
                </a:solidFill>
                <a:latin typeface="Monaco"/>
              </a:rPr>
              <a:t> </a:t>
            </a:r>
            <a:r>
              <a:rPr lang="it-IT" sz="1400" dirty="0" smtClean="0">
                <a:solidFill>
                  <a:srgbClr val="5569D0"/>
                </a:solidFill>
                <a:latin typeface="Monaco"/>
              </a:rPr>
              <a:t>:</a:t>
            </a:r>
            <a:r>
              <a:rPr lang="it-IT" sz="1400" dirty="0" err="1" smtClean="0">
                <a:solidFill>
                  <a:srgbClr val="5569D0"/>
                </a:solidFill>
                <a:latin typeface="Monaco"/>
              </a:rPr>
              <a:t>response_msg</a:t>
            </a:r>
            <a:r>
              <a:rPr lang="it-IT" sz="1400" dirty="0" smtClean="0">
                <a:solidFill>
                  <a:prstClr val="black"/>
                </a:solidFill>
                <a:latin typeface="Monaco"/>
              </a:rPr>
              <a:t>,</a:t>
            </a:r>
          </a:p>
          <a:p>
            <a:pPr marL="114300" indent="0">
              <a:buNone/>
            </a:pP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      [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'@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client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'server'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, 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session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], [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err="1" smtClean="0">
                <a:solidFill>
                  <a:srgbClr val="208C10"/>
                </a:solidFill>
                <a:latin typeface="Monaco"/>
              </a:rPr>
              <a:t>contents</a:t>
            </a:r>
            <a:r>
              <a:rPr lang="tr-TR" sz="1400" dirty="0" smtClean="0">
                <a:solidFill>
                  <a:srgbClr val="208C10"/>
                </a:solidFill>
                <a:latin typeface="Monaco"/>
              </a:rPr>
              <a:t>'</a:t>
            </a:r>
            <a:r>
              <a:rPr lang="tr-TR" sz="1400" dirty="0" smtClean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 smtClean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08668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simple</a:t>
            </a:r>
            <a:br>
              <a:rPr lang="en-US" sz="3200" dirty="0" smtClean="0"/>
            </a:br>
            <a:r>
              <a:rPr lang="en-US" sz="3200" dirty="0" smtClean="0"/>
              <a:t>realization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CartClient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CartClientProtocol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F76D00"/>
                </a:solidFill>
                <a:latin typeface="Monaco"/>
              </a:rPr>
              <a:t>client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action_msg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client_action.map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|a|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a.server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@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local_addr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cs-CZ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cs-CZ" sz="1400" dirty="0" err="1">
                <a:solidFill>
                  <a:prstClr val="black"/>
                </a:solidFill>
                <a:latin typeface="Monaco"/>
              </a:rPr>
              <a:t>checkout_msg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Monaco"/>
              </a:rPr>
              <a:t>&lt;~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 err="1">
                <a:solidFill>
                  <a:prstClr val="black"/>
                </a:solidFill>
                <a:latin typeface="Monaco"/>
              </a:rPr>
              <a:t>client_checkout.map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cs-CZ" sz="1400" dirty="0">
                <a:solidFill>
                  <a:prstClr val="black"/>
                </a:solidFill>
                <a:latin typeface="Monaco"/>
              </a:rPr>
              <a:t>|a|</a:t>
            </a:r>
          </a:p>
          <a:p>
            <a:pPr marL="114300" indent="0">
              <a:buNone/>
            </a:pPr>
            <a:r>
              <a:rPr lang="it-IT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it-IT" sz="1400" dirty="0" err="1">
                <a:solidFill>
                  <a:prstClr val="black"/>
                </a:solidFill>
                <a:latin typeface="Monaco"/>
              </a:rPr>
              <a:t>a.server</a:t>
            </a:r>
            <a:r>
              <a:rPr lang="it-IT" sz="1400" dirty="0">
                <a:solidFill>
                  <a:prstClr val="black"/>
                </a:solidFill>
                <a:latin typeface="Monaco"/>
              </a:rPr>
              <a:t>, @</a:t>
            </a:r>
            <a:r>
              <a:rPr lang="it-IT" sz="1400" dirty="0" err="1">
                <a:solidFill>
                  <a:prstClr val="black"/>
                </a:solidFill>
                <a:latin typeface="Monaco"/>
              </a:rPr>
              <a:t>local_addr</a:t>
            </a:r>
            <a:r>
              <a:rPr lang="it-IT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it-IT" sz="14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it-IT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it-IT" sz="14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it-IT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da-DK" sz="1400" dirty="0" err="1">
                <a:solidFill>
                  <a:prstClr val="black"/>
                </a:solidFill>
                <a:latin typeface="Monaco"/>
              </a:rPr>
              <a:t>client_response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prstClr val="black"/>
                </a:solidFill>
                <a:latin typeface="Monaco"/>
              </a:rPr>
              <a:t>response_msg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884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138"/>
            <a:ext cx="7620000" cy="4048661"/>
          </a:xfrm>
        </p:spPr>
        <p:txBody>
          <a:bodyPr/>
          <a:lstStyle/>
          <a:p>
            <a:r>
              <a:rPr lang="en-US" dirty="0" smtClean="0"/>
              <a:t>CALM consistency 	(maxims ⇒ theorems)</a:t>
            </a:r>
          </a:p>
          <a:p>
            <a:pPr lvl="1"/>
            <a:endParaRPr lang="en-US" dirty="0"/>
          </a:p>
          <a:p>
            <a:r>
              <a:rPr lang="en-US" dirty="0" smtClean="0"/>
              <a:t>Bloom language	(theorems ⇒ programming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83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73"/>
    </mc:Choice>
    <mc:Fallback>
      <p:transition xmlns:p14="http://schemas.microsoft.com/office/powerpoint/2010/main" spd="slow" advTm="298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destructive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8933"/>
            <a:ext cx="2524653" cy="4351867"/>
          </a:xfrm>
        </p:spPr>
        <p:txBody>
          <a:bodyPr/>
          <a:lstStyle/>
          <a:p>
            <a:r>
              <a:rPr lang="en-US" dirty="0" smtClean="0"/>
              <a:t>disconnected because we haven’t picked a </a:t>
            </a:r>
            <a:r>
              <a:rPr lang="en-US" dirty="0" err="1" smtClean="0"/>
              <a:t>kvs</a:t>
            </a:r>
            <a:r>
              <a:rPr lang="en-US" dirty="0" smtClean="0"/>
              <a:t> implementation yet</a:t>
            </a:r>
            <a:endParaRPr lang="en-US" dirty="0"/>
          </a:p>
        </p:txBody>
      </p:sp>
      <p:pic>
        <p:nvPicPr>
          <p:cNvPr id="4" name="Picture 3" descr="destructive_simple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38" y="1366768"/>
            <a:ext cx="6652461" cy="54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35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destructive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933"/>
            <a:ext cx="3905140" cy="4351867"/>
          </a:xfrm>
        </p:spPr>
        <p:txBody>
          <a:bodyPr/>
          <a:lstStyle/>
          <a:p>
            <a:r>
              <a:rPr lang="en-US" dirty="0" smtClean="0"/>
              <a:t>basic KVS interposes a point of order into the dataflow</a:t>
            </a:r>
          </a:p>
        </p:txBody>
      </p:sp>
      <p:pic>
        <p:nvPicPr>
          <p:cNvPr id="7" name="Picture 6" descr="destructive_kvs_basic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74" y="0"/>
            <a:ext cx="5048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63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and concrete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5551958"/>
            <a:ext cx="8221429" cy="848842"/>
          </a:xfrm>
        </p:spPr>
        <p:txBody>
          <a:bodyPr/>
          <a:lstStyle/>
          <a:p>
            <a:r>
              <a:rPr lang="en-US" dirty="0" smtClean="0"/>
              <a:t>note that concrete client is still underspecified: we haven’t supplied an implementation of the cart yet!</a:t>
            </a:r>
            <a:endParaRPr lang="en-US" dirty="0"/>
          </a:p>
        </p:txBody>
      </p:sp>
      <p:pic>
        <p:nvPicPr>
          <p:cNvPr id="4" name="Picture 3" descr="cart_client_proto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189" y="1541667"/>
            <a:ext cx="3916782" cy="4420056"/>
          </a:xfrm>
          <a:prstGeom prst="rect">
            <a:avLst/>
          </a:prstGeom>
        </p:spPr>
      </p:pic>
      <p:pic>
        <p:nvPicPr>
          <p:cNvPr id="5" name="Picture 4" descr="cart_client.pd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10" y="1300971"/>
            <a:ext cx="6017403" cy="46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3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key/value</a:t>
            </a:r>
            <a:r>
              <a:rPr lang="en-US" dirty="0"/>
              <a:t> </a:t>
            </a:r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KVSProtocol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super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input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kvput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'client'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key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</a:t>
            </a:r>
            <a:endParaRPr lang="fr-FR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Monaco"/>
              </a:rPr>
              <a:t>                           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'value'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input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kvget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key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output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5569D0"/>
                </a:solidFill>
                <a:latin typeface="Monaco"/>
              </a:rPr>
              <a:t>kvget_response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en-US" sz="1400" dirty="0" err="1">
                <a:solidFill>
                  <a:srgbClr val="208C10"/>
                </a:solidFill>
                <a:latin typeface="Monaco"/>
              </a:rPr>
              <a:t>reqid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], </a:t>
            </a:r>
            <a:endParaRPr lang="en-US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                          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'key'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'value'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408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BasicKVS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KVSProtocol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5569D0"/>
                </a:solidFill>
                <a:latin typeface="Monaco"/>
              </a:rPr>
              <a:t>kvstate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'key'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'value'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do_put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&lt;+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kvput.map{|p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|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p.value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]} </a:t>
            </a: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prev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], </a:t>
            </a:r>
            <a:r>
              <a:rPr lang="fi-FI" sz="1400" dirty="0" smtClean="0">
                <a:solidFill>
                  <a:prstClr val="black"/>
                </a:solidFill>
                <a:latin typeface="Monaco"/>
              </a:rPr>
              <a:t/>
            </a:r>
            <a:br>
              <a:rPr lang="fi-FI" sz="1400" dirty="0" smtClean="0">
                <a:solidFill>
                  <a:prstClr val="black"/>
                </a:solidFill>
                <a:latin typeface="Monaco"/>
              </a:rPr>
            </a:br>
            <a:r>
              <a:rPr lang="fi-FI" sz="1400" dirty="0" smtClean="0">
                <a:solidFill>
                  <a:prstClr val="black"/>
                </a:solidFill>
                <a:latin typeface="Monaco"/>
              </a:rPr>
              <a:t>          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&lt;-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prev.map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{|b, p| b}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do_get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getj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kvget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], </a:t>
            </a:r>
            <a:endParaRPr lang="fi-FI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 smtClean="0">
                <a:solidFill>
                  <a:prstClr val="black"/>
                </a:solidFill>
                <a:latin typeface="Monaco"/>
              </a:rPr>
              <a:t>         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kvget.key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nl-NL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nl-NL" sz="1400" dirty="0" err="1">
                <a:solidFill>
                  <a:prstClr val="black"/>
                </a:solidFill>
                <a:latin typeface="Monaco"/>
              </a:rPr>
              <a:t>kvget_response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 err="1">
                <a:solidFill>
                  <a:prstClr val="black"/>
                </a:solidFill>
                <a:latin typeface="Monaco"/>
              </a:rPr>
              <a:t>getj.map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|g, t|</a:t>
            </a: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g.reqid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t.value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048934"/>
            <a:ext cx="2245107" cy="34457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numCol="1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replication</a:t>
            </a:r>
          </a:p>
          <a:p>
            <a:r>
              <a:rPr lang="en-US" dirty="0" smtClean="0"/>
              <a:t>deletion on each put</a:t>
            </a:r>
          </a:p>
          <a:p>
            <a:pPr lvl="1"/>
            <a:r>
              <a:rPr lang="en-US" dirty="0" smtClean="0"/>
              <a:t>gets worse with replication!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9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key/</a:t>
            </a:r>
            <a:r>
              <a:rPr lang="en-US" dirty="0" err="1" smtClean="0"/>
              <a:t>val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48933"/>
            <a:ext cx="4319285" cy="4351867"/>
          </a:xfrm>
        </p:spPr>
        <p:txBody>
          <a:bodyPr/>
          <a:lstStyle/>
          <a:p>
            <a:r>
              <a:rPr lang="en-US" dirty="0" smtClean="0"/>
              <a:t>any path through </a:t>
            </a:r>
            <a:r>
              <a:rPr lang="en-US" dirty="0" err="1" smtClean="0"/>
              <a:t>kvput</a:t>
            </a:r>
            <a:r>
              <a:rPr lang="en-US" dirty="0" smtClean="0"/>
              <a:t> crosses both a point of order and a temporal edge.</a:t>
            </a:r>
          </a:p>
          <a:p>
            <a:r>
              <a:rPr lang="en-US" dirty="0" smtClean="0"/>
              <a:t>where’s the non-monotonicity?</a:t>
            </a:r>
          </a:p>
          <a:p>
            <a:pPr lvl="1"/>
            <a:r>
              <a:rPr lang="en-US" smtClean="0"/>
              <a:t>state update in the KVS</a:t>
            </a:r>
          </a:p>
          <a:p>
            <a:pPr lvl="1"/>
            <a:r>
              <a:rPr lang="en-US" smtClean="0"/>
              <a:t>easy </a:t>
            </a:r>
            <a:r>
              <a:rPr lang="en-US" dirty="0" smtClean="0"/>
              <a:t>syntactic check!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</a:rPr>
              <a:t>kvstate</a:t>
            </a:r>
            <a:r>
              <a:rPr lang="en-US" sz="16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Monaco"/>
              </a:rPr>
              <a:t>&lt;-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</a:rPr>
              <a:t>prev.map</a:t>
            </a:r>
            <a:r>
              <a:rPr lang="en-US" sz="1600" dirty="0">
                <a:solidFill>
                  <a:srgbClr val="000000"/>
                </a:solidFill>
                <a:latin typeface="Monaco"/>
              </a:rPr>
              <a:t>{|b, p| b}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basickvs.pdf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r="18331"/>
          <a:stretch/>
        </p:blipFill>
        <p:spPr>
          <a:xfrm>
            <a:off x="5287265" y="1613022"/>
            <a:ext cx="3658292" cy="51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71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br>
              <a:rPr lang="en-US" dirty="0" smtClean="0"/>
            </a:br>
            <a:r>
              <a:rPr lang="en-US" dirty="0" smtClean="0"/>
              <a:t>syntax </a:t>
            </a:r>
            <a:br>
              <a:rPr lang="en-US" dirty="0" smtClean="0"/>
            </a:b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FFFF"/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 lnSpcReduction="10000"/>
          </a:bodyPr>
          <a:lstStyle/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BasicKVS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KVSProtocol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en-US" sz="1400" dirty="0" err="1">
                <a:solidFill>
                  <a:srgbClr val="5569D0"/>
                </a:solidFill>
                <a:latin typeface="Monaco"/>
              </a:rPr>
              <a:t>kvstate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'key'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'value'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do_put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&lt;+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kvput.map{|p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|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p.value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]} </a:t>
            </a: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prev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], </a:t>
            </a:r>
            <a:endParaRPr lang="fi-FI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 smtClean="0">
                <a:solidFill>
                  <a:prstClr val="black"/>
                </a:solidFill>
                <a:latin typeface="Monaco"/>
              </a:rPr>
              <a:t>         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kvput.key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D42FF"/>
                </a:solidFill>
                <a:latin typeface="Monaco"/>
              </a:rPr>
              <a:t>    </a:t>
            </a:r>
            <a:r>
              <a:rPr lang="en-US" sz="1400" i="1" dirty="0">
                <a:solidFill>
                  <a:srgbClr val="FF0000"/>
                </a:solidFill>
                <a:latin typeface="Monaco"/>
              </a:rPr>
              <a:t># dude, it's here! (&lt;-)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&lt;-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prev.map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{|b, p| b}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do_get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getj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>
                <a:solidFill>
                  <a:srgbClr val="0000FF"/>
                </a:solidFill>
                <a:latin typeface="Monaco"/>
              </a:rPr>
              <a:t>=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 join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kvget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], </a:t>
            </a:r>
            <a:endParaRPr lang="fi-FI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i-FI" sz="1400" dirty="0" smtClean="0">
                <a:solidFill>
                  <a:prstClr val="black"/>
                </a:solidFill>
                <a:latin typeface="Monaco"/>
              </a:rPr>
              <a:t>         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kvget.key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kvstate.key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 </a:t>
            </a:r>
          </a:p>
          <a:p>
            <a:pPr marL="114300" indent="0">
              <a:buNone/>
            </a:pPr>
            <a:r>
              <a:rPr lang="nl-NL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nl-NL" sz="1400" dirty="0" err="1">
                <a:solidFill>
                  <a:prstClr val="black"/>
                </a:solidFill>
                <a:latin typeface="Monaco"/>
              </a:rPr>
              <a:t>kvget_response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 err="1">
                <a:solidFill>
                  <a:prstClr val="black"/>
                </a:solidFill>
                <a:latin typeface="Monaco"/>
              </a:rPr>
              <a:t>getj.map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nl-NL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nl-NL" sz="1400" dirty="0">
                <a:solidFill>
                  <a:prstClr val="black"/>
                </a:solidFill>
                <a:latin typeface="Monaco"/>
              </a:rPr>
              <a:t>|g, t|</a:t>
            </a:r>
          </a:p>
          <a:p>
            <a:pPr marL="114300" indent="0">
              <a:buNone/>
            </a:pPr>
            <a:r>
              <a:rPr lang="fi-FI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g.reqid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t.key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i-FI" sz="1400" dirty="0" err="1">
                <a:solidFill>
                  <a:prstClr val="black"/>
                </a:solidFill>
                <a:latin typeface="Monaco"/>
              </a:rPr>
              <a:t>t.value</a:t>
            </a:r>
            <a:r>
              <a:rPr lang="fi-FI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u="sng" dirty="0">
              <a:solidFill>
                <a:prstClr val="black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3361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destructive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8933"/>
            <a:ext cx="3104459" cy="4619239"/>
          </a:xfrm>
        </p:spPr>
        <p:txBody>
          <a:bodyPr>
            <a:normAutofit/>
          </a:bodyPr>
          <a:lstStyle/>
          <a:p>
            <a:r>
              <a:rPr lang="en-US" dirty="0" smtClean="0"/>
              <a:t>analysis: bad news</a:t>
            </a:r>
            <a:endParaRPr lang="en-US" dirty="0"/>
          </a:p>
          <a:p>
            <a:pPr lvl="1"/>
            <a:r>
              <a:rPr lang="en-US" dirty="0" smtClean="0"/>
              <a:t>coordinate on </a:t>
            </a:r>
            <a:r>
              <a:rPr lang="en-US" i="1" dirty="0"/>
              <a:t>each client action </a:t>
            </a:r>
            <a:endParaRPr lang="en-US" i="1" dirty="0" smtClean="0"/>
          </a:p>
          <a:p>
            <a:pPr lvl="2"/>
            <a:r>
              <a:rPr lang="en-US" i="1" dirty="0" smtClean="0"/>
              <a:t>add or delete</a:t>
            </a:r>
            <a:endParaRPr lang="en-US" i="1" dirty="0"/>
          </a:p>
          <a:p>
            <a:pPr lvl="1"/>
            <a:r>
              <a:rPr lang="en-US" dirty="0" smtClean="0"/>
              <a:t>coordinate on </a:t>
            </a:r>
            <a:r>
              <a:rPr lang="en-US" i="1" dirty="0" smtClean="0"/>
              <a:t>each </a:t>
            </a:r>
            <a:r>
              <a:rPr lang="en-US" i="1" dirty="0"/>
              <a:t>KVS </a:t>
            </a:r>
            <a:r>
              <a:rPr lang="en-US" i="1" dirty="0" smtClean="0"/>
              <a:t>replication</a:t>
            </a:r>
          </a:p>
          <a:p>
            <a:r>
              <a:rPr lang="en-US" dirty="0"/>
              <a:t>what if we skip coordination?</a:t>
            </a:r>
          </a:p>
          <a:p>
            <a:pPr lvl="1"/>
            <a:r>
              <a:rPr lang="en-US" dirty="0"/>
              <a:t>assert: actions are commutative</a:t>
            </a:r>
          </a:p>
          <a:p>
            <a:pPr lvl="1"/>
            <a:r>
              <a:rPr lang="en-US" dirty="0"/>
              <a:t>no way for compiler to check</a:t>
            </a:r>
          </a:p>
          <a:p>
            <a:pPr lvl="1"/>
            <a:r>
              <a:rPr lang="en-US" dirty="0"/>
              <a:t>and in fact it’s wrong! </a:t>
            </a:r>
          </a:p>
          <a:p>
            <a:endParaRPr lang="en-US" i="1" dirty="0"/>
          </a:p>
        </p:txBody>
      </p:sp>
      <p:pic>
        <p:nvPicPr>
          <p:cNvPr id="5" name="Picture 4" descr="destructive_complete.pn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5619"/>
          <a:stretch/>
        </p:blipFill>
        <p:spPr>
          <a:xfrm>
            <a:off x="3561659" y="0"/>
            <a:ext cx="5549557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340777" y="4486866"/>
            <a:ext cx="4141461" cy="218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97704" y="2346975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69400" y="2365740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06306" y="2967259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41796" y="4619299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51734" y="3775236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94131" y="5947914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</a:t>
            </a:r>
            <a:br>
              <a:rPr lang="en-US" dirty="0" smtClean="0"/>
            </a:br>
            <a:r>
              <a:rPr lang="en-US" dirty="0" smtClean="0"/>
              <a:t>disorderly cart</a:t>
            </a:r>
            <a:endParaRPr lang="en-US" dirty="0"/>
          </a:p>
        </p:txBody>
      </p:sp>
      <p:pic>
        <p:nvPicPr>
          <p:cNvPr id="7" name="Picture 6" descr="disorderly_complete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88" y="-96640"/>
            <a:ext cx="5788812" cy="6858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905193"/>
            <a:ext cx="4141461" cy="4721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48934"/>
            <a:ext cx="3104459" cy="3445750"/>
          </a:xfrm>
        </p:spPr>
        <p:txBody>
          <a:bodyPr>
            <a:normAutofit/>
          </a:bodyPr>
          <a:lstStyle/>
          <a:p>
            <a:r>
              <a:rPr lang="en-US" dirty="0" smtClean="0"/>
              <a:t>client actions</a:t>
            </a:r>
            <a:r>
              <a:rPr lang="en-US" i="1" dirty="0" smtClean="0"/>
              <a:t> and cart replication </a:t>
            </a:r>
            <a:r>
              <a:rPr lang="en-US" dirty="0" smtClean="0"/>
              <a:t>all monotonic</a:t>
            </a:r>
            <a:endParaRPr lang="en-US" dirty="0"/>
          </a:p>
          <a:p>
            <a:r>
              <a:rPr lang="en-US" dirty="0" smtClean="0"/>
              <a:t>point of order to </a:t>
            </a:r>
            <a:r>
              <a:rPr lang="en-US" dirty="0"/>
              <a:t>handle </a:t>
            </a:r>
            <a:r>
              <a:rPr lang="en-US" i="1" dirty="0"/>
              <a:t>checkout</a:t>
            </a:r>
            <a:r>
              <a:rPr lang="en-US" dirty="0"/>
              <a:t> messages</a:t>
            </a:r>
          </a:p>
        </p:txBody>
      </p:sp>
      <p:sp>
        <p:nvSpPr>
          <p:cNvPr id="13" name="Oval 12"/>
          <p:cNvSpPr/>
          <p:nvPr/>
        </p:nvSpPr>
        <p:spPr>
          <a:xfrm>
            <a:off x="6082990" y="3772251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21573" y="4338707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69802" y="4338707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04825" y="4959982"/>
            <a:ext cx="151863" cy="151863"/>
          </a:xfrm>
          <a:prstGeom prst="ellipse">
            <a:avLst/>
          </a:prstGeom>
          <a:solidFill>
            <a:schemeClr val="accent1">
              <a:alpha val="58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2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analysis: destructive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of order on each client request for cart update</a:t>
            </a:r>
          </a:p>
          <a:p>
            <a:r>
              <a:rPr lang="en-US" dirty="0" smtClean="0"/>
              <a:t>this was visible even with the simplest KVS</a:t>
            </a:r>
          </a:p>
          <a:p>
            <a:pPr lvl="1"/>
            <a:r>
              <a:rPr lang="en-US" dirty="0" smtClean="0"/>
              <a:t>only got worse with replication</a:t>
            </a:r>
          </a:p>
          <a:p>
            <a:r>
              <a:rPr lang="en-US" dirty="0" smtClean="0"/>
              <a:t>what to do?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assert that operations commute, and leave as is</a:t>
            </a:r>
          </a:p>
          <a:p>
            <a:pPr lvl="2"/>
            <a:r>
              <a:rPr lang="en-US" dirty="0" smtClean="0"/>
              <a:t>informal, bug-prone, subject to error creep over time</a:t>
            </a:r>
          </a:p>
          <a:p>
            <a:pPr lvl="2"/>
            <a:r>
              <a:rPr lang="en-US" dirty="0" smtClean="0"/>
              <a:t>there’s already a bug: deletes may arrive before adds at some replicas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add a round of distributed coordination for each update</a:t>
            </a:r>
          </a:p>
          <a:p>
            <a:pPr lvl="2"/>
            <a:r>
              <a:rPr lang="en-US" dirty="0" smtClean="0"/>
              <a:t>e.g. 2PC or </a:t>
            </a:r>
            <a:r>
              <a:rPr lang="en-US" dirty="0" err="1" smtClean="0"/>
              <a:t>Paxos</a:t>
            </a:r>
            <a:endParaRPr lang="en-US" dirty="0" smtClean="0"/>
          </a:p>
          <a:p>
            <a:pPr lvl="2"/>
            <a:r>
              <a:rPr lang="en-US" dirty="0" smtClean="0"/>
              <a:t>this makes people hate ACID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best solution: a better cart abstraction!</a:t>
            </a:r>
            <a:endParaRPr lang="en-US" dirty="0"/>
          </a:p>
          <a:p>
            <a:pPr lvl="2"/>
            <a:r>
              <a:rPr lang="en-US" i="1" dirty="0" smtClean="0"/>
              <a:t>move</a:t>
            </a:r>
            <a:r>
              <a:rPr lang="en-US" dirty="0" smtClean="0"/>
              <a:t> that point of order to a lower-frequency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8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motivation:		language-level consistency</a:t>
            </a:r>
          </a:p>
          <a:p>
            <a:r>
              <a:rPr lang="en-US" dirty="0" smtClean="0"/>
              <a:t>foundation: 		CALM theorem</a:t>
            </a:r>
          </a:p>
          <a:p>
            <a:r>
              <a:rPr lang="en-US" dirty="0" smtClean="0">
                <a:solidFill>
                  <a:srgbClr val="675E47"/>
                </a:solidFill>
              </a:rPr>
              <a:t>implementation: 	bloom prototype</a:t>
            </a:r>
          </a:p>
          <a:p>
            <a:r>
              <a:rPr lang="en-US" dirty="0" smtClean="0">
                <a:solidFill>
                  <a:srgbClr val="675E47"/>
                </a:solidFill>
              </a:rPr>
              <a:t>discussion</a:t>
            </a:r>
            <a:r>
              <a:rPr lang="en-US" dirty="0">
                <a:solidFill>
                  <a:srgbClr val="675E47"/>
                </a:solidFill>
              </a:rPr>
              <a:t>: </a:t>
            </a:r>
            <a:r>
              <a:rPr lang="en-US" dirty="0" smtClean="0">
                <a:solidFill>
                  <a:srgbClr val="675E47"/>
                </a:solidFill>
              </a:rPr>
              <a:t>		tolerating inconsistency taint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5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76"/>
    </mc:Choice>
    <mc:Fallback>
      <p:transition xmlns:p14="http://schemas.microsoft.com/office/powerpoint/2010/main" spd="slow" advTm="887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disorderly skeleton</a:t>
            </a:r>
            <a:endParaRPr lang="en-US" dirty="0"/>
          </a:p>
        </p:txBody>
      </p:sp>
      <p:pic>
        <p:nvPicPr>
          <p:cNvPr id="4" name="Picture 3" descr="disorderly_base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47" y="1244515"/>
            <a:ext cx="6018376" cy="5212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" y="2305558"/>
            <a:ext cx="652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implementation has points of order as abstraction</a:t>
            </a:r>
          </a:p>
          <a:p>
            <a:r>
              <a:rPr lang="en-US" dirty="0"/>
              <a:t>client updates and replication of cart state can be coordination-free</a:t>
            </a:r>
          </a:p>
          <a:p>
            <a:r>
              <a:rPr lang="en-US" dirty="0"/>
              <a:t>some coordination may be necessary to handle </a:t>
            </a:r>
            <a:r>
              <a:rPr lang="en-US" i="1" dirty="0"/>
              <a:t>checkout</a:t>
            </a:r>
            <a:r>
              <a:rPr lang="en-US" dirty="0"/>
              <a:t>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7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and its composition with the client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48933"/>
            <a:ext cx="4195044" cy="4351867"/>
          </a:xfrm>
        </p:spPr>
        <p:txBody>
          <a:bodyPr/>
          <a:lstStyle/>
          <a:p>
            <a:r>
              <a:rPr lang="en-US" dirty="0"/>
              <a:t>note </a:t>
            </a:r>
            <a:r>
              <a:rPr lang="en-US" dirty="0" smtClean="0"/>
              <a:t>points </a:t>
            </a:r>
            <a:r>
              <a:rPr lang="en-US" dirty="0"/>
              <a:t>of order (circles) corresponding to aggregation </a:t>
            </a:r>
            <a:endParaRPr lang="en-US" dirty="0" smtClean="0"/>
          </a:p>
        </p:txBody>
      </p:sp>
      <p:pic>
        <p:nvPicPr>
          <p:cNvPr id="6" name="Picture 5" descr="disorderly_withclient.pdf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1" r="20020"/>
          <a:stretch/>
        </p:blipFill>
        <p:spPr>
          <a:xfrm>
            <a:off x="4652243" y="1079876"/>
            <a:ext cx="4431363" cy="577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54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replication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2083" y="307863"/>
            <a:ext cx="6618717" cy="6363869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s-ES_tradnl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s-ES_trad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s-ES_tradnl" sz="1400" b="1" u="sng" dirty="0" err="1">
                <a:solidFill>
                  <a:prstClr val="black"/>
                </a:solidFill>
                <a:latin typeface="Monaco"/>
              </a:rPr>
              <a:t>MulticastProtocol</a:t>
            </a:r>
            <a:r>
              <a:rPr lang="es-ES_tradnl" sz="1400" b="1" u="sng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da-DK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da-DK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da-DK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da-DK" sz="1400" dirty="0" err="1">
                <a:solidFill>
                  <a:srgbClr val="F76D00"/>
                </a:solidFill>
                <a:latin typeface="Monaco"/>
              </a:rPr>
              <a:t>state</a:t>
            </a:r>
            <a:endParaRPr lang="da-DK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super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5569D0"/>
                </a:solidFill>
                <a:latin typeface="Monaco"/>
              </a:rPr>
              <a:t>:members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en-US" sz="1400" dirty="0">
                <a:solidFill>
                  <a:srgbClr val="208C10"/>
                </a:solidFill>
                <a:latin typeface="Monaco"/>
              </a:rPr>
              <a:t>'peer'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input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send_mcast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ident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payload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fr-FR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interface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Monaco"/>
              </a:rPr>
              <a:t>output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fr-FR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fr-FR" sz="1400" dirty="0" err="1">
                <a:solidFill>
                  <a:srgbClr val="5569D0"/>
                </a:solidFill>
                <a:latin typeface="Monaco"/>
              </a:rPr>
              <a:t>mcast_done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ident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], [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 err="1">
                <a:solidFill>
                  <a:srgbClr val="208C10"/>
                </a:solidFill>
                <a:latin typeface="Monaco"/>
              </a:rPr>
              <a:t>payload</a:t>
            </a:r>
            <a:r>
              <a:rPr lang="fr-FR" sz="1400" dirty="0">
                <a:solidFill>
                  <a:srgbClr val="208C10"/>
                </a:solidFill>
                <a:latin typeface="Monaco"/>
              </a:rPr>
              <a:t>'</a:t>
            </a:r>
            <a:r>
              <a:rPr lang="fr-FR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s-ES_tradnl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s-ES_tradn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s-ES_tradnl" sz="1400" b="1" u="sng" dirty="0" err="1">
                <a:solidFill>
                  <a:prstClr val="black"/>
                </a:solidFill>
                <a:latin typeface="Monaco"/>
              </a:rPr>
              <a:t>Multicast</a:t>
            </a:r>
            <a:endParaRPr lang="es-ES_tradnl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MulticastProtocol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DeliveryProtocol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Anise</a:t>
            </a:r>
          </a:p>
          <a:p>
            <a:pPr marL="114300" indent="0">
              <a:buNone/>
            </a:pPr>
            <a:r>
              <a:rPr lang="it-IT" sz="1400" dirty="0">
                <a:solidFill>
                  <a:prstClr val="black"/>
                </a:solidFill>
                <a:latin typeface="Monaco"/>
              </a:rPr>
              <a:t>  annotator </a:t>
            </a:r>
            <a:r>
              <a:rPr lang="it-IT" sz="1400" dirty="0">
                <a:solidFill>
                  <a:srgbClr val="5569D0"/>
                </a:solidFill>
                <a:latin typeface="Monaco"/>
              </a:rPr>
              <a:t>:</a:t>
            </a:r>
            <a:r>
              <a:rPr lang="it-IT" sz="1400" dirty="0" err="1">
                <a:solidFill>
                  <a:srgbClr val="5569D0"/>
                </a:solidFill>
                <a:latin typeface="Monaco"/>
              </a:rPr>
              <a:t>declare</a:t>
            </a:r>
            <a:endParaRPr lang="it-IT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 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F76D00"/>
                </a:solidFill>
                <a:latin typeface="Monaco"/>
              </a:rPr>
              <a:t>snd_mcast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pipe_in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join([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send_mcast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members]).map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|s, m|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m.peer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@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addy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s.ident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s.payload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]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F76D00"/>
                </a:solidFill>
                <a:latin typeface="Monaco"/>
              </a:rPr>
              <a:t>done_mcast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</a:p>
          <a:p>
            <a:pPr marL="114300" indent="0">
              <a:buNone/>
            </a:pPr>
            <a:r>
              <a:rPr lang="da-DK" sz="1400" dirty="0">
                <a:solidFill>
                  <a:srgbClr val="0D42FF"/>
                </a:solidFill>
                <a:latin typeface="Monaco"/>
              </a:rPr>
              <a:t>    # override </a:t>
            </a:r>
            <a:r>
              <a:rPr lang="da-DK" sz="1400" dirty="0" err="1">
                <a:solidFill>
                  <a:srgbClr val="0D42FF"/>
                </a:solidFill>
                <a:latin typeface="Monaco"/>
              </a:rPr>
              <a:t>me</a:t>
            </a:r>
            <a:endParaRPr lang="da-DK" sz="1400" dirty="0">
              <a:solidFill>
                <a:srgbClr val="0D42FF"/>
              </a:solidFill>
              <a:latin typeface="Monaco"/>
            </a:endParaRP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mcast_done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pipe_sent.map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{|p|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p.ident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p.payload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] }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317" y="2305558"/>
            <a:ext cx="1913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take the abstract class Multicast…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66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replication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2083" y="307863"/>
            <a:ext cx="6618717" cy="6363869"/>
          </a:xfrm>
          <a:prstGeom prst="rect">
            <a:avLst/>
          </a:prstGeom>
          <a:ln w="25400" cap="flat" cmpd="sng" algn="ctr">
            <a:solidFill>
              <a:srgbClr val="FFFFFF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module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b="1" u="sng" dirty="0" err="1">
                <a:solidFill>
                  <a:prstClr val="black"/>
                </a:solidFill>
                <a:latin typeface="Monaco"/>
              </a:rPr>
              <a:t>ReplicatedDisorderlyCart</a:t>
            </a:r>
            <a:endParaRPr lang="en-US" sz="1400" b="1" u="sng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DisorderlyCart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Multicast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 smtClean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include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 smtClean="0">
                <a:solidFill>
                  <a:prstClr val="black"/>
                </a:solidFill>
                <a:latin typeface="Monaco"/>
              </a:rPr>
              <a:t>BestEffortDelivery</a:t>
            </a:r>
            <a:endParaRPr lang="en-US" sz="1400" dirty="0" smtClean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declare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Monaco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F76D00"/>
                </a:solidFill>
                <a:latin typeface="Monaco"/>
              </a:rPr>
              <a:t>replicate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send_mcast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action_msg.map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do 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|a| </a:t>
            </a:r>
          </a:p>
          <a:p>
            <a:pPr marL="114300" indent="0">
              <a:buNone/>
            </a:pPr>
            <a:r>
              <a:rPr lang="pl-PL" sz="1400" dirty="0">
                <a:solidFill>
                  <a:prstClr val="black"/>
                </a:solidFill>
                <a:latin typeface="Monaco"/>
              </a:rPr>
              <a:t>     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[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a.session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a.reqid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a.item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, </a:t>
            </a:r>
            <a:r>
              <a:rPr lang="pl-PL" sz="1400" dirty="0" err="1">
                <a:solidFill>
                  <a:prstClr val="black"/>
                </a:solidFill>
                <a:latin typeface="Monaco"/>
              </a:rPr>
              <a:t>a.action</a:t>
            </a:r>
            <a:r>
              <a:rPr lang="pl-PL" sz="1400" dirty="0">
                <a:solidFill>
                  <a:prstClr val="black"/>
                </a:solidFill>
                <a:latin typeface="Monaco"/>
              </a:rPr>
              <a:t>]] 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cart_action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mcast_done.map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{|m|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m.payload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}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cart_action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&lt;=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pipe_chan.map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{|c| </a:t>
            </a:r>
            <a:r>
              <a:rPr lang="en-US" sz="1400" dirty="0" err="1">
                <a:solidFill>
                  <a:prstClr val="black"/>
                </a:solidFill>
                <a:latin typeface="Monaco"/>
              </a:rPr>
              <a:t>c.payload</a:t>
            </a:r>
            <a:r>
              <a:rPr lang="en-US" sz="1400" dirty="0">
                <a:solidFill>
                  <a:prstClr val="black"/>
                </a:solidFill>
                <a:latin typeface="Monaco"/>
              </a:rPr>
              <a:t> }</a:t>
            </a:r>
          </a:p>
          <a:p>
            <a:pPr marL="114300" indent="0">
              <a:buNone/>
            </a:pPr>
            <a:r>
              <a:rPr lang="en-US" sz="1400" dirty="0">
                <a:solidFill>
                  <a:prstClr val="black"/>
                </a:solidFill>
                <a:latin typeface="Monaco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00FF"/>
                </a:solidFill>
                <a:latin typeface="Monaco"/>
              </a:rPr>
              <a:t>end</a:t>
            </a:r>
            <a:endParaRPr lang="en-US" sz="1400" dirty="0">
              <a:solidFill>
                <a:prstClr val="black"/>
              </a:solidFill>
              <a:latin typeface="Monaco"/>
            </a:endParaRPr>
          </a:p>
          <a:p>
            <a:pPr marL="114300" indent="0">
              <a:buNone/>
            </a:pPr>
            <a:endParaRPr lang="en-US" sz="1400" dirty="0">
              <a:solidFill>
                <a:prstClr val="black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72" y="2761146"/>
            <a:ext cx="2036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and extend the disorderly cart to use it (along with the concrete multicast implementation </a:t>
            </a:r>
            <a:r>
              <a:rPr lang="en-US" dirty="0" err="1"/>
              <a:t>BestEffortDelivery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561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analysis: disorderly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 implementation has points of order as abstraction</a:t>
            </a:r>
          </a:p>
          <a:p>
            <a:r>
              <a:rPr lang="en-US" dirty="0" smtClean="0"/>
              <a:t>client updates and replication of cart state can be coordination-free</a:t>
            </a:r>
          </a:p>
          <a:p>
            <a:r>
              <a:rPr lang="en-US" dirty="0" smtClean="0"/>
              <a:t>some coordination may be necessary to handle </a:t>
            </a:r>
            <a:r>
              <a:rPr lang="en-US" i="1" dirty="0" smtClean="0"/>
              <a:t>checkout</a:t>
            </a:r>
            <a:r>
              <a:rPr lang="en-US" dirty="0" smtClean="0"/>
              <a:t>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CALM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"/>
    </mc:Choice>
    <mc:Fallback>
      <p:transition xmlns:p14="http://schemas.microsoft.com/office/powerpoint/2010/main" spd="slow" advTm="203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monotonicity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199" y="3266749"/>
            <a:ext cx="3657600" cy="639762"/>
          </a:xfrm>
        </p:spPr>
        <p:txBody>
          <a:bodyPr/>
          <a:lstStyle/>
          <a:p>
            <a:r>
              <a:rPr lang="en-US" dirty="0" smtClean="0"/>
              <a:t>monotonic code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768238" y="3266749"/>
            <a:ext cx="3657600" cy="639762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smtClean="0"/>
              <a:t>monotonic code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3"/>
          </p:nvPr>
        </p:nvSpPr>
        <p:spPr>
          <a:xfrm>
            <a:off x="457199" y="4013602"/>
            <a:ext cx="3910389" cy="2610962"/>
          </a:xfrm>
        </p:spPr>
        <p:txBody>
          <a:bodyPr/>
          <a:lstStyle/>
          <a:p>
            <a:r>
              <a:rPr lang="en-US" dirty="0" smtClean="0"/>
              <a:t>info accumulation</a:t>
            </a:r>
          </a:p>
          <a:p>
            <a:pPr lvl="1"/>
            <a:r>
              <a:rPr lang="en-US" i="1" dirty="0" smtClean="0"/>
              <a:t>the more you know, </a:t>
            </a:r>
            <a:br>
              <a:rPr lang="en-US" i="1" dirty="0" smtClean="0"/>
            </a:br>
            <a:r>
              <a:rPr lang="en-US" i="1" dirty="0" smtClean="0"/>
              <a:t>the more you know</a:t>
            </a:r>
          </a:p>
          <a:p>
            <a:pPr marL="411480" lvl="1" indent="0">
              <a:buNone/>
            </a:pPr>
            <a:endParaRPr lang="en-US" i="1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768239" y="4026054"/>
            <a:ext cx="3910389" cy="2610962"/>
          </a:xfrm>
        </p:spPr>
        <p:txBody>
          <a:bodyPr>
            <a:normAutofit/>
          </a:bodyPr>
          <a:lstStyle/>
          <a:p>
            <a:r>
              <a:rPr lang="en-US" dirty="0" smtClean="0"/>
              <a:t>belief revision</a:t>
            </a:r>
          </a:p>
          <a:p>
            <a:pPr lvl="1"/>
            <a:r>
              <a:rPr lang="en-US" i="1" dirty="0" smtClean="0"/>
              <a:t>new </a:t>
            </a:r>
            <a:r>
              <a:rPr lang="en-US" i="1" dirty="0" smtClean="0"/>
              <a:t>inputs can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change your </a:t>
            </a:r>
            <a:r>
              <a:rPr lang="en-US" i="1" dirty="0" smtClean="0"/>
              <a:t>mind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e.g. aggregation, negation, state update</a:t>
            </a:r>
          </a:p>
        </p:txBody>
      </p:sp>
    </p:spTree>
    <p:extLst>
      <p:ext uri="{BB962C8B-B14F-4D97-AF65-F5344CB8AC3E}">
        <p14:creationId xmlns:p14="http://schemas.microsoft.com/office/powerpoint/2010/main" val="163667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73"/>
    </mc:Choice>
    <mc:Fallback>
      <p:transition xmlns:p14="http://schemas.microsoft.com/office/powerpoint/2010/main" spd="slow" advTm="5947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aside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double-blind review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3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177"/>
    </mc:Choice>
    <mc:Fallback>
      <p:transition xmlns:p14="http://schemas.microsoft.com/office/powerpoint/2010/main" spd="slow" advTm="8817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|8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lm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alm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bloom.potx</Template>
  <TotalTime>6475</TotalTime>
  <Words>3453</Words>
  <Application>Microsoft Macintosh PowerPoint</Application>
  <PresentationFormat>On-screen Show (4:3)</PresentationFormat>
  <Paragraphs>659</Paragraphs>
  <Slides>64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calm</vt:lpstr>
      <vt:lpstr>1_calm</vt:lpstr>
      <vt:lpstr>Adjacency</vt:lpstr>
      <vt:lpstr>consistency analysis in bloom  a CALM and collected approach</vt:lpstr>
      <vt:lpstr>the state of things</vt:lpstr>
      <vt:lpstr>choices</vt:lpstr>
      <vt:lpstr>desire: best of both worlds</vt:lpstr>
      <vt:lpstr>progress</vt:lpstr>
      <vt:lpstr>outline</vt:lpstr>
      <vt:lpstr>CALM</vt:lpstr>
      <vt:lpstr>monotonicity</vt:lpstr>
      <vt:lpstr>an aside</vt:lpstr>
      <vt:lpstr>an aside</vt:lpstr>
      <vt:lpstr>intuition</vt:lpstr>
      <vt:lpstr>intuition</vt:lpstr>
      <vt:lpstr>CALM Theorem</vt:lpstr>
      <vt:lpstr>practical implications</vt:lpstr>
      <vt:lpstr>outline</vt:lpstr>
      <vt:lpstr>bloom</vt:lpstr>
      <vt:lpstr>disorderly programming</vt:lpstr>
      <vt:lpstr>bud: bloom under development</vt:lpstr>
      <vt:lpstr>bloom operational model</vt:lpstr>
      <vt:lpstr>bloom statements</vt:lpstr>
      <vt:lpstr>bloom statements</vt:lpstr>
      <vt:lpstr>bloom statements</vt:lpstr>
      <vt:lpstr>bloom statements</vt:lpstr>
      <vt:lpstr>toy example: delivery</vt:lpstr>
      <vt:lpstr>simple concrete implementation of the  delivery protocol</vt:lpstr>
      <vt:lpstr>an alternative implementation: reliable  delivery</vt:lpstr>
      <vt:lpstr>the payoff is in the paper</vt:lpstr>
      <vt:lpstr>destructive cart</vt:lpstr>
      <vt:lpstr>disorderly  cart</vt:lpstr>
      <vt:lpstr>conclusion</vt:lpstr>
      <vt:lpstr>more?</vt:lpstr>
      <vt:lpstr>backup</vt:lpstr>
      <vt:lpstr>influence propagation…?</vt:lpstr>
      <vt:lpstr>relative to LP and active DB</vt:lpstr>
      <vt:lpstr>why ruby?</vt:lpstr>
      <vt:lpstr>what about erlang?</vt:lpstr>
      <vt:lpstr>CALM analysis for traditional languages?</vt:lpstr>
      <vt:lpstr>dependency graphs</vt:lpstr>
      <vt:lpstr>dependency graphs</vt:lpstr>
      <vt:lpstr>2 cart implementations</vt:lpstr>
      <vt:lpstr>example analysis in paper: replicated shopping carts</vt:lpstr>
      <vt:lpstr>Building on Quicksand</vt:lpstr>
      <vt:lpstr>from quicksand &amp; maxims  to code &amp; proofs</vt:lpstr>
      <vt:lpstr>PowerPoint Presentation</vt:lpstr>
      <vt:lpstr>ruby embedding</vt:lpstr>
      <vt:lpstr>a taste of ruby</vt:lpstr>
      <vt:lpstr>example app: shopping cart</vt:lpstr>
      <vt:lpstr>abstract interfaces</vt:lpstr>
      <vt:lpstr>simple realization</vt:lpstr>
      <vt:lpstr>destructive cart</vt:lpstr>
      <vt:lpstr>destructive cart</vt:lpstr>
      <vt:lpstr>abstract and concrete clients</vt:lpstr>
      <vt:lpstr>simple key/value store</vt:lpstr>
      <vt:lpstr>simple  KVS</vt:lpstr>
      <vt:lpstr>simple key/val store</vt:lpstr>
      <vt:lpstr>simple  syntax  check</vt:lpstr>
      <vt:lpstr>complete  destructive cart</vt:lpstr>
      <vt:lpstr>complete  disorderly cart</vt:lpstr>
      <vt:lpstr>final analysis: destructive</vt:lpstr>
      <vt:lpstr>simple disorderly skeleton</vt:lpstr>
      <vt:lpstr>… and its composition with the client code</vt:lpstr>
      <vt:lpstr>replication</vt:lpstr>
      <vt:lpstr>replication</vt:lpstr>
      <vt:lpstr>final analysis: disorderly cart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Hellerstein</dc:creator>
  <cp:lastModifiedBy>Joe Hellerstein</cp:lastModifiedBy>
  <cp:revision>126</cp:revision>
  <dcterms:created xsi:type="dcterms:W3CDTF">2011-01-06T14:50:41Z</dcterms:created>
  <dcterms:modified xsi:type="dcterms:W3CDTF">2011-01-12T22:52:19Z</dcterms:modified>
</cp:coreProperties>
</file>