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62" r:id="rId2"/>
    <p:sldId id="416" r:id="rId3"/>
    <p:sldId id="398" r:id="rId4"/>
    <p:sldId id="401" r:id="rId5"/>
    <p:sldId id="402" r:id="rId6"/>
    <p:sldId id="424" r:id="rId7"/>
    <p:sldId id="434" r:id="rId8"/>
    <p:sldId id="374" r:id="rId9"/>
    <p:sldId id="425" r:id="rId10"/>
    <p:sldId id="372" r:id="rId11"/>
  </p:sldIdLst>
  <p:sldSz cx="9144000" cy="6858000" type="screen4x3"/>
  <p:notesSz cx="6797675" cy="9928225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954"/>
    <a:srgbClr val="BE4B48"/>
    <a:srgbClr val="4A7EBB"/>
    <a:srgbClr val="92D050"/>
    <a:srgbClr val="BBE0E3"/>
    <a:srgbClr val="E9EDF4"/>
    <a:srgbClr val="F4F2A6"/>
    <a:srgbClr val="FFFD9D"/>
    <a:srgbClr val="597FD5"/>
    <a:srgbClr val="E7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3500" autoAdjust="0"/>
  </p:normalViewPr>
  <p:slideViewPr>
    <p:cSldViewPr snapToObjects="1">
      <p:cViewPr>
        <p:scale>
          <a:sx n="70" d="100"/>
          <a:sy n="70" d="100"/>
        </p:scale>
        <p:origin x="-2802" y="-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an\Desktop\DESKTOP_11\graphs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Sheet1!$C$91</c:f>
              <c:strCache>
                <c:ptCount val="1"/>
                <c:pt idx="0">
                  <c:v>MonetDB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Sheet1!$B$92:$B$111</c:f>
              <c:numCache>
                <c:formatCode>General</c:formatCode>
                <c:ptCount val="20"/>
                <c:pt idx="0">
                  <c:v>1</c:v>
                </c:pt>
                <c:pt idx="4">
                  <c:v>5</c:v>
                </c:pt>
                <c:pt idx="9">
                  <c:v>10</c:v>
                </c:pt>
                <c:pt idx="14">
                  <c:v>15</c:v>
                </c:pt>
                <c:pt idx="19">
                  <c:v>20</c:v>
                </c:pt>
              </c:numCache>
            </c:numRef>
          </c:cat>
          <c:val>
            <c:numRef>
              <c:f>Sheet1!$C$92:$C$111</c:f>
              <c:numCache>
                <c:formatCode>General</c:formatCode>
                <c:ptCount val="20"/>
                <c:pt idx="0">
                  <c:v>98.824269000000015</c:v>
                </c:pt>
                <c:pt idx="1">
                  <c:v>2.1409609999999999</c:v>
                </c:pt>
                <c:pt idx="2">
                  <c:v>1.8640590000000001</c:v>
                </c:pt>
                <c:pt idx="3">
                  <c:v>1.9247130000000001</c:v>
                </c:pt>
                <c:pt idx="4">
                  <c:v>2.1162489999999989</c:v>
                </c:pt>
                <c:pt idx="5">
                  <c:v>1.9969730000000001</c:v>
                </c:pt>
                <c:pt idx="6">
                  <c:v>1.973865</c:v>
                </c:pt>
                <c:pt idx="7">
                  <c:v>2.1390759999999998</c:v>
                </c:pt>
                <c:pt idx="8">
                  <c:v>1.6941600000000001</c:v>
                </c:pt>
                <c:pt idx="9">
                  <c:v>2.0169629999999996</c:v>
                </c:pt>
                <c:pt idx="10">
                  <c:v>1.816886</c:v>
                </c:pt>
                <c:pt idx="11">
                  <c:v>2.136511</c:v>
                </c:pt>
                <c:pt idx="12">
                  <c:v>1.8636619999999997</c:v>
                </c:pt>
                <c:pt idx="13">
                  <c:v>1.9434899999999999</c:v>
                </c:pt>
                <c:pt idx="14">
                  <c:v>2.1168509999999996</c:v>
                </c:pt>
                <c:pt idx="15">
                  <c:v>2.0299549999999997</c:v>
                </c:pt>
                <c:pt idx="16">
                  <c:v>1.974701</c:v>
                </c:pt>
                <c:pt idx="17">
                  <c:v>2.1310910000000001</c:v>
                </c:pt>
                <c:pt idx="18">
                  <c:v>1.7024239999999997</c:v>
                </c:pt>
                <c:pt idx="19">
                  <c:v>2.0204629999999995</c:v>
                </c:pt>
              </c:numCache>
            </c:numRef>
          </c:val>
          <c:smooth val="0"/>
        </c:ser>
        <c:ser>
          <c:idx val="3"/>
          <c:order val="1"/>
          <c:tx>
            <c:strRef>
              <c:f>Sheet1!$F$91</c:f>
              <c:strCache>
                <c:ptCount val="1"/>
                <c:pt idx="0">
                  <c:v>MySQL CSV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Sheet1!$B$92:$B$111</c:f>
              <c:numCache>
                <c:formatCode>General</c:formatCode>
                <c:ptCount val="20"/>
                <c:pt idx="0">
                  <c:v>1</c:v>
                </c:pt>
                <c:pt idx="4">
                  <c:v>5</c:v>
                </c:pt>
                <c:pt idx="9">
                  <c:v>10</c:v>
                </c:pt>
                <c:pt idx="14">
                  <c:v>15</c:v>
                </c:pt>
                <c:pt idx="19">
                  <c:v>20</c:v>
                </c:pt>
              </c:numCache>
            </c:numRef>
          </c:cat>
          <c:val>
            <c:numRef>
              <c:f>Sheet1!$F$92:$F$111</c:f>
              <c:numCache>
                <c:formatCode>General</c:formatCode>
                <c:ptCount val="20"/>
                <c:pt idx="0">
                  <c:v>68.900000000000006</c:v>
                </c:pt>
                <c:pt idx="1">
                  <c:v>67.400000000000006</c:v>
                </c:pt>
                <c:pt idx="2">
                  <c:v>67.38</c:v>
                </c:pt>
                <c:pt idx="3">
                  <c:v>67.319999999999993</c:v>
                </c:pt>
                <c:pt idx="4">
                  <c:v>67.36999999999999</c:v>
                </c:pt>
                <c:pt idx="5">
                  <c:v>67.34</c:v>
                </c:pt>
                <c:pt idx="6">
                  <c:v>67.38</c:v>
                </c:pt>
                <c:pt idx="7">
                  <c:v>67.410000000000011</c:v>
                </c:pt>
                <c:pt idx="8">
                  <c:v>67.39</c:v>
                </c:pt>
                <c:pt idx="9">
                  <c:v>67.400000000000006</c:v>
                </c:pt>
                <c:pt idx="10">
                  <c:v>68.25</c:v>
                </c:pt>
                <c:pt idx="11">
                  <c:v>68.290000000000006</c:v>
                </c:pt>
                <c:pt idx="12">
                  <c:v>68.260000000000005</c:v>
                </c:pt>
                <c:pt idx="13">
                  <c:v>68.319999999999993</c:v>
                </c:pt>
                <c:pt idx="14">
                  <c:v>68.27</c:v>
                </c:pt>
                <c:pt idx="15">
                  <c:v>68.260000000000005</c:v>
                </c:pt>
                <c:pt idx="16">
                  <c:v>68.45</c:v>
                </c:pt>
                <c:pt idx="17">
                  <c:v>68.23</c:v>
                </c:pt>
                <c:pt idx="18">
                  <c:v>68.349999999999994</c:v>
                </c:pt>
                <c:pt idx="19">
                  <c:v>68.28</c:v>
                </c:pt>
              </c:numCache>
            </c:numRef>
          </c:val>
          <c:smooth val="0"/>
        </c:ser>
        <c:ser>
          <c:idx val="1"/>
          <c:order val="2"/>
          <c:tx>
            <c:strRef>
              <c:f>Sheet1!$D$91</c:f>
              <c:strCache>
                <c:ptCount val="1"/>
                <c:pt idx="0">
                  <c:v>Column Loads</c:v>
                </c:pt>
              </c:strCache>
            </c:strRef>
          </c:tx>
          <c:marker>
            <c:symbol val="none"/>
          </c:marker>
          <c:dPt>
            <c:idx val="10"/>
            <c:bubble3D val="0"/>
            <c:spPr>
              <a:ln w="38100"/>
            </c:spPr>
          </c:dPt>
          <c:cat>
            <c:numRef>
              <c:f>Sheet1!$B$92:$B$111</c:f>
              <c:numCache>
                <c:formatCode>General</c:formatCode>
                <c:ptCount val="20"/>
                <c:pt idx="0">
                  <c:v>1</c:v>
                </c:pt>
                <c:pt idx="4">
                  <c:v>5</c:v>
                </c:pt>
                <c:pt idx="9">
                  <c:v>10</c:v>
                </c:pt>
                <c:pt idx="14">
                  <c:v>15</c:v>
                </c:pt>
                <c:pt idx="19">
                  <c:v>20</c:v>
                </c:pt>
              </c:numCache>
            </c:numRef>
          </c:cat>
          <c:val>
            <c:numRef>
              <c:f>Sheet1!$D$92:$D$111</c:f>
              <c:numCache>
                <c:formatCode>General</c:formatCode>
                <c:ptCount val="20"/>
                <c:pt idx="0">
                  <c:v>49.643585000000002</c:v>
                </c:pt>
                <c:pt idx="1">
                  <c:v>2.1178379999999999</c:v>
                </c:pt>
                <c:pt idx="2">
                  <c:v>1.837372</c:v>
                </c:pt>
                <c:pt idx="3">
                  <c:v>1.9009720000000001</c:v>
                </c:pt>
                <c:pt idx="4">
                  <c:v>2.0905860000000001</c:v>
                </c:pt>
                <c:pt idx="5">
                  <c:v>1.9875609999999999</c:v>
                </c:pt>
                <c:pt idx="6">
                  <c:v>1.949289</c:v>
                </c:pt>
                <c:pt idx="7">
                  <c:v>2.1151079999999998</c:v>
                </c:pt>
                <c:pt idx="8">
                  <c:v>1.6734309999999999</c:v>
                </c:pt>
                <c:pt idx="9">
                  <c:v>2.0086200000000001</c:v>
                </c:pt>
                <c:pt idx="10">
                  <c:v>62.76617000000001</c:v>
                </c:pt>
                <c:pt idx="11">
                  <c:v>2.1283449999999999</c:v>
                </c:pt>
                <c:pt idx="12">
                  <c:v>1.8627279999999999</c:v>
                </c:pt>
                <c:pt idx="13">
                  <c:v>1.935392</c:v>
                </c:pt>
                <c:pt idx="14">
                  <c:v>2.1229390000000001</c:v>
                </c:pt>
                <c:pt idx="15">
                  <c:v>2.016662999999999</c:v>
                </c:pt>
                <c:pt idx="16">
                  <c:v>1.9929490000000001</c:v>
                </c:pt>
                <c:pt idx="17">
                  <c:v>2.1430169999999999</c:v>
                </c:pt>
                <c:pt idx="18">
                  <c:v>1.7021759999999999</c:v>
                </c:pt>
                <c:pt idx="19">
                  <c:v>2.0207199999999998</c:v>
                </c:pt>
              </c:numCache>
            </c:numRef>
          </c:val>
          <c:smooth val="0"/>
        </c:ser>
        <c:ser>
          <c:idx val="2"/>
          <c:order val="3"/>
          <c:tx>
            <c:strRef>
              <c:f>Sheet1!$E$91</c:f>
              <c:strCache>
                <c:ptCount val="1"/>
                <c:pt idx="0">
                  <c:v>Partial Loads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Sheet1!$B$92:$B$111</c:f>
              <c:numCache>
                <c:formatCode>General</c:formatCode>
                <c:ptCount val="20"/>
                <c:pt idx="0">
                  <c:v>1</c:v>
                </c:pt>
                <c:pt idx="4">
                  <c:v>5</c:v>
                </c:pt>
                <c:pt idx="9">
                  <c:v>10</c:v>
                </c:pt>
                <c:pt idx="14">
                  <c:v>15</c:v>
                </c:pt>
                <c:pt idx="19">
                  <c:v>20</c:v>
                </c:pt>
              </c:numCache>
            </c:numRef>
          </c:cat>
          <c:val>
            <c:numRef>
              <c:f>Sheet1!$E$92:$E$111</c:f>
              <c:numCache>
                <c:formatCode>General</c:formatCode>
                <c:ptCount val="20"/>
                <c:pt idx="0">
                  <c:v>24.888121000000002</c:v>
                </c:pt>
                <c:pt idx="1">
                  <c:v>24.42305</c:v>
                </c:pt>
                <c:pt idx="2">
                  <c:v>23.905373999999991</c:v>
                </c:pt>
                <c:pt idx="3">
                  <c:v>23.779328</c:v>
                </c:pt>
                <c:pt idx="4">
                  <c:v>24.06737</c:v>
                </c:pt>
                <c:pt idx="5">
                  <c:v>23.072164000000001</c:v>
                </c:pt>
                <c:pt idx="6">
                  <c:v>22.265937999999991</c:v>
                </c:pt>
                <c:pt idx="7">
                  <c:v>24.559013</c:v>
                </c:pt>
                <c:pt idx="8">
                  <c:v>23.163241999999997</c:v>
                </c:pt>
                <c:pt idx="9">
                  <c:v>22.428285999999996</c:v>
                </c:pt>
                <c:pt idx="10">
                  <c:v>23.993563999999996</c:v>
                </c:pt>
                <c:pt idx="11">
                  <c:v>24.462268999999996</c:v>
                </c:pt>
                <c:pt idx="12">
                  <c:v>24.437840999999999</c:v>
                </c:pt>
                <c:pt idx="13">
                  <c:v>24.285367999999991</c:v>
                </c:pt>
                <c:pt idx="14">
                  <c:v>24.293068000000005</c:v>
                </c:pt>
                <c:pt idx="15">
                  <c:v>23.777645999999997</c:v>
                </c:pt>
                <c:pt idx="16">
                  <c:v>24.581969000000001</c:v>
                </c:pt>
                <c:pt idx="17">
                  <c:v>23.784236999999997</c:v>
                </c:pt>
                <c:pt idx="18">
                  <c:v>24.148505999999998</c:v>
                </c:pt>
                <c:pt idx="19">
                  <c:v>23.794035000000001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013376"/>
        <c:axId val="39027840"/>
      </c:lineChart>
      <c:catAx>
        <c:axId val="39013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baseline="0">
                    <a:effectLst/>
                  </a:rPr>
                  <a:t>Query Sequence</a:t>
                </a:r>
                <a:endParaRPr lang="en-U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none"/>
        <c:minorTickMark val="in"/>
        <c:tickLblPos val="low"/>
        <c:crossAx val="39027840"/>
        <c:crosses val="autoZero"/>
        <c:auto val="1"/>
        <c:lblAlgn val="ctr"/>
        <c:lblOffset val="100"/>
        <c:tickLblSkip val="1"/>
        <c:noMultiLvlLbl val="0"/>
      </c:catAx>
      <c:valAx>
        <c:axId val="39027840"/>
        <c:scaling>
          <c:logBase val="10"/>
          <c:orientation val="minMax"/>
          <c:max val="120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800" b="1" i="0" baseline="0">
                    <a:effectLst/>
                  </a:rPr>
                  <a:t>Response Time (seconds)</a:t>
                </a:r>
                <a:endParaRPr lang="en-US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in"/>
        <c:minorTickMark val="in"/>
        <c:tickLblPos val="nextTo"/>
        <c:crossAx val="39013376"/>
        <c:crosses val="autoZero"/>
        <c:crossBetween val="between"/>
      </c:valAx>
      <c:spPr>
        <a:noFill/>
        <a:ln w="190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8132740552556381"/>
          <c:y val="0.32478939499651188"/>
          <c:w val="0.27993026712740965"/>
          <c:h val="0.30212299411940691"/>
        </c:manualLayout>
      </c:layout>
      <c:overlay val="1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557" cy="496074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582" y="0"/>
            <a:ext cx="2945557" cy="496074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503137E-9480-4654-9D1B-0A79F1674D52}" type="datetimeFigureOut">
              <a:rPr lang="en-US"/>
              <a:pPr>
                <a:defRPr/>
              </a:pPr>
              <a:t>1/19/2011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459"/>
            <a:ext cx="2945557" cy="496074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582" y="9430459"/>
            <a:ext cx="2945557" cy="496074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A7C3A3C-5978-4084-939F-CB0EECCC5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557" cy="496074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582" y="0"/>
            <a:ext cx="2945557" cy="496074"/>
          </a:xfrm>
          <a:prstGeom prst="rect">
            <a:avLst/>
          </a:prstGeom>
        </p:spPr>
        <p:txBody>
          <a:bodyPr vert="horz" lIns="91423" tIns="45712" rIns="91423" bIns="45712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64B0899-6973-45AD-A7E7-8F8B2BEA2C5D}" type="datetimeFigureOut">
              <a:rPr lang="el-GR"/>
              <a:pPr>
                <a:defRPr/>
              </a:pPr>
              <a:t>19/1/2011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el-G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53" y="4715231"/>
            <a:ext cx="5439369" cy="4468039"/>
          </a:xfrm>
          <a:prstGeom prst="rect">
            <a:avLst/>
          </a:prstGeom>
        </p:spPr>
        <p:txBody>
          <a:bodyPr vert="horz" lIns="91423" tIns="45712" rIns="91423" bIns="4571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459"/>
            <a:ext cx="2945557" cy="496074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582" y="9430459"/>
            <a:ext cx="2945557" cy="496074"/>
          </a:xfrm>
          <a:prstGeom prst="rect">
            <a:avLst/>
          </a:prstGeom>
        </p:spPr>
        <p:txBody>
          <a:bodyPr vert="horz" lIns="91423" tIns="45712" rIns="91423" bIns="45712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E4D5329-72E8-4B34-96E5-D61E9059228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8185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Hello</a:t>
            </a:r>
            <a:r>
              <a:rPr lang="en-US" baseline="0" dirty="0" smtClean="0"/>
              <a:t> everybody</a:t>
            </a:r>
            <a:r>
              <a:rPr lang="en-US" dirty="0" smtClean="0"/>
              <a:t>, I’m </a:t>
            </a:r>
            <a:r>
              <a:rPr lang="en-US" dirty="0" err="1" smtClean="0"/>
              <a:t>Ioannis</a:t>
            </a:r>
            <a:r>
              <a:rPr lang="en-US" dirty="0" smtClean="0"/>
              <a:t> </a:t>
            </a:r>
            <a:r>
              <a:rPr lang="en-US" dirty="0" err="1" smtClean="0"/>
              <a:t>Alagiannis</a:t>
            </a:r>
            <a:r>
              <a:rPr lang="en-US" dirty="0" smtClean="0"/>
              <a:t> and today</a:t>
            </a:r>
            <a:r>
              <a:rPr lang="en-US" baseline="0" dirty="0" smtClean="0"/>
              <a:t> I’ll present our work towards a new generation of autonomous DBMS in which the user can give a pointer to the raw data files and can immediately start firing queries without any preparation step or tuning phase. This work has been done in collaboration with </a:t>
            </a:r>
            <a:r>
              <a:rPr lang="en-US" baseline="0" dirty="0" err="1" smtClean="0"/>
              <a:t>Stratos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Idreos</a:t>
            </a:r>
            <a:r>
              <a:rPr lang="en-US" baseline="0" dirty="0" smtClean="0"/>
              <a:t> from CWI, Ryan Johnson from </a:t>
            </a:r>
            <a:r>
              <a:rPr lang="en-US" baseline="0" dirty="0" err="1" smtClean="0"/>
              <a:t>UoT</a:t>
            </a:r>
            <a:r>
              <a:rPr lang="en-US" baseline="0" dirty="0" smtClean="0"/>
              <a:t> and my advisor </a:t>
            </a:r>
            <a:r>
              <a:rPr lang="en-US" baseline="0" dirty="0" err="1" smtClean="0"/>
              <a:t>Natassa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Ailamaki</a:t>
            </a:r>
            <a:r>
              <a:rPr lang="en-US" baseline="0" dirty="0" smtClean="0"/>
              <a:t>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F1254F-7C3A-4616-8009-74FB2BBDEA45}" type="slidenum">
              <a:rPr lang="el-G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D5329-72E8-4B34-96E5-D61E90592280}" type="slidenum">
              <a:rPr lang="el-GR" smtClean="0"/>
              <a:pPr>
                <a:defRPr/>
              </a:pPr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758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http://bourricot.cern.ch/dq2/accounting/global_view/0/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D5329-72E8-4B34-96E5-D61E90592280}" type="slidenum">
              <a:rPr lang="el-GR" smtClean="0"/>
              <a:pPr>
                <a:defRPr/>
              </a:pPr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2645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D5329-72E8-4B34-96E5-D61E90592280}" type="slidenum">
              <a:rPr lang="el-GR" smtClean="0"/>
              <a:pPr>
                <a:defRPr/>
              </a:pPr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D5329-72E8-4B34-96E5-D61E90592280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44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D5329-72E8-4B34-96E5-D61E90592280}" type="slidenum">
              <a:rPr lang="el-GR" smtClean="0"/>
              <a:pPr>
                <a:defRPr/>
              </a:pPr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D5329-72E8-4B34-96E5-D61E90592280}" type="slidenum">
              <a:rPr lang="el-GR" smtClean="0"/>
              <a:pPr>
                <a:defRPr/>
              </a:pPr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2728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D5329-72E8-4B34-96E5-D61E90592280}" type="slidenum">
              <a:rPr lang="el-GR" smtClean="0"/>
              <a:pPr>
                <a:defRPr/>
              </a:pPr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135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Load </a:t>
            </a:r>
            <a:r>
              <a:rPr lang="en-US" dirty="0" smtClean="0">
                <a:sym typeface="Wingdings" pitchFamily="2" charset="2"/>
              </a:rPr>
              <a:t> throw data</a:t>
            </a:r>
          </a:p>
          <a:p>
            <a:r>
              <a:rPr lang="en-US" dirty="0" smtClean="0">
                <a:sym typeface="Wingdings" pitchFamily="2" charset="2"/>
              </a:rPr>
              <a:t> 9 queries to the same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D5329-72E8-4B34-96E5-D61E90592280}" type="slidenum">
              <a:rPr lang="el-GR" smtClean="0"/>
              <a:pPr>
                <a:defRPr/>
              </a:pPr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5718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4D5329-72E8-4B34-96E5-D61E90592280}" type="slidenum">
              <a:rPr lang="el-GR" smtClean="0"/>
              <a:pPr>
                <a:defRPr/>
              </a:pPr>
              <a:t>9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E2BFD-BD4A-4C5C-8CDA-7D997D6F6423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86874" cy="1143000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86874" cy="4929222"/>
          </a:xfrm>
        </p:spPr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810CF-7721-467B-BBE4-84048C2DAA1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04800" y="838200"/>
            <a:ext cx="862015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F16AF6-2C96-47B7-B065-D5963351F408}" type="datetime1">
              <a:rPr lang="el-GR"/>
              <a:pPr>
                <a:defRPr/>
              </a:pPr>
              <a:t>19/1/2011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1463-87CC-4321-8DDE-924F19F36ED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grpSp>
        <p:nvGrpSpPr>
          <p:cNvPr id="7" name="Group 208"/>
          <p:cNvGrpSpPr>
            <a:grpSpLocks noChangeAspect="1"/>
          </p:cNvGrpSpPr>
          <p:nvPr userDrawn="1"/>
        </p:nvGrpSpPr>
        <p:grpSpPr bwMode="auto">
          <a:xfrm>
            <a:off x="8093075" y="0"/>
            <a:ext cx="1050925" cy="301625"/>
            <a:chOff x="3269" y="1445"/>
            <a:chExt cx="1680" cy="482"/>
          </a:xfrm>
        </p:grpSpPr>
        <p:sp>
          <p:nvSpPr>
            <p:cNvPr id="8" name="Rectangle 200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201"/>
            <p:cNvSpPr>
              <a:spLocks noChangeAspect="1"/>
            </p:cNvSpPr>
            <p:nvPr userDrawn="1"/>
          </p:nvSpPr>
          <p:spPr bwMode="auto">
            <a:xfrm>
              <a:off x="3269" y="1445"/>
              <a:ext cx="546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202"/>
            <p:cNvSpPr>
              <a:spLocks noChangeAspect="1"/>
            </p:cNvSpPr>
            <p:nvPr userDrawn="1"/>
          </p:nvSpPr>
          <p:spPr bwMode="auto">
            <a:xfrm>
              <a:off x="4396" y="1445"/>
              <a:ext cx="553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203"/>
            <p:cNvSpPr>
              <a:spLocks noChangeAspect="1"/>
            </p:cNvSpPr>
            <p:nvPr userDrawn="1"/>
          </p:nvSpPr>
          <p:spPr bwMode="auto">
            <a:xfrm>
              <a:off x="3797" y="1445"/>
              <a:ext cx="122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204"/>
            <p:cNvSpPr>
              <a:spLocks noChangeAspect="1"/>
            </p:cNvSpPr>
            <p:nvPr userDrawn="1"/>
          </p:nvSpPr>
          <p:spPr bwMode="auto">
            <a:xfrm>
              <a:off x="4157" y="1445"/>
              <a:ext cx="119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205"/>
            <p:cNvSpPr>
              <a:spLocks noChangeAspect="1"/>
            </p:cNvSpPr>
            <p:nvPr userDrawn="1"/>
          </p:nvSpPr>
          <p:spPr bwMode="auto">
            <a:xfrm>
              <a:off x="4299" y="1445"/>
              <a:ext cx="122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206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Freeform 207"/>
            <p:cNvSpPr>
              <a:spLocks noChangeAspect="1"/>
            </p:cNvSpPr>
            <p:nvPr userDrawn="1"/>
          </p:nvSpPr>
          <p:spPr bwMode="auto">
            <a:xfrm>
              <a:off x="4038" y="1445"/>
              <a:ext cx="94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6" name="Group 218"/>
          <p:cNvGrpSpPr>
            <a:grpSpLocks/>
          </p:cNvGrpSpPr>
          <p:nvPr userDrawn="1"/>
        </p:nvGrpSpPr>
        <p:grpSpPr bwMode="auto">
          <a:xfrm>
            <a:off x="0" y="0"/>
            <a:ext cx="8270875" cy="300038"/>
            <a:chOff x="4608" y="240"/>
            <a:chExt cx="362" cy="189"/>
          </a:xfrm>
        </p:grpSpPr>
        <p:sp>
          <p:nvSpPr>
            <p:cNvPr id="17" name="Freeform 211"/>
            <p:cNvSpPr>
              <a:spLocks noChangeAspect="1"/>
            </p:cNvSpPr>
            <p:nvPr userDrawn="1"/>
          </p:nvSpPr>
          <p:spPr bwMode="auto">
            <a:xfrm>
              <a:off x="4608" y="240"/>
              <a:ext cx="215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212"/>
            <p:cNvSpPr>
              <a:spLocks noChangeAspect="1"/>
            </p:cNvSpPr>
            <p:nvPr userDrawn="1"/>
          </p:nvSpPr>
          <p:spPr bwMode="auto">
            <a:xfrm>
              <a:off x="4752" y="240"/>
              <a:ext cx="218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282" y="2071678"/>
            <a:ext cx="4040188" cy="40719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2873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71678"/>
            <a:ext cx="4041775" cy="41434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AF84E-A396-4E45-A5BD-F59668BDC030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grpSp>
        <p:nvGrpSpPr>
          <p:cNvPr id="9" name="Group 208"/>
          <p:cNvGrpSpPr>
            <a:grpSpLocks noChangeAspect="1"/>
          </p:cNvGrpSpPr>
          <p:nvPr userDrawn="1"/>
        </p:nvGrpSpPr>
        <p:grpSpPr bwMode="auto">
          <a:xfrm>
            <a:off x="8093075" y="0"/>
            <a:ext cx="1050925" cy="301625"/>
            <a:chOff x="3269" y="1445"/>
            <a:chExt cx="1680" cy="482"/>
          </a:xfrm>
        </p:grpSpPr>
        <p:sp>
          <p:nvSpPr>
            <p:cNvPr id="10" name="Rectangle 200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201"/>
            <p:cNvSpPr>
              <a:spLocks noChangeAspect="1"/>
            </p:cNvSpPr>
            <p:nvPr userDrawn="1"/>
          </p:nvSpPr>
          <p:spPr bwMode="auto">
            <a:xfrm>
              <a:off x="3269" y="1445"/>
              <a:ext cx="546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202"/>
            <p:cNvSpPr>
              <a:spLocks noChangeAspect="1"/>
            </p:cNvSpPr>
            <p:nvPr userDrawn="1"/>
          </p:nvSpPr>
          <p:spPr bwMode="auto">
            <a:xfrm>
              <a:off x="4396" y="1445"/>
              <a:ext cx="553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203"/>
            <p:cNvSpPr>
              <a:spLocks noChangeAspect="1"/>
            </p:cNvSpPr>
            <p:nvPr userDrawn="1"/>
          </p:nvSpPr>
          <p:spPr bwMode="auto">
            <a:xfrm>
              <a:off x="3797" y="1445"/>
              <a:ext cx="122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Freeform 204"/>
            <p:cNvSpPr>
              <a:spLocks noChangeAspect="1"/>
            </p:cNvSpPr>
            <p:nvPr userDrawn="1"/>
          </p:nvSpPr>
          <p:spPr bwMode="auto">
            <a:xfrm>
              <a:off x="4157" y="1445"/>
              <a:ext cx="119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Freeform 205"/>
            <p:cNvSpPr>
              <a:spLocks noChangeAspect="1"/>
            </p:cNvSpPr>
            <p:nvPr userDrawn="1"/>
          </p:nvSpPr>
          <p:spPr bwMode="auto">
            <a:xfrm>
              <a:off x="4299" y="1445"/>
              <a:ext cx="122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Rectangle 206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7" name="Freeform 207"/>
            <p:cNvSpPr>
              <a:spLocks noChangeAspect="1"/>
            </p:cNvSpPr>
            <p:nvPr userDrawn="1"/>
          </p:nvSpPr>
          <p:spPr bwMode="auto">
            <a:xfrm>
              <a:off x="4038" y="1445"/>
              <a:ext cx="94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8" name="Group 218"/>
          <p:cNvGrpSpPr>
            <a:grpSpLocks/>
          </p:cNvGrpSpPr>
          <p:nvPr userDrawn="1"/>
        </p:nvGrpSpPr>
        <p:grpSpPr bwMode="auto">
          <a:xfrm>
            <a:off x="0" y="0"/>
            <a:ext cx="8270875" cy="300038"/>
            <a:chOff x="4608" y="240"/>
            <a:chExt cx="362" cy="189"/>
          </a:xfrm>
        </p:grpSpPr>
        <p:sp>
          <p:nvSpPr>
            <p:cNvPr id="19" name="Freeform 211"/>
            <p:cNvSpPr>
              <a:spLocks noChangeAspect="1"/>
            </p:cNvSpPr>
            <p:nvPr userDrawn="1"/>
          </p:nvSpPr>
          <p:spPr bwMode="auto">
            <a:xfrm>
              <a:off x="4608" y="240"/>
              <a:ext cx="215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212"/>
            <p:cNvSpPr>
              <a:spLocks noChangeAspect="1"/>
            </p:cNvSpPr>
            <p:nvPr userDrawn="1"/>
          </p:nvSpPr>
          <p:spPr bwMode="auto">
            <a:xfrm>
              <a:off x="4752" y="240"/>
              <a:ext cx="218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8F07A0B-EFD0-4E6E-991F-0C078E91E09F}" type="datetime1">
              <a:rPr lang="el-GR"/>
              <a:pPr>
                <a:defRPr/>
              </a:pPr>
              <a:t>19/1/2011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EC9DA-C6A0-4A16-9B4C-34B3353E274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grpSp>
        <p:nvGrpSpPr>
          <p:cNvPr id="8" name="Group 208"/>
          <p:cNvGrpSpPr>
            <a:grpSpLocks noChangeAspect="1"/>
          </p:cNvGrpSpPr>
          <p:nvPr userDrawn="1"/>
        </p:nvGrpSpPr>
        <p:grpSpPr bwMode="auto">
          <a:xfrm>
            <a:off x="8093075" y="0"/>
            <a:ext cx="1050925" cy="301625"/>
            <a:chOff x="3269" y="1445"/>
            <a:chExt cx="1680" cy="482"/>
          </a:xfrm>
        </p:grpSpPr>
        <p:sp>
          <p:nvSpPr>
            <p:cNvPr id="9" name="Rectangle 200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201"/>
            <p:cNvSpPr>
              <a:spLocks noChangeAspect="1"/>
            </p:cNvSpPr>
            <p:nvPr userDrawn="1"/>
          </p:nvSpPr>
          <p:spPr bwMode="auto">
            <a:xfrm>
              <a:off x="3269" y="1445"/>
              <a:ext cx="546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202"/>
            <p:cNvSpPr>
              <a:spLocks noChangeAspect="1"/>
            </p:cNvSpPr>
            <p:nvPr userDrawn="1"/>
          </p:nvSpPr>
          <p:spPr bwMode="auto">
            <a:xfrm>
              <a:off x="4396" y="1445"/>
              <a:ext cx="553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203"/>
            <p:cNvSpPr>
              <a:spLocks noChangeAspect="1"/>
            </p:cNvSpPr>
            <p:nvPr userDrawn="1"/>
          </p:nvSpPr>
          <p:spPr bwMode="auto">
            <a:xfrm>
              <a:off x="3797" y="1445"/>
              <a:ext cx="122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204"/>
            <p:cNvSpPr>
              <a:spLocks noChangeAspect="1"/>
            </p:cNvSpPr>
            <p:nvPr userDrawn="1"/>
          </p:nvSpPr>
          <p:spPr bwMode="auto">
            <a:xfrm>
              <a:off x="4157" y="1445"/>
              <a:ext cx="119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Freeform 205"/>
            <p:cNvSpPr>
              <a:spLocks noChangeAspect="1"/>
            </p:cNvSpPr>
            <p:nvPr userDrawn="1"/>
          </p:nvSpPr>
          <p:spPr bwMode="auto">
            <a:xfrm>
              <a:off x="4299" y="1445"/>
              <a:ext cx="122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206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207"/>
            <p:cNvSpPr>
              <a:spLocks noChangeAspect="1"/>
            </p:cNvSpPr>
            <p:nvPr userDrawn="1"/>
          </p:nvSpPr>
          <p:spPr bwMode="auto">
            <a:xfrm>
              <a:off x="4038" y="1445"/>
              <a:ext cx="94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7" name="Group 218"/>
          <p:cNvGrpSpPr>
            <a:grpSpLocks/>
          </p:cNvGrpSpPr>
          <p:nvPr userDrawn="1"/>
        </p:nvGrpSpPr>
        <p:grpSpPr bwMode="auto">
          <a:xfrm>
            <a:off x="0" y="0"/>
            <a:ext cx="8270875" cy="300038"/>
            <a:chOff x="4608" y="240"/>
            <a:chExt cx="362" cy="189"/>
          </a:xfrm>
        </p:grpSpPr>
        <p:sp>
          <p:nvSpPr>
            <p:cNvPr id="18" name="Freeform 211"/>
            <p:cNvSpPr>
              <a:spLocks noChangeAspect="1"/>
            </p:cNvSpPr>
            <p:nvPr userDrawn="1"/>
          </p:nvSpPr>
          <p:spPr bwMode="auto">
            <a:xfrm>
              <a:off x="4608" y="240"/>
              <a:ext cx="215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212"/>
            <p:cNvSpPr>
              <a:spLocks noChangeAspect="1"/>
            </p:cNvSpPr>
            <p:nvPr userDrawn="1"/>
          </p:nvSpPr>
          <p:spPr bwMode="auto">
            <a:xfrm>
              <a:off x="4752" y="240"/>
              <a:ext cx="218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3BC6131-93D8-4A1D-84B2-8544C7B640FD}" type="datetime1">
              <a:rPr lang="el-GR"/>
              <a:pPr>
                <a:defRPr/>
              </a:pPr>
              <a:t>19/1/2011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B71BB-3CC7-422B-BB3C-ED54A8DB164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grpSp>
        <p:nvGrpSpPr>
          <p:cNvPr id="8" name="Group 208"/>
          <p:cNvGrpSpPr>
            <a:grpSpLocks noChangeAspect="1"/>
          </p:cNvGrpSpPr>
          <p:nvPr userDrawn="1"/>
        </p:nvGrpSpPr>
        <p:grpSpPr bwMode="auto">
          <a:xfrm>
            <a:off x="8093075" y="0"/>
            <a:ext cx="1050925" cy="301625"/>
            <a:chOff x="3269" y="1445"/>
            <a:chExt cx="1680" cy="482"/>
          </a:xfrm>
        </p:grpSpPr>
        <p:sp>
          <p:nvSpPr>
            <p:cNvPr id="9" name="Rectangle 200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201"/>
            <p:cNvSpPr>
              <a:spLocks noChangeAspect="1"/>
            </p:cNvSpPr>
            <p:nvPr userDrawn="1"/>
          </p:nvSpPr>
          <p:spPr bwMode="auto">
            <a:xfrm>
              <a:off x="3269" y="1445"/>
              <a:ext cx="546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202"/>
            <p:cNvSpPr>
              <a:spLocks noChangeAspect="1"/>
            </p:cNvSpPr>
            <p:nvPr userDrawn="1"/>
          </p:nvSpPr>
          <p:spPr bwMode="auto">
            <a:xfrm>
              <a:off x="4396" y="1445"/>
              <a:ext cx="553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203"/>
            <p:cNvSpPr>
              <a:spLocks noChangeAspect="1"/>
            </p:cNvSpPr>
            <p:nvPr userDrawn="1"/>
          </p:nvSpPr>
          <p:spPr bwMode="auto">
            <a:xfrm>
              <a:off x="3797" y="1445"/>
              <a:ext cx="122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204"/>
            <p:cNvSpPr>
              <a:spLocks noChangeAspect="1"/>
            </p:cNvSpPr>
            <p:nvPr userDrawn="1"/>
          </p:nvSpPr>
          <p:spPr bwMode="auto">
            <a:xfrm>
              <a:off x="4157" y="1445"/>
              <a:ext cx="119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Freeform 205"/>
            <p:cNvSpPr>
              <a:spLocks noChangeAspect="1"/>
            </p:cNvSpPr>
            <p:nvPr userDrawn="1"/>
          </p:nvSpPr>
          <p:spPr bwMode="auto">
            <a:xfrm>
              <a:off x="4299" y="1445"/>
              <a:ext cx="122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Rectangle 206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6" name="Freeform 207"/>
            <p:cNvSpPr>
              <a:spLocks noChangeAspect="1"/>
            </p:cNvSpPr>
            <p:nvPr userDrawn="1"/>
          </p:nvSpPr>
          <p:spPr bwMode="auto">
            <a:xfrm>
              <a:off x="4038" y="1445"/>
              <a:ext cx="94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7" name="Group 218"/>
          <p:cNvGrpSpPr>
            <a:grpSpLocks/>
          </p:cNvGrpSpPr>
          <p:nvPr userDrawn="1"/>
        </p:nvGrpSpPr>
        <p:grpSpPr bwMode="auto">
          <a:xfrm>
            <a:off x="0" y="0"/>
            <a:ext cx="8270875" cy="300038"/>
            <a:chOff x="4608" y="240"/>
            <a:chExt cx="362" cy="189"/>
          </a:xfrm>
        </p:grpSpPr>
        <p:sp>
          <p:nvSpPr>
            <p:cNvPr id="18" name="Freeform 211"/>
            <p:cNvSpPr>
              <a:spLocks noChangeAspect="1"/>
            </p:cNvSpPr>
            <p:nvPr userDrawn="1"/>
          </p:nvSpPr>
          <p:spPr bwMode="auto">
            <a:xfrm>
              <a:off x="4608" y="240"/>
              <a:ext cx="215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212"/>
            <p:cNvSpPr>
              <a:spLocks noChangeAspect="1"/>
            </p:cNvSpPr>
            <p:nvPr userDrawn="1"/>
          </p:nvSpPr>
          <p:spPr bwMode="auto">
            <a:xfrm>
              <a:off x="4752" y="240"/>
              <a:ext cx="218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42875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86874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4735A-2670-4E3C-A448-12A15D9CF03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grpSp>
        <p:nvGrpSpPr>
          <p:cNvPr id="7" name="Group 208"/>
          <p:cNvGrpSpPr>
            <a:grpSpLocks noChangeAspect="1"/>
          </p:cNvGrpSpPr>
          <p:nvPr userDrawn="1"/>
        </p:nvGrpSpPr>
        <p:grpSpPr bwMode="auto">
          <a:xfrm>
            <a:off x="8093075" y="0"/>
            <a:ext cx="1050925" cy="301625"/>
            <a:chOff x="3269" y="1445"/>
            <a:chExt cx="1680" cy="482"/>
          </a:xfrm>
        </p:grpSpPr>
        <p:sp>
          <p:nvSpPr>
            <p:cNvPr id="8" name="Rectangle 200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201"/>
            <p:cNvSpPr>
              <a:spLocks noChangeAspect="1"/>
            </p:cNvSpPr>
            <p:nvPr userDrawn="1"/>
          </p:nvSpPr>
          <p:spPr bwMode="auto">
            <a:xfrm>
              <a:off x="3269" y="1445"/>
              <a:ext cx="546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202"/>
            <p:cNvSpPr>
              <a:spLocks noChangeAspect="1"/>
            </p:cNvSpPr>
            <p:nvPr userDrawn="1"/>
          </p:nvSpPr>
          <p:spPr bwMode="auto">
            <a:xfrm>
              <a:off x="4396" y="1445"/>
              <a:ext cx="553" cy="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1" name="Freeform 203"/>
            <p:cNvSpPr>
              <a:spLocks noChangeAspect="1"/>
            </p:cNvSpPr>
            <p:nvPr userDrawn="1"/>
          </p:nvSpPr>
          <p:spPr bwMode="auto">
            <a:xfrm>
              <a:off x="3797" y="1445"/>
              <a:ext cx="122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2" name="Freeform 204"/>
            <p:cNvSpPr>
              <a:spLocks noChangeAspect="1"/>
            </p:cNvSpPr>
            <p:nvPr userDrawn="1"/>
          </p:nvSpPr>
          <p:spPr bwMode="auto">
            <a:xfrm>
              <a:off x="4157" y="1445"/>
              <a:ext cx="119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205"/>
            <p:cNvSpPr>
              <a:spLocks noChangeAspect="1"/>
            </p:cNvSpPr>
            <p:nvPr userDrawn="1"/>
          </p:nvSpPr>
          <p:spPr bwMode="auto">
            <a:xfrm>
              <a:off x="4299" y="1445"/>
              <a:ext cx="122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4" name="Rectangle 206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5" name="Freeform 207"/>
            <p:cNvSpPr>
              <a:spLocks noChangeAspect="1"/>
            </p:cNvSpPr>
            <p:nvPr userDrawn="1"/>
          </p:nvSpPr>
          <p:spPr bwMode="auto">
            <a:xfrm>
              <a:off x="4038" y="1445"/>
              <a:ext cx="94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grpSp>
        <p:nvGrpSpPr>
          <p:cNvPr id="16" name="Group 218"/>
          <p:cNvGrpSpPr>
            <a:grpSpLocks/>
          </p:cNvGrpSpPr>
          <p:nvPr userDrawn="1"/>
        </p:nvGrpSpPr>
        <p:grpSpPr bwMode="auto">
          <a:xfrm>
            <a:off x="0" y="0"/>
            <a:ext cx="8270875" cy="300038"/>
            <a:chOff x="4608" y="240"/>
            <a:chExt cx="362" cy="189"/>
          </a:xfrm>
        </p:grpSpPr>
        <p:sp>
          <p:nvSpPr>
            <p:cNvPr id="17" name="Freeform 211"/>
            <p:cNvSpPr>
              <a:spLocks noChangeAspect="1"/>
            </p:cNvSpPr>
            <p:nvPr userDrawn="1"/>
          </p:nvSpPr>
          <p:spPr bwMode="auto">
            <a:xfrm>
              <a:off x="4608" y="240"/>
              <a:ext cx="215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212"/>
            <p:cNvSpPr>
              <a:spLocks noChangeAspect="1"/>
            </p:cNvSpPr>
            <p:nvPr userDrawn="1"/>
          </p:nvSpPr>
          <p:spPr bwMode="auto">
            <a:xfrm>
              <a:off x="4752" y="240"/>
              <a:ext cx="218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6D49AB-E7D2-4B9E-A6DF-D57555CD1A0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4" r:id="rId2"/>
    <p:sldLayoutId id="2147483715" r:id="rId3"/>
    <p:sldLayoutId id="2147483713" r:id="rId4"/>
    <p:sldLayoutId id="2147483716" r:id="rId5"/>
    <p:sldLayoutId id="2147483717" r:id="rId6"/>
    <p:sldLayoutId id="2147483718" r:id="rId7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53735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53735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53735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53735"/>
        </a:buClr>
        <a:buFont typeface="Wingdings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953735"/>
        </a:buClr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ctrTitle"/>
          </p:nvPr>
        </p:nvSpPr>
        <p:spPr>
          <a:xfrm>
            <a:off x="0" y="1143000"/>
            <a:ext cx="9144000" cy="1071570"/>
          </a:xfrm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3600" b="1" dirty="0">
                <a:latin typeface="+mn-lt"/>
                <a:ea typeface="+mn-ea"/>
                <a:cs typeface="+mn-cs"/>
              </a:rPr>
              <a:t>Here are my Data Files. </a:t>
            </a:r>
            <a:r>
              <a:rPr lang="en-US" sz="3600" b="1" dirty="0" smtClean="0">
                <a:latin typeface="+mn-lt"/>
                <a:ea typeface="+mn-ea"/>
                <a:cs typeface="+mn-cs"/>
              </a:rPr>
              <a:t>Here </a:t>
            </a:r>
            <a:r>
              <a:rPr lang="en-US" sz="3600" b="1" dirty="0">
                <a:latin typeface="+mn-lt"/>
                <a:ea typeface="+mn-ea"/>
                <a:cs typeface="+mn-cs"/>
              </a:rPr>
              <a:t>are my Queries. </a:t>
            </a:r>
            <a:r>
              <a:rPr lang="en-US" sz="3600" b="1" dirty="0" smtClean="0">
                <a:latin typeface="+mn-lt"/>
                <a:ea typeface="+mn-ea"/>
                <a:cs typeface="+mn-cs"/>
              </a:rPr>
              <a:t>Where </a:t>
            </a:r>
            <a:r>
              <a:rPr lang="en-US" sz="3600" b="1" dirty="0">
                <a:latin typeface="+mn-lt"/>
                <a:ea typeface="+mn-ea"/>
                <a:cs typeface="+mn-cs"/>
              </a:rPr>
              <a:t>are my Results?</a:t>
            </a:r>
            <a:endParaRPr lang="el-GR" sz="36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95600"/>
            <a:ext cx="9144000" cy="1066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2400" i="1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Stratos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Idreos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*            </a:t>
            </a:r>
            <a:r>
              <a:rPr lang="en-US" sz="2400" i="1" u="sng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Ioannis</a:t>
            </a:r>
            <a:r>
              <a:rPr lang="en-US" sz="2400" i="1" u="sng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i="1" u="sng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Alagiannis</a:t>
            </a:r>
            <a:r>
              <a:rPr lang="en-US" sz="2800" i="1" baseline="2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‡</a:t>
            </a:r>
            <a:r>
              <a:rPr lang="en-US" sz="24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Ryan Johnson</a:t>
            </a:r>
            <a:r>
              <a:rPr lang="en-US" sz="2800" i="1" baseline="2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§</a:t>
            </a:r>
            <a:endParaRPr lang="en-US" sz="2400" i="1" baseline="240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r>
              <a:rPr lang="en-US" sz="2400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Anastasia </a:t>
            </a:r>
            <a:r>
              <a:rPr lang="en-US" sz="2400" i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Ailamaki</a:t>
            </a:r>
            <a:r>
              <a:rPr lang="en-US" sz="2800" i="1" baseline="2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‡</a:t>
            </a:r>
            <a:endParaRPr lang="en-US" sz="2800" i="1" baseline="2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fontAlgn="auto">
              <a:spcAft>
                <a:spcPts val="0"/>
              </a:spcAft>
              <a:buClr>
                <a:schemeClr val="accent2">
                  <a:lumMod val="75000"/>
                </a:schemeClr>
              </a:buClr>
              <a:defRPr/>
            </a:pPr>
            <a:endParaRPr lang="en-US" sz="2000" i="1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9" name="Picture 1" descr="C:\Users\radu\Documents\DIAS_Posters\EPFL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9229"/>
            <a:ext cx="1676400" cy="82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85" y="5703171"/>
            <a:ext cx="195871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00800" y="4245114"/>
            <a:ext cx="235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aseline="30000" dirty="0" smtClean="0">
                <a:latin typeface="+mj-lt"/>
                <a:ea typeface="+mj-ea"/>
                <a:cs typeface="+mj-cs"/>
              </a:rPr>
              <a:t>§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University of Toronto</a:t>
            </a:r>
            <a:endParaRPr lang="en-US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427886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  <a:ea typeface="+mj-ea"/>
                <a:cs typeface="+mj-cs"/>
              </a:rPr>
              <a:t>*CWI, Amsterdam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42672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aseline="30000" dirty="0" smtClean="0">
                <a:latin typeface="+mj-lt"/>
                <a:ea typeface="+mj-ea"/>
                <a:cs typeface="+mj-cs"/>
              </a:rPr>
              <a:t>‡</a:t>
            </a:r>
            <a:r>
              <a:rPr lang="en-US" sz="2000" dirty="0" err="1">
                <a:latin typeface="+mj-lt"/>
                <a:ea typeface="+mj-ea"/>
                <a:cs typeface="+mj-cs"/>
              </a:rPr>
              <a:t>École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Polytechnique</a:t>
            </a:r>
            <a:r>
              <a:rPr lang="en-US" sz="2000" dirty="0">
                <a:latin typeface="+mj-lt"/>
                <a:ea typeface="+mj-ea"/>
                <a:cs typeface="+mj-cs"/>
              </a:rPr>
              <a:t> </a:t>
            </a:r>
            <a:r>
              <a:rPr lang="en-US" sz="2000" dirty="0" err="1">
                <a:latin typeface="+mj-lt"/>
                <a:ea typeface="+mj-ea"/>
                <a:cs typeface="+mj-cs"/>
              </a:rPr>
              <a:t>Fédérale</a:t>
            </a:r>
            <a:r>
              <a:rPr lang="en-US" sz="2000" dirty="0">
                <a:latin typeface="+mj-lt"/>
                <a:ea typeface="+mj-ea"/>
                <a:cs typeface="+mj-cs"/>
              </a:rPr>
              <a:t> de Lausanne</a:t>
            </a:r>
          </a:p>
          <a:p>
            <a:endParaRPr lang="en-US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37425" y="5638800"/>
            <a:ext cx="1015975" cy="100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8059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810CF-7721-467B-BBE4-84048C2DAA10}" type="slidenum">
              <a:rPr lang="el-GR" smtClean="0"/>
              <a:pPr>
                <a:defRPr/>
              </a:pPr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8019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CERN ($20B physics experiment)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971660"/>
            <a:ext cx="5572156" cy="2981340"/>
          </a:xfrm>
        </p:spPr>
        <p:txBody>
          <a:bodyPr/>
          <a:lstStyle/>
          <a:p>
            <a:r>
              <a:rPr lang="en-US" sz="3200" dirty="0" smtClean="0"/>
              <a:t>Last year: 35PB!</a:t>
            </a:r>
          </a:p>
          <a:p>
            <a:pPr lvl="1"/>
            <a:r>
              <a:rPr lang="en-US" sz="2400" dirty="0" smtClean="0"/>
              <a:t>Experiments, simulation, user data…</a:t>
            </a:r>
            <a:endParaRPr lang="en-US" sz="2000" dirty="0" smtClean="0"/>
          </a:p>
          <a:p>
            <a:r>
              <a:rPr lang="en-US" sz="3200" dirty="0" smtClean="0"/>
              <a:t>All stored in flat files</a:t>
            </a:r>
          </a:p>
          <a:p>
            <a:pPr lvl="1"/>
            <a:r>
              <a:rPr lang="en-US" sz="2400" dirty="0" smtClean="0"/>
              <a:t>Database only stores metadata</a:t>
            </a:r>
            <a:endParaRPr lang="en-US" sz="2000" dirty="0" smtClean="0"/>
          </a:p>
          <a:p>
            <a:r>
              <a:rPr lang="en-US" sz="3200" dirty="0" smtClean="0"/>
              <a:t>Custom solutions &amp; scripts</a:t>
            </a:r>
          </a:p>
          <a:p>
            <a:pPr lvl="1"/>
            <a:r>
              <a:rPr lang="en-US" sz="2400" dirty="0" smtClean="0"/>
              <a:t>Almost never a DBMS </a:t>
            </a:r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810CF-7721-467B-BBE4-84048C2DAA10}" type="slidenum">
              <a:rPr lang="el-GR" smtClean="0"/>
              <a:pPr>
                <a:defRPr/>
              </a:pPr>
              <a:t>2</a:t>
            </a:fld>
            <a:endParaRPr lang="el-GR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14400" y="5867400"/>
            <a:ext cx="7315200" cy="553998"/>
          </a:xfrm>
          <a:prstGeom prst="rect">
            <a:avLst/>
          </a:prstGeom>
          <a:solidFill>
            <a:srgbClr val="F4F2A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Why???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2957358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805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Why people don’t use DBMS?</a:t>
            </a:r>
            <a:endParaRPr lang="el-GR" sz="4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810CF-7721-467B-BBE4-84048C2DAA10}" type="slidenum">
              <a:rPr lang="el-GR" smtClean="0"/>
              <a:pPr>
                <a:defRPr/>
              </a:pPr>
              <a:t>3</a:t>
            </a:fld>
            <a:endParaRPr lang="el-GR"/>
          </a:p>
        </p:txBody>
      </p:sp>
      <p:sp>
        <p:nvSpPr>
          <p:cNvPr id="5" name="Rounded Rectangle 4"/>
          <p:cNvSpPr/>
          <p:nvPr/>
        </p:nvSpPr>
        <p:spPr>
          <a:xfrm>
            <a:off x="3221076" y="1828800"/>
            <a:ext cx="3657600" cy="59673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Requirements Analysis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21076" y="2667000"/>
            <a:ext cx="3657600" cy="6015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dirty="0" smtClean="0">
                <a:solidFill>
                  <a:schemeClr val="tx1"/>
                </a:solidFill>
              </a:rPr>
              <a:t>Define</a:t>
            </a:r>
            <a:r>
              <a:rPr lang="en-US" sz="2600" dirty="0" smtClean="0">
                <a:solidFill>
                  <a:schemeClr val="tx1"/>
                </a:solidFill>
              </a:rPr>
              <a:t> a schema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21076" y="3495653"/>
            <a:ext cx="3657599" cy="6191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dirty="0" smtClean="0">
                <a:solidFill>
                  <a:schemeClr val="tx1"/>
                </a:solidFill>
              </a:rPr>
              <a:t>Load</a:t>
            </a:r>
            <a:r>
              <a:rPr lang="en-US" sz="2600" dirty="0" smtClean="0">
                <a:solidFill>
                  <a:schemeClr val="tx1"/>
                </a:solidFill>
              </a:rPr>
              <a:t> the data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21076" y="4331874"/>
            <a:ext cx="3657600" cy="62112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i="1" dirty="0" smtClean="0">
                <a:solidFill>
                  <a:schemeClr val="tx1"/>
                </a:solidFill>
              </a:rPr>
              <a:t>Tune</a:t>
            </a:r>
            <a:r>
              <a:rPr lang="en-US" sz="2600" dirty="0" smtClean="0">
                <a:solidFill>
                  <a:schemeClr val="tx1"/>
                </a:solidFill>
              </a:rPr>
              <a:t> the system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9" name="Picture 8" descr="C:\Users\Yannis\AppData\Local\Microsoft\Windows\Temporary Internet Files\Content.IE5\E2RO4SBS\MC90043263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276" y="3678276"/>
            <a:ext cx="1122324" cy="112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rot="5400000">
            <a:off x="4843734" y="2567548"/>
            <a:ext cx="411490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ircular Arrow 12"/>
          <p:cNvSpPr/>
          <p:nvPr/>
        </p:nvSpPr>
        <p:spPr>
          <a:xfrm rot="16200000">
            <a:off x="1673409" y="2414733"/>
            <a:ext cx="2180934" cy="1981199"/>
          </a:xfrm>
          <a:prstGeom prst="circular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14400" y="5867400"/>
            <a:ext cx="7315200" cy="553998"/>
          </a:xfrm>
          <a:prstGeom prst="rect">
            <a:avLst/>
          </a:prstGeom>
          <a:solidFill>
            <a:srgbClr val="F4F2A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Evolving requirements =&gt; no convergence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4844528" y="3405748"/>
            <a:ext cx="411490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4843734" y="4243948"/>
            <a:ext cx="411490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" y="3951982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Iterate to convergence</a:t>
            </a:r>
            <a:endParaRPr lang="el-G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 &amp; tuning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810CF-7721-467B-BBE4-84048C2DAA10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  <p:sp>
        <p:nvSpPr>
          <p:cNvPr id="8" name="Documents"/>
          <p:cNvSpPr>
            <a:spLocks noEditPoints="1" noChangeArrowheads="1"/>
          </p:cNvSpPr>
          <p:nvPr/>
        </p:nvSpPr>
        <p:spPr bwMode="auto">
          <a:xfrm flipH="1">
            <a:off x="381000" y="1651100"/>
            <a:ext cx="1523999" cy="16255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7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2438400"/>
            <a:ext cx="2590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43"/>
          <p:cNvGrpSpPr/>
          <p:nvPr/>
        </p:nvGrpSpPr>
        <p:grpSpPr>
          <a:xfrm>
            <a:off x="5546452" y="1727298"/>
            <a:ext cx="1768748" cy="1477572"/>
            <a:chOff x="4403452" y="4343400"/>
            <a:chExt cx="2149748" cy="1905000"/>
          </a:xfrm>
        </p:grpSpPr>
        <p:sp>
          <p:nvSpPr>
            <p:cNvPr id="43" name="Rounded Rectangle 42"/>
            <p:cNvSpPr/>
            <p:nvPr/>
          </p:nvSpPr>
          <p:spPr>
            <a:xfrm>
              <a:off x="4403452" y="4343400"/>
              <a:ext cx="1921147" cy="1905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1" name="Group 41"/>
            <p:cNvGrpSpPr/>
            <p:nvPr/>
          </p:nvGrpSpPr>
          <p:grpSpPr>
            <a:xfrm>
              <a:off x="4489451" y="4343400"/>
              <a:ext cx="2063749" cy="1863147"/>
              <a:chOff x="5715001" y="4232853"/>
              <a:chExt cx="2063749" cy="1863147"/>
            </a:xfrm>
          </p:grpSpPr>
          <p:pic>
            <p:nvPicPr>
              <p:cNvPr id="1026" name="Picture 2" descr="C:\Users\juan\AppData\Local\Microsoft\Windows\Temporary Internet Files\Content.IE5\UGHAA42I\MC900434845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400800" y="4718050"/>
                <a:ext cx="1377950" cy="1377950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5933802" y="4232853"/>
                <a:ext cx="1323975" cy="417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Database</a:t>
                </a:r>
                <a:endParaRPr lang="el-GR" dirty="0">
                  <a:latin typeface="+mn-lt"/>
                </a:endParaRPr>
              </a:p>
            </p:txBody>
          </p:sp>
          <p:sp>
            <p:nvSpPr>
              <p:cNvPr id="41" name="Flowchart: Magnetic Disk 40"/>
              <p:cNvSpPr/>
              <p:nvPr/>
            </p:nvSpPr>
            <p:spPr>
              <a:xfrm>
                <a:off x="5715001" y="4953173"/>
                <a:ext cx="723899" cy="838027"/>
              </a:xfrm>
              <a:prstGeom prst="flowChartMagneticDisk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914400" y="5867400"/>
            <a:ext cx="7315200" cy="553998"/>
          </a:xfrm>
          <a:prstGeom prst="rect">
            <a:avLst/>
          </a:prstGeom>
          <a:solidFill>
            <a:srgbClr val="F4F2A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Not worth the startup cost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800" y="1955898"/>
            <a:ext cx="1143000" cy="400110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Flat Files</a:t>
            </a:r>
            <a:endParaRPr lang="el-GR" sz="2000" b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657600" y="1574898"/>
            <a:ext cx="1600200" cy="707886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Load </a:t>
            </a:r>
          </a:p>
          <a:p>
            <a:pPr algn="ctr"/>
            <a:r>
              <a:rPr lang="en-US" sz="2000" b="1" dirty="0" err="1" smtClean="0">
                <a:latin typeface="+mn-lt"/>
              </a:rPr>
              <a:t>Tuples</a:t>
            </a:r>
            <a:endParaRPr lang="el-GR" sz="2000" b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87041" y="1574898"/>
            <a:ext cx="1822959" cy="707886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Massage </a:t>
            </a:r>
          </a:p>
          <a:p>
            <a:pPr algn="ctr"/>
            <a:r>
              <a:rPr lang="en-US" sz="2000" b="1" dirty="0" smtClean="0">
                <a:latin typeface="+mn-lt"/>
              </a:rPr>
              <a:t>Data</a:t>
            </a:r>
            <a:endParaRPr lang="el-GR" sz="2000" b="1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48021" y="1600200"/>
            <a:ext cx="1743579" cy="707886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DBMS owns the data now</a:t>
            </a:r>
            <a:endParaRPr lang="el-GR" sz="2000" b="1" dirty="0">
              <a:latin typeface="+mn-lt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53000" y="3810000"/>
            <a:ext cx="2895600" cy="5334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Why complete load?</a:t>
            </a: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953000" y="4800600"/>
            <a:ext cx="2895600" cy="5334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Hire DB expert?</a:t>
            </a: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401627" y="4800600"/>
            <a:ext cx="2895600" cy="5334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Which format?</a:t>
            </a:r>
            <a:endParaRPr lang="el-GR" sz="24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401627" y="3810000"/>
            <a:ext cx="2895600" cy="53340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Why wait?</a:t>
            </a:r>
            <a:endParaRPr lang="el-G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17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7" grpId="0" animBg="1"/>
      <p:bldP spid="39" grpId="0" animBg="1"/>
      <p:bldP spid="42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Avoiding up-front overheads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810CF-7721-467B-BBE4-84048C2DAA10}" type="slidenum">
              <a:rPr lang="el-GR" smtClean="0"/>
              <a:pPr>
                <a:defRPr/>
              </a:pPr>
              <a:t>5</a:t>
            </a:fld>
            <a:endParaRPr lang="el-G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381000" y="1843088"/>
          <a:ext cx="3429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lt1"/>
                          </a:solidFill>
                        </a:rPr>
                        <a:t>a1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lt1"/>
                          </a:solidFill>
                        </a:rPr>
                        <a:t>a2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lt1"/>
                          </a:solidFill>
                        </a:rPr>
                        <a:t>a3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…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a10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lt1"/>
                          </a:solidFill>
                        </a:rPr>
                        <a:t>…</a:t>
                      </a:r>
                      <a:endParaRPr lang="en-US" sz="2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14400" y="6019800"/>
            <a:ext cx="7315200" cy="553998"/>
          </a:xfrm>
          <a:prstGeom prst="rect">
            <a:avLst/>
          </a:prstGeom>
          <a:solidFill>
            <a:srgbClr val="F4F2A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DBMS</a:t>
            </a:r>
            <a:r>
              <a:rPr lang="en-US" sz="3000" b="1" dirty="0" smtClean="0">
                <a:solidFill>
                  <a:srgbClr val="FF0000"/>
                </a:solidFill>
                <a:latin typeface="+mj-lt"/>
              </a:rPr>
              <a:t> actions driven by workload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70254"/>
              </p:ext>
            </p:extLst>
          </p:nvPr>
        </p:nvGraphicFramePr>
        <p:xfrm>
          <a:off x="381000" y="2239328"/>
          <a:ext cx="5715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14512"/>
              </p:ext>
            </p:extLst>
          </p:nvPr>
        </p:nvGraphicFramePr>
        <p:xfrm>
          <a:off x="1524000" y="2239328"/>
          <a:ext cx="5715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94583"/>
              </p:ext>
            </p:extLst>
          </p:nvPr>
        </p:nvGraphicFramePr>
        <p:xfrm>
          <a:off x="952500" y="2239328"/>
          <a:ext cx="5715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</a:tblGrid>
              <a:tr h="252264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52264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52264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200" y="1381780"/>
            <a:ext cx="1638300" cy="523220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n-lt"/>
              </a:rPr>
              <a:t>Flat File</a:t>
            </a:r>
            <a:endParaRPr lang="el-GR" sz="2800" b="1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01" y="2596488"/>
            <a:ext cx="1714500" cy="461665"/>
          </a:xfrm>
          <a:prstGeom prst="rect">
            <a:avLst/>
          </a:prstGeom>
          <a:solidFill>
            <a:schemeClr val="accent1">
              <a:alpha val="32000"/>
            </a:schemeClr>
          </a:solidFill>
          <a:ln w="12700" cap="rnd" cmpd="dbl">
            <a:noFill/>
            <a:prstDash val="dash"/>
          </a:ln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Hot data</a:t>
            </a:r>
            <a:endParaRPr lang="el-GR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72001" y="1843088"/>
            <a:ext cx="3429000" cy="90011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300"/>
              </a:lnSpc>
            </a:pPr>
            <a:r>
              <a:rPr lang="en-US" sz="2300" dirty="0" smtClean="0">
                <a:solidFill>
                  <a:schemeClr val="tx1"/>
                </a:solidFill>
              </a:rPr>
              <a:t>Flat files an </a:t>
            </a:r>
            <a:r>
              <a:rPr lang="en-US" sz="2300" b="1" dirty="0" smtClean="0">
                <a:solidFill>
                  <a:schemeClr val="tx1"/>
                </a:solidFill>
              </a:rPr>
              <a:t>integral</a:t>
            </a:r>
            <a:endParaRPr lang="en-US" sz="2300" dirty="0" smtClean="0">
              <a:solidFill>
                <a:schemeClr val="tx1"/>
              </a:solidFill>
            </a:endParaRPr>
          </a:p>
          <a:p>
            <a:pPr algn="ctr">
              <a:lnSpc>
                <a:spcPts val="2300"/>
              </a:lnSpc>
            </a:pPr>
            <a:r>
              <a:rPr lang="en-US" sz="2300" dirty="0" smtClean="0">
                <a:solidFill>
                  <a:schemeClr val="tx1"/>
                </a:solidFill>
              </a:rPr>
              <a:t>part of the system</a:t>
            </a:r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029200" y="3657600"/>
            <a:ext cx="2941773" cy="53292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Adaptive loads</a:t>
            </a:r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036554" y="2971800"/>
            <a:ext cx="2934419" cy="519112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Query over flat files</a:t>
            </a:r>
            <a:endParaRPr lang="el-GR" sz="23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29200" y="4343400"/>
            <a:ext cx="2941773" cy="532924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Tuning in background</a:t>
            </a:r>
            <a:endParaRPr lang="el-GR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61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6" grpId="0" animBg="1"/>
      <p:bldP spid="27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7746598" y="1706880"/>
            <a:ext cx="1016402" cy="13411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loading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810CF-7721-467B-BBE4-84048C2DAA10}" type="slidenum">
              <a:rPr lang="el-GR" smtClean="0"/>
              <a:pPr>
                <a:defRPr/>
              </a:pPr>
              <a:t>6</a:t>
            </a:fld>
            <a:endParaRPr lang="el-GR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609600" y="1557756"/>
          <a:ext cx="2590800" cy="18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1187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lt1"/>
                          </a:solidFill>
                        </a:rPr>
                        <a:t>a1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lt1"/>
                          </a:solidFill>
                        </a:rPr>
                        <a:t>a2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lt1"/>
                          </a:solidFill>
                        </a:rPr>
                        <a:t>a3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lt1"/>
                          </a:solidFill>
                        </a:rPr>
                        <a:t>a4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…</a:t>
                      </a:r>
                      <a:endParaRPr lang="en-US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1874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11874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11874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11874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11874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038600" y="2133600"/>
            <a:ext cx="990600" cy="457200"/>
          </a:xfrm>
          <a:custGeom>
            <a:avLst/>
            <a:gdLst>
              <a:gd name="T0" fmla="*/ 628650 w 21600"/>
              <a:gd name="T1" fmla="*/ 0 h 21600"/>
              <a:gd name="T2" fmla="*/ 0 w 21600"/>
              <a:gd name="T3" fmla="*/ 228600 h 21600"/>
              <a:gd name="T4" fmla="*/ 628650 w 21600"/>
              <a:gd name="T5" fmla="*/ 457200 h 21600"/>
              <a:gd name="T6" fmla="*/ 8382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 rot="2121940">
            <a:off x="3921483" y="3946506"/>
            <a:ext cx="990600" cy="457200"/>
          </a:xfrm>
          <a:custGeom>
            <a:avLst/>
            <a:gdLst>
              <a:gd name="T0" fmla="*/ 628650 w 21600"/>
              <a:gd name="T1" fmla="*/ 0 h 21600"/>
              <a:gd name="T2" fmla="*/ 0 w 21600"/>
              <a:gd name="T3" fmla="*/ 228600 h 21600"/>
              <a:gd name="T4" fmla="*/ 628650 w 21600"/>
              <a:gd name="T5" fmla="*/ 457200 h 21600"/>
              <a:gd name="T6" fmla="*/ 8382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7912100" y="1825228"/>
          <a:ext cx="2413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"/>
              </a:tblGrid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36436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/>
        </p:nvGraphicFramePr>
        <p:xfrm>
          <a:off x="8369300" y="1825228"/>
          <a:ext cx="2413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"/>
              </a:tblGrid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36436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80" name="Straight Arrow Connector 79"/>
          <p:cNvCxnSpPr/>
          <p:nvPr/>
        </p:nvCxnSpPr>
        <p:spPr>
          <a:xfrm rot="5400000">
            <a:off x="6567448" y="2119352"/>
            <a:ext cx="27789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872163" y="2225338"/>
            <a:ext cx="1747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+mn-lt"/>
              </a:rPr>
              <a:t>Loaded Columns:</a:t>
            </a:r>
            <a:endParaRPr lang="el-GR" sz="1600" b="1" dirty="0">
              <a:latin typeface="+mn-lt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6096000" y="2613184"/>
            <a:ext cx="533400" cy="33170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a2</a:t>
            </a:r>
            <a:endParaRPr lang="el-GR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6781800" y="2613184"/>
            <a:ext cx="533400" cy="33170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a3</a:t>
            </a:r>
            <a:endParaRPr lang="el-GR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7843837" y="4731544"/>
          <a:ext cx="2413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"/>
              </a:tblGrid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8301037" y="4960144"/>
          <a:ext cx="2413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"/>
              </a:tblGrid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36436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6015037" y="469392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</a:rPr>
              <a:t>Loaded Parts:</a:t>
            </a:r>
            <a:endParaRPr lang="el-GR" sz="1600" b="1" dirty="0">
              <a:latin typeface="+mn-lt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5943600" y="5158264"/>
            <a:ext cx="533400" cy="33170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a2</a:t>
            </a:r>
            <a:endParaRPr lang="el-GR" b="1" dirty="0"/>
          </a:p>
        </p:txBody>
      </p:sp>
      <p:sp>
        <p:nvSpPr>
          <p:cNvPr id="99" name="Rounded Rectangle 98"/>
          <p:cNvSpPr/>
          <p:nvPr/>
        </p:nvSpPr>
        <p:spPr>
          <a:xfrm>
            <a:off x="6858000" y="5158264"/>
            <a:ext cx="533400" cy="331708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a3</a:t>
            </a:r>
            <a:endParaRPr lang="el-GR" b="1" dirty="0"/>
          </a:p>
        </p:txBody>
      </p:sp>
      <p:cxnSp>
        <p:nvCxnSpPr>
          <p:cNvPr id="103" name="Straight Arrow Connector 102"/>
          <p:cNvCxnSpPr/>
          <p:nvPr/>
        </p:nvCxnSpPr>
        <p:spPr>
          <a:xfrm rot="5400000">
            <a:off x="6561097" y="4588232"/>
            <a:ext cx="27789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638444"/>
            <a:ext cx="685800" cy="346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5657335"/>
            <a:ext cx="833437" cy="51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295400" y="1016913"/>
            <a:ext cx="1295400" cy="430887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+mn-lt"/>
              </a:rPr>
              <a:t>Flat File</a:t>
            </a:r>
            <a:endParaRPr lang="el-GR" sz="2200" b="1" dirty="0">
              <a:latin typeface="+mn-lt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863600" y="4880372"/>
            <a:ext cx="2184400" cy="15966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2286000" y="5334000"/>
          <a:ext cx="26193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"/>
              </a:tblGrid>
              <a:tr h="1364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2633662" y="5029200"/>
          <a:ext cx="26193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"/>
              </a:tblGrid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36436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6172200" y="1524000"/>
            <a:ext cx="1016402" cy="304800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Metadata</a:t>
            </a:r>
            <a:endParaRPr lang="el-GR" sz="1600" dirty="0">
              <a:solidFill>
                <a:schemeClr val="tx1"/>
              </a:solidFill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/>
        </p:nvGraphicFramePr>
        <p:xfrm>
          <a:off x="1905000" y="5029200"/>
          <a:ext cx="26193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"/>
              </a:tblGrid>
              <a:tr h="213360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/>
        </p:nvGraphicFramePr>
        <p:xfrm>
          <a:off x="1490662" y="5025272"/>
          <a:ext cx="26193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"/>
              </a:tblGrid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36436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4" name="Rectangle 103"/>
          <p:cNvSpPr/>
          <p:nvPr/>
        </p:nvSpPr>
        <p:spPr>
          <a:xfrm>
            <a:off x="6167437" y="4038600"/>
            <a:ext cx="1016402" cy="304800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Metadata</a:t>
            </a:r>
            <a:endParaRPr lang="el-GR" sz="1600" dirty="0">
              <a:solidFill>
                <a:schemeClr val="tx1"/>
              </a:solidFill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7691437" y="4606052"/>
            <a:ext cx="1016402" cy="134112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 rot="5400000">
            <a:off x="1512343" y="4037442"/>
            <a:ext cx="814540" cy="486426"/>
          </a:xfrm>
          <a:custGeom>
            <a:avLst/>
            <a:gdLst>
              <a:gd name="T0" fmla="*/ 628650 w 21600"/>
              <a:gd name="T1" fmla="*/ 0 h 21600"/>
              <a:gd name="T2" fmla="*/ 0 w 21600"/>
              <a:gd name="T3" fmla="*/ 228600 h 21600"/>
              <a:gd name="T4" fmla="*/ 628650 w 21600"/>
              <a:gd name="T5" fmla="*/ 457200 h 21600"/>
              <a:gd name="T6" fmla="*/ 8382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058862" y="5032772"/>
          <a:ext cx="26193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"/>
              </a:tblGrid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59308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36436">
                <a:tc>
                  <a:txBody>
                    <a:bodyPr/>
                    <a:lstStyle/>
                    <a:p>
                      <a:pPr algn="ctr"/>
                      <a:endParaRPr lang="en-US" sz="8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016000" y="6172200"/>
            <a:ext cx="1108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Storage</a:t>
            </a:r>
            <a:endParaRPr lang="el-GR" dirty="0"/>
          </a:p>
        </p:txBody>
      </p:sp>
      <p:sp>
        <p:nvSpPr>
          <p:cNvPr id="57" name="TextBox 56"/>
          <p:cNvSpPr txBox="1"/>
          <p:nvPr/>
        </p:nvSpPr>
        <p:spPr>
          <a:xfrm>
            <a:off x="2133600" y="39624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Full Load</a:t>
            </a:r>
            <a:endParaRPr lang="el-GR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3810000" y="1752600"/>
            <a:ext cx="178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Column</a:t>
            </a:r>
            <a:r>
              <a:rPr lang="en-US" dirty="0" smtClean="0"/>
              <a:t> </a:t>
            </a:r>
            <a:r>
              <a:rPr lang="en-US" sz="2000" dirty="0" smtClean="0"/>
              <a:t>Load</a:t>
            </a:r>
            <a:endParaRPr lang="el-G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3925886" y="3395246"/>
            <a:ext cx="1789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Partial Load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17946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48" grpId="0" animBg="1"/>
      <p:bldP spid="62" grpId="0" animBg="1"/>
      <p:bldP spid="81" grpId="0"/>
      <p:bldP spid="82" grpId="0" animBg="1"/>
      <p:bldP spid="83" grpId="0" animBg="1"/>
      <p:bldP spid="91" grpId="0"/>
      <p:bldP spid="98" grpId="0" animBg="1"/>
      <p:bldP spid="99" grpId="0" animBg="1"/>
      <p:bldP spid="51" grpId="0" animBg="1"/>
      <p:bldP spid="78" grpId="0" animBg="1"/>
      <p:bldP spid="104" grpId="0" animBg="1"/>
      <p:bldP spid="105" grpId="0" animBg="1"/>
      <p:bldP spid="107" grpId="0" animBg="1"/>
      <p:bldP spid="54" grpId="0"/>
      <p:bldP spid="57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file adaptation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810CF-7721-467B-BBE4-84048C2DAA10}" type="slidenum">
              <a:rPr lang="el-GR" smtClean="0"/>
              <a:pPr>
                <a:defRPr/>
              </a:pPr>
              <a:t>7</a:t>
            </a:fld>
            <a:endParaRPr lang="el-G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457200" y="2804160"/>
          <a:ext cx="26289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  <a:gridCol w="525780"/>
                <a:gridCol w="52578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a1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a2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a3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…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…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2312313"/>
            <a:ext cx="2628900" cy="430887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+mn-lt"/>
              </a:rPr>
              <a:t>Original Flat File</a:t>
            </a:r>
            <a:endParaRPr lang="el-GR" sz="2200" b="1" dirty="0">
              <a:latin typeface="+mn-lt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 rot="20411544">
            <a:off x="3635872" y="2327966"/>
            <a:ext cx="777251" cy="457200"/>
          </a:xfrm>
          <a:custGeom>
            <a:avLst/>
            <a:gdLst>
              <a:gd name="T0" fmla="*/ 628650 w 21600"/>
              <a:gd name="T1" fmla="*/ 0 h 21600"/>
              <a:gd name="T2" fmla="*/ 0 w 21600"/>
              <a:gd name="T3" fmla="*/ 228600 h 21600"/>
              <a:gd name="T4" fmla="*/ 628650 w 21600"/>
              <a:gd name="T5" fmla="*/ 457200 h 21600"/>
              <a:gd name="T6" fmla="*/ 8382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 rot="5400000">
            <a:off x="6096000" y="3810000"/>
            <a:ext cx="609600" cy="457200"/>
          </a:xfrm>
          <a:custGeom>
            <a:avLst/>
            <a:gdLst>
              <a:gd name="T0" fmla="*/ 628650 w 21600"/>
              <a:gd name="T1" fmla="*/ 0 h 21600"/>
              <a:gd name="T2" fmla="*/ 0 w 21600"/>
              <a:gd name="T3" fmla="*/ 228600 h 21600"/>
              <a:gd name="T4" fmla="*/ 628650 w 21600"/>
              <a:gd name="T5" fmla="*/ 457200 h 21600"/>
              <a:gd name="T6" fmla="*/ 8382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l-GR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4899660" y="1508760"/>
          <a:ext cx="5257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a1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5593080" y="1508760"/>
          <a:ext cx="5257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a2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6248400" y="1508760"/>
          <a:ext cx="15773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  <a:gridCol w="52578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…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a4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…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4724400" y="4480560"/>
          <a:ext cx="5257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a1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5417820" y="4480560"/>
          <a:ext cx="5257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a2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6096000" y="4480560"/>
          <a:ext cx="5257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lt1"/>
                          </a:solidFill>
                        </a:rPr>
                        <a:t>…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6781800" y="4480560"/>
          <a:ext cx="5257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</a:tblGrid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a4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19434"/>
              </p:ext>
            </p:extLst>
          </p:nvPr>
        </p:nvGraphicFramePr>
        <p:xfrm>
          <a:off x="7475220" y="4480560"/>
          <a:ext cx="52578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</a:tblGrid>
              <a:tr h="3454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…</a:t>
                      </a:r>
                      <a:endParaRPr 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562600" y="864513"/>
            <a:ext cx="1821180" cy="430887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+mn-lt"/>
              </a:rPr>
              <a:t>New Flat Files</a:t>
            </a:r>
            <a:endParaRPr lang="el-GR" sz="2200" b="1" dirty="0">
              <a:latin typeface="+mn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09600" y="1501914"/>
            <a:ext cx="3505200" cy="707886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n-US" sz="2000" b="1" dirty="0" smtClean="0">
                <a:latin typeface="+mn-lt"/>
              </a:rPr>
              <a:t>a) Parse only needed columns</a:t>
            </a:r>
          </a:p>
          <a:p>
            <a:pPr marL="457200" indent="-457200" algn="just"/>
            <a:r>
              <a:rPr lang="en-US" sz="2000" b="1" dirty="0" smtClean="0">
                <a:latin typeface="+mn-lt"/>
              </a:rPr>
              <a:t>b) New flat file per attribute</a:t>
            </a:r>
            <a:endParaRPr lang="el-GR" sz="2000" b="1" dirty="0">
              <a:latin typeface="+mn-lt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57200" y="3149600"/>
          <a:ext cx="105156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  <a:gridCol w="525780"/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81" name="Rounded Rectangle 80"/>
          <p:cNvSpPr/>
          <p:nvPr/>
        </p:nvSpPr>
        <p:spPr>
          <a:xfrm>
            <a:off x="6172200" y="1434344"/>
            <a:ext cx="1752600" cy="223671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3" name="Rounded Rectangle 82"/>
          <p:cNvSpPr/>
          <p:nvPr/>
        </p:nvSpPr>
        <p:spPr>
          <a:xfrm>
            <a:off x="6019800" y="4419600"/>
            <a:ext cx="2057401" cy="22098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7" name="TextBox 86"/>
          <p:cNvSpPr txBox="1"/>
          <p:nvPr/>
        </p:nvSpPr>
        <p:spPr>
          <a:xfrm>
            <a:off x="6553200" y="3733800"/>
            <a:ext cx="2590800" cy="707886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 smtClean="0">
                <a:latin typeface="+mn-lt"/>
              </a:rPr>
              <a:t>Analyze non-tokenized attributes</a:t>
            </a:r>
          </a:p>
        </p:txBody>
      </p: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137491"/>
              </p:ext>
            </p:extLst>
          </p:nvPr>
        </p:nvGraphicFramePr>
        <p:xfrm>
          <a:off x="6774656" y="1854200"/>
          <a:ext cx="52578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/>
        </p:nvGraphicFramePr>
        <p:xfrm>
          <a:off x="4899660" y="1854200"/>
          <a:ext cx="525780" cy="172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"/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44" grpId="0"/>
      <p:bldP spid="61" grpId="0"/>
      <p:bldP spid="81" grpId="0" animBg="1"/>
      <p:bldP spid="83" grpId="0" animBg="1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/>
          <p:nvPr/>
        </p:nvGraphicFramePr>
        <p:xfrm>
          <a:off x="-76199" y="1371600"/>
          <a:ext cx="6781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loading in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810CF-7721-467B-BBE4-84048C2DAA10}" type="slidenum">
              <a:rPr lang="el-GR" smtClean="0"/>
              <a:pPr>
                <a:defRPr/>
              </a:pPr>
              <a:t>8</a:t>
            </a:fld>
            <a:endParaRPr lang="el-GR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" y="5867400"/>
            <a:ext cx="7620000" cy="553998"/>
          </a:xfrm>
          <a:prstGeom prst="rect">
            <a:avLst/>
          </a:prstGeom>
          <a:solidFill>
            <a:srgbClr val="F4F2A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solidFill>
                  <a:srgbClr val="FF0000"/>
                </a:solidFill>
                <a:latin typeface="+mj-lt"/>
              </a:rPr>
              <a:t>Amortize loading cost over the query sequence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219200" y="1523998"/>
            <a:ext cx="533399" cy="17988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715000" y="1524000"/>
            <a:ext cx="381000" cy="35977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098018"/>
            <a:ext cx="3643282" cy="400110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</a:rPr>
              <a:t>Q</a:t>
            </a:r>
            <a:r>
              <a:rPr lang="en-US" sz="2000" b="1" dirty="0" smtClean="0">
                <a:latin typeface="+mn-lt"/>
              </a:rPr>
              <a:t>1: Loading Cost + First Query</a:t>
            </a:r>
            <a:endParaRPr lang="el-GR" sz="2000" b="1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14800" y="1098018"/>
            <a:ext cx="4267200" cy="400110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Constant performance for all queries</a:t>
            </a:r>
            <a:endParaRPr lang="el-GR" sz="2000" b="1" dirty="0"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58000" y="4092714"/>
            <a:ext cx="2286000" cy="707886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000" b="1" dirty="0" smtClean="0">
                <a:latin typeface="+mn-lt"/>
              </a:rPr>
              <a:t>On-the-fly load</a:t>
            </a:r>
          </a:p>
          <a:p>
            <a:pPr marL="342900" indent="-342900">
              <a:buAutoNum type="alphaLcParenR"/>
            </a:pPr>
            <a:r>
              <a:rPr lang="en-US" sz="2000" b="1" dirty="0" smtClean="0">
                <a:latin typeface="+mn-lt"/>
              </a:rPr>
              <a:t>Cache data</a:t>
            </a:r>
            <a:endParaRPr lang="el-GR" sz="2000" b="1" dirty="0"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470460" y="4419600"/>
            <a:ext cx="387540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57926" y="2286000"/>
            <a:ext cx="2233674" cy="400110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Filtering on-the-fly </a:t>
            </a:r>
            <a:endParaRPr lang="el-GR" sz="2000" b="1" dirty="0"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337682" y="2514600"/>
            <a:ext cx="444118" cy="12300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242980" y="2253734"/>
            <a:ext cx="509620" cy="6418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47800" y="2895600"/>
            <a:ext cx="1981200" cy="400110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 smtClean="0">
                <a:latin typeface="+mn-lt"/>
              </a:rPr>
              <a:t>Q1: half the cost</a:t>
            </a:r>
            <a:endParaRPr lang="el-GR" sz="2000" b="1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91000" y="2114490"/>
            <a:ext cx="2203260" cy="400110"/>
          </a:xfrm>
          <a:prstGeom prst="rect">
            <a:avLst/>
          </a:prstGeom>
          <a:noFill/>
          <a:ln w="1270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dirty="0">
                <a:latin typeface="+mn-lt"/>
              </a:rPr>
              <a:t>Q</a:t>
            </a:r>
            <a:r>
              <a:rPr lang="en-US" sz="2000" b="1" dirty="0" smtClean="0">
                <a:latin typeface="+mn-lt"/>
              </a:rPr>
              <a:t>11: load from FF</a:t>
            </a:r>
            <a:endParaRPr lang="el-GR" sz="2000" b="1" dirty="0">
              <a:latin typeface="+mn-l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3998366" y="2069068"/>
            <a:ext cx="268834" cy="18466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586293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+mn-lt"/>
              </a:rPr>
              <a:t>select </a:t>
            </a:r>
            <a:r>
              <a:rPr lang="en-US" sz="2400" i="1" dirty="0">
                <a:latin typeface="+mn-lt"/>
              </a:rPr>
              <a:t>sum(a1</a:t>
            </a:r>
            <a:r>
              <a:rPr lang="en-US" sz="2400" i="1" dirty="0" smtClean="0">
                <a:latin typeface="+mn-lt"/>
              </a:rPr>
              <a:t>), </a:t>
            </a:r>
            <a:r>
              <a:rPr lang="en-US" sz="2400" i="1" dirty="0" err="1" smtClean="0">
                <a:latin typeface="+mn-lt"/>
              </a:rPr>
              <a:t>avg</a:t>
            </a:r>
            <a:r>
              <a:rPr lang="en-US" sz="2400" i="1" dirty="0" smtClean="0">
                <a:latin typeface="+mn-lt"/>
              </a:rPr>
              <a:t>(a2) from R where a1&lt;v1 </a:t>
            </a:r>
            <a:r>
              <a:rPr lang="en-US" sz="2400" i="1" dirty="0">
                <a:latin typeface="+mn-lt"/>
              </a:rPr>
              <a:t>and </a:t>
            </a:r>
            <a:r>
              <a:rPr lang="en-US" sz="2400" i="1" dirty="0" smtClean="0">
                <a:latin typeface="+mn-lt"/>
              </a:rPr>
              <a:t>a2&lt;v2</a:t>
            </a:r>
            <a:endParaRPr lang="en-US" sz="2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378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 uiExpand="1">
        <p:bldSub>
          <a:bldChart bld="series"/>
        </p:bldSub>
      </p:bldGraphic>
      <p:bldP spid="6" grpId="0" animBg="1"/>
      <p:bldP spid="19" grpId="0"/>
      <p:bldP spid="21" grpId="0"/>
      <p:bldP spid="23" grpId="0"/>
      <p:bldP spid="34" grpId="0"/>
      <p:bldP spid="41" grpId="0"/>
      <p:bldP spid="43" grpId="0"/>
      <p:bldP spid="20" grpId="0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038600" y="2719811"/>
            <a:ext cx="1447800" cy="1355959"/>
            <a:chOff x="4038600" y="2719811"/>
            <a:chExt cx="1447800" cy="1355959"/>
          </a:xfrm>
        </p:grpSpPr>
        <p:sp>
          <p:nvSpPr>
            <p:cNvPr id="47" name="Round Single Corner Rectangle 46"/>
            <p:cNvSpPr/>
            <p:nvPr/>
          </p:nvSpPr>
          <p:spPr>
            <a:xfrm>
              <a:off x="4114800" y="2719811"/>
              <a:ext cx="1295400" cy="1355959"/>
            </a:xfrm>
            <a:prstGeom prst="round1Rect">
              <a:avLst/>
            </a:prstGeom>
            <a:solidFill>
              <a:schemeClr val="accent3">
                <a:lumMod val="7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pic>
          <p:nvPicPr>
            <p:cNvPr id="53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9600" y="2857500"/>
              <a:ext cx="692646" cy="8763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4038600" y="3733800"/>
              <a:ext cx="1447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 smtClean="0">
                  <a:latin typeface="+mn-lt"/>
                </a:rPr>
                <a:t>Invisible DBMS</a:t>
              </a:r>
              <a:endParaRPr lang="el-GR" sz="1500" b="1" dirty="0">
                <a:latin typeface="+mn-lt"/>
              </a:endParaRPr>
            </a:p>
          </p:txBody>
        </p:sp>
      </p:grp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 rot="21208680" flipV="1">
            <a:off x="2917602" y="2020194"/>
            <a:ext cx="3874571" cy="2721566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a fully autonomous system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D810CF-7721-467B-BBE4-84048C2DAA10}" type="slidenum">
              <a:rPr lang="el-GR" smtClean="0"/>
              <a:pPr>
                <a:defRPr/>
              </a:pPr>
              <a:t>9</a:t>
            </a:fld>
            <a:endParaRPr lang="el-GR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914400" y="5867400"/>
            <a:ext cx="7350362" cy="553998"/>
          </a:xfrm>
          <a:prstGeom prst="rect">
            <a:avLst/>
          </a:prstGeom>
          <a:solidFill>
            <a:srgbClr val="F4F2A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solidFill>
                  <a:srgbClr val="FF0000"/>
                </a:solidFill>
                <a:latin typeface="+mj-lt"/>
              </a:rPr>
              <a:t>Challenge: make this invisible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914400" y="1295400"/>
            <a:ext cx="2700384" cy="4191000"/>
            <a:chOff x="914400" y="1219200"/>
            <a:chExt cx="2700384" cy="4191000"/>
          </a:xfrm>
        </p:grpSpPr>
        <p:pic>
          <p:nvPicPr>
            <p:cNvPr id="101382" name="Picture 6" descr="C:\Users\juan\AppData\Local\Microsoft\Windows\Temporary Internet Files\Content.IE5\UGHAA42I\MC900297151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1219200"/>
              <a:ext cx="1110081" cy="98648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ight Arrow 10"/>
            <p:cNvSpPr/>
            <p:nvPr/>
          </p:nvSpPr>
          <p:spPr>
            <a:xfrm>
              <a:off x="3104208" y="2437493"/>
              <a:ext cx="504902" cy="30267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7" name="Group 34"/>
            <p:cNvGrpSpPr/>
            <p:nvPr/>
          </p:nvGrpSpPr>
          <p:grpSpPr>
            <a:xfrm>
              <a:off x="914400" y="2324329"/>
              <a:ext cx="2286000" cy="799871"/>
              <a:chOff x="3962400" y="1066802"/>
              <a:chExt cx="2286000" cy="79987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715000" y="1555523"/>
                <a:ext cx="228600" cy="19685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079209" y="1752373"/>
                <a:ext cx="169191" cy="11430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962400" y="1066802"/>
                <a:ext cx="1866900" cy="58621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171951" y="1068238"/>
                <a:ext cx="14668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+mn-lt"/>
                  </a:rPr>
                  <a:t>Give me your data as is </a:t>
                </a:r>
                <a:endParaRPr lang="el-GR" sz="1600" dirty="0">
                  <a:latin typeface="+mn-lt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499756" y="5040868"/>
              <a:ext cx="1186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grep</a:t>
              </a:r>
              <a:r>
                <a:rPr lang="en-US" dirty="0" smtClean="0"/>
                <a:t>, </a:t>
              </a:r>
              <a:r>
                <a:rPr lang="en-US" dirty="0" err="1" smtClean="0"/>
                <a:t>awk</a:t>
              </a:r>
              <a:endParaRPr lang="el-GR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3449" y="4495800"/>
              <a:ext cx="26813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(supports SQL + your tools)</a:t>
              </a:r>
              <a:endParaRPr lang="el-GR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0800000" flipV="1">
              <a:off x="2686049" y="4857132"/>
              <a:ext cx="298508" cy="235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44"/>
            <p:cNvGrpSpPr/>
            <p:nvPr/>
          </p:nvGrpSpPr>
          <p:grpSpPr>
            <a:xfrm>
              <a:off x="914400" y="3467100"/>
              <a:ext cx="2305049" cy="795876"/>
              <a:chOff x="3962400" y="857138"/>
              <a:chExt cx="2305049" cy="795876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734049" y="971438"/>
                <a:ext cx="228600" cy="19685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98258" y="857138"/>
                <a:ext cx="169191" cy="11430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3962400" y="1066802"/>
                <a:ext cx="1866900" cy="58621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114800" y="1068238"/>
                <a:ext cx="14668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+mn-lt"/>
                  </a:rPr>
                  <a:t>Give me your queries </a:t>
                </a:r>
                <a:endParaRPr lang="el-GR" sz="1600" dirty="0">
                  <a:latin typeface="+mn-lt"/>
                </a:endParaRPr>
              </a:p>
            </p:txBody>
          </p:sp>
        </p:grpSp>
        <p:sp>
          <p:nvSpPr>
            <p:cNvPr id="51" name="Right Arrow 50"/>
            <p:cNvSpPr/>
            <p:nvPr/>
          </p:nvSpPr>
          <p:spPr>
            <a:xfrm>
              <a:off x="3109882" y="3855590"/>
              <a:ext cx="504902" cy="30267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861943" y="2172631"/>
            <a:ext cx="1910457" cy="1942169"/>
            <a:chOff x="5791200" y="2133600"/>
            <a:chExt cx="1910457" cy="1942169"/>
          </a:xfrm>
        </p:grpSpPr>
        <p:pic>
          <p:nvPicPr>
            <p:cNvPr id="101383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84211" y="2917688"/>
              <a:ext cx="1177512" cy="1158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52"/>
            <p:cNvGrpSpPr/>
            <p:nvPr/>
          </p:nvGrpSpPr>
          <p:grpSpPr>
            <a:xfrm>
              <a:off x="5943600" y="2133600"/>
              <a:ext cx="1758057" cy="723900"/>
              <a:chOff x="3728342" y="1066802"/>
              <a:chExt cx="1758057" cy="7239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973733" y="1524002"/>
                <a:ext cx="228600" cy="19685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3728342" y="1676402"/>
                <a:ext cx="169191" cy="114300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135096" y="1066802"/>
                <a:ext cx="1351303" cy="586212"/>
              </a:xfrm>
              <a:prstGeom prst="ellipse">
                <a:avLst/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267200" y="1068238"/>
                <a:ext cx="11430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>
                    <a:latin typeface="+mn-lt"/>
                  </a:rPr>
                  <a:t>Get your results! </a:t>
                </a:r>
                <a:endParaRPr lang="el-GR" sz="1600" dirty="0">
                  <a:latin typeface="+mn-lt"/>
                </a:endParaRPr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>
              <a:off x="5791200" y="3085354"/>
              <a:ext cx="504902" cy="30267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306054" y="3559314"/>
            <a:ext cx="1342146" cy="707886"/>
          </a:xfrm>
          <a:prstGeom prst="rect">
            <a:avLst/>
          </a:prstGeom>
          <a:noFill/>
          <a:ln w="1905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Adaptive Kernel</a:t>
            </a:r>
            <a:endParaRPr lang="el-GR" sz="2000" b="1" dirty="0">
              <a:latin typeface="+mn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276600" y="2416314"/>
            <a:ext cx="1371600" cy="707886"/>
          </a:xfrm>
          <a:prstGeom prst="rect">
            <a:avLst/>
          </a:prstGeom>
          <a:noFill/>
          <a:ln w="1905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Adaptive Load</a:t>
            </a:r>
            <a:endParaRPr lang="el-GR" sz="2000" b="1" dirty="0">
              <a:latin typeface="+mn-lt"/>
            </a:endParaRPr>
          </a:p>
        </p:txBody>
      </p:sp>
      <p:sp>
        <p:nvSpPr>
          <p:cNvPr id="71" name="Left-Right Arrow 70"/>
          <p:cNvSpPr/>
          <p:nvPr/>
        </p:nvSpPr>
        <p:spPr>
          <a:xfrm rot="5400000">
            <a:off x="3844739" y="3241862"/>
            <a:ext cx="463924" cy="228601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9" name="TextBox 68"/>
          <p:cNvSpPr txBox="1"/>
          <p:nvPr/>
        </p:nvSpPr>
        <p:spPr>
          <a:xfrm>
            <a:off x="5257800" y="2971800"/>
            <a:ext cx="1447800" cy="707886"/>
          </a:xfrm>
          <a:prstGeom prst="rect">
            <a:avLst/>
          </a:prstGeom>
          <a:noFill/>
          <a:ln w="19050" cap="rnd" cmpd="dbl">
            <a:noFill/>
            <a:prstDash val="dash"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n-lt"/>
              </a:rPr>
              <a:t>Adaptive Data Store</a:t>
            </a:r>
            <a:endParaRPr lang="el-GR" sz="2000" b="1" dirty="0">
              <a:latin typeface="+mn-lt"/>
            </a:endParaRPr>
          </a:p>
        </p:txBody>
      </p:sp>
      <p:sp>
        <p:nvSpPr>
          <p:cNvPr id="65" name="Left-Right Arrow 64"/>
          <p:cNvSpPr/>
          <p:nvPr/>
        </p:nvSpPr>
        <p:spPr>
          <a:xfrm rot="1491933">
            <a:off x="4731608" y="2744891"/>
            <a:ext cx="565982" cy="228601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027" name="Picture 3" descr="C:\Users\juan\AppData\Local\Microsoft\Windows\Temporary Internet Files\Content.IE5\UGHAA42I\MC900241119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03510" y="3086100"/>
            <a:ext cx="601890" cy="449885"/>
          </a:xfrm>
          <a:prstGeom prst="rect">
            <a:avLst/>
          </a:prstGeom>
          <a:noFill/>
        </p:spPr>
      </p:pic>
      <p:sp>
        <p:nvSpPr>
          <p:cNvPr id="66" name="Left-Right Arrow 65"/>
          <p:cNvSpPr/>
          <p:nvPr/>
        </p:nvSpPr>
        <p:spPr>
          <a:xfrm rot="20383624">
            <a:off x="4746474" y="3719025"/>
            <a:ext cx="565982" cy="228601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9701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73282E-6 L 0.12951 4.73282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31853E-6 L -0.0809 -1.31853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4" grpId="0" animBg="1"/>
      <p:bldP spid="68" grpId="0"/>
      <p:bldP spid="70" grpId="0"/>
      <p:bldP spid="71" grpId="0" animBg="1"/>
      <p:bldP spid="69" grpId="0"/>
      <p:bldP spid="65" grpId="0" animBg="1"/>
      <p:bldP spid="66" grpId="0" animBg="1"/>
    </p:bldLst>
  </p:timing>
</p:sld>
</file>

<file path=ppt/theme/theme1.xml><?xml version="1.0" encoding="utf-8"?>
<a:theme xmlns:a="http://schemas.openxmlformats.org/drawingml/2006/main" name="dias_presentatio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dias_presentation_template</Template>
  <TotalTime>17223</TotalTime>
  <Words>449</Words>
  <Application>Microsoft Office PowerPoint</Application>
  <PresentationFormat>On-screen Show (4:3)</PresentationFormat>
  <Paragraphs>138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dias_presentation_template</vt:lpstr>
      <vt:lpstr>Here are my Data Files. Here are my Queries. Where are my Results?</vt:lpstr>
      <vt:lpstr>CERN ($20B physics experiment)</vt:lpstr>
      <vt:lpstr>Why people don’t use DBMS?</vt:lpstr>
      <vt:lpstr>Data import &amp; tuning</vt:lpstr>
      <vt:lpstr>Avoiding up-front overheads</vt:lpstr>
      <vt:lpstr>Adaptive loading</vt:lpstr>
      <vt:lpstr>Dynamic file adaptation</vt:lpstr>
      <vt:lpstr>Adaptive loading in practice</vt:lpstr>
      <vt:lpstr>Towards a fully autonomous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CIDR presentation</dc:title>
  <dc:creator>Yannis</dc:creator>
  <dc:description>Final version</dc:description>
  <cp:lastModifiedBy>Yannis</cp:lastModifiedBy>
  <cp:revision>2544</cp:revision>
  <cp:lastPrinted>2011-01-07T19:26:45Z</cp:lastPrinted>
  <dcterms:created xsi:type="dcterms:W3CDTF">2010-01-18T11:49:48Z</dcterms:created>
  <dcterms:modified xsi:type="dcterms:W3CDTF">2011-01-19T16:14:08Z</dcterms:modified>
</cp:coreProperties>
</file>