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22"/>
  </p:notesMasterIdLst>
  <p:handoutMasterIdLst>
    <p:handoutMasterId r:id="rId23"/>
  </p:handoutMasterIdLst>
  <p:sldIdLst>
    <p:sldId id="367" r:id="rId2"/>
    <p:sldId id="368" r:id="rId3"/>
    <p:sldId id="369" r:id="rId4"/>
    <p:sldId id="370" r:id="rId5"/>
    <p:sldId id="371" r:id="rId6"/>
    <p:sldId id="377" r:id="rId7"/>
    <p:sldId id="378" r:id="rId8"/>
    <p:sldId id="379" r:id="rId9"/>
    <p:sldId id="374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43C"/>
    <a:srgbClr val="7A983E"/>
    <a:srgbClr val="7F9E40"/>
    <a:srgbClr val="C1D498"/>
    <a:srgbClr val="AEC77B"/>
    <a:srgbClr val="CADAA6"/>
    <a:srgbClr val="B9CF8D"/>
    <a:srgbClr val="BED395"/>
    <a:srgbClr val="9CBD5B"/>
    <a:srgbClr val="CED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1134" autoAdjust="0"/>
  </p:normalViewPr>
  <p:slideViewPr>
    <p:cSldViewPr>
      <p:cViewPr>
        <p:scale>
          <a:sx n="100" d="100"/>
          <a:sy n="100" d="100"/>
        </p:scale>
        <p:origin x="-2656" y="-2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ut\Experiment%20Results%2009-03-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v>2ms</c:v>
          </c:tx>
          <c:xVal>
            <c:numRef>
              <c:f>'[Experiment Results 09-03-2010.xlsx]Stub Wtih Latency'!$C$60:$C$66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Latency'!$G$60:$G$66</c:f>
              <c:numCache>
                <c:formatCode>General</c:formatCode>
                <c:ptCount val="7"/>
                <c:pt idx="0">
                  <c:v>17320.80999999999</c:v>
                </c:pt>
                <c:pt idx="1">
                  <c:v>11308.31</c:v>
                </c:pt>
                <c:pt idx="2">
                  <c:v>8936.98</c:v>
                </c:pt>
                <c:pt idx="3">
                  <c:v>5815.29</c:v>
                </c:pt>
                <c:pt idx="4">
                  <c:v>4160.65</c:v>
                </c:pt>
                <c:pt idx="5">
                  <c:v>3434.34</c:v>
                </c:pt>
                <c:pt idx="6">
                  <c:v>2852.33</c:v>
                </c:pt>
              </c:numCache>
            </c:numRef>
          </c:yVal>
          <c:smooth val="0"/>
        </c:ser>
        <c:ser>
          <c:idx val="4"/>
          <c:order val="1"/>
          <c:tx>
            <c:v>5ms</c:v>
          </c:tx>
          <c:xVal>
            <c:numRef>
              <c:f>'[Experiment Results 09-03-2010.xlsx]Stub Wtih Latency'!$C$44:$C$50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Latency'!$G$44:$G$50</c:f>
              <c:numCache>
                <c:formatCode>General</c:formatCode>
                <c:ptCount val="7"/>
                <c:pt idx="0">
                  <c:v>8739.769999999991</c:v>
                </c:pt>
                <c:pt idx="1">
                  <c:v>12828.27</c:v>
                </c:pt>
                <c:pt idx="2">
                  <c:v>9485.32</c:v>
                </c:pt>
                <c:pt idx="3">
                  <c:v>5945.16</c:v>
                </c:pt>
                <c:pt idx="4">
                  <c:v>4074.07</c:v>
                </c:pt>
                <c:pt idx="5">
                  <c:v>3299.66</c:v>
                </c:pt>
                <c:pt idx="6">
                  <c:v>2804.229999999999</c:v>
                </c:pt>
              </c:numCache>
            </c:numRef>
          </c:yVal>
          <c:smooth val="0"/>
        </c:ser>
        <c:ser>
          <c:idx val="5"/>
          <c:order val="2"/>
          <c:tx>
            <c:v>10ms</c:v>
          </c:tx>
          <c:xVal>
            <c:numRef>
              <c:f>'[Experiment Results 09-03-2010.xlsx]Stub Wtih Latency'!$C$52:$C$58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Latency'!$G$52:$G$58</c:f>
              <c:numCache>
                <c:formatCode>General</c:formatCode>
                <c:ptCount val="7"/>
                <c:pt idx="0">
                  <c:v>4737.85</c:v>
                </c:pt>
                <c:pt idx="1">
                  <c:v>8369.4</c:v>
                </c:pt>
                <c:pt idx="2">
                  <c:v>10187.58</c:v>
                </c:pt>
                <c:pt idx="3">
                  <c:v>6618.56</c:v>
                </c:pt>
                <c:pt idx="4">
                  <c:v>4175.08</c:v>
                </c:pt>
                <c:pt idx="5">
                  <c:v>3530.54</c:v>
                </c:pt>
                <c:pt idx="6">
                  <c:v>3189.03</c:v>
                </c:pt>
              </c:numCache>
            </c:numRef>
          </c:yVal>
          <c:smooth val="0"/>
        </c:ser>
        <c:ser>
          <c:idx val="2"/>
          <c:order val="3"/>
          <c:tx>
            <c:v>20ms</c:v>
          </c:tx>
          <c:xVal>
            <c:numRef>
              <c:f>'[Experiment Results 09-03-2010.xlsx]Stub Wtih Latency'!$C$16:$C$19,'[Experiment Results 09-03-2010.xlsx]Stub Wtih Latency'!$C$21:$C$23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Latency'!$G$16:$G$19,'[Experiment Results 09-03-2010.xlsx]Stub Wtih Latency'!$G$21:$G$23</c:f>
              <c:numCache>
                <c:formatCode>General</c:formatCode>
                <c:ptCount val="7"/>
                <c:pt idx="0">
                  <c:v>2448.29</c:v>
                </c:pt>
                <c:pt idx="1">
                  <c:v>4781.14</c:v>
                </c:pt>
                <c:pt idx="2">
                  <c:v>7888.4</c:v>
                </c:pt>
                <c:pt idx="3">
                  <c:v>6450.21</c:v>
                </c:pt>
                <c:pt idx="4">
                  <c:v>4569.5</c:v>
                </c:pt>
                <c:pt idx="5">
                  <c:v>3487.249999999999</c:v>
                </c:pt>
                <c:pt idx="6">
                  <c:v>2813.85</c:v>
                </c:pt>
              </c:numCache>
            </c:numRef>
          </c:yVal>
          <c:smooth val="0"/>
        </c:ser>
        <c:ser>
          <c:idx val="3"/>
          <c:order val="4"/>
          <c:tx>
            <c:v>40ms</c:v>
          </c:tx>
          <c:xVal>
            <c:numRef>
              <c:f>'[Experiment Results 09-03-2010.xlsx]Stub Wtih Latency'!$C$36:$C$42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Latency'!$G$36:$G$42</c:f>
              <c:numCache>
                <c:formatCode>General</c:formatCode>
                <c:ptCount val="7"/>
                <c:pt idx="0">
                  <c:v>1240.98</c:v>
                </c:pt>
                <c:pt idx="1">
                  <c:v>2472.34</c:v>
                </c:pt>
                <c:pt idx="2">
                  <c:v>4737.85</c:v>
                </c:pt>
                <c:pt idx="3">
                  <c:v>6762.86</c:v>
                </c:pt>
                <c:pt idx="4">
                  <c:v>5435.3</c:v>
                </c:pt>
                <c:pt idx="5">
                  <c:v>4160.65</c:v>
                </c:pt>
                <c:pt idx="6">
                  <c:v>3006.249999999999</c:v>
                </c:pt>
              </c:numCache>
            </c:numRef>
          </c:yVal>
          <c:smooth val="0"/>
        </c:ser>
        <c:ser>
          <c:idx val="1"/>
          <c:order val="5"/>
          <c:tx>
            <c:v>60ms</c:v>
          </c:tx>
          <c:xVal>
            <c:numRef>
              <c:f>'[Experiment Results 09-03-2010.xlsx]Stub Wtih Latency'!$C$26:$C$29,'[Experiment Results 09-03-2010.xlsx]Stub Wtih Latency'!$C$31:$C$33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Latency'!$G$26:$G$29,'[Experiment Results 09-03-2010.xlsx]Stub Wtih Latency'!$G$31:$G$33</c:f>
              <c:numCache>
                <c:formatCode>General</c:formatCode>
                <c:ptCount val="7"/>
                <c:pt idx="0">
                  <c:v>827.3199999999996</c:v>
                </c:pt>
                <c:pt idx="1">
                  <c:v>1659.45</c:v>
                </c:pt>
                <c:pt idx="2">
                  <c:v>3270.8</c:v>
                </c:pt>
                <c:pt idx="3">
                  <c:v>5271.76</c:v>
                </c:pt>
                <c:pt idx="4">
                  <c:v>5618.08</c:v>
                </c:pt>
                <c:pt idx="5">
                  <c:v>4478.11</c:v>
                </c:pt>
                <c:pt idx="6">
                  <c:v>3246.749999999999</c:v>
                </c:pt>
              </c:numCache>
            </c:numRef>
          </c:yVal>
          <c:smooth val="0"/>
        </c:ser>
        <c:ser>
          <c:idx val="0"/>
          <c:order val="6"/>
          <c:tx>
            <c:v>100ms</c:v>
          </c:tx>
          <c:xVal>
            <c:numRef>
              <c:f>'[Experiment Results 09-03-2010.xlsx]Stub Wtih Latency'!$C$5:$C$8,'[Experiment Results 09-03-2010.xlsx]Stub Wtih Latency'!$C$10:$C$12</c:f>
              <c:numCache>
                <c:formatCode>General</c:formatCode>
                <c:ptCount val="7"/>
                <c:pt idx="0">
                  <c:v>50.0</c:v>
                </c:pt>
                <c:pt idx="1">
                  <c:v>100.0</c:v>
                </c:pt>
                <c:pt idx="2">
                  <c:v>200.0</c:v>
                </c:pt>
                <c:pt idx="3">
                  <c:v>400.0</c:v>
                </c:pt>
                <c:pt idx="4">
                  <c:v>600.0</c:v>
                </c:pt>
                <c:pt idx="5">
                  <c:v>800.0</c:v>
                </c:pt>
                <c:pt idx="6">
                  <c:v>1000.0</c:v>
                </c:pt>
              </c:numCache>
            </c:numRef>
          </c:xVal>
          <c:yVal>
            <c:numRef>
              <c:f>'[Experiment Results 09-03-2010.xlsx]Stub Wtih Latency'!$G$5:$G$8,'[Experiment Results 09-03-2010.xlsx]Stub Wtih Latency'!$G$10:$G$12</c:f>
              <c:numCache>
                <c:formatCode>General</c:formatCode>
                <c:ptCount val="7"/>
                <c:pt idx="0">
                  <c:v>495.4299999999997</c:v>
                </c:pt>
                <c:pt idx="1">
                  <c:v>995.67</c:v>
                </c:pt>
                <c:pt idx="2">
                  <c:v>1948.05</c:v>
                </c:pt>
                <c:pt idx="3">
                  <c:v>3713.32</c:v>
                </c:pt>
                <c:pt idx="4">
                  <c:v>4939.87</c:v>
                </c:pt>
                <c:pt idx="5">
                  <c:v>4449.25</c:v>
                </c:pt>
                <c:pt idx="6">
                  <c:v>3501.68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388904"/>
        <c:axId val="557394424"/>
      </c:scatterChart>
      <c:valAx>
        <c:axId val="557388904"/>
        <c:scaling>
          <c:orientation val="minMax"/>
          <c:max val="1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Clients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394424"/>
        <c:crosses val="autoZero"/>
        <c:crossBetween val="midCat"/>
      </c:valAx>
      <c:valAx>
        <c:axId val="557394424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Operations per Second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388904"/>
        <c:crosses val="autoZero"/>
        <c:crossBetween val="midCat"/>
        <c:majorUnit val="2000.0"/>
      </c:valAx>
    </c:plotArea>
    <c:legend>
      <c:legendPos val="r"/>
      <c:layout>
        <c:manualLayout>
          <c:xMode val="edge"/>
          <c:yMode val="edge"/>
          <c:x val="0.81138656496063"/>
          <c:y val="0.0309200330288975"/>
          <c:w val="0.177648458005249"/>
          <c:h val="0.9030968003999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>
          <a:latin typeface="Calibri" pitchFamily="34" charset="0"/>
          <a:cs typeface="Calibri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DA7EE-9BE0-4C8A-B816-844192CA7C74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4E9C6-1A8B-4598-B21A-A8A807500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9D3C-BAD0-4147-8F80-DB806F936D7E}" type="datetimeFigureOut">
              <a:rPr lang="en-US" smtClean="0"/>
              <a:pPr/>
              <a:t>1/14/11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98E2F-7C0B-4C5F-908C-F451EAAB8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8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mtClean="0"/>
              <a:t>Reason</a:t>
            </a:r>
            <a:r>
              <a:rPr lang="en-US" baseline="0" smtClean="0"/>
              <a:t> current transaction support won’t work i</a:t>
            </a:r>
            <a:r>
              <a:rPr lang="en-US" smtClean="0"/>
              <a:t>n this</a:t>
            </a:r>
            <a:r>
              <a:rPr lang="en-US" baseline="0" smtClean="0"/>
              <a:t> case: friend lists are partitioned by user, thus two users friend lists are </a:t>
            </a:r>
            <a:r>
              <a:rPr lang="en-US" i="1" baseline="0" smtClean="0"/>
              <a:t>never</a:t>
            </a:r>
            <a:r>
              <a:rPr lang="en-US" baseline="0" smtClean="0"/>
              <a:t> guaranteed to be on same node.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This is not the only application example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Shopping cart applications for any e-commerce site cannot think of using cloud storage (need transactions)-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38" marR="0" indent="-171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98E2F-7C0B-4C5F-908C-F451EAAB85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BBD5-B48D-4F73-B71E-3BE42365BDF3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7243D26D-97ED-4745-A84F-AA7B687C39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60FF-BADE-4A74-9593-EDDAAEB2A6E3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1598-B2D3-4C92-A0CE-CDC8742874A4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66B4-D415-45D2-8428-8A21205594B1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3D26D-97ED-4745-A84F-AA7B687C39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82000" cy="5334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6683-EB9A-41B1-9DF5-28B509F4F5C4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9A12-FBB0-441D-AC81-EC3CEF571085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A34B-A266-498A-93AB-32D9EF04B856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F439-98F2-4529-B6D5-BF250C49B314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7E47-4F62-4283-A68C-EC2280C4694E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8E8-A412-47EB-811F-F75F98ABAFCE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CEB2-0B42-4541-9B65-ED21BF379033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43D26D-97ED-4745-A84F-AA7B687C39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81000" y="69755"/>
            <a:ext cx="8382000" cy="616045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1000" y="685800"/>
            <a:ext cx="83820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D6870F-48F5-4644-B252-A5D045705765}" type="datetime1">
              <a:rPr lang="en-US" smtClean="0"/>
              <a:pPr/>
              <a:t>1/14/11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20180" y="6305963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43D26D-97ED-4745-A84F-AA7B687C39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hyperlink" Target="http://www.google.com/imgres?imgurl=http://www.pc-net.co.cc/images/desktop-computer.jpg&amp;imgrefurl=http://www.pc-net.co.cc/&amp;usg=__v1gdaCBMFdXPXg-XGdQ9asIQur4=&amp;h=374&amp;w=600&amp;sz=94&amp;hl=en&amp;start=5&amp;um=1&amp;itbs=1&amp;tbnid=Jugn1tET8k8jYM:&amp;tbnh=84&amp;tbnw=135&amp;prev=/images?q=desktop+computer&amp;um=1&amp;hl=en&amp;tbs=isch:1" TargetMode="External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hyperlink" Target="http://www.google.com/imgres?imgurl=http://www.pc-net.co.cc/images/desktop-computer.jpg&amp;imgrefurl=http://www.pc-net.co.cc/&amp;usg=__v1gdaCBMFdXPXg-XGdQ9asIQur4=&amp;h=374&amp;w=600&amp;sz=94&amp;hl=en&amp;start=5&amp;um=1&amp;itbs=1&amp;tbnid=Jugn1tET8k8jYM:&amp;tbnh=84&amp;tbnw=135&amp;prev=/images?q=desktop+computer&amp;um=1&amp;hl=en&amp;tbs=isch:1" TargetMode="External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://theflashblog.com/?p=144" TargetMode="External"/><Relationship Id="rId7" Type="http://schemas.openxmlformats.org/officeDocument/2006/relationships/image" Target="../media/image7.gif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69775"/>
            <a:ext cx="64008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sz="4000" smtClean="0"/>
              <a:t>Justin Levandoski*</a:t>
            </a:r>
            <a:endParaRPr lang="en-US" sz="4000" dirty="0" smtClean="0"/>
          </a:p>
          <a:p>
            <a:r>
              <a:rPr lang="en-US" dirty="0" smtClean="0"/>
              <a:t>University of Minnesota</a:t>
            </a:r>
          </a:p>
          <a:p>
            <a:endParaRPr lang="en-US" sz="1100" dirty="0" smtClean="0"/>
          </a:p>
          <a:p>
            <a:r>
              <a:rPr lang="en-US" sz="4000" dirty="0" smtClean="0"/>
              <a:t>David </a:t>
            </a:r>
            <a:r>
              <a:rPr lang="en-US" sz="4000" dirty="0" err="1" smtClean="0"/>
              <a:t>Lomet</a:t>
            </a:r>
            <a:endParaRPr lang="en-US" sz="4000" dirty="0" smtClean="0"/>
          </a:p>
          <a:p>
            <a:r>
              <a:rPr lang="en-US" dirty="0" smtClean="0"/>
              <a:t>Microsoft Research</a:t>
            </a:r>
          </a:p>
          <a:p>
            <a:endParaRPr lang="en-US" sz="1100" dirty="0" smtClean="0"/>
          </a:p>
          <a:p>
            <a:r>
              <a:rPr lang="en-US" sz="4000" smtClean="0"/>
              <a:t>Mohamed Mokbel*</a:t>
            </a:r>
            <a:endParaRPr lang="en-US" sz="4000" dirty="0" smtClean="0"/>
          </a:p>
          <a:p>
            <a:r>
              <a:rPr lang="en-US" dirty="0" smtClean="0"/>
              <a:t>University of Minnesota</a:t>
            </a:r>
          </a:p>
          <a:p>
            <a:endParaRPr lang="en-US" sz="1100" dirty="0" smtClean="0"/>
          </a:p>
          <a:p>
            <a:r>
              <a:rPr lang="en-US" sz="4000" smtClean="0"/>
              <a:t>Kevin Zhao*</a:t>
            </a:r>
            <a:endParaRPr lang="en-US" sz="4000" dirty="0" smtClean="0"/>
          </a:p>
          <a:p>
            <a:r>
              <a:rPr lang="en-US" dirty="0" smtClean="0"/>
              <a:t>University of California </a:t>
            </a:r>
            <a:r>
              <a:rPr lang="en-US" smtClean="0"/>
              <a:t>San Diego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Deuteronomy: Transaction Support</a:t>
            </a:r>
            <a:br>
              <a:rPr lang="en-US" dirty="0" smtClean="0"/>
            </a:br>
            <a:r>
              <a:rPr lang="en-US" dirty="0" smtClean="0"/>
              <a:t>for Cloud Data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" y="6504709"/>
            <a:ext cx="89916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*work done while at Microsoft Research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4367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http://www.gomonews.com/wp-content/uploads/2010/06/windows_phone_7_live_ti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65" y="126170"/>
            <a:ext cx="422455" cy="4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60" y="105870"/>
            <a:ext cx="460860" cy="445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79" descr="http://t3.gstatic.com/images?q=tbn:Jugn1tET8k8jYM:http://www.pc-net.co.cc/images/desktop-computer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341" y="87765"/>
            <a:ext cx="740668" cy="4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8" name="Group 317"/>
          <p:cNvGrpSpPr/>
          <p:nvPr/>
        </p:nvGrpSpPr>
        <p:grpSpPr>
          <a:xfrm>
            <a:off x="270640" y="551211"/>
            <a:ext cx="8564315" cy="6180619"/>
            <a:chOff x="270640" y="551211"/>
            <a:chExt cx="8564315" cy="6180619"/>
          </a:xfrm>
        </p:grpSpPr>
        <p:sp>
          <p:nvSpPr>
            <p:cNvPr id="270" name="Rectangle 269"/>
            <p:cNvSpPr/>
            <p:nvPr/>
          </p:nvSpPr>
          <p:spPr>
            <a:xfrm>
              <a:off x="270640" y="4702959"/>
              <a:ext cx="2304300" cy="1360345"/>
            </a:xfrm>
            <a:prstGeom prst="rect">
              <a:avLst/>
            </a:prstGeom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7" name="Group 316"/>
            <p:cNvGrpSpPr/>
            <p:nvPr/>
          </p:nvGrpSpPr>
          <p:grpSpPr>
            <a:xfrm>
              <a:off x="424260" y="551211"/>
              <a:ext cx="8410695" cy="6180619"/>
              <a:chOff x="424260" y="551211"/>
              <a:chExt cx="8410695" cy="6180619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1192360" y="740650"/>
                <a:ext cx="6836090" cy="3241245"/>
              </a:xfrm>
              <a:prstGeom prst="roundRect">
                <a:avLst>
                  <a:gd name="adj" fmla="val 9443"/>
                </a:avLst>
              </a:prstGeom>
              <a:solidFill>
                <a:srgbClr val="FFE389">
                  <a:alpha val="5800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74205" y="2161635"/>
                <a:ext cx="3072400" cy="103693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Arrow Connector 301"/>
              <p:cNvCxnSpPr/>
              <p:nvPr/>
            </p:nvCxnSpPr>
            <p:spPr>
              <a:xfrm rot="5400000" flipH="1" flipV="1">
                <a:off x="7587014" y="6124514"/>
                <a:ext cx="32156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>
                <a:off x="3343040" y="6218111"/>
                <a:ext cx="1463878" cy="497014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Arrow Connector 298"/>
              <p:cNvCxnSpPr/>
              <p:nvPr/>
            </p:nvCxnSpPr>
            <p:spPr>
              <a:xfrm rot="5400000" flipH="1" flipV="1">
                <a:off x="3911951" y="6148590"/>
                <a:ext cx="32156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267700" y="2660900"/>
                <a:ext cx="806505" cy="18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 flipH="1" flipV="1">
                <a:off x="1262006" y="6124514"/>
                <a:ext cx="32156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1" name="Cloud 70"/>
              <p:cNvSpPr/>
              <p:nvPr/>
            </p:nvSpPr>
            <p:spPr>
              <a:xfrm>
                <a:off x="424260" y="6216535"/>
                <a:ext cx="1932067" cy="515295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40400" y="6302370"/>
                <a:ext cx="1610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itchFamily="34" charset="0"/>
                    <a:cs typeface="Calibri" pitchFamily="34" charset="0"/>
                  </a:rPr>
                  <a:t>Cloud Storage</a:t>
                </a:r>
                <a:endParaRPr lang="en-US" sz="16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58255" y="6369879"/>
                <a:ext cx="134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itchFamily="34" charset="0"/>
                    <a:cs typeface="Calibri" pitchFamily="34" charset="0"/>
                  </a:rPr>
                  <a:t>Local Storage</a:t>
                </a:r>
                <a:endParaRPr lang="en-US" sz="16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4600781" y="1163105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68" name="TextBox 267"/>
              <p:cNvSpPr txBox="1"/>
              <p:nvPr/>
            </p:nvSpPr>
            <p:spPr>
              <a:xfrm>
                <a:off x="5493720" y="5115792"/>
                <a:ext cx="82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.  .  .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3363780" y="855865"/>
                <a:ext cx="2590800" cy="369332"/>
                <a:chOff x="3276600" y="1485063"/>
                <a:chExt cx="2590800" cy="36933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3276600" y="1524000"/>
                  <a:ext cx="2590800" cy="304800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3381445" y="1485063"/>
                  <a:ext cx="2381110" cy="369332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C000"/>
                      </a:solidFill>
                    </a:rPr>
                    <a:t>Session Manager</a:t>
                  </a:r>
                  <a:endParaRPr 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1691625" y="1124699"/>
                <a:ext cx="561847" cy="2227491"/>
                <a:chOff x="1206590" y="1470345"/>
                <a:chExt cx="561847" cy="2227491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 rot="16200000">
                  <a:off x="412173" y="2303166"/>
                  <a:ext cx="2150681" cy="561847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 rot="16200000">
                  <a:off x="393885" y="2384036"/>
                  <a:ext cx="2227491" cy="40011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FFC000"/>
                      </a:solidFill>
                    </a:rPr>
                    <a:t>Lock Manager</a:t>
                  </a:r>
                  <a:endParaRPr lang="en-US" sz="2000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928933" y="932675"/>
                <a:ext cx="561847" cy="2227491"/>
                <a:chOff x="1206590" y="1470345"/>
                <a:chExt cx="561847" cy="2227491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 rot="16200000">
                  <a:off x="412173" y="2303166"/>
                  <a:ext cx="2150681" cy="561847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rot="16200000">
                  <a:off x="393885" y="2384036"/>
                  <a:ext cx="2227491" cy="40011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rgbClr val="FFC000"/>
                      </a:solidFill>
                    </a:rPr>
                    <a:t>Log Manager</a:t>
                  </a:r>
                  <a:endParaRPr lang="en-US" sz="2000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2766964" y="1446658"/>
                <a:ext cx="3621044" cy="369332"/>
                <a:chOff x="2766964" y="2008015"/>
                <a:chExt cx="3621044" cy="369332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766964" y="2161635"/>
                  <a:ext cx="912937" cy="215712"/>
                </a:xfrm>
                <a:prstGeom prst="rect">
                  <a:avLst/>
                </a:prstGeom>
                <a:ln w="19050">
                  <a:prstDash val="sysDot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 smtClean="0">
                      <a:latin typeface="Calibri" pitchFamily="34" charset="0"/>
                      <a:cs typeface="Calibri" pitchFamily="34" charset="0"/>
                    </a:rPr>
                    <a:t>Session 1</a:t>
                  </a:r>
                  <a:endParaRPr lang="en-US" sz="16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610405" y="2008015"/>
                  <a:ext cx="8286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libri" pitchFamily="34" charset="0"/>
                      <a:cs typeface="Calibri" pitchFamily="34" charset="0"/>
                    </a:rPr>
                    <a:t>.  .  .</a:t>
                  </a:r>
                  <a:endParaRPr lang="en-US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502503" y="2192681"/>
                  <a:ext cx="885505" cy="184666"/>
                </a:xfrm>
                <a:prstGeom prst="rect">
                  <a:avLst/>
                </a:prstGeom>
                <a:ln w="19050">
                  <a:prstDash val="sysDot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 smtClean="0">
                      <a:latin typeface="Calibri" pitchFamily="34" charset="0"/>
                      <a:cs typeface="Calibri" pitchFamily="34" charset="0"/>
                    </a:rPr>
                    <a:t>Session </a:t>
                  </a:r>
                  <a:r>
                    <a:rPr lang="en-US" sz="1600" b="1" dirty="0">
                      <a:latin typeface="Calibri" pitchFamily="34" charset="0"/>
                      <a:cs typeface="Calibri" pitchFamily="34" charset="0"/>
                    </a:rPr>
                    <a:t>N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803899" y="2161246"/>
                  <a:ext cx="883315" cy="216101"/>
                </a:xfrm>
                <a:prstGeom prst="rect">
                  <a:avLst/>
                </a:prstGeom>
                <a:ln w="19050">
                  <a:prstDash val="sysDot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b="1" dirty="0" smtClean="0">
                      <a:latin typeface="Calibri" pitchFamily="34" charset="0"/>
                      <a:cs typeface="Calibri" pitchFamily="34" charset="0"/>
                    </a:rPr>
                    <a:t>Session 2</a:t>
                  </a:r>
                  <a:endParaRPr lang="en-US" sz="1600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>
                <a:off x="6146605" y="2660900"/>
                <a:ext cx="806505" cy="18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rot="10800000">
                <a:off x="3249642" y="1393535"/>
                <a:ext cx="2666533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4226355" y="1407864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V="1">
                <a:off x="5916174" y="1393535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3266229" y="1393535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 flipV="1">
                <a:off x="4226356" y="1739180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 flipV="1">
                <a:off x="5916175" y="1724851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266230" y="1739180"/>
                <a:ext cx="1" cy="206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rot="10800000">
                <a:off x="3266230" y="1931205"/>
                <a:ext cx="2666533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rot="5400000" flipH="1" flipV="1">
                <a:off x="5110067" y="2199642"/>
                <a:ext cx="537670" cy="7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18" name="Group 217"/>
              <p:cNvGrpSpPr/>
              <p:nvPr/>
            </p:nvGrpSpPr>
            <p:grpSpPr>
              <a:xfrm>
                <a:off x="1192360" y="5195630"/>
                <a:ext cx="1382580" cy="523220"/>
                <a:chOff x="1192360" y="5272440"/>
                <a:chExt cx="1382580" cy="523220"/>
              </a:xfrm>
            </p:grpSpPr>
            <p:sp>
              <p:nvSpPr>
                <p:cNvPr id="215" name="Rounded Rectangle 214"/>
                <p:cNvSpPr/>
                <p:nvPr/>
              </p:nvSpPr>
              <p:spPr>
                <a:xfrm>
                  <a:off x="1269170" y="5311377"/>
                  <a:ext cx="1267364" cy="421923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1192360" y="5272440"/>
                  <a:ext cx="1382580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Record/ Table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223" name="Rectangle 222"/>
              <p:cNvSpPr/>
              <p:nvPr/>
            </p:nvSpPr>
            <p:spPr>
              <a:xfrm>
                <a:off x="2958990" y="4710050"/>
                <a:ext cx="2304300" cy="1360345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7" name="Group 217"/>
              <p:cNvGrpSpPr/>
              <p:nvPr/>
            </p:nvGrpSpPr>
            <p:grpSpPr>
              <a:xfrm>
                <a:off x="3842305" y="5181180"/>
                <a:ext cx="1459390" cy="523220"/>
                <a:chOff x="1153955" y="5250899"/>
                <a:chExt cx="1459390" cy="523220"/>
              </a:xfrm>
            </p:grpSpPr>
            <p:sp>
              <p:nvSpPr>
                <p:cNvPr id="239" name="Rounded Rectangle 238"/>
                <p:cNvSpPr/>
                <p:nvPr/>
              </p:nvSpPr>
              <p:spPr>
                <a:xfrm>
                  <a:off x="1192451" y="5311377"/>
                  <a:ext cx="1344083" cy="421923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1153955" y="5250899"/>
                  <a:ext cx="1459390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Record/ Table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3035800" y="5740391"/>
                <a:ext cx="2112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Calibri" pitchFamily="34" charset="0"/>
                    <a:cs typeface="Calibri" pitchFamily="34" charset="0"/>
                  </a:rPr>
                  <a:t>Data Component 2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530655" y="4702959"/>
                <a:ext cx="2304300" cy="1360345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9" name="Group 217"/>
              <p:cNvGrpSpPr/>
              <p:nvPr/>
            </p:nvGrpSpPr>
            <p:grpSpPr>
              <a:xfrm>
                <a:off x="7430029" y="5195630"/>
                <a:ext cx="1404926" cy="523220"/>
                <a:chOff x="1170014" y="5272440"/>
                <a:chExt cx="1404926" cy="523220"/>
              </a:xfrm>
            </p:grpSpPr>
            <p:sp>
              <p:nvSpPr>
                <p:cNvPr id="251" name="Rounded Rectangle 250"/>
                <p:cNvSpPr/>
                <p:nvPr/>
              </p:nvSpPr>
              <p:spPr>
                <a:xfrm>
                  <a:off x="1269170" y="5311377"/>
                  <a:ext cx="1267364" cy="421923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1170014" y="5272440"/>
                  <a:ext cx="1404926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Record/ Table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250" name="TextBox 249"/>
              <p:cNvSpPr txBox="1"/>
              <p:nvPr/>
            </p:nvSpPr>
            <p:spPr>
              <a:xfrm>
                <a:off x="6607465" y="5733300"/>
                <a:ext cx="2112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Calibri" pitchFamily="34" charset="0"/>
                    <a:cs typeface="Calibri" pitchFamily="34" charset="0"/>
                  </a:rPr>
                  <a:t>Data Component N</a:t>
                </a:r>
              </a:p>
            </p:txBody>
          </p: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5186480" y="3160165"/>
                <a:ext cx="3840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rot="5400000" flipH="1" flipV="1">
                <a:off x="3688684" y="3160165"/>
                <a:ext cx="3840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rot="10800000">
                <a:off x="3880710" y="3352190"/>
                <a:ext cx="151438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rot="10800000">
                <a:off x="1922058" y="4197100"/>
                <a:ext cx="6260013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rot="5400000" flipH="1" flipV="1">
                <a:off x="1422791" y="4696364"/>
                <a:ext cx="998530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rot="5400000" flipH="1" flipV="1">
                <a:off x="4149546" y="4734769"/>
                <a:ext cx="998530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rot="5400000" flipH="1" flipV="1">
                <a:off x="7682806" y="4696364"/>
                <a:ext cx="998530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4207153" y="3793848"/>
                <a:ext cx="883315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86" name="Group 217"/>
              <p:cNvGrpSpPr/>
              <p:nvPr/>
            </p:nvGrpSpPr>
            <p:grpSpPr>
              <a:xfrm>
                <a:off x="1785503" y="3376124"/>
                <a:ext cx="1310038" cy="523220"/>
                <a:chOff x="1247833" y="5257969"/>
                <a:chExt cx="1310038" cy="523220"/>
              </a:xfrm>
            </p:grpSpPr>
            <p:sp>
              <p:nvSpPr>
                <p:cNvPr id="287" name="Rounded Rectangle 286"/>
                <p:cNvSpPr/>
                <p:nvPr/>
              </p:nvSpPr>
              <p:spPr>
                <a:xfrm>
                  <a:off x="1269170" y="5311377"/>
                  <a:ext cx="1267364" cy="421923"/>
                </a:xfrm>
                <a:prstGeom prst="round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1247833" y="5257969"/>
                  <a:ext cx="1310038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Meta-data Management</a:t>
                  </a:r>
                </a:p>
              </p:txBody>
            </p:sp>
          </p:grpSp>
          <p:cxnSp>
            <p:nvCxnSpPr>
              <p:cNvPr id="290" name="Straight Arrow Connector 289"/>
              <p:cNvCxnSpPr/>
              <p:nvPr/>
            </p:nvCxnSpPr>
            <p:spPr>
              <a:xfrm rot="5400000" flipH="1" flipV="1">
                <a:off x="2241333" y="3186532"/>
                <a:ext cx="43678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rot="10800000">
                <a:off x="2459725" y="2968140"/>
                <a:ext cx="61448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94" name="TextBox 293"/>
              <p:cNvSpPr txBox="1"/>
              <p:nvPr/>
            </p:nvSpPr>
            <p:spPr>
              <a:xfrm>
                <a:off x="1038740" y="786146"/>
                <a:ext cx="2457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Calibri" pitchFamily="34" charset="0"/>
                    <a:cs typeface="Calibri" pitchFamily="34" charset="0"/>
                  </a:rPr>
                  <a:t>Transaction Component</a:t>
                </a:r>
              </a:p>
            </p:txBody>
          </p:sp>
          <p:sp>
            <p:nvSpPr>
              <p:cNvPr id="304" name="Cloud 303"/>
              <p:cNvSpPr/>
              <p:nvPr/>
            </p:nvSpPr>
            <p:spPr>
              <a:xfrm>
                <a:off x="6749268" y="6216535"/>
                <a:ext cx="1932067" cy="515295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6865408" y="6302370"/>
                <a:ext cx="1610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itchFamily="34" charset="0"/>
                    <a:cs typeface="Calibri" pitchFamily="34" charset="0"/>
                  </a:rPr>
                  <a:t>Cloud Storage</a:t>
                </a:r>
                <a:endParaRPr lang="en-US" sz="16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49545" y="2123230"/>
                <a:ext cx="9583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Calibri" pitchFamily="34" charset="0"/>
                    <a:cs typeface="Calibri" pitchFamily="34" charset="0"/>
                  </a:rPr>
                  <a:t>Session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266230" y="2469407"/>
                <a:ext cx="1228960" cy="652353"/>
                <a:chOff x="2843776" y="2930267"/>
                <a:chExt cx="1382580" cy="652353"/>
              </a:xfrm>
            </p:grpSpPr>
            <p:sp>
              <p:nvSpPr>
                <p:cNvPr id="120" name="Rounded Rectangle 119"/>
                <p:cNvSpPr/>
                <p:nvPr/>
              </p:nvSpPr>
              <p:spPr>
                <a:xfrm>
                  <a:off x="2843776" y="2930267"/>
                  <a:ext cx="1382580" cy="613948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882180" y="2936289"/>
                  <a:ext cx="1305977" cy="646331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C000"/>
                      </a:solidFill>
                    </a:rPr>
                    <a:t>Table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FFC000"/>
                      </a:solidFill>
                    </a:rPr>
                    <a:t>Manager</a:t>
                  </a:r>
                  <a:endParaRPr 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4764025" y="2469407"/>
                <a:ext cx="1228960" cy="652353"/>
                <a:chOff x="2843776" y="2930267"/>
                <a:chExt cx="1382580" cy="652353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2843776" y="2930267"/>
                  <a:ext cx="1382580" cy="613948"/>
                </a:xfrm>
                <a:prstGeom prst="roundRect">
                  <a:avLst/>
                </a:prstGeom>
                <a:solidFill>
                  <a:srgbClr val="7A00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882180" y="2936289"/>
                  <a:ext cx="1305976" cy="646331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C000"/>
                      </a:solidFill>
                    </a:rPr>
                    <a:t>Record</a:t>
                  </a:r>
                </a:p>
                <a:p>
                  <a:pPr algn="ctr"/>
                  <a:r>
                    <a:rPr lang="en-US" b="1" dirty="0" smtClean="0">
                      <a:solidFill>
                        <a:srgbClr val="FFC000"/>
                      </a:solidFill>
                    </a:rPr>
                    <a:t>Manager</a:t>
                  </a:r>
                  <a:endParaRPr 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309" name="Straight Arrow Connector 308"/>
              <p:cNvCxnSpPr/>
              <p:nvPr/>
            </p:nvCxnSpPr>
            <p:spPr>
              <a:xfrm rot="5400000" flipH="1" flipV="1">
                <a:off x="3611477" y="2199643"/>
                <a:ext cx="537670" cy="7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 flipV="1">
                <a:off x="4608271" y="551211"/>
                <a:ext cx="1342" cy="358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347450" y="5733300"/>
              <a:ext cx="21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Data Component 1</a:t>
              </a: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270640" y="3121760"/>
            <a:ext cx="7719405" cy="2066511"/>
            <a:chOff x="270640" y="3121760"/>
            <a:chExt cx="7719405" cy="2066511"/>
          </a:xfrm>
        </p:grpSpPr>
        <p:cxnSp>
          <p:nvCxnSpPr>
            <p:cNvPr id="201" name="Straight Arrow Connector 200"/>
            <p:cNvCxnSpPr/>
            <p:nvPr/>
          </p:nvCxnSpPr>
          <p:spPr>
            <a:xfrm rot="5400000" flipH="1" flipV="1">
              <a:off x="6969785" y="3335515"/>
              <a:ext cx="428214" cy="70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stealth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>
              <a:off x="270640" y="3582620"/>
              <a:ext cx="7719405" cy="1605651"/>
              <a:chOff x="270640" y="3582620"/>
              <a:chExt cx="7719405" cy="1605651"/>
            </a:xfrm>
          </p:grpSpPr>
          <p:grpSp>
            <p:nvGrpSpPr>
              <p:cNvPr id="202" name="Group 201"/>
              <p:cNvGrpSpPr/>
              <p:nvPr/>
            </p:nvGrpSpPr>
            <p:grpSpPr>
              <a:xfrm>
                <a:off x="5301695" y="3582620"/>
                <a:ext cx="2688350" cy="384050"/>
                <a:chOff x="5301695" y="3889860"/>
                <a:chExt cx="2688350" cy="384050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5416910" y="3889860"/>
                  <a:ext cx="2457920" cy="384050"/>
                </a:xfrm>
                <a:prstGeom prst="roundRect">
                  <a:avLst/>
                </a:prstGeom>
                <a:solidFill>
                  <a:srgbClr val="00206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301695" y="3928265"/>
                  <a:ext cx="2688350" cy="307777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TC-DC Control 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270640" y="4657960"/>
                <a:ext cx="1420985" cy="523220"/>
                <a:chOff x="270640" y="4657960"/>
                <a:chExt cx="1420985" cy="523220"/>
              </a:xfrm>
            </p:grpSpPr>
            <p:sp>
              <p:nvSpPr>
                <p:cNvPr id="212" name="Rounded Rectangle 211"/>
                <p:cNvSpPr/>
                <p:nvPr/>
              </p:nvSpPr>
              <p:spPr>
                <a:xfrm>
                  <a:off x="309595" y="4734768"/>
                  <a:ext cx="1343626" cy="384051"/>
                </a:xfrm>
                <a:prstGeom prst="roundRect">
                  <a:avLst/>
                </a:prstGeom>
                <a:solidFill>
                  <a:srgbClr val="00206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270640" y="4657960"/>
                  <a:ext cx="1420985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TC-DC Control 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236" name="Group 218"/>
              <p:cNvGrpSpPr/>
              <p:nvPr/>
            </p:nvGrpSpPr>
            <p:grpSpPr>
              <a:xfrm>
                <a:off x="2958990" y="4665051"/>
                <a:ext cx="1420985" cy="523220"/>
                <a:chOff x="270640" y="4657960"/>
                <a:chExt cx="1420985" cy="523220"/>
              </a:xfrm>
            </p:grpSpPr>
            <p:sp>
              <p:nvSpPr>
                <p:cNvPr id="241" name="Rounded Rectangle 240"/>
                <p:cNvSpPr/>
                <p:nvPr/>
              </p:nvSpPr>
              <p:spPr>
                <a:xfrm>
                  <a:off x="309595" y="4734768"/>
                  <a:ext cx="1343626" cy="384051"/>
                </a:xfrm>
                <a:prstGeom prst="roundRect">
                  <a:avLst/>
                </a:prstGeom>
                <a:solidFill>
                  <a:srgbClr val="00206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270640" y="4657960"/>
                  <a:ext cx="1420985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TC-DC Control 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247" name="Group 218"/>
              <p:cNvGrpSpPr/>
              <p:nvPr/>
            </p:nvGrpSpPr>
            <p:grpSpPr>
              <a:xfrm>
                <a:off x="6530655" y="4657960"/>
                <a:ext cx="1420985" cy="523220"/>
                <a:chOff x="270640" y="4657960"/>
                <a:chExt cx="1420985" cy="523220"/>
              </a:xfrm>
            </p:grpSpPr>
            <p:sp>
              <p:nvSpPr>
                <p:cNvPr id="253" name="Rounded Rectangle 252"/>
                <p:cNvSpPr/>
                <p:nvPr/>
              </p:nvSpPr>
              <p:spPr>
                <a:xfrm>
                  <a:off x="309595" y="4734768"/>
                  <a:ext cx="1343626" cy="384051"/>
                </a:xfrm>
                <a:prstGeom prst="roundRect">
                  <a:avLst/>
                </a:prstGeom>
                <a:solidFill>
                  <a:srgbClr val="00206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270640" y="4657960"/>
                  <a:ext cx="1420985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FFC000"/>
                      </a:solidFill>
                    </a:rPr>
                    <a:t>TC-DC Control Operations</a:t>
                  </a:r>
                  <a:endParaRPr 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255" name="Straight Arrow Connector 254"/>
              <p:cNvCxnSpPr/>
              <p:nvPr/>
            </p:nvCxnSpPr>
            <p:spPr>
              <a:xfrm rot="10800000">
                <a:off x="1000336" y="4504340"/>
                <a:ext cx="6183207" cy="2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/>
                <a:tailEnd type="non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6312263" y="4223467"/>
                <a:ext cx="513594" cy="1588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V="1">
                <a:off x="7183540" y="4504340"/>
                <a:ext cx="1" cy="20635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650280" y="4504340"/>
                <a:ext cx="1" cy="20635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V="1">
                <a:off x="1000334" y="4504340"/>
                <a:ext cx="1" cy="206354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stealth" w="lg" len="lg"/>
                <a:tailEnd type="non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312" name="TextBox 311"/>
          <p:cNvSpPr txBox="1"/>
          <p:nvPr/>
        </p:nvSpPr>
        <p:spPr>
          <a:xfrm>
            <a:off x="3957520" y="126170"/>
            <a:ext cx="145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Client</a:t>
            </a:r>
            <a:endParaRPr lang="en-US" sz="1600" b="1" i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6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0640" y="87765"/>
            <a:ext cx="8564315" cy="6644065"/>
            <a:chOff x="270640" y="87765"/>
            <a:chExt cx="8564315" cy="6644065"/>
          </a:xfrm>
        </p:grpSpPr>
        <p:pic>
          <p:nvPicPr>
            <p:cNvPr id="78" name="Picture 2" descr="http://www.gomonews.com/wp-content/uploads/2010/06/windows_phone_7_live_tile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65" y="126170"/>
              <a:ext cx="422455" cy="422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560" y="105870"/>
              <a:ext cx="460860" cy="445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79" descr="http://t3.gstatic.com/images?q=tbn:Jugn1tET8k8jYM:http://www.pc-net.co.cc/images/desktop-computer.jp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341" y="87765"/>
              <a:ext cx="740668" cy="46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Rectangle 269"/>
            <p:cNvSpPr/>
            <p:nvPr/>
          </p:nvSpPr>
          <p:spPr>
            <a:xfrm>
              <a:off x="270640" y="4702959"/>
              <a:ext cx="2304300" cy="1360345"/>
            </a:xfrm>
            <a:prstGeom prst="rect">
              <a:avLst/>
            </a:prstGeom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1192360" y="740650"/>
              <a:ext cx="6836090" cy="3241245"/>
            </a:xfrm>
            <a:prstGeom prst="roundRect">
              <a:avLst>
                <a:gd name="adj" fmla="val 9443"/>
              </a:avLst>
            </a:prstGeom>
            <a:solidFill>
              <a:srgbClr val="FFE389">
                <a:alpha val="58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74205" y="2161635"/>
              <a:ext cx="3072400" cy="10369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 rot="5400000" flipH="1" flipV="1">
              <a:off x="7587014" y="6124514"/>
              <a:ext cx="32156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Can 72"/>
            <p:cNvSpPr/>
            <p:nvPr/>
          </p:nvSpPr>
          <p:spPr>
            <a:xfrm>
              <a:off x="3343040" y="6218111"/>
              <a:ext cx="1463878" cy="497014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Arrow Connector 298"/>
            <p:cNvCxnSpPr/>
            <p:nvPr/>
          </p:nvCxnSpPr>
          <p:spPr>
            <a:xfrm rot="5400000" flipH="1" flipV="1">
              <a:off x="3911951" y="6148590"/>
              <a:ext cx="32156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267700" y="2660900"/>
              <a:ext cx="806505" cy="18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06105" y="2200040"/>
              <a:ext cx="729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locking</a:t>
              </a: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rot="5400000" flipH="1" flipV="1">
              <a:off x="1262006" y="6124514"/>
              <a:ext cx="32156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1" name="Cloud 70"/>
            <p:cNvSpPr/>
            <p:nvPr/>
          </p:nvSpPr>
          <p:spPr>
            <a:xfrm>
              <a:off x="424260" y="6216535"/>
              <a:ext cx="1932067" cy="5152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40400" y="6302370"/>
              <a:ext cx="161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Cloud Storage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8255" y="6369879"/>
              <a:ext cx="1347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Local Storage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10350" y="3438830"/>
              <a:ext cx="145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Record/ Table operations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4600781" y="1163105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5493720" y="5115792"/>
              <a:ext cx="82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  <a:cs typeface="Calibri" pitchFamily="34" charset="0"/>
                </a:rPr>
                <a:t>.  .  .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2843775" y="1446658"/>
              <a:ext cx="3494855" cy="369332"/>
              <a:chOff x="2843775" y="2008015"/>
              <a:chExt cx="3494855" cy="3693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843775" y="2161635"/>
                <a:ext cx="836126" cy="163244"/>
              </a:xfrm>
              <a:prstGeom prst="rect">
                <a:avLst/>
              </a:prstGeom>
              <a:ln w="19050">
                <a:prstDash val="sysDot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Calibri" pitchFamily="34" charset="0"/>
                    <a:cs typeface="Calibri" pitchFamily="34" charset="0"/>
                  </a:rPr>
                  <a:t>Session 1</a:t>
                </a:r>
                <a:endParaRPr 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10405" y="2008015"/>
                <a:ext cx="82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alibri" pitchFamily="34" charset="0"/>
                  </a:rPr>
                  <a:t>.  .  .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502504" y="2161635"/>
                <a:ext cx="836126" cy="163244"/>
              </a:xfrm>
              <a:prstGeom prst="rect">
                <a:avLst/>
              </a:prstGeom>
              <a:ln w="19050">
                <a:prstDash val="sysDot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Calibri" pitchFamily="34" charset="0"/>
                    <a:cs typeface="Calibri" pitchFamily="34" charset="0"/>
                  </a:rPr>
                  <a:t>Session </a:t>
                </a:r>
                <a:r>
                  <a:rPr lang="en-US" sz="1200" b="1" dirty="0">
                    <a:latin typeface="Calibri" pitchFamily="34" charset="0"/>
                    <a:cs typeface="Calibri" pitchFamily="34" charset="0"/>
                  </a:rPr>
                  <a:t>N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803900" y="2161635"/>
                <a:ext cx="836126" cy="163244"/>
              </a:xfrm>
              <a:prstGeom prst="rect">
                <a:avLst/>
              </a:prstGeom>
              <a:ln w="19050">
                <a:prstDash val="sysDot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Calibri" pitchFamily="34" charset="0"/>
                    <a:cs typeface="Calibri" pitchFamily="34" charset="0"/>
                  </a:rPr>
                  <a:t>Session 2</a:t>
                </a:r>
                <a:endParaRPr lang="en-US" sz="12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>
              <a:off x="6146605" y="2660900"/>
              <a:ext cx="806505" cy="18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185010" y="2200040"/>
              <a:ext cx="729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logging</a:t>
              </a: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 rot="10800000">
              <a:off x="3249642" y="1393535"/>
              <a:ext cx="266653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226355" y="1407864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5916174" y="1393535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3266229" y="1393535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4226356" y="1739180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5916175" y="1724851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3266230" y="1739180"/>
              <a:ext cx="1" cy="2063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0800000">
              <a:off x="3266230" y="1931205"/>
              <a:ext cx="266653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rot="5400000" flipH="1" flipV="1">
              <a:off x="5110067" y="2199642"/>
              <a:ext cx="537670" cy="7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1264902" y="5195630"/>
              <a:ext cx="1310038" cy="460860"/>
              <a:chOff x="1264902" y="5272440"/>
              <a:chExt cx="1310038" cy="460860"/>
            </a:xfrm>
          </p:grpSpPr>
          <p:sp>
            <p:nvSpPr>
              <p:cNvPr id="215" name="Rounded Rectangle 214"/>
              <p:cNvSpPr/>
              <p:nvPr/>
            </p:nvSpPr>
            <p:spPr>
              <a:xfrm>
                <a:off x="1269170" y="5311377"/>
                <a:ext cx="1267364" cy="421923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264902" y="5272440"/>
                <a:ext cx="1310038" cy="43088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Record/ Table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Operations</a:t>
                </a:r>
                <a:endParaRPr lang="en-US" sz="1400" b="1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23" name="Rectangle 222"/>
            <p:cNvSpPr/>
            <p:nvPr/>
          </p:nvSpPr>
          <p:spPr>
            <a:xfrm>
              <a:off x="2958990" y="4710050"/>
              <a:ext cx="2304300" cy="1360345"/>
            </a:xfrm>
            <a:prstGeom prst="rect">
              <a:avLst/>
            </a:prstGeom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oup 217"/>
            <p:cNvGrpSpPr/>
            <p:nvPr/>
          </p:nvGrpSpPr>
          <p:grpSpPr>
            <a:xfrm>
              <a:off x="3953252" y="5202721"/>
              <a:ext cx="1310038" cy="460860"/>
              <a:chOff x="1264902" y="5272440"/>
              <a:chExt cx="1310038" cy="460860"/>
            </a:xfrm>
          </p:grpSpPr>
          <p:sp>
            <p:nvSpPr>
              <p:cNvPr id="239" name="Rounded Rectangle 238"/>
              <p:cNvSpPr/>
              <p:nvPr/>
            </p:nvSpPr>
            <p:spPr>
              <a:xfrm>
                <a:off x="1269170" y="5311377"/>
                <a:ext cx="1267364" cy="421923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264902" y="5272440"/>
                <a:ext cx="1310038" cy="43088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Record/ Table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Operations</a:t>
                </a:r>
                <a:endParaRPr lang="en-US" sz="1400" b="1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>
              <a:off x="3035800" y="5740391"/>
              <a:ext cx="21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Data Component 2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530655" y="4702959"/>
              <a:ext cx="2304300" cy="1360345"/>
            </a:xfrm>
            <a:prstGeom prst="rect">
              <a:avLst/>
            </a:prstGeom>
            <a:ln w="254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9" name="Group 217"/>
            <p:cNvGrpSpPr/>
            <p:nvPr/>
          </p:nvGrpSpPr>
          <p:grpSpPr>
            <a:xfrm>
              <a:off x="7524917" y="5195630"/>
              <a:ext cx="1310038" cy="460860"/>
              <a:chOff x="1264902" y="5272440"/>
              <a:chExt cx="1310038" cy="460860"/>
            </a:xfrm>
          </p:grpSpPr>
          <p:sp>
            <p:nvSpPr>
              <p:cNvPr id="251" name="Rounded Rectangle 250"/>
              <p:cNvSpPr/>
              <p:nvPr/>
            </p:nvSpPr>
            <p:spPr>
              <a:xfrm>
                <a:off x="1269170" y="5311377"/>
                <a:ext cx="1267364" cy="421923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264902" y="5272440"/>
                <a:ext cx="1310038" cy="43088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Record/ Table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Operations</a:t>
                </a:r>
                <a:endParaRPr lang="en-US" sz="1400" b="1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250" name="TextBox 249"/>
            <p:cNvSpPr txBox="1"/>
            <p:nvPr/>
          </p:nvSpPr>
          <p:spPr>
            <a:xfrm>
              <a:off x="6607465" y="5733300"/>
              <a:ext cx="21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Data Component N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>
            <a:xfrm rot="5400000" flipH="1" flipV="1">
              <a:off x="5186480" y="3160165"/>
              <a:ext cx="3840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rot="5400000" flipH="1" flipV="1">
              <a:off x="3688684" y="3160165"/>
              <a:ext cx="3840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rot="10800000">
              <a:off x="3880710" y="3352190"/>
              <a:ext cx="151438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rot="10800000">
              <a:off x="1922058" y="4197100"/>
              <a:ext cx="626001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rot="5400000" flipH="1" flipV="1">
              <a:off x="1422791" y="4696364"/>
              <a:ext cx="99853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 rot="5400000" flipH="1" flipV="1">
              <a:off x="4149546" y="4734769"/>
              <a:ext cx="99853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rot="5400000" flipH="1" flipV="1">
              <a:off x="7682806" y="4696364"/>
              <a:ext cx="998530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rot="5400000" flipH="1" flipV="1">
              <a:off x="4207153" y="3793848"/>
              <a:ext cx="88331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86" name="Group 217"/>
            <p:cNvGrpSpPr/>
            <p:nvPr/>
          </p:nvGrpSpPr>
          <p:grpSpPr>
            <a:xfrm>
              <a:off x="1802572" y="3390595"/>
              <a:ext cx="1310038" cy="523220"/>
              <a:chOff x="1264902" y="5272440"/>
              <a:chExt cx="1310038" cy="523220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1269170" y="5311377"/>
                <a:ext cx="1267364" cy="421923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1264902" y="5272440"/>
                <a:ext cx="1310038" cy="52322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C000"/>
                    </a:solidFill>
                  </a:rPr>
                  <a:t>Meta-data Management</a:t>
                </a:r>
              </a:p>
            </p:txBody>
          </p:sp>
        </p:grpSp>
        <p:cxnSp>
          <p:nvCxnSpPr>
            <p:cNvPr id="290" name="Straight Arrow Connector 289"/>
            <p:cNvCxnSpPr/>
            <p:nvPr/>
          </p:nvCxnSpPr>
          <p:spPr>
            <a:xfrm rot="5400000" flipH="1" flipV="1">
              <a:off x="2241333" y="3186532"/>
              <a:ext cx="43678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rot="10800000">
              <a:off x="2459725" y="2968140"/>
              <a:ext cx="6144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1038740" y="786146"/>
              <a:ext cx="2457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Transaction Component</a:t>
              </a:r>
            </a:p>
          </p:txBody>
        </p:sp>
        <p:sp>
          <p:nvSpPr>
            <p:cNvPr id="304" name="Cloud 303"/>
            <p:cNvSpPr/>
            <p:nvPr/>
          </p:nvSpPr>
          <p:spPr>
            <a:xfrm>
              <a:off x="6749268" y="6216535"/>
              <a:ext cx="1932067" cy="5152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65408" y="6302370"/>
              <a:ext cx="161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Cloud Storage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49545" y="2123230"/>
              <a:ext cx="958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Session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266230" y="2469407"/>
              <a:ext cx="1228960" cy="652353"/>
              <a:chOff x="2843776" y="2930267"/>
              <a:chExt cx="1382580" cy="652353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843776" y="2930267"/>
                <a:ext cx="1382580" cy="613948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882180" y="2936289"/>
                <a:ext cx="1305977" cy="64633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C000"/>
                    </a:solidFill>
                  </a:rPr>
                  <a:t>Table</a:t>
                </a:r>
              </a:p>
              <a:p>
                <a:pPr algn="ctr"/>
                <a:r>
                  <a:rPr lang="en-US" b="1" dirty="0" smtClean="0">
                    <a:solidFill>
                      <a:srgbClr val="FFC000"/>
                    </a:solidFill>
                  </a:rPr>
                  <a:t>Manager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764025" y="2469407"/>
              <a:ext cx="1228960" cy="652353"/>
              <a:chOff x="2843776" y="2930267"/>
              <a:chExt cx="1382580" cy="652353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2843776" y="2930267"/>
                <a:ext cx="1382580" cy="613948"/>
              </a:xfrm>
              <a:prstGeom prst="roundRect">
                <a:avLst/>
              </a:prstGeom>
              <a:solidFill>
                <a:srgbClr val="7A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882180" y="2936289"/>
                <a:ext cx="1305976" cy="64633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C000"/>
                    </a:solidFill>
                  </a:rPr>
                  <a:t>Record</a:t>
                </a:r>
              </a:p>
              <a:p>
                <a:pPr algn="ctr"/>
                <a:r>
                  <a:rPr lang="en-US" b="1" dirty="0" smtClean="0">
                    <a:solidFill>
                      <a:srgbClr val="FFC000"/>
                    </a:solidFill>
                  </a:rPr>
                  <a:t>Manager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 rot="5400000" flipH="1" flipV="1">
              <a:off x="3611477" y="2199643"/>
              <a:ext cx="537670" cy="7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rot="5400000" flipH="1" flipV="1">
              <a:off x="4353608" y="651803"/>
              <a:ext cx="51359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347450" y="5733300"/>
              <a:ext cx="21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Data Component 1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3957520" y="126170"/>
              <a:ext cx="1459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Calibri" pitchFamily="34" charset="0"/>
                  <a:cs typeface="Calibri" pitchFamily="34" charset="0"/>
                </a:rPr>
                <a:t>Client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63780" y="855865"/>
            <a:ext cx="2590800" cy="369332"/>
            <a:chOff x="3276600" y="1485063"/>
            <a:chExt cx="2590800" cy="369332"/>
          </a:xfrm>
        </p:grpSpPr>
        <p:sp>
          <p:nvSpPr>
            <p:cNvPr id="104" name="Rounded Rectangle 103"/>
            <p:cNvSpPr/>
            <p:nvPr/>
          </p:nvSpPr>
          <p:spPr>
            <a:xfrm>
              <a:off x="3276600" y="1524000"/>
              <a:ext cx="2590800" cy="304800"/>
            </a:xfrm>
            <a:prstGeom prst="roundRect">
              <a:avLst/>
            </a:prstGeom>
            <a:solidFill>
              <a:srgbClr val="7A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1445" y="1485063"/>
              <a:ext cx="2381110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Session Manager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691625" y="1124699"/>
            <a:ext cx="561847" cy="2227491"/>
            <a:chOff x="1206590" y="1470345"/>
            <a:chExt cx="561847" cy="2227491"/>
          </a:xfrm>
        </p:grpSpPr>
        <p:sp>
          <p:nvSpPr>
            <p:cNvPr id="109" name="Rounded Rectangle 108"/>
            <p:cNvSpPr/>
            <p:nvPr/>
          </p:nvSpPr>
          <p:spPr>
            <a:xfrm rot="16200000">
              <a:off x="412173" y="2303166"/>
              <a:ext cx="2150681" cy="561847"/>
            </a:xfrm>
            <a:prstGeom prst="roundRect">
              <a:avLst/>
            </a:prstGeom>
            <a:solidFill>
              <a:srgbClr val="7A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 rot="16200000">
              <a:off x="393885" y="2384036"/>
              <a:ext cx="2227491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C000"/>
                  </a:solidFill>
                </a:rPr>
                <a:t>Lock Manager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928933" y="932675"/>
            <a:ext cx="561847" cy="2227491"/>
            <a:chOff x="1206590" y="1470345"/>
            <a:chExt cx="561847" cy="2227491"/>
          </a:xfrm>
        </p:grpSpPr>
        <p:sp>
          <p:nvSpPr>
            <p:cNvPr id="115" name="Rounded Rectangle 114"/>
            <p:cNvSpPr/>
            <p:nvPr/>
          </p:nvSpPr>
          <p:spPr>
            <a:xfrm rot="16200000">
              <a:off x="412173" y="2303166"/>
              <a:ext cx="2150681" cy="561847"/>
            </a:xfrm>
            <a:prstGeom prst="roundRect">
              <a:avLst/>
            </a:prstGeom>
            <a:solidFill>
              <a:srgbClr val="7A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393885" y="2384036"/>
              <a:ext cx="2227491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C000"/>
                  </a:solidFill>
                </a:rPr>
                <a:t>Log Manager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128" y="165107"/>
            <a:ext cx="9127560" cy="3816787"/>
            <a:chOff x="21128" y="165107"/>
            <a:chExt cx="9127560" cy="3816787"/>
          </a:xfrm>
        </p:grpSpPr>
        <p:sp>
          <p:nvSpPr>
            <p:cNvPr id="4" name="Oval 3"/>
            <p:cNvSpPr/>
            <p:nvPr/>
          </p:nvSpPr>
          <p:spPr>
            <a:xfrm>
              <a:off x="3189420" y="652597"/>
              <a:ext cx="2995590" cy="844115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39712" y="165107"/>
              <a:ext cx="1934255" cy="72969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Thread forking and pooling</a:t>
              </a:r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28510" y="1040531"/>
              <a:ext cx="1062617" cy="2398299"/>
            </a:xfrm>
            <a:prstGeom prst="ellipse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3651519" y="1748280"/>
              <a:ext cx="1954371" cy="110520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Thread aware and some thread management</a:t>
              </a: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6698664" y="847271"/>
              <a:ext cx="1062617" cy="2398299"/>
            </a:xfrm>
            <a:prstGeom prst="ellipse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8" idx="6"/>
              <a:endCxn id="119" idx="1"/>
            </p:cNvCxnSpPr>
            <p:nvPr/>
          </p:nvCxnSpPr>
          <p:spPr>
            <a:xfrm>
              <a:off x="2491127" y="2239681"/>
              <a:ext cx="1160392" cy="6120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1" idx="2"/>
              <a:endCxn id="119" idx="3"/>
            </p:cNvCxnSpPr>
            <p:nvPr/>
          </p:nvCxnSpPr>
          <p:spPr>
            <a:xfrm flipH="1">
              <a:off x="5605890" y="2046421"/>
              <a:ext cx="1092774" cy="25446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1"/>
              <a:endCxn id="5" idx="3"/>
            </p:cNvCxnSpPr>
            <p:nvPr/>
          </p:nvCxnSpPr>
          <p:spPr>
            <a:xfrm flipH="1" flipV="1">
              <a:off x="2773967" y="529955"/>
              <a:ext cx="854147" cy="24626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21128" y="1546491"/>
              <a:ext cx="1345632" cy="243540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dirty="0" smtClean="0"/>
                <a:t>Protect lock data from race condition.</a:t>
              </a:r>
            </a:p>
            <a:p>
              <a:endParaRPr lang="en-US" dirty="0"/>
            </a:p>
            <a:p>
              <a:r>
                <a:rPr lang="en-US" dirty="0" smtClean="0"/>
                <a:t>Block threads for conflict</a:t>
              </a:r>
              <a:endParaRPr lang="en-US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7803056" y="1280263"/>
              <a:ext cx="1345632" cy="27016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dirty="0" smtClean="0"/>
                <a:t>Protect data structures</a:t>
              </a:r>
            </a:p>
            <a:p>
              <a:endParaRPr lang="en-US" dirty="0"/>
            </a:p>
            <a:p>
              <a:r>
                <a:rPr lang="en-US" dirty="0" smtClean="0"/>
                <a:t>Block committing threads for log flush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93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82000" cy="5334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Application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Technical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Deuteronomy Architecture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/>
              <a:t>Transaction </a:t>
            </a:r>
            <a:r>
              <a:rPr lang="en-US"/>
              <a:t>Component </a:t>
            </a:r>
            <a:r>
              <a:rPr lang="en-US" smtClean="0"/>
              <a:t>Implementation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Performance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Wrap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Record Manager – An Insert Operation Example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876800" y="939507"/>
            <a:ext cx="4181475" cy="51742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Receive request and dispatch a session thread</a:t>
            </a:r>
          </a:p>
          <a:p>
            <a:endParaRPr lang="en-US" sz="2200" dirty="0" smtClean="0"/>
          </a:p>
          <a:p>
            <a:r>
              <a:rPr lang="en-US" sz="2400" dirty="0" smtClean="0"/>
              <a:t>Call to lock manager</a:t>
            </a:r>
          </a:p>
          <a:p>
            <a:pPr lvl="1"/>
            <a:r>
              <a:rPr lang="en-US" sz="2200" dirty="0" smtClean="0"/>
              <a:t>Lock resource</a:t>
            </a:r>
          </a:p>
          <a:p>
            <a:pPr lvl="1"/>
            <a:r>
              <a:rPr lang="en-US" sz="2200" dirty="0" smtClean="0"/>
              <a:t>Generate Log Sequence Number (LSN)</a:t>
            </a:r>
          </a:p>
          <a:p>
            <a:pPr lvl="1"/>
            <a:endParaRPr lang="en-US" sz="1800" i="1" u="sng" dirty="0" smtClean="0"/>
          </a:p>
          <a:p>
            <a:r>
              <a:rPr lang="en-US" sz="2400" dirty="0" smtClean="0"/>
              <a:t>Sends LSN &amp; operation to DC</a:t>
            </a:r>
          </a:p>
          <a:p>
            <a:endParaRPr lang="en-US" sz="2400" dirty="0" smtClean="0"/>
          </a:p>
          <a:p>
            <a:r>
              <a:rPr lang="en-US" sz="2400" dirty="0" smtClean="0"/>
              <a:t>Call to log manager</a:t>
            </a:r>
          </a:p>
          <a:p>
            <a:pPr lvl="1"/>
            <a:r>
              <a:rPr lang="en-US" sz="2200" dirty="0" smtClean="0"/>
              <a:t>Log operation with LSN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1989" y="2857500"/>
            <a:ext cx="14001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TC Record Manager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818871"/>
            <a:ext cx="99298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Lock</a:t>
            </a:r>
          </a:p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Manager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8052" y="2825094"/>
            <a:ext cx="945154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Log</a:t>
            </a:r>
          </a:p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Manager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8176" y="4381500"/>
            <a:ext cx="144780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58176" y="1356017"/>
            <a:ext cx="1447800" cy="7490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Client &amp; Session Manager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133598" y="2105025"/>
            <a:ext cx="1490591" cy="752475"/>
            <a:chOff x="2133598" y="2105025"/>
            <a:chExt cx="1490591" cy="752475"/>
          </a:xfrm>
        </p:grpSpPr>
        <p:cxnSp>
          <p:nvCxnSpPr>
            <p:cNvPr id="20" name="Straight Arrow Connector 19"/>
            <p:cNvCxnSpPr>
              <a:stCxn id="19" idx="4"/>
              <a:endCxn id="5" idx="0"/>
            </p:cNvCxnSpPr>
            <p:nvPr/>
          </p:nvCxnSpPr>
          <p:spPr>
            <a:xfrm>
              <a:off x="2482076" y="2105025"/>
              <a:ext cx="1" cy="75247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16882" y="2150962"/>
              <a:ext cx="130730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“insert record”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33598" y="2345531"/>
              <a:ext cx="276225" cy="271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32119" y="2704960"/>
            <a:ext cx="871539" cy="1087354"/>
            <a:chOff x="1032119" y="2704960"/>
            <a:chExt cx="871539" cy="1087354"/>
          </a:xfrm>
        </p:grpSpPr>
        <p:cxnSp>
          <p:nvCxnSpPr>
            <p:cNvPr id="13" name="Straight Arrow Connector 12"/>
            <p:cNvCxnSpPr>
              <a:stCxn id="6" idx="3"/>
              <a:endCxn id="5" idx="1"/>
            </p:cNvCxnSpPr>
            <p:nvPr/>
          </p:nvCxnSpPr>
          <p:spPr>
            <a:xfrm>
              <a:off x="1145380" y="3123671"/>
              <a:ext cx="636609" cy="529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2119" y="2704960"/>
              <a:ext cx="87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Lock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9510" y="3159565"/>
              <a:ext cx="716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306937" y="3520852"/>
              <a:ext cx="276225" cy="271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62174" y="3390900"/>
            <a:ext cx="2008500" cy="993606"/>
            <a:chOff x="2162174" y="3390900"/>
            <a:chExt cx="2008500" cy="993606"/>
          </a:xfrm>
        </p:grpSpPr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>
              <a:off x="2482077" y="3390900"/>
              <a:ext cx="0" cy="99060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37133" y="3738175"/>
              <a:ext cx="1633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“insert record”, LSN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162174" y="3749663"/>
              <a:ext cx="276225" cy="271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71825" y="2534334"/>
            <a:ext cx="888133" cy="1128028"/>
            <a:chOff x="3171825" y="2534334"/>
            <a:chExt cx="888133" cy="1128028"/>
          </a:xfrm>
        </p:grpSpPr>
        <p:cxnSp>
          <p:nvCxnSpPr>
            <p:cNvPr id="16" name="Straight Arrow Connector 15"/>
            <p:cNvCxnSpPr>
              <a:stCxn id="5" idx="3"/>
              <a:endCxn id="7" idx="1"/>
            </p:cNvCxnSpPr>
            <p:nvPr/>
          </p:nvCxnSpPr>
          <p:spPr>
            <a:xfrm>
              <a:off x="3182164" y="3124200"/>
              <a:ext cx="775888" cy="569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88419" y="2534334"/>
              <a:ext cx="871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Log Record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1825" y="3092707"/>
              <a:ext cx="87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486077" y="3390900"/>
              <a:ext cx="276225" cy="271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4876800" y="1084555"/>
            <a:ext cx="276225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903206" y="2178844"/>
            <a:ext cx="276225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63238" y="4123822"/>
            <a:ext cx="276225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03206" y="5017318"/>
            <a:ext cx="276225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354985" y="1676400"/>
            <a:ext cx="1447800" cy="114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Deuteronomy locking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 locking of range read by using partitions, not </a:t>
            </a:r>
            <a:r>
              <a:rPr lang="en-US" u="sng" dirty="0" smtClean="0"/>
              <a:t>next key locking</a:t>
            </a:r>
          </a:p>
          <a:p>
            <a:pPr lvl="1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* FROM Employees </a:t>
            </a:r>
            <a:b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WHERE id &gt; 10 AND id &lt; 40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 smtClean="0"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Partitions to lock [0, 30], [30, 60]</a:t>
            </a:r>
          </a:p>
          <a:p>
            <a:pPr lvl="1"/>
            <a:r>
              <a:rPr lang="en-US" sz="2600" dirty="0" smtClean="0"/>
              <a:t>So that inserts DO NOT have to know or test the lock on next key</a:t>
            </a:r>
            <a:endParaRPr lang="en-US" sz="2600" dirty="0"/>
          </a:p>
          <a:p>
            <a:r>
              <a:rPr lang="en-US" dirty="0" smtClean="0"/>
              <a:t>In </a:t>
            </a:r>
            <a:r>
              <a:rPr lang="en-US" dirty="0"/>
              <a:t>charge of generating LSN before sending operation to data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123" name="Picture 3" descr="C:\Users\Kevin\AppData\Local\Microsoft\Windows\Temporary Internet Files\Content.IE5\LYH97PA9\MC900013095[1].wmf"/>
          <p:cNvPicPr>
            <a:picLocks noChangeAspect="1" noChangeArrowheads="1"/>
          </p:cNvPicPr>
          <p:nvPr/>
        </p:nvPicPr>
        <p:blipFill>
          <a:blip r:embed="rId3" cstate="print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791200"/>
            <a:ext cx="1809750" cy="796925"/>
          </a:xfrm>
          <a:prstGeom prst="rect">
            <a:avLst/>
          </a:prstGeom>
          <a:noFill/>
          <a:effectLst>
            <a:glow>
              <a:schemeClr val="accent1"/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Internal Storage 4"/>
          <p:cNvSpPr/>
          <p:nvPr/>
        </p:nvSpPr>
        <p:spPr>
          <a:xfrm>
            <a:off x="1759502" y="1295391"/>
            <a:ext cx="1447800" cy="9906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8" y="150272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Table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7813" y="1543063"/>
            <a:ext cx="10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Record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lowchart: Internal Storage 8"/>
          <p:cNvSpPr/>
          <p:nvPr/>
        </p:nvSpPr>
        <p:spPr>
          <a:xfrm>
            <a:off x="7354985" y="1295398"/>
            <a:ext cx="1447800" cy="990600"/>
          </a:xfrm>
          <a:prstGeom prst="flowChartInternalStorag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0308" y="1559868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Partition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7540" y="2029449"/>
            <a:ext cx="1447800" cy="13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7540" y="2166998"/>
            <a:ext cx="1447800" cy="114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7540" y="1905007"/>
            <a:ext cx="1447800" cy="1142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7540" y="1790708"/>
            <a:ext cx="1447800" cy="1142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7540" y="1676409"/>
            <a:ext cx="1447800" cy="1142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27540" y="1428764"/>
            <a:ext cx="1447800" cy="114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7540" y="1543063"/>
            <a:ext cx="1447800" cy="13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Internal Storage 12"/>
          <p:cNvSpPr/>
          <p:nvPr/>
        </p:nvSpPr>
        <p:spPr>
          <a:xfrm>
            <a:off x="4727540" y="1295407"/>
            <a:ext cx="1447800" cy="990591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82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from conventional log manager in two aspects:</a:t>
            </a:r>
          </a:p>
          <a:p>
            <a:pPr lvl="1"/>
            <a:r>
              <a:rPr lang="en-US" sz="2600" dirty="0" smtClean="0"/>
              <a:t>Need to coordinate TC’s log with DC’s cache</a:t>
            </a:r>
          </a:p>
          <a:p>
            <a:pPr lvl="2"/>
            <a:r>
              <a:rPr lang="en-US" sz="2600" dirty="0" smtClean="0">
                <a:solidFill>
                  <a:schemeClr val="accent1"/>
                </a:solidFill>
              </a:rPr>
              <a:t>Write Ahead Logging</a:t>
            </a:r>
            <a:r>
              <a:rPr lang="en-US" sz="2600" dirty="0" smtClean="0"/>
              <a:t>: Which updates are </a:t>
            </a:r>
            <a:r>
              <a:rPr lang="en-US" sz="2600" u="sng" dirty="0" smtClean="0"/>
              <a:t>allowed to be</a:t>
            </a:r>
            <a:r>
              <a:rPr lang="en-US" sz="2600" dirty="0" smtClean="0"/>
              <a:t> made stable at DC</a:t>
            </a:r>
          </a:p>
          <a:p>
            <a:pPr lvl="2"/>
            <a:r>
              <a:rPr lang="en-US" sz="2600" dirty="0" smtClean="0">
                <a:solidFill>
                  <a:schemeClr val="accent1"/>
                </a:solidFill>
              </a:rPr>
              <a:t>Log truncation</a:t>
            </a:r>
            <a:r>
              <a:rPr lang="en-US" sz="2600" dirty="0" smtClean="0"/>
              <a:t>: Which updates </a:t>
            </a:r>
            <a:r>
              <a:rPr lang="en-US" sz="2600" u="sng" dirty="0" smtClean="0"/>
              <a:t>must be</a:t>
            </a:r>
            <a:r>
              <a:rPr lang="en-US" sz="2600" dirty="0" smtClean="0"/>
              <a:t> made stable at DC</a:t>
            </a:r>
          </a:p>
          <a:p>
            <a:pPr lvl="1"/>
            <a:r>
              <a:rPr lang="en-US" sz="2600" dirty="0" smtClean="0"/>
              <a:t>Complexity: LSNs are stored </a:t>
            </a:r>
            <a:r>
              <a:rPr lang="en-US" sz="2600" b="1" dirty="0" smtClean="0">
                <a:solidFill>
                  <a:srgbClr val="FF0000"/>
                </a:solidFill>
              </a:rPr>
              <a:t>out-of-order</a:t>
            </a:r>
            <a:r>
              <a:rPr lang="en-US" sz="2600" dirty="0" smtClean="0"/>
              <a:t> on TC’s log, but DC only understands LSN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3384" y="4367523"/>
            <a:ext cx="7715766" cy="1159985"/>
            <a:chOff x="763384" y="4367523"/>
            <a:chExt cx="7715766" cy="1159985"/>
          </a:xfrm>
        </p:grpSpPr>
        <p:sp>
          <p:nvSpPr>
            <p:cNvPr id="37" name="Rounded Rectangle 36"/>
            <p:cNvSpPr/>
            <p:nvPr/>
          </p:nvSpPr>
          <p:spPr>
            <a:xfrm>
              <a:off x="763384" y="4367523"/>
              <a:ext cx="18288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TC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4887" y="4841080"/>
              <a:ext cx="609600" cy="228600"/>
            </a:xfrm>
            <a:prstGeom prst="rect">
              <a:avLst/>
            </a:prstGeom>
            <a:solidFill>
              <a:srgbClr val="C1D498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19165" y="4841079"/>
              <a:ext cx="609600" cy="228600"/>
            </a:xfrm>
            <a:prstGeom prst="rect">
              <a:avLst/>
            </a:prstGeom>
            <a:solidFill>
              <a:srgbClr val="AEC77B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30587" y="4841079"/>
              <a:ext cx="609600" cy="228600"/>
            </a:xfrm>
            <a:prstGeom prst="rect">
              <a:avLst/>
            </a:prstGeom>
            <a:solidFill>
              <a:srgbClr val="9CBD5B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60265" y="4841079"/>
              <a:ext cx="609600" cy="228600"/>
            </a:xfrm>
            <a:prstGeom prst="rect">
              <a:avLst/>
            </a:prstGeom>
            <a:solidFill>
              <a:srgbClr val="7F9E4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4</a:t>
              </a:r>
            </a:p>
          </p:txBody>
        </p:sp>
        <p:sp>
          <p:nvSpPr>
            <p:cNvPr id="43" name="Left Arrow 42"/>
            <p:cNvSpPr/>
            <p:nvPr/>
          </p:nvSpPr>
          <p:spPr>
            <a:xfrm rot="10800000">
              <a:off x="4983829" y="4999020"/>
              <a:ext cx="1371600" cy="133352"/>
            </a:xfrm>
            <a:prstGeom prst="leftArrow">
              <a:avLst>
                <a:gd name="adj1" fmla="val 50000"/>
                <a:gd name="adj2" fmla="val 110714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52224" y="4841079"/>
              <a:ext cx="609600" cy="228600"/>
            </a:xfrm>
            <a:prstGeom prst="rect">
              <a:avLst/>
            </a:prstGeom>
            <a:solidFill>
              <a:srgbClr val="678034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5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524701" y="5007069"/>
              <a:ext cx="1954449" cy="520439"/>
              <a:chOff x="6204987" y="1976539"/>
              <a:chExt cx="1954449" cy="520439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6330636" y="1976539"/>
                <a:ext cx="1828800" cy="381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DC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275151" y="2052738"/>
                <a:ext cx="1828800" cy="381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DC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204987" y="2115978"/>
                <a:ext cx="1828800" cy="381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DC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813267" y="5301438"/>
            <a:ext cx="5572642" cy="655957"/>
            <a:chOff x="813267" y="5301438"/>
            <a:chExt cx="5572642" cy="655957"/>
          </a:xfrm>
        </p:grpSpPr>
        <p:sp>
          <p:nvSpPr>
            <p:cNvPr id="49" name="Left Arrow 48"/>
            <p:cNvSpPr/>
            <p:nvPr/>
          </p:nvSpPr>
          <p:spPr>
            <a:xfrm>
              <a:off x="5014309" y="5321393"/>
              <a:ext cx="1371600" cy="133352"/>
            </a:xfrm>
            <a:prstGeom prst="leftArrow">
              <a:avLst>
                <a:gd name="adj1" fmla="val 50000"/>
                <a:gd name="adj2" fmla="val 82143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13267" y="5301438"/>
              <a:ext cx="4044240" cy="655957"/>
              <a:chOff x="813267" y="5301438"/>
              <a:chExt cx="4044240" cy="65595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13267" y="5301438"/>
                <a:ext cx="4044240" cy="655957"/>
                <a:chOff x="609600" y="3047999"/>
                <a:chExt cx="3519330" cy="655957"/>
              </a:xfrm>
            </p:grpSpPr>
            <p:sp>
              <p:nvSpPr>
                <p:cNvPr id="65" name="Flowchart: Document 64"/>
                <p:cNvSpPr/>
                <p:nvPr/>
              </p:nvSpPr>
              <p:spPr>
                <a:xfrm rot="16200000">
                  <a:off x="3489087" y="3064112"/>
                  <a:ext cx="655956" cy="623731"/>
                </a:xfrm>
                <a:prstGeom prst="flowChartDocumen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Process 65"/>
                <p:cNvSpPr/>
                <p:nvPr/>
              </p:nvSpPr>
              <p:spPr>
                <a:xfrm>
                  <a:off x="609600" y="3047999"/>
                  <a:ext cx="3015378" cy="655957"/>
                </a:xfrm>
                <a:prstGeom prst="flowChartProcess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smtClean="0">
                      <a:latin typeface="Calibri" pitchFamily="34" charset="0"/>
                      <a:cs typeface="Calibri" pitchFamily="34" charset="0"/>
                    </a:rPr>
                    <a:t>TC Physical Log</a:t>
                  </a:r>
                  <a:endParaRPr lang="en-US" b="1" dirty="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7" name="Rectangle 66"/>
              <p:cNvSpPr/>
              <p:nvPr/>
            </p:nvSpPr>
            <p:spPr>
              <a:xfrm>
                <a:off x="1257931" y="5645713"/>
                <a:ext cx="609600" cy="228600"/>
              </a:xfrm>
              <a:prstGeom prst="rect">
                <a:avLst/>
              </a:prstGeom>
              <a:solidFill>
                <a:srgbClr val="7A983E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latin typeface="Calibri" pitchFamily="34" charset="0"/>
                    <a:cs typeface="Calibri" pitchFamily="34" charset="0"/>
                  </a:rPr>
                  <a:t>LSN 4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477131" y="5645713"/>
                <a:ext cx="609600" cy="228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latin typeface="Calibri" pitchFamily="34" charset="0"/>
                    <a:cs typeface="Calibri" pitchFamily="34" charset="0"/>
                  </a:rPr>
                  <a:t>LSN 2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867531" y="5645713"/>
                <a:ext cx="609600" cy="228600"/>
              </a:xfrm>
              <a:prstGeom prst="rect">
                <a:avLst/>
              </a:prstGeom>
              <a:solidFill>
                <a:srgbClr val="D8E4BE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latin typeface="Calibri" pitchFamily="34" charset="0"/>
                    <a:cs typeface="Calibri" pitchFamily="34" charset="0"/>
                  </a:rPr>
                  <a:t>LSN 1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696331" y="5645713"/>
                <a:ext cx="609600" cy="228600"/>
              </a:xfrm>
              <a:prstGeom prst="rect">
                <a:avLst/>
              </a:prstGeom>
              <a:solidFill>
                <a:srgbClr val="A0BF6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latin typeface="Calibri" pitchFamily="34" charset="0"/>
                    <a:cs typeface="Calibri" pitchFamily="34" charset="0"/>
                  </a:rPr>
                  <a:t>LSN 3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86731" y="5645713"/>
                <a:ext cx="609600" cy="228600"/>
              </a:xfrm>
              <a:prstGeom prst="rect">
                <a:avLst/>
              </a:prstGeom>
              <a:solidFill>
                <a:srgbClr val="678034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latin typeface="Calibri" pitchFamily="34" charset="0"/>
                    <a:cs typeface="Calibri" pitchFamily="34" charset="0"/>
                  </a:rPr>
                  <a:t>LSN 5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9564" y="550498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…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305931" y="550498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…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064400" y="5180589"/>
            <a:ext cx="3656157" cy="1318856"/>
            <a:chOff x="1064400" y="5180589"/>
            <a:chExt cx="3656157" cy="1318856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3087711" y="5180589"/>
              <a:ext cx="3" cy="131885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4400" y="601804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Log flushed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39061" y="6019800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Not flushed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59019" y="5756438"/>
            <a:ext cx="3551802" cy="923330"/>
            <a:chOff x="4959019" y="5756438"/>
            <a:chExt cx="3551802" cy="923330"/>
          </a:xfrm>
        </p:grpSpPr>
        <p:sp>
          <p:nvSpPr>
            <p:cNvPr id="34" name="Left Arrow 33"/>
            <p:cNvSpPr/>
            <p:nvPr/>
          </p:nvSpPr>
          <p:spPr>
            <a:xfrm rot="10800000">
              <a:off x="4959019" y="6018048"/>
              <a:ext cx="1371600" cy="268483"/>
            </a:xfrm>
            <a:prstGeom prst="leftArrow">
              <a:avLst>
                <a:gd name="adj1" fmla="val 42079"/>
                <a:gd name="adj2" fmla="val 75072"/>
              </a:avLst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7709" y="5756438"/>
              <a:ext cx="2003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can DC write to stable storage?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49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Operations: End-Of-Stable-Log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3820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TC sends an LSN value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eLSN</a:t>
            </a:r>
            <a:r>
              <a:rPr lang="en-US" dirty="0"/>
              <a:t> </a:t>
            </a:r>
            <a:r>
              <a:rPr lang="en-US" dirty="0" smtClean="0"/>
              <a:t>from TC to all DCs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For DC: </a:t>
            </a:r>
          </a:p>
          <a:p>
            <a:pPr lvl="1"/>
            <a:r>
              <a:rPr lang="en-US" sz="2600" dirty="0" smtClean="0"/>
              <a:t>Updates with LSN &lt;= </a:t>
            </a:r>
            <a:r>
              <a:rPr lang="en-US" sz="2600" dirty="0" err="1" smtClean="0"/>
              <a:t>eLSN</a:t>
            </a:r>
            <a:r>
              <a:rPr lang="en-US" sz="2600" dirty="0" smtClean="0"/>
              <a:t> </a:t>
            </a:r>
            <a:r>
              <a:rPr lang="en-US" sz="2600" u="sng" dirty="0" smtClean="0"/>
              <a:t>can</a:t>
            </a:r>
            <a:r>
              <a:rPr lang="en-US" sz="2600" dirty="0" smtClean="0"/>
              <a:t> be made stable. </a:t>
            </a:r>
          </a:p>
          <a:p>
            <a:pPr lvl="1"/>
            <a:r>
              <a:rPr lang="en-US" sz="2600" dirty="0" smtClean="0"/>
              <a:t>Updates with LSN &gt; </a:t>
            </a:r>
            <a:r>
              <a:rPr lang="en-US" sz="2600" dirty="0" err="1" smtClean="0"/>
              <a:t>eLSN</a:t>
            </a:r>
            <a:r>
              <a:rPr lang="en-US" sz="2600" dirty="0" smtClean="0"/>
              <a:t> </a:t>
            </a:r>
            <a:r>
              <a:rPr lang="en-US" sz="2600" u="sng" dirty="0" smtClean="0"/>
              <a:t>must not</a:t>
            </a:r>
            <a:r>
              <a:rPr lang="en-US" sz="2600" dirty="0" smtClean="0"/>
              <a:t> be made stable and must be forgettable.</a:t>
            </a:r>
          </a:p>
          <a:p>
            <a:r>
              <a:rPr lang="en-US" dirty="0" smtClean="0"/>
              <a:t>For TC: all log records with LSN &lt;= </a:t>
            </a:r>
            <a:r>
              <a:rPr lang="en-US" dirty="0" err="1" smtClean="0"/>
              <a:t>eLSN</a:t>
            </a:r>
            <a:r>
              <a:rPr lang="en-US" dirty="0" smtClean="0"/>
              <a:t> must be flushed.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4192" y="3673262"/>
            <a:ext cx="4913518" cy="2683073"/>
            <a:chOff x="1101114" y="3782259"/>
            <a:chExt cx="4913518" cy="2683073"/>
          </a:xfrm>
        </p:grpSpPr>
        <p:grpSp>
          <p:nvGrpSpPr>
            <p:cNvPr id="8" name="Group 7"/>
            <p:cNvGrpSpPr/>
            <p:nvPr/>
          </p:nvGrpSpPr>
          <p:grpSpPr>
            <a:xfrm>
              <a:off x="2182248" y="4164792"/>
              <a:ext cx="3832384" cy="566107"/>
              <a:chOff x="609600" y="3047999"/>
              <a:chExt cx="3519330" cy="655957"/>
            </a:xfrm>
          </p:grpSpPr>
          <p:sp>
            <p:nvSpPr>
              <p:cNvPr id="9" name="Flowchart: Document 8"/>
              <p:cNvSpPr/>
              <p:nvPr/>
            </p:nvSpPr>
            <p:spPr>
              <a:xfrm rot="16200000">
                <a:off x="3489087" y="3064112"/>
                <a:ext cx="655956" cy="623731"/>
              </a:xfrm>
              <a:prstGeom prst="flowChartDocumen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609600" y="3047999"/>
                <a:ext cx="3015378" cy="655957"/>
              </a:xfrm>
              <a:prstGeom prst="flowChart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319924" y="4338993"/>
              <a:ext cx="609600" cy="228600"/>
            </a:xfrm>
            <a:prstGeom prst="rect">
              <a:avLst/>
            </a:prstGeom>
            <a:solidFill>
              <a:srgbClr val="7A983E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39124" y="4338993"/>
              <a:ext cx="60960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29524" y="4338993"/>
              <a:ext cx="609600" cy="228600"/>
            </a:xfrm>
            <a:prstGeom prst="rect">
              <a:avLst/>
            </a:prstGeom>
            <a:solidFill>
              <a:srgbClr val="D8E4BE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58324" y="4338993"/>
              <a:ext cx="609600" cy="228600"/>
            </a:xfrm>
            <a:prstGeom prst="rect">
              <a:avLst/>
            </a:prstGeom>
            <a:solidFill>
              <a:srgbClr val="A0BF6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48724" y="4338993"/>
              <a:ext cx="609600" cy="228600"/>
            </a:xfrm>
            <a:prstGeom prst="rect">
              <a:avLst/>
            </a:prstGeom>
            <a:solidFill>
              <a:srgbClr val="678034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</a:t>
              </a:r>
              <a:r>
                <a:rPr lang="en-US" b="1" dirty="0">
                  <a:latin typeface="Calibri" pitchFamily="34" charset="0"/>
                  <a:cs typeface="Calibri" pitchFamily="34" charset="0"/>
                </a:rPr>
                <a:t>6</a:t>
              </a:r>
              <a:endParaRPr lang="en-US" b="1" dirty="0" smtClean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148724" y="3786544"/>
              <a:ext cx="3" cy="1318856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33430" y="378225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Flushed (stable)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0951" y="378654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flushed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14" y="4084568"/>
              <a:ext cx="1081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Physical Log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62157" y="5461836"/>
              <a:ext cx="609600" cy="228600"/>
            </a:xfrm>
            <a:prstGeom prst="rect">
              <a:avLst/>
            </a:prstGeom>
            <a:ln w="19050">
              <a:solidFill>
                <a:srgbClr val="C00000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40592" y="609600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eLSN</a:t>
              </a:r>
              <a:r>
                <a:rPr lang="en-US" dirty="0" smtClean="0"/>
                <a:t>=2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09195" y="5253140"/>
              <a:ext cx="942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LSN Vector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81357" y="5458577"/>
              <a:ext cx="609600" cy="228600"/>
            </a:xfrm>
            <a:prstGeom prst="rect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5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89756" y="5458577"/>
              <a:ext cx="609600" cy="228600"/>
            </a:xfrm>
            <a:prstGeom prst="rect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6</a:t>
              </a:r>
            </a:p>
          </p:txBody>
        </p:sp>
        <p:cxnSp>
          <p:nvCxnSpPr>
            <p:cNvPr id="56" name="Straight Arrow Connector 55"/>
            <p:cNvCxnSpPr>
              <a:stCxn id="74" idx="0"/>
              <a:endCxn id="13" idx="2"/>
            </p:cNvCxnSpPr>
            <p:nvPr/>
          </p:nvCxnSpPr>
          <p:spPr>
            <a:xfrm flipV="1">
              <a:off x="2538230" y="4567593"/>
              <a:ext cx="696094" cy="894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6" idx="0"/>
              <a:endCxn id="12" idx="2"/>
            </p:cNvCxnSpPr>
            <p:nvPr/>
          </p:nvCxnSpPr>
          <p:spPr>
            <a:xfrm flipV="1">
              <a:off x="3147830" y="4567593"/>
              <a:ext cx="696094" cy="890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5" idx="0"/>
              <a:endCxn id="14" idx="2"/>
            </p:cNvCxnSpPr>
            <p:nvPr/>
          </p:nvCxnSpPr>
          <p:spPr>
            <a:xfrm flipV="1">
              <a:off x="3766957" y="4567593"/>
              <a:ext cx="1296167" cy="8942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7" idx="0"/>
              <a:endCxn id="11" idx="2"/>
            </p:cNvCxnSpPr>
            <p:nvPr/>
          </p:nvCxnSpPr>
          <p:spPr>
            <a:xfrm flipH="1" flipV="1">
              <a:off x="2624724" y="4567593"/>
              <a:ext cx="1750406" cy="894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2" idx="0"/>
              <a:endCxn id="15" idx="2"/>
            </p:cNvCxnSpPr>
            <p:nvPr/>
          </p:nvCxnSpPr>
          <p:spPr>
            <a:xfrm flipH="1" flipV="1">
              <a:off x="4453524" y="4567593"/>
              <a:ext cx="1141032" cy="890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2233430" y="5462005"/>
              <a:ext cx="609600" cy="228600"/>
            </a:xfrm>
            <a:prstGeom prst="rect">
              <a:avLst/>
            </a:prstGeom>
            <a:solidFill>
              <a:srgbClr val="D8E4BE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43030" y="5458577"/>
              <a:ext cx="609600" cy="228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70330" y="5462005"/>
              <a:ext cx="609600" cy="228600"/>
            </a:xfrm>
            <a:prstGeom prst="rect">
              <a:avLst/>
            </a:prstGeom>
            <a:solidFill>
              <a:srgbClr val="7A983E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latin typeface="Calibri" pitchFamily="34" charset="0"/>
                  <a:cs typeface="Calibri" pitchFamily="34" charset="0"/>
                </a:rPr>
                <a:t>LSN 4</a:t>
              </a:r>
            </a:p>
          </p:txBody>
        </p:sp>
        <p:cxnSp>
          <p:nvCxnSpPr>
            <p:cNvPr id="7" name="Straight Arrow Connector 6"/>
            <p:cNvCxnSpPr>
              <a:stCxn id="76" idx="2"/>
              <a:endCxn id="43" idx="0"/>
            </p:cNvCxnSpPr>
            <p:nvPr/>
          </p:nvCxnSpPr>
          <p:spPr>
            <a:xfrm>
              <a:off x="3147830" y="5687177"/>
              <a:ext cx="5082" cy="408823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64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295900" y="4605833"/>
            <a:ext cx="2190750" cy="13049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Deuteronomy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60960"/>
            <a:ext cx="8991600" cy="33252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Built TC, DCs, test environment, and performed experiments</a:t>
            </a:r>
          </a:p>
          <a:p>
            <a:r>
              <a:rPr lang="en-US" dirty="0" smtClean="0"/>
              <a:t>Different “flavors” of DCs implemented</a:t>
            </a:r>
          </a:p>
          <a:p>
            <a:pPr lvl="1"/>
            <a:r>
              <a:rPr lang="en-US" dirty="0" smtClean="0"/>
              <a:t>Cloud DC</a:t>
            </a:r>
          </a:p>
          <a:p>
            <a:pPr lvl="2"/>
            <a:r>
              <a:rPr lang="en-US" dirty="0" smtClean="0"/>
              <a:t>Windows Azure used as cloud storage</a:t>
            </a:r>
          </a:p>
          <a:p>
            <a:pPr lvl="2"/>
            <a:r>
              <a:rPr lang="en-US" dirty="0" smtClean="0"/>
              <a:t>Collaborators: Roger </a:t>
            </a:r>
            <a:r>
              <a:rPr lang="en-US" dirty="0" err="1" smtClean="0"/>
              <a:t>Barga</a:t>
            </a:r>
            <a:r>
              <a:rPr lang="en-US" dirty="0" smtClean="0"/>
              <a:t>, Nelson </a:t>
            </a:r>
            <a:r>
              <a:rPr lang="en-US" dirty="0" err="1" smtClean="0"/>
              <a:t>Araujo</a:t>
            </a:r>
            <a:r>
              <a:rPr lang="en-US" dirty="0" smtClean="0"/>
              <a:t>, </a:t>
            </a:r>
            <a:r>
              <a:rPr lang="en-US" dirty="0" err="1" smtClean="0"/>
              <a:t>Brihadish</a:t>
            </a:r>
            <a:r>
              <a:rPr lang="en-US" dirty="0" smtClean="0"/>
              <a:t> </a:t>
            </a:r>
            <a:r>
              <a:rPr lang="en-US" dirty="0" err="1" smtClean="0"/>
              <a:t>Koushik</a:t>
            </a:r>
            <a:r>
              <a:rPr lang="en-US" dirty="0" smtClean="0"/>
              <a:t>, </a:t>
            </a:r>
            <a:r>
              <a:rPr lang="en-US" dirty="0" err="1" smtClean="0"/>
              <a:t>Shailesh</a:t>
            </a:r>
            <a:r>
              <a:rPr lang="en-US" dirty="0" smtClean="0"/>
              <a:t> </a:t>
            </a:r>
            <a:r>
              <a:rPr lang="en-US" dirty="0" err="1" smtClean="0"/>
              <a:t>Nikam</a:t>
            </a:r>
            <a:endParaRPr lang="en-US" dirty="0" smtClean="0"/>
          </a:p>
          <a:p>
            <a:pPr lvl="1"/>
            <a:r>
              <a:rPr lang="en-US" dirty="0" smtClean="0"/>
              <a:t>Flash DC</a:t>
            </a:r>
          </a:p>
          <a:p>
            <a:pPr lvl="2"/>
            <a:r>
              <a:rPr lang="en-US" dirty="0" smtClean="0"/>
              <a:t>Storage manager from Communications and Collaboration Systems group at MSR</a:t>
            </a:r>
          </a:p>
          <a:p>
            <a:pPr lvl="2"/>
            <a:r>
              <a:rPr lang="en-US" dirty="0" smtClean="0"/>
              <a:t>Collaborators: </a:t>
            </a:r>
            <a:r>
              <a:rPr lang="en-US" dirty="0" err="1" smtClean="0"/>
              <a:t>Sudipta</a:t>
            </a:r>
            <a:r>
              <a:rPr lang="en-US" dirty="0" smtClean="0"/>
              <a:t> </a:t>
            </a:r>
            <a:r>
              <a:rPr lang="en-US" dirty="0" err="1" smtClean="0"/>
              <a:t>Sengupta</a:t>
            </a:r>
            <a:r>
              <a:rPr lang="en-US" dirty="0" smtClean="0"/>
              <a:t>, </a:t>
            </a:r>
            <a:r>
              <a:rPr lang="en-US" dirty="0" err="1" smtClean="0"/>
              <a:t>Biplob</a:t>
            </a:r>
            <a:r>
              <a:rPr lang="en-US" dirty="0" smtClean="0"/>
              <a:t> </a:t>
            </a:r>
            <a:r>
              <a:rPr lang="en-US" dirty="0" err="1" smtClean="0"/>
              <a:t>Debnath</a:t>
            </a:r>
            <a:r>
              <a:rPr lang="en-US" dirty="0" smtClean="0"/>
              <a:t>, and Jin Li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2575" y="4622264"/>
            <a:ext cx="2190750" cy="13049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5280" y="48703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3880" y="48703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480" y="48703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1080" y="48703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280" y="50989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3880" y="50989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2480" y="50989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1080" y="50989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280" y="53275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3880" y="53275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72480" y="53275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01080" y="5327590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5668861" y="6124143"/>
            <a:ext cx="1463878" cy="497014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/>
          <p:cNvSpPr/>
          <p:nvPr/>
        </p:nvSpPr>
        <p:spPr>
          <a:xfrm>
            <a:off x="1686309" y="6100916"/>
            <a:ext cx="1932067" cy="51529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86309" y="6204674"/>
            <a:ext cx="17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Windows Azure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75" y="4631789"/>
            <a:ext cx="88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Cloud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DC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7184" y="5557857"/>
            <a:ext cx="13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Buffer Pool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Straight Arrow Connector 22"/>
          <p:cNvCxnSpPr>
            <a:stCxn id="19" idx="3"/>
            <a:endCxn id="5" idx="2"/>
          </p:cNvCxnSpPr>
          <p:nvPr/>
        </p:nvCxnSpPr>
        <p:spPr>
          <a:xfrm flipH="1" flipV="1">
            <a:off x="2647950" y="5927189"/>
            <a:ext cx="4393" cy="203189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95900" y="4615358"/>
            <a:ext cx="81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Flash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DC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18" idx="1"/>
            <a:endCxn id="26" idx="2"/>
          </p:cNvCxnSpPr>
          <p:nvPr/>
        </p:nvCxnSpPr>
        <p:spPr>
          <a:xfrm flipH="1" flipV="1">
            <a:off x="6391275" y="5910758"/>
            <a:ext cx="9525" cy="21338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95568" y="6256861"/>
            <a:ext cx="16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Flash Storage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Vertical Scroll 44"/>
          <p:cNvSpPr/>
          <p:nvPr/>
        </p:nvSpPr>
        <p:spPr>
          <a:xfrm>
            <a:off x="2566211" y="4700754"/>
            <a:ext cx="685800" cy="940832"/>
          </a:xfrm>
          <a:prstGeom prst="verticalScroll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54877" y="3955513"/>
            <a:ext cx="2190750" cy="41433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/>
          <p:cNvSpPr txBox="1"/>
          <p:nvPr/>
        </p:nvSpPr>
        <p:spPr>
          <a:xfrm>
            <a:off x="4200524" y="3955514"/>
            <a:ext cx="6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TC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95486" y="5624321"/>
            <a:ext cx="171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Operation Log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Arrow Connector 48"/>
          <p:cNvCxnSpPr>
            <a:stCxn id="5" idx="0"/>
            <a:endCxn id="46" idx="2"/>
          </p:cNvCxnSpPr>
          <p:nvPr/>
        </p:nvCxnSpPr>
        <p:spPr>
          <a:xfrm flipV="1">
            <a:off x="2647950" y="4369850"/>
            <a:ext cx="1902302" cy="25241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46" idx="2"/>
          </p:cNvCxnSpPr>
          <p:nvPr/>
        </p:nvCxnSpPr>
        <p:spPr>
          <a:xfrm flipH="1" flipV="1">
            <a:off x="4550252" y="4369850"/>
            <a:ext cx="1841023" cy="235983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5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82000" cy="5334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Application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Technical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Deuteronomy Architecture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Transaction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Component </a:t>
            </a: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smtClean="0"/>
              <a:t>Performance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Wrap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820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Adapted TPC-W benchmark</a:t>
            </a:r>
          </a:p>
          <a:p>
            <a:r>
              <a:rPr lang="en-US" sz="2400" dirty="0" smtClean="0"/>
              <a:t>Controlled DC latencies from 2ms to 100ms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High latency requires high level of multithreading, which appears to impact throughput</a:t>
            </a:r>
          </a:p>
          <a:p>
            <a:r>
              <a:rPr lang="en-US" sz="2400" dirty="0" smtClean="0"/>
              <a:t>Ideas on improving throughput</a:t>
            </a:r>
          </a:p>
          <a:p>
            <a:pPr lvl="1"/>
            <a:r>
              <a:rPr lang="en-US" sz="2200" dirty="0" smtClean="0"/>
              <a:t>Threading mechanism</a:t>
            </a:r>
          </a:p>
          <a:p>
            <a:pPr lvl="1"/>
            <a:r>
              <a:rPr lang="en-US" sz="2200" dirty="0" smtClean="0"/>
              <a:t>Implementation language from C# to C/C++</a:t>
            </a:r>
          </a:p>
          <a:p>
            <a:pPr lvl="1"/>
            <a:endParaRPr lang="en-US" sz="2200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910987"/>
              </p:ext>
            </p:extLst>
          </p:nvPr>
        </p:nvGraphicFramePr>
        <p:xfrm>
          <a:off x="1447800" y="1752600"/>
          <a:ext cx="4876800" cy="287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006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Want ACID transactions for data anywhere in cloud</a:t>
            </a:r>
          </a:p>
          <a:p>
            <a:endParaRPr lang="en-US" dirty="0" smtClean="0"/>
          </a:p>
          <a:p>
            <a:r>
              <a:rPr lang="en-US" dirty="0" smtClean="0"/>
              <a:t>Currently, cloud providers support:</a:t>
            </a:r>
          </a:p>
          <a:p>
            <a:pPr lvl="1"/>
            <a:r>
              <a:rPr lang="en-US" dirty="0" smtClean="0"/>
              <a:t>Transactions for data </a:t>
            </a:r>
            <a:r>
              <a:rPr lang="en-US" i="1" dirty="0" smtClean="0"/>
              <a:t>guaranteed</a:t>
            </a:r>
            <a:r>
              <a:rPr lang="en-US" dirty="0" smtClean="0"/>
              <a:t> to exist on the same node</a:t>
            </a:r>
          </a:p>
          <a:p>
            <a:pPr lvl="1"/>
            <a:r>
              <a:rPr lang="en-US" dirty="0" smtClean="0"/>
              <a:t>Eventual consistency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 no support for transactions “across the cloud”</a:t>
            </a:r>
          </a:p>
        </p:txBody>
      </p:sp>
    </p:spTree>
    <p:extLst>
      <p:ext uri="{BB962C8B-B14F-4D97-AF65-F5344CB8AC3E}">
        <p14:creationId xmlns:p14="http://schemas.microsoft.com/office/powerpoint/2010/main" val="153801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&amp; Technical Motivations</a:t>
            </a:r>
          </a:p>
          <a:p>
            <a:endParaRPr lang="en-US" dirty="0" smtClean="0"/>
          </a:p>
          <a:p>
            <a:r>
              <a:rPr lang="en-US" dirty="0" smtClean="0"/>
              <a:t>Overview of project, teams, and development</a:t>
            </a:r>
          </a:p>
          <a:p>
            <a:endParaRPr lang="en-US" dirty="0" smtClean="0"/>
          </a:p>
          <a:p>
            <a:r>
              <a:rPr lang="en-US" dirty="0" smtClean="0"/>
              <a:t>Architecture of our multithreaded TC</a:t>
            </a:r>
          </a:p>
          <a:p>
            <a:endParaRPr lang="en-US" dirty="0" smtClean="0"/>
          </a:p>
          <a:p>
            <a:r>
              <a:rPr lang="en-US" dirty="0" smtClean="0"/>
              <a:t>A new TC:DC interface protocol to suit the cloud scenario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Experiments that show good performance and the impact of cloud latency 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16045"/>
          </a:xfrm>
        </p:spPr>
        <p:txBody>
          <a:bodyPr>
            <a:noAutofit/>
          </a:bodyPr>
          <a:lstStyle/>
          <a:p>
            <a:r>
              <a:rPr lang="en-US" sz="3400" smtClean="0"/>
              <a:t>Application Motivation – Transactions </a:t>
            </a:r>
            <a:r>
              <a:rPr lang="en-US" sz="3400" dirty="0" smtClean="0"/>
              <a:t>Anywhere</a:t>
            </a:r>
            <a:endParaRPr lang="en-US" sz="3400" dirty="0"/>
          </a:p>
        </p:txBody>
      </p:sp>
      <p:sp>
        <p:nvSpPr>
          <p:cNvPr id="4" name="Cloud 3"/>
          <p:cNvSpPr/>
          <p:nvPr/>
        </p:nvSpPr>
        <p:spPr>
          <a:xfrm>
            <a:off x="5410200" y="2286000"/>
            <a:ext cx="3276600" cy="2438400"/>
          </a:xfrm>
          <a:prstGeom prst="cloud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The Cloud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3276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81400" y="37719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575" y="985109"/>
            <a:ext cx="329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My new mobile application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10" y="1367547"/>
            <a:ext cx="2636167" cy="51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34" y="3219450"/>
            <a:ext cx="46971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06" y="989585"/>
            <a:ext cx="281426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31" y="1619250"/>
            <a:ext cx="3048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alibri" pitchFamily="34" charset="0"/>
                <a:cs typeface="Calibri" pitchFamily="34" charset="0"/>
              </a:rPr>
              <a:t>What We Want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u="sng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Begin Transaction</a:t>
            </a:r>
          </a:p>
          <a:p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1. Add me to Dave’s friend list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2. Add Dave to my friend list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End Transaction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3289" y="1616002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Calibri" pitchFamily="34" charset="0"/>
                <a:cs typeface="Calibri" pitchFamily="34" charset="0"/>
              </a:rPr>
              <a:t>What We Have Today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Eventual consistency*</a:t>
            </a:r>
          </a:p>
          <a:p>
            <a:endParaRPr lang="en-US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4380" y="2336103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click</a:t>
            </a:r>
            <a:endParaRPr lang="en-US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49" y="3808461"/>
            <a:ext cx="3111739" cy="10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45" y="2570735"/>
            <a:ext cx="30575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31934" y="4890551"/>
            <a:ext cx="346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*Thanks to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Divy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Agrawal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for example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5339" y="2579846"/>
            <a:ext cx="1600200" cy="155273"/>
          </a:xfrm>
          <a:prstGeom prst="rect">
            <a:avLst/>
          </a:prstGeom>
          <a:noFill/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Free World Map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8" y="3327410"/>
            <a:ext cx="2693416" cy="17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77617" y="2756055"/>
            <a:ext cx="1285461" cy="130637"/>
          </a:xfrm>
          <a:prstGeom prst="rect">
            <a:avLst/>
          </a:prstGeom>
          <a:noFill/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3401" y="2756055"/>
            <a:ext cx="838200" cy="1195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</p:cNvCxnSpPr>
          <p:nvPr/>
        </p:nvCxnSpPr>
        <p:spPr>
          <a:xfrm flipH="1">
            <a:off x="1371601" y="2886692"/>
            <a:ext cx="748747" cy="1018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74" y="3191392"/>
            <a:ext cx="644503" cy="73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274759" y="2657482"/>
            <a:ext cx="1128843" cy="53391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6199" y="81700"/>
            <a:ext cx="9027987" cy="616045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400" smtClean="0"/>
              <a:t>Application Motivation – Transactions Anywhere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3285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/>
      <p:bldP spid="10" grpId="0" animBg="1"/>
      <p:bldP spid="1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82000" cy="5334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Application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smtClean="0"/>
              <a:t>Technical Motivation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mtClean="0"/>
              <a:t>Deuteronomy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Transaction </a:t>
            </a:r>
            <a:r>
              <a:rPr lang="en-US"/>
              <a:t>Component </a:t>
            </a:r>
            <a:r>
              <a:rPr lang="en-US" smtClean="0"/>
              <a:t>Implementation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Performance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Wrap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91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smtClean="0"/>
              <a:t>CIDR 2009:</a:t>
            </a:r>
            <a:r>
              <a:rPr lang="en-US" sz="2800" smtClean="0"/>
              <a:t> “</a:t>
            </a:r>
            <a:r>
              <a:rPr lang="en-US" sz="2800" dirty="0" smtClean="0"/>
              <a:t>Unbundling Transaction Services in </a:t>
            </a:r>
            <a:r>
              <a:rPr lang="en-US" sz="2800" smtClean="0"/>
              <a:t>the Cloud” (Lomet et al)</a:t>
            </a:r>
          </a:p>
          <a:p>
            <a:pPr lvl="1"/>
            <a:r>
              <a:rPr lang="en-US" smtClean="0"/>
              <a:t>Partition storage engine into two components</a:t>
            </a:r>
          </a:p>
          <a:p>
            <a:pPr lvl="1"/>
            <a:r>
              <a:rPr lang="en-US" smtClean="0"/>
              <a:t>Transactional component (TC): transactional recovery and concurrency control</a:t>
            </a:r>
          </a:p>
          <a:p>
            <a:pPr lvl="1"/>
            <a:r>
              <a:rPr lang="en-US" smtClean="0"/>
              <a:t>Data component (DC): tables, indexes, storage, and cache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2802" y="3446020"/>
            <a:ext cx="11776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TC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5832" y="325552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</a:t>
            </a:r>
            <a:r>
              <a:rPr lang="en-US" baseline="-25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aseline="-25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 flipV="1">
            <a:off x="4670438" y="3454679"/>
            <a:ext cx="1135394" cy="1731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05832" y="3788920"/>
            <a:ext cx="1295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</a:t>
            </a:r>
            <a:r>
              <a:rPr lang="en-US" baseline="-25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baseline="-25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4670438" y="3652107"/>
            <a:ext cx="1135394" cy="3117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8096" y="4466892"/>
            <a:ext cx="90678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CIDR 2011:</a:t>
            </a:r>
            <a:r>
              <a:rPr lang="en-US" dirty="0" smtClean="0"/>
              <a:t> “Deuteronomy: Transaction Support for Cloud Data”</a:t>
            </a:r>
          </a:p>
          <a:p>
            <a:pPr lvl="1"/>
            <a:r>
              <a:rPr lang="en-US" dirty="0" smtClean="0"/>
              <a:t>Reduce number of round trips between TC and DC</a:t>
            </a:r>
          </a:p>
          <a:p>
            <a:pPr lvl="2"/>
            <a:r>
              <a:rPr lang="en-US" dirty="0" smtClean="0"/>
              <a:t>Large latencies (Network overhead, context switching)</a:t>
            </a:r>
          </a:p>
          <a:p>
            <a:pPr lvl="2"/>
            <a:r>
              <a:rPr lang="en-US" dirty="0" smtClean="0"/>
              <a:t>No caching at the TC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1574264" y="3451879"/>
            <a:ext cx="131647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21" idx="3"/>
            <a:endCxn id="5" idx="1"/>
          </p:cNvCxnSpPr>
          <p:nvPr/>
        </p:nvCxnSpPr>
        <p:spPr>
          <a:xfrm flipV="1">
            <a:off x="2890741" y="3636520"/>
            <a:ext cx="602061" cy="5859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1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90800"/>
            <a:ext cx="8991600" cy="1295400"/>
          </a:xfrm>
        </p:spPr>
        <p:txBody>
          <a:bodyPr>
            <a:normAutofit/>
          </a:bodyPr>
          <a:lstStyle/>
          <a:p>
            <a:r>
              <a:rPr lang="en-US" smtClean="0"/>
              <a:t>CIDR 2009 required logging before sending operation to DC</a:t>
            </a:r>
          </a:p>
          <a:p>
            <a:pPr lvl="1"/>
            <a:r>
              <a:rPr lang="en-US" sz="2200" smtClean="0"/>
              <a:t>Drawback: requires two messages and/or double logging to perform operation (e.g., update)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90114" y="1798795"/>
            <a:ext cx="2176981" cy="34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TC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93876" y="1798794"/>
            <a:ext cx="1828800" cy="349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</a:t>
            </a:r>
            <a:r>
              <a:rPr lang="en-US" baseline="-25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aseline="-25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1124" y="2227866"/>
            <a:ext cx="2188856" cy="3013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libri" pitchFamily="34" charset="0"/>
                <a:cs typeface="Calibri" pitchFamily="34" charset="0"/>
              </a:rPr>
              <a:t>1. Request before image</a:t>
            </a:r>
          </a:p>
        </p:txBody>
      </p:sp>
      <p:cxnSp>
        <p:nvCxnSpPr>
          <p:cNvPr id="16" name="Straight Arrow Connector 15"/>
          <p:cNvCxnSpPr>
            <a:stCxn id="24" idx="3"/>
            <a:endCxn id="26" idx="1"/>
          </p:cNvCxnSpPr>
          <p:nvPr/>
        </p:nvCxnSpPr>
        <p:spPr>
          <a:xfrm>
            <a:off x="3878970" y="3038727"/>
            <a:ext cx="1296992" cy="1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64087" y="2216266"/>
            <a:ext cx="1676400" cy="3129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itchFamily="34" charset="0"/>
                <a:cs typeface="Calibri" pitchFamily="34" charset="0"/>
              </a:rPr>
              <a:t>2. Return image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89262" y="2560308"/>
            <a:ext cx="2192580" cy="293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 Log operation (</a:t>
            </a:r>
            <a:r>
              <a:rPr lang="en-US" sz="1200" dirty="0" err="1" smtClean="0">
                <a:latin typeface="Calibri" pitchFamily="34" charset="0"/>
                <a:cs typeface="Calibri" pitchFamily="34" charset="0"/>
              </a:rPr>
              <a:t>generateLSN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90114" y="2891791"/>
            <a:ext cx="2188856" cy="2938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Calibri" pitchFamily="34" charset="0"/>
                <a:cs typeface="Calibri" pitchFamily="34" charset="0"/>
              </a:rPr>
              <a:t>4. Send operation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Arrow Connector 24"/>
          <p:cNvCxnSpPr>
            <a:stCxn id="15" idx="3"/>
            <a:endCxn id="19" idx="1"/>
          </p:cNvCxnSpPr>
          <p:nvPr/>
        </p:nvCxnSpPr>
        <p:spPr>
          <a:xfrm flipV="1">
            <a:off x="3879980" y="2372757"/>
            <a:ext cx="1284107" cy="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75962" y="2892816"/>
            <a:ext cx="1676400" cy="2938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itchFamily="34" charset="0"/>
                <a:cs typeface="Calibri" pitchFamily="34" charset="0"/>
              </a:rPr>
              <a:t>5</a:t>
            </a:r>
            <a:r>
              <a:rPr lang="en-US" sz="1200" smtClean="0">
                <a:latin typeface="Calibri" pitchFamily="34" charset="0"/>
                <a:cs typeface="Calibri" pitchFamily="34" charset="0"/>
              </a:rPr>
              <a:t>. Perform operation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92986" y="3234188"/>
            <a:ext cx="2188856" cy="293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itchFamily="34" charset="0"/>
                <a:cs typeface="Calibri" pitchFamily="34" charset="0"/>
              </a:rPr>
              <a:t>6</a:t>
            </a:r>
            <a:r>
              <a:rPr lang="en-US" sz="1200" smtClean="0">
                <a:latin typeface="Calibri" pitchFamily="34" charset="0"/>
                <a:cs typeface="Calibri" pitchFamily="34" charset="0"/>
              </a:rPr>
              <a:t>. Log operation success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125" y="3625410"/>
            <a:ext cx="8991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Our new protocol logs </a:t>
            </a:r>
            <a:r>
              <a:rPr lang="en-US" i="1" smtClean="0"/>
              <a:t>after</a:t>
            </a:r>
            <a:r>
              <a:rPr lang="en-US" smtClean="0"/>
              <a:t> operation returns from DC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895795" y="4166184"/>
            <a:ext cx="1828800" cy="33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libri" pitchFamily="34" charset="0"/>
                <a:cs typeface="Calibri" pitchFamily="34" charset="0"/>
              </a:rPr>
              <a:t>TC</a:t>
            </a: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91395" y="4166184"/>
            <a:ext cx="1828800" cy="3388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DC</a:t>
            </a:r>
            <a:r>
              <a:rPr lang="en-US" baseline="-250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aseline="-25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Arrow Connector 36"/>
          <p:cNvCxnSpPr>
            <a:stCxn id="40" idx="3"/>
            <a:endCxn id="41" idx="1"/>
          </p:cNvCxnSpPr>
          <p:nvPr/>
        </p:nvCxnSpPr>
        <p:spPr>
          <a:xfrm flipV="1">
            <a:off x="3684326" y="5069604"/>
            <a:ext cx="1160020" cy="40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31726" y="4927160"/>
            <a:ext cx="1752600" cy="2929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itchFamily="34" charset="0"/>
                <a:cs typeface="Calibri" pitchFamily="34" charset="0"/>
              </a:rPr>
              <a:t>2</a:t>
            </a:r>
            <a:r>
              <a:rPr lang="en-US" sz="1200" smtClean="0">
                <a:latin typeface="Calibri" pitchFamily="34" charset="0"/>
                <a:cs typeface="Calibri" pitchFamily="34" charset="0"/>
              </a:rPr>
              <a:t>. Send operation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44346" y="4807288"/>
            <a:ext cx="1676400" cy="52463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itchFamily="34" charset="0"/>
                <a:cs typeface="Calibri" pitchFamily="34" charset="0"/>
              </a:rPr>
              <a:t>3</a:t>
            </a:r>
            <a:r>
              <a:rPr lang="en-US" sz="1200" smtClean="0">
                <a:latin typeface="Calibri" pitchFamily="34" charset="0"/>
                <a:cs typeface="Calibri" pitchFamily="34" charset="0"/>
              </a:rPr>
              <a:t>. Perform operation and send back before image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39338" y="5255394"/>
            <a:ext cx="1752600" cy="29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itchFamily="34" charset="0"/>
                <a:cs typeface="Calibri" pitchFamily="34" charset="0"/>
              </a:rPr>
              <a:t>4</a:t>
            </a:r>
            <a:r>
              <a:rPr lang="en-US" sz="1200" smtClean="0">
                <a:latin typeface="Calibri" pitchFamily="34" charset="0"/>
                <a:cs typeface="Calibri" pitchFamily="34" charset="0"/>
              </a:rPr>
              <a:t>. Log operation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31726" y="4577432"/>
            <a:ext cx="1752600" cy="3129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 Locking (generate LSN)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1250" y="5746656"/>
            <a:ext cx="9003476" cy="1028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Must deal with LSNs out of order on log</a:t>
            </a:r>
          </a:p>
          <a:p>
            <a:r>
              <a:rPr lang="en-US" smtClean="0"/>
              <a:t>Also required us to rethink TC/DC control protocol</a:t>
            </a:r>
          </a:p>
        </p:txBody>
      </p:sp>
    </p:spTree>
    <p:extLst>
      <p:ext uri="{BB962C8B-B14F-4D97-AF65-F5344CB8AC3E}">
        <p14:creationId xmlns:p14="http://schemas.microsoft.com/office/powerpoint/2010/main" val="20794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 animBg="1"/>
      <p:bldP spid="23" grpId="0" animBg="1"/>
      <p:bldP spid="24" grpId="0" animBg="1"/>
      <p:bldP spid="26" grpId="0" animBg="1"/>
      <p:bldP spid="28" grpId="0" animBg="1"/>
      <p:bldP spid="29" grpId="0"/>
      <p:bldP spid="34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8382000" cy="53340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Application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Technical Motivation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mtClean="0"/>
              <a:t>Deuteronomy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Transaction </a:t>
            </a:r>
            <a:r>
              <a:rPr lang="en-US"/>
              <a:t>Component </a:t>
            </a:r>
            <a:r>
              <a:rPr lang="en-US" smtClean="0"/>
              <a:t>Implementation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Performance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Wrap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3D26D-97ED-4745-A84F-AA7B687C39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Deuteronomy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3830" y="1316725"/>
            <a:ext cx="4301360" cy="1997060"/>
          </a:xfrm>
          <a:prstGeom prst="roundRect">
            <a:avLst>
              <a:gd name="adj" fmla="val 10140"/>
            </a:avLst>
          </a:prstGeom>
          <a:solidFill>
            <a:srgbClr val="FFE38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664" y="1392730"/>
            <a:ext cx="422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A0000"/>
                </a:solidFill>
              </a:rPr>
              <a:t>Transaction Component (TC)</a:t>
            </a:r>
            <a:endParaRPr lang="en-US" sz="2000" b="1" dirty="0">
              <a:solidFill>
                <a:srgbClr val="7A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714" y="1815991"/>
            <a:ext cx="3379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Guarantee ACID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No knowledge of physical data storage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92359" y="2897885"/>
            <a:ext cx="303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A0000"/>
                </a:solidFill>
                <a:latin typeface="Calibri" pitchFamily="34" charset="0"/>
                <a:cs typeface="Calibri" pitchFamily="34" charset="0"/>
              </a:rPr>
              <a:t>Logical locking and logging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-75402" y="2545289"/>
            <a:ext cx="1075340" cy="795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62664" y="3081768"/>
            <a:ext cx="614480" cy="1588"/>
          </a:xfrm>
          <a:prstGeom prst="straightConnector1">
            <a:avLst/>
          </a:prstGeom>
          <a:ln w="19050">
            <a:solidFill>
              <a:srgbClr val="7A0000"/>
            </a:solidFill>
            <a:headEnd type="stealth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62665" y="2276851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62664" y="2008016"/>
            <a:ext cx="345645" cy="1588"/>
          </a:xfrm>
          <a:prstGeom prst="straightConnector1">
            <a:avLst/>
          </a:prstGeom>
          <a:ln w="19050">
            <a:solidFill>
              <a:srgbClr val="7A0000"/>
            </a:solidFill>
            <a:headEnd type="none" w="lg" len="lg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3830" y="4120290"/>
            <a:ext cx="4570195" cy="2534730"/>
            <a:chOff x="193830" y="4120290"/>
            <a:chExt cx="4570195" cy="2534730"/>
          </a:xfrm>
        </p:grpSpPr>
        <p:grpSp>
          <p:nvGrpSpPr>
            <p:cNvPr id="43" name="Group 42"/>
            <p:cNvGrpSpPr/>
            <p:nvPr/>
          </p:nvGrpSpPr>
          <p:grpSpPr>
            <a:xfrm>
              <a:off x="193830" y="4120290"/>
              <a:ext cx="4301359" cy="2534730"/>
              <a:chOff x="193830" y="4120290"/>
              <a:chExt cx="4301359" cy="253473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93830" y="4120290"/>
                <a:ext cx="4301359" cy="1305770"/>
                <a:chOff x="193830" y="4120290"/>
                <a:chExt cx="4301359" cy="130577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193830" y="4120290"/>
                  <a:ext cx="4262955" cy="130577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04574" y="4502730"/>
                  <a:ext cx="429061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/>
                    <a:t>Physical data storage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/>
                    <a:t>Atomic record modifications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600" b="1" dirty="0" smtClean="0"/>
                    <a:t>Data could be anywhere (cloud/local)</a:t>
                  </a:r>
                  <a:endParaRPr lang="en-US" sz="1600" b="1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961930" y="5426060"/>
                <a:ext cx="2573135" cy="1228960"/>
                <a:chOff x="961930" y="5426060"/>
                <a:chExt cx="2573135" cy="1228960"/>
              </a:xfrm>
            </p:grpSpPr>
            <p:sp>
              <p:nvSpPr>
                <p:cNvPr id="6" name="Cloud 5"/>
                <p:cNvSpPr/>
                <p:nvPr/>
              </p:nvSpPr>
              <p:spPr>
                <a:xfrm>
                  <a:off x="961930" y="5897875"/>
                  <a:ext cx="2573135" cy="757145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rot="5400000" flipH="1" flipV="1">
                  <a:off x="1960857" y="5694497"/>
                  <a:ext cx="537670" cy="7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691625" y="6101290"/>
                  <a:ext cx="10369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itchFamily="34" charset="0"/>
                      <a:cs typeface="Calibri" pitchFamily="34" charset="0"/>
                    </a:rPr>
                    <a:t>Storage</a:t>
                  </a: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193831" y="4120290"/>
              <a:ext cx="4570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7A0000"/>
                  </a:solidFill>
                </a:rPr>
                <a:t>Data Component (DC)</a:t>
              </a:r>
              <a:endParaRPr lang="en-US" sz="2000" b="1" dirty="0">
                <a:solidFill>
                  <a:srgbClr val="7A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7655" y="3313785"/>
            <a:ext cx="4091810" cy="806507"/>
            <a:chOff x="317655" y="3313785"/>
            <a:chExt cx="4091810" cy="806507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827908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824969" y="3716641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1057545" y="3716643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6200000" flipH="1">
              <a:off x="3054606" y="3716642"/>
              <a:ext cx="806505" cy="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7655" y="3520974"/>
              <a:ext cx="998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Record</a:t>
              </a:r>
            </a:p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Operations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72530" y="3511448"/>
              <a:ext cx="1036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alibri" pitchFamily="34" charset="0"/>
                  <a:cs typeface="Calibri" pitchFamily="34" charset="0"/>
                </a:rPr>
                <a:t>Control Operations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16200000" flipH="1">
            <a:off x="2095274" y="1105100"/>
            <a:ext cx="422455" cy="7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5120" y="855865"/>
            <a:ext cx="145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alibri" pitchFamily="34" charset="0"/>
                <a:cs typeface="Calibri" pitchFamily="34" charset="0"/>
              </a:rPr>
              <a:t>Client Request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10405" y="932675"/>
            <a:ext cx="76810" cy="5568725"/>
          </a:xfrm>
          <a:prstGeom prst="rect">
            <a:avLst/>
          </a:prstGeom>
          <a:solidFill>
            <a:srgbClr val="7A0000"/>
          </a:solidFill>
          <a:ln>
            <a:solidFill>
              <a:srgbClr val="7A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Vertical Scroll 39"/>
          <p:cNvSpPr/>
          <p:nvPr/>
        </p:nvSpPr>
        <p:spPr>
          <a:xfrm flipV="1">
            <a:off x="4725620" y="1163102"/>
            <a:ext cx="4339765" cy="4954247"/>
          </a:xfrm>
          <a:prstGeom prst="verticalScroll">
            <a:avLst>
              <a:gd name="adj" fmla="val 667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29200" y="1163102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smtClean="0">
                <a:latin typeface="Calibri" pitchFamily="34" charset="0"/>
                <a:cs typeface="Calibri" pitchFamily="34" charset="0"/>
              </a:rPr>
              <a:t>Interaction Contract</a:t>
            </a:r>
            <a:endParaRPr lang="en-US" sz="2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2073109"/>
            <a:ext cx="3733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smtClean="0">
                <a:latin typeface="Calibri" pitchFamily="34" charset="0"/>
                <a:cs typeface="Calibri" pitchFamily="34" charset="0"/>
              </a:rPr>
              <a:t>Reliable messaging</a:t>
            </a:r>
            <a:br>
              <a:rPr lang="en-US" sz="2000" b="1" smtClean="0">
                <a:latin typeface="Calibri" pitchFamily="34" charset="0"/>
                <a:cs typeface="Calibri" pitchFamily="34" charset="0"/>
              </a:rPr>
            </a:br>
            <a:r>
              <a:rPr lang="en-US" sz="1400" i="1" smtClean="0">
                <a:latin typeface="Calibri" pitchFamily="34" charset="0"/>
                <a:cs typeface="Calibri" pitchFamily="34" charset="0"/>
              </a:rPr>
              <a:t>“At least once execution”</a:t>
            </a:r>
            <a:r>
              <a:rPr lang="en-US" sz="1500" i="1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500" i="1" smtClean="0">
                <a:latin typeface="Calibri" pitchFamily="34" charset="0"/>
                <a:cs typeface="Calibri" pitchFamily="34" charset="0"/>
              </a:rPr>
            </a:br>
            <a:endParaRPr lang="en-US" sz="1500" i="1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smtClean="0">
                <a:latin typeface="Calibri" pitchFamily="34" charset="0"/>
                <a:cs typeface="Calibri" pitchFamily="34" charset="0"/>
              </a:rPr>
              <a:t>Idempotence</a:t>
            </a:r>
            <a:br>
              <a:rPr lang="en-US" sz="2000" b="1" smtClean="0">
                <a:latin typeface="Calibri" pitchFamily="34" charset="0"/>
                <a:cs typeface="Calibri" pitchFamily="34" charset="0"/>
              </a:rPr>
            </a:br>
            <a:r>
              <a:rPr lang="en-US" sz="1400" i="1" smtClean="0">
                <a:latin typeface="Calibri" pitchFamily="34" charset="0"/>
                <a:cs typeface="Calibri" pitchFamily="34" charset="0"/>
              </a:rPr>
              <a:t>“At most once execution”</a:t>
            </a:r>
            <a:endParaRPr lang="en-US" sz="1400" b="1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000" b="1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smtClean="0">
                <a:latin typeface="Calibri" pitchFamily="34" charset="0"/>
                <a:cs typeface="Calibri" pitchFamily="34" charset="0"/>
              </a:rPr>
              <a:t>Causality</a:t>
            </a:r>
            <a:br>
              <a:rPr lang="en-US" sz="2000" b="1" smtClean="0">
                <a:latin typeface="Calibri" pitchFamily="34" charset="0"/>
                <a:cs typeface="Calibri" pitchFamily="34" charset="0"/>
              </a:rPr>
            </a:br>
            <a:r>
              <a:rPr lang="en-US" sz="1400" i="1" smtClean="0">
                <a:latin typeface="Calibri" pitchFamily="34" charset="0"/>
                <a:cs typeface="Calibri" pitchFamily="34" charset="0"/>
              </a:rPr>
              <a:t>“If DC remembers message, TC must also”</a:t>
            </a:r>
            <a:endParaRPr lang="en-US" sz="1400" b="1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000" b="1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smtClean="0">
                <a:latin typeface="Calibri" pitchFamily="34" charset="0"/>
                <a:cs typeface="Calibri" pitchFamily="34" charset="0"/>
              </a:rPr>
              <a:t>Contract termination</a:t>
            </a:r>
            <a:r>
              <a:rPr lang="en-US" sz="2000" b="1">
                <a:latin typeface="Calibri" pitchFamily="34" charset="0"/>
                <a:cs typeface="Calibri" pitchFamily="34" charset="0"/>
              </a:rPr>
              <a:t/>
            </a:r>
            <a:br>
              <a:rPr lang="en-US" sz="2000" b="1">
                <a:latin typeface="Calibri" pitchFamily="34" charset="0"/>
                <a:cs typeface="Calibri" pitchFamily="34" charset="0"/>
              </a:rPr>
            </a:br>
            <a:r>
              <a:rPr lang="en-US" sz="1400" i="1" smtClean="0">
                <a:latin typeface="Calibri" pitchFamily="34" charset="0"/>
                <a:cs typeface="Calibri" pitchFamily="34" charset="0"/>
              </a:rPr>
              <a:t>“Mechanism to release contract”</a:t>
            </a:r>
            <a:endParaRPr lang="en-US" sz="1400" b="1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180" y="6305963"/>
            <a:ext cx="457200" cy="457200"/>
          </a:xfrm>
        </p:spPr>
        <p:txBody>
          <a:bodyPr/>
          <a:lstStyle/>
          <a:p>
            <a:fld id="{7243D26D-97ED-4745-A84F-AA7B687C39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 animBg="1"/>
      <p:bldP spid="40" grpId="0" animBg="1"/>
      <p:bldP spid="3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4596</TotalTime>
  <Words>1175</Words>
  <Application>Microsoft Macintosh PowerPoint</Application>
  <PresentationFormat>On-screen Show (4:3)</PresentationFormat>
  <Paragraphs>385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Deuteronomy: Transaction Support for Cloud Data</vt:lpstr>
      <vt:lpstr>Motivation</vt:lpstr>
      <vt:lpstr>Application Motivation – Transactions Anywhere</vt:lpstr>
      <vt:lpstr>PowerPoint Presentation</vt:lpstr>
      <vt:lpstr>Talk Outline</vt:lpstr>
      <vt:lpstr>Technical Motivation</vt:lpstr>
      <vt:lpstr>Technical Motivation</vt:lpstr>
      <vt:lpstr>Talk Outline</vt:lpstr>
      <vt:lpstr>Deuteronomy Architecture</vt:lpstr>
      <vt:lpstr>PowerPoint Presentation</vt:lpstr>
      <vt:lpstr>PowerPoint Presentation</vt:lpstr>
      <vt:lpstr>Talk Outline</vt:lpstr>
      <vt:lpstr>Record Manager – An Insert Operation Example</vt:lpstr>
      <vt:lpstr>Lock Manager</vt:lpstr>
      <vt:lpstr>Log Manager</vt:lpstr>
      <vt:lpstr>Control Operations: End-Of-Stable-Log</vt:lpstr>
      <vt:lpstr>The Deuteronomy Project</vt:lpstr>
      <vt:lpstr>Talk Outline</vt:lpstr>
      <vt:lpstr>Performance of TC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support for the Cloud: The Deuteronomy Approach</dc:title>
  <dc:creator>Justin Levandoski</dc:creator>
  <cp:lastModifiedBy>Justin</cp:lastModifiedBy>
  <cp:revision>354</cp:revision>
  <dcterms:created xsi:type="dcterms:W3CDTF">2010-07-19T15:29:44Z</dcterms:created>
  <dcterms:modified xsi:type="dcterms:W3CDTF">2011-01-14T17:36:16Z</dcterms:modified>
</cp:coreProperties>
</file>