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84" r:id="rId3"/>
    <p:sldId id="285" r:id="rId4"/>
    <p:sldId id="286" r:id="rId5"/>
    <p:sldId id="258" r:id="rId6"/>
    <p:sldId id="293" r:id="rId7"/>
    <p:sldId id="295" r:id="rId8"/>
    <p:sldId id="297" r:id="rId9"/>
    <p:sldId id="298" r:id="rId10"/>
    <p:sldId id="261" r:id="rId11"/>
    <p:sldId id="260" r:id="rId12"/>
    <p:sldId id="263" r:id="rId13"/>
    <p:sldId id="264" r:id="rId14"/>
    <p:sldId id="262" r:id="rId15"/>
    <p:sldId id="269" r:id="rId16"/>
    <p:sldId id="270" r:id="rId17"/>
    <p:sldId id="290" r:id="rId18"/>
    <p:sldId id="268" r:id="rId19"/>
    <p:sldId id="265" r:id="rId20"/>
    <p:sldId id="266" r:id="rId21"/>
    <p:sldId id="273" r:id="rId22"/>
    <p:sldId id="274" r:id="rId23"/>
    <p:sldId id="271" r:id="rId24"/>
    <p:sldId id="278" r:id="rId25"/>
    <p:sldId id="283" r:id="rId26"/>
    <p:sldId id="302" r:id="rId27"/>
    <p:sldId id="303" r:id="rId28"/>
    <p:sldId id="300" r:id="rId29"/>
    <p:sldId id="301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4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4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4F94EE-77DB-4F97-B9A6-CCF6C69DD006}" type="datetimeFigureOut">
              <a:rPr lang="en-US" smtClean="0"/>
              <a:pPr/>
              <a:t>1/18/2011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EBDEA-B20B-467C-80B3-DAD10C65144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EBDEA-B20B-467C-80B3-DAD10C65144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EBDEA-B20B-467C-80B3-DAD10C65144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7E779-3E28-42BB-871F-37663ED6244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7E779-3E28-42BB-871F-37663ED6244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7E779-3E28-42BB-871F-37663ED6244F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EBDEA-B20B-467C-80B3-DAD10C651445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7E779-3E28-42BB-871F-37663ED6244F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EBDEA-B20B-467C-80B3-DAD10C65144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pay-on-the-go model, short-term usage, </a:t>
            </a:r>
            <a:r>
              <a:rPr lang="en-US" sz="1200" dirty="0" smtClean="0"/>
              <a:t>(e.g. </a:t>
            </a:r>
            <a:r>
              <a:rPr lang="en-US" sz="1200" dirty="0" err="1" smtClean="0"/>
              <a:t>vm</a:t>
            </a:r>
            <a:r>
              <a:rPr lang="en-US" sz="1200" dirty="0" smtClean="0"/>
              <a:t> create, reboot,</a:t>
            </a:r>
            <a:r>
              <a:rPr lang="en-US" sz="1200" baseline="0" dirty="0" smtClean="0"/>
              <a:t> migration</a:t>
            </a:r>
            <a:r>
              <a:rPr lang="en-US" sz="1200" dirty="0" smtClean="0"/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Example of own experience with machine reboot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7E779-3E28-42BB-871F-37663ED6244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EBDEA-B20B-467C-80B3-DAD10C65144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EBDEA-B20B-467C-80B3-DAD10C65144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EBDEA-B20B-467C-80B3-DAD10C65144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EBDEA-B20B-467C-80B3-DAD10C65144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EBDEA-B20B-467C-80B3-DAD10C65144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EBDEA-B20B-467C-80B3-DAD10C65144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418E-28F7-472A-9814-69B32E0092D7}" type="datetime1">
              <a:rPr lang="en-US" smtClean="0"/>
              <a:pPr/>
              <a:t>1/18/2011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BFCE-604E-462A-9222-6D4207CB97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7A38E-4E3C-44F0-935A-0C09056BDAF3}" type="datetime1">
              <a:rPr lang="en-US" smtClean="0"/>
              <a:pPr/>
              <a:t>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AT&amp;T Proprietary (Internal Use Only) © 2010 AT&amp;T Intellectual Property. All rights reserved. AT&amp;T and the AT&amp;T logo are trademarks of AT&amp;T Intellectual Property.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BFCE-604E-462A-9222-6D4207CB97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145D4-3CE8-4B0D-8DCF-911772BDCB77}" type="datetime1">
              <a:rPr lang="en-US" smtClean="0"/>
              <a:pPr/>
              <a:t>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AT&amp;T Proprietary (Internal Use Only) © 2010 AT&amp;T Intellectual Property. All rights reserved. AT&amp;T and the AT&amp;T logo are trademarks of AT&amp;T Intellectual Property.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BFCE-604E-462A-9222-6D4207CB97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E33-2CD0-45B9-B38E-4AC47EC02B3C}" type="datetime1">
              <a:rPr lang="en-US" smtClean="0"/>
              <a:pPr/>
              <a:t>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810000" cy="365125"/>
          </a:xfrm>
        </p:spPr>
        <p:txBody>
          <a:bodyPr/>
          <a:lstStyle>
            <a:lvl1pPr>
              <a:defRPr sz="8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 smtClean="0"/>
              <a:t>© 2010 AT&amp;T Intellectual Property. All rights reserved. AT&amp;T and the AT&amp;T logo are trademarks of AT&amp;T Intellectual Property.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BFCE-604E-462A-9222-6D4207CB97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913F-77CA-4CE7-9684-2ADBC323B45C}" type="datetime1">
              <a:rPr lang="en-US" smtClean="0"/>
              <a:pPr/>
              <a:t>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AT&amp;T Proprietary (Internal Use Only) © 2010 AT&amp;T Intellectual Property. All rights reserved. AT&amp;T and the AT&amp;T logo are trademarks of AT&amp;T Intellectual Property.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BFCE-604E-462A-9222-6D4207CB97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364-2A03-4CE5-AAEB-64F88E515E48}" type="datetime1">
              <a:rPr lang="en-US" smtClean="0"/>
              <a:pPr/>
              <a:t>1/18/2011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AT&amp;T Proprietary (Internal Use Only) © 2010 AT&amp;T Intellectual Property. All rights reserved. AT&amp;T and the AT&amp;T logo are trademarks of AT&amp;T Intellectual Property.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BFCE-604E-462A-9222-6D4207CB97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26CB-46D7-4DF4-A08C-8C98E61B7AA3}" type="datetime1">
              <a:rPr lang="en-US" smtClean="0"/>
              <a:pPr/>
              <a:t>1/18/2011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AT&amp;T Proprietary (Internal Use Only) © 2010 AT&amp;T Intellectual Property. All rights reserved. AT&amp;T and the AT&amp;T logo are trademarks of AT&amp;T Intellectual Property.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BFCE-604E-462A-9222-6D4207CB97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23600-DEE9-4CFB-BFC2-C0E2CD7461E0}" type="datetime1">
              <a:rPr lang="en-US" smtClean="0"/>
              <a:pPr/>
              <a:t>1/18/2011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AT&amp;T Proprietary (Internal Use Only) © 2010 AT&amp;T Intellectual Property. All rights reserved. AT&amp;T and the AT&amp;T logo are trademarks of AT&amp;T Intellectual Property.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BFCE-604E-462A-9222-6D4207CB97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25B4A-A3A9-48AC-869D-F8937569121B}" type="datetime1">
              <a:rPr lang="en-US" smtClean="0"/>
              <a:pPr/>
              <a:t>1/18/2011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AT&amp;T Proprietary (Internal Use Only) © 2010 AT&amp;T Intellectual Property. All rights reserved. AT&amp;T and the AT&amp;T logo are trademarks of AT&amp;T Intellectual Property.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BFCE-604E-462A-9222-6D4207CB97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B601-68B9-4E2A-98EC-58AABE602BFA}" type="datetime1">
              <a:rPr lang="en-US" smtClean="0"/>
              <a:pPr/>
              <a:t>1/18/2011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AT&amp;T Proprietary (Internal Use Only) © 2010 AT&amp;T Intellectual Property. All rights reserved. AT&amp;T and the AT&amp;T logo are trademarks of AT&amp;T Intellectual Property.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BFCE-604E-462A-9222-6D4207CB97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23739-F395-46A2-8A99-34D2FFDB40CD}" type="datetime1">
              <a:rPr lang="en-US" smtClean="0"/>
              <a:pPr/>
              <a:t>1/18/2011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AT&amp;T Proprietary (Internal Use Only) © 2010 AT&amp;T Intellectual Property. All rights reserved. AT&amp;T and the AT&amp;T logo are trademarks of AT&amp;T Intellectual Property.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BFCE-604E-462A-9222-6D4207CB97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DFA7F-73A6-4B54-BF26-8C99B4C56757}" type="datetime1">
              <a:rPr lang="en-US" smtClean="0"/>
              <a:pPr/>
              <a:t>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76400" y="6356350"/>
            <a:ext cx="563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kern="0" dirty="0" smtClean="0"/>
              <a:t>© 2010 AT&amp;T Intellectual Property. All rights reserved. AT&amp;T and the AT&amp;T logo are trademarks of AT&amp;T Intellectual Property.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91400" y="6356350"/>
            <a:ext cx="1295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DBFCE-604E-462A-9222-6D4207CB971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Globe_Alone_rgb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8698363" y="6336163"/>
            <a:ext cx="369437" cy="36943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5.bin"/><Relationship Id="rId5" Type="http://schemas.openxmlformats.org/officeDocument/2006/relationships/oleObject" Target="../embeddings/oleObject34.bin"/><Relationship Id="rId4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37.bin"/><Relationship Id="rId2" Type="http://schemas.openxmlformats.org/officeDocument/2006/relationships/tags" Target="../tags/tag5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10.jpeg"/><Relationship Id="rId4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39.bin"/><Relationship Id="rId2" Type="http://schemas.openxmlformats.org/officeDocument/2006/relationships/tags" Target="../tags/tag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10.jpeg"/><Relationship Id="rId4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0.bin"/><Relationship Id="rId9" Type="http://schemas.openxmlformats.org/officeDocument/2006/relationships/oleObject" Target="../embeddings/oleObject1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18.bin"/><Relationship Id="rId9" Type="http://schemas.openxmlformats.org/officeDocument/2006/relationships/oleObject" Target="../embeddings/oleObject2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8.bin"/><Relationship Id="rId5" Type="http://schemas.openxmlformats.org/officeDocument/2006/relationships/oleObject" Target="../embeddings/oleObject27.bin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6.bin"/><Relationship Id="rId9" Type="http://schemas.openxmlformats.org/officeDocument/2006/relationships/oleObject" Target="../embeddings/oleObject3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/>
          <a:lstStyle/>
          <a:p>
            <a:r>
              <a:rPr lang="en-US" dirty="0" smtClean="0"/>
              <a:t>Cloud Resource Orchestration: </a:t>
            </a:r>
            <a:br>
              <a:rPr lang="en-US" dirty="0" smtClean="0"/>
            </a:br>
            <a:r>
              <a:rPr lang="en-US" dirty="0" smtClean="0"/>
              <a:t>A Data-Centric Approach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7391400" cy="2133600"/>
          </a:xfrm>
        </p:spPr>
        <p:txBody>
          <a:bodyPr>
            <a:normAutofit fontScale="70000" lnSpcReduction="20000"/>
          </a:bodyPr>
          <a:lstStyle/>
          <a:p>
            <a:r>
              <a:rPr lang="en-US" sz="4000" dirty="0" smtClean="0">
                <a:solidFill>
                  <a:schemeClr val="tx2"/>
                </a:solidFill>
              </a:rPr>
              <a:t>Yun Mao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AT&amp;T Labs - Research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1/12/2011, CIDR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Joint work with </a:t>
            </a:r>
            <a:r>
              <a:rPr lang="en-US" dirty="0" err="1" smtClean="0">
                <a:solidFill>
                  <a:schemeClr val="tx2"/>
                </a:solidFill>
              </a:rPr>
              <a:t>Changbin</a:t>
            </a:r>
            <a:r>
              <a:rPr lang="en-US" dirty="0" smtClean="0">
                <a:solidFill>
                  <a:schemeClr val="tx2"/>
                </a:solidFill>
              </a:rPr>
              <a:t> Liu (</a:t>
            </a:r>
            <a:r>
              <a:rPr lang="en-US" dirty="0" err="1" smtClean="0">
                <a:solidFill>
                  <a:schemeClr val="tx2"/>
                </a:solidFill>
              </a:rPr>
              <a:t>UPenn</a:t>
            </a:r>
            <a:r>
              <a:rPr lang="en-US" dirty="0" smtClean="0">
                <a:solidFill>
                  <a:schemeClr val="tx2"/>
                </a:solidFill>
              </a:rPr>
              <a:t>), 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Kobus Van der Merwe, Mary Fernandez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676400" y="6356350"/>
            <a:ext cx="5638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BFCE-604E-462A-9222-6D4207CB971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What’s New: A Management Perspective “Behind the Scene”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 rtlCol="0">
            <a:normAutofit lnSpcReduction="10000"/>
          </a:bodyPr>
          <a:lstStyle/>
          <a:p>
            <a:pPr marL="342900" lvl="1" indent="-342900">
              <a:buFont typeface="Arial" pitchFamily="34" charset="0"/>
              <a:buChar char="•"/>
              <a:defRPr/>
            </a:pPr>
            <a:r>
              <a:rPr lang="en-US" sz="3600" dirty="0" smtClean="0"/>
              <a:t>Wide diversity of resources: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z="3200" dirty="0" smtClean="0"/>
              <a:t>Compute (VMs), Storage, Networks, etc.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z="3200" dirty="0" smtClean="0"/>
              <a:t>All with different APIs</a:t>
            </a:r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en-US" sz="3200" dirty="0" smtClean="0"/>
              <a:t>Scale</a:t>
            </a:r>
          </a:p>
          <a:p>
            <a:pPr marL="742950" lvl="2" indent="-342900">
              <a:defRPr/>
            </a:pPr>
            <a:r>
              <a:rPr lang="en-US" dirty="0" smtClean="0"/>
              <a:t>Amazon EC2: ~40,000 servers [cloudscaling.com]</a:t>
            </a:r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en-US" sz="3200" dirty="0" smtClean="0"/>
              <a:t>Increasing </a:t>
            </a:r>
            <a:r>
              <a:rPr lang="en-US" sz="3200" i="1" dirty="0" smtClean="0">
                <a:solidFill>
                  <a:srgbClr val="FF0000"/>
                </a:solidFill>
              </a:rPr>
              <a:t>dynamics</a:t>
            </a:r>
          </a:p>
          <a:p>
            <a:pPr lvl="1">
              <a:defRPr/>
            </a:pPr>
            <a:r>
              <a:rPr lang="en-US" sz="2900" dirty="0" smtClean="0"/>
              <a:t>Customers: fast resource acquire and release …</a:t>
            </a:r>
          </a:p>
          <a:p>
            <a:pPr lvl="1">
              <a:defRPr/>
            </a:pPr>
            <a:r>
              <a:rPr lang="en-US" sz="2900" dirty="0" smtClean="0"/>
              <a:t>Providers: load balancing, power consumption reduction…</a:t>
            </a:r>
          </a:p>
          <a:p>
            <a:pPr lvl="1">
              <a:defRPr/>
            </a:pPr>
            <a:r>
              <a:rPr lang="en-US" sz="2900" dirty="0" smtClean="0"/>
              <a:t>Far more dynamic than VPN and CDN services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Wanted: Cloud Orchestration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42900" lvl="1" indent="-342900">
              <a:buFont typeface="Arial" pitchFamily="34" charset="0"/>
              <a:buChar char="•"/>
              <a:defRPr/>
            </a:pPr>
            <a:r>
              <a:rPr lang="en-US" sz="3600" dirty="0" smtClean="0"/>
              <a:t>Reason about network-wide properties</a:t>
            </a:r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en-US" sz="3600" dirty="0" smtClean="0"/>
              <a:t>Enforce engineering and operations policies</a:t>
            </a:r>
            <a:endParaRPr lang="en-US" sz="3200" dirty="0" smtClean="0"/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en-US" sz="3200" dirty="0" smtClean="0"/>
              <a:t>Deal with </a:t>
            </a:r>
            <a:r>
              <a:rPr lang="en-US" sz="3200" i="1" dirty="0" smtClean="0"/>
              <a:t>unexpected</a:t>
            </a:r>
            <a:r>
              <a:rPr lang="en-US" sz="3200" dirty="0" smtClean="0"/>
              <a:t> errors</a:t>
            </a:r>
          </a:p>
          <a:p>
            <a:pPr marL="742950" lvl="2" indent="-342900">
              <a:defRPr/>
            </a:pPr>
            <a:r>
              <a:rPr lang="en-US" sz="3200" dirty="0" err="1" smtClean="0"/>
              <a:t>Misconfigurations</a:t>
            </a:r>
            <a:r>
              <a:rPr lang="en-US" sz="3200" dirty="0"/>
              <a:t>, transient network </a:t>
            </a:r>
            <a:r>
              <a:rPr lang="en-US" sz="3200" dirty="0" smtClean="0"/>
              <a:t>disconnections, </a:t>
            </a:r>
            <a:r>
              <a:rPr lang="en-US" sz="3200" dirty="0"/>
              <a:t>power outage, volatile </a:t>
            </a:r>
            <a:r>
              <a:rPr lang="en-US" sz="3200" dirty="0" smtClean="0"/>
              <a:t>hardware...</a:t>
            </a:r>
            <a:endParaRPr lang="en-US" sz="3200" dirty="0"/>
          </a:p>
          <a:p>
            <a:r>
              <a:rPr lang="en-US" dirty="0" smtClean="0"/>
              <a:t>Provide high concurrency without race condition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Existing solutions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Mostly </a:t>
            </a:r>
            <a:r>
              <a:rPr lang="en-US" dirty="0" err="1" smtClean="0"/>
              <a:t>adhoc</a:t>
            </a:r>
            <a:r>
              <a:rPr lang="en-US" dirty="0" smtClean="0"/>
              <a:t> management script + human intervention</a:t>
            </a:r>
          </a:p>
          <a:p>
            <a:pPr lvl="1"/>
            <a:r>
              <a:rPr lang="en-US" dirty="0" smtClean="0"/>
              <a:t>Prohibitively expensive in dynamic environment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BFCE-604E-462A-9222-6D4207CB9714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Yesterday once more?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0" y="1524000"/>
            <a:ext cx="4040188" cy="639762"/>
          </a:xfrm>
        </p:spPr>
        <p:txBody>
          <a:bodyPr/>
          <a:lstStyle/>
          <a:p>
            <a:r>
              <a:rPr lang="en-US" dirty="0" smtClean="0"/>
              <a:t>Cloud Orchestration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572000" y="2163762"/>
            <a:ext cx="4040188" cy="3951288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Manage data “stored” in </a:t>
            </a:r>
          </a:p>
          <a:p>
            <a:pPr>
              <a:buNone/>
            </a:pPr>
            <a:r>
              <a:rPr lang="en-US" dirty="0" smtClean="0"/>
              <a:t>physical devices (configuration, </a:t>
            </a:r>
          </a:p>
          <a:p>
            <a:pPr>
              <a:buNone/>
            </a:pPr>
            <a:r>
              <a:rPr lang="en-US" dirty="0" smtClean="0"/>
              <a:t>control state, etc)</a:t>
            </a:r>
          </a:p>
          <a:p>
            <a:r>
              <a:rPr lang="en-US" dirty="0" smtClean="0"/>
              <a:t>Global reasoning</a:t>
            </a:r>
          </a:p>
          <a:p>
            <a:r>
              <a:rPr lang="en-US" dirty="0" smtClean="0"/>
              <a:t>Handle unexpected errors</a:t>
            </a:r>
          </a:p>
          <a:p>
            <a:r>
              <a:rPr lang="en-US" dirty="0" smtClean="0"/>
              <a:t>Policy enforcement</a:t>
            </a:r>
          </a:p>
          <a:p>
            <a:endParaRPr lang="en-US" dirty="0" smtClean="0"/>
          </a:p>
          <a:p>
            <a:r>
              <a:rPr lang="en-US" dirty="0" smtClean="0"/>
              <a:t>Concurrent orchestration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381000" y="1535113"/>
            <a:ext cx="4041775" cy="639762"/>
          </a:xfrm>
        </p:spPr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381000" y="2174875"/>
            <a:ext cx="4041775" cy="3951288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Manage data stored on disks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Query processing</a:t>
            </a:r>
          </a:p>
          <a:p>
            <a:r>
              <a:rPr lang="en-US" dirty="0" smtClean="0"/>
              <a:t>Atomic transactions</a:t>
            </a:r>
          </a:p>
          <a:p>
            <a:r>
              <a:rPr lang="en-US" dirty="0" smtClean="0"/>
              <a:t>Consistency on integrity constraints</a:t>
            </a:r>
          </a:p>
          <a:p>
            <a:r>
              <a:rPr lang="en-US" dirty="0" smtClean="0"/>
              <a:t>Isolation provides concurrency control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BFCE-604E-462A-9222-6D4207CB971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“This time it’s different.”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Cloud resources are not disks</a:t>
            </a:r>
          </a:p>
          <a:p>
            <a:pPr lvl="1"/>
            <a:r>
              <a:rPr lang="en-US" dirty="0" smtClean="0"/>
              <a:t>Side effect</a:t>
            </a:r>
          </a:p>
          <a:p>
            <a:pPr lvl="2"/>
            <a:r>
              <a:rPr lang="en-US" dirty="0" smtClean="0"/>
              <a:t>Be careful on replication and caching</a:t>
            </a:r>
          </a:p>
          <a:p>
            <a:pPr lvl="1"/>
            <a:r>
              <a:rPr lang="en-US" dirty="0" smtClean="0"/>
              <a:t>Volatile</a:t>
            </a:r>
          </a:p>
          <a:p>
            <a:pPr lvl="2"/>
            <a:r>
              <a:rPr lang="en-US" dirty="0" smtClean="0"/>
              <a:t>Crash / malfunction</a:t>
            </a:r>
          </a:p>
          <a:p>
            <a:pPr lvl="2"/>
            <a:r>
              <a:rPr lang="en-US" dirty="0" smtClean="0"/>
              <a:t>Out-of-band channel</a:t>
            </a:r>
          </a:p>
          <a:p>
            <a:pPr lvl="1"/>
            <a:r>
              <a:rPr lang="en-US" dirty="0" smtClean="0"/>
              <a:t>Costly to execute</a:t>
            </a:r>
          </a:p>
          <a:p>
            <a:r>
              <a:rPr lang="en-US" dirty="0" smtClean="0"/>
              <a:t>Can we still build a transactional cloud orchestration platform?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BFCE-604E-462A-9222-6D4207CB971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71600" y="1905000"/>
            <a:ext cx="6248400" cy="2667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Data-centric Management Framework (DMF)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BFCE-604E-462A-9222-6D4207CB971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486400" y="3124200"/>
            <a:ext cx="1295400" cy="3048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views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600200" y="5878513"/>
            <a:ext cx="16922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network devices</a:t>
            </a:r>
          </a:p>
        </p:txBody>
      </p:sp>
      <p:sp>
        <p:nvSpPr>
          <p:cNvPr id="9" name="TextBox 12"/>
          <p:cNvSpPr txBox="1">
            <a:spLocks noChangeArrowheads="1"/>
          </p:cNvSpPr>
          <p:nvPr/>
        </p:nvSpPr>
        <p:spPr bwMode="auto">
          <a:xfrm>
            <a:off x="3717925" y="5878513"/>
            <a:ext cx="16017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storage devices</a:t>
            </a:r>
          </a:p>
        </p:txBody>
      </p:sp>
      <p:sp>
        <p:nvSpPr>
          <p:cNvPr id="10" name="TextBox 16"/>
          <p:cNvSpPr txBox="1">
            <a:spLocks noChangeArrowheads="1"/>
          </p:cNvSpPr>
          <p:nvPr/>
        </p:nvSpPr>
        <p:spPr bwMode="auto">
          <a:xfrm>
            <a:off x="5715000" y="5878513"/>
            <a:ext cx="17303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compute devices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71613" y="4724400"/>
            <a:ext cx="15240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24013" y="4876800"/>
            <a:ext cx="15240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776413" y="5029200"/>
            <a:ext cx="15240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resource model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605213" y="4724400"/>
            <a:ext cx="15240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757613" y="4876800"/>
            <a:ext cx="15240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910013" y="5029200"/>
            <a:ext cx="15240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resource model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15013" y="4724400"/>
            <a:ext cx="15240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967413" y="4876800"/>
            <a:ext cx="15240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119813" y="5029200"/>
            <a:ext cx="15240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resource model</a:t>
            </a:r>
          </a:p>
        </p:txBody>
      </p:sp>
      <p:cxnSp>
        <p:nvCxnSpPr>
          <p:cNvPr id="20" name="Straight Connector 19"/>
          <p:cNvCxnSpPr>
            <a:stCxn id="30" idx="2"/>
          </p:cNvCxnSpPr>
          <p:nvPr/>
        </p:nvCxnSpPr>
        <p:spPr>
          <a:xfrm rot="10800000" flipV="1">
            <a:off x="1524000" y="4076700"/>
            <a:ext cx="2133600" cy="64770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0" idx="4"/>
          </p:cNvCxnSpPr>
          <p:nvPr/>
        </p:nvCxnSpPr>
        <p:spPr>
          <a:xfrm>
            <a:off x="5257800" y="4076700"/>
            <a:ext cx="2057400" cy="64770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50"/>
          <p:cNvSpPr txBox="1">
            <a:spLocks noChangeArrowheads="1"/>
          </p:cNvSpPr>
          <p:nvPr/>
        </p:nvSpPr>
        <p:spPr bwMode="auto">
          <a:xfrm>
            <a:off x="2244725" y="3240088"/>
            <a:ext cx="12604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rgbClr val="003E6C"/>
                </a:solidFill>
                <a:latin typeface="Times New Roman" pitchFamily="18" charset="0"/>
                <a:cs typeface="Times New Roman" pitchFamily="18" charset="0"/>
              </a:rPr>
              <a:t>weak </a:t>
            </a:r>
          </a:p>
          <a:p>
            <a:pPr algn="ctr"/>
            <a:r>
              <a:rPr lang="en-US" dirty="0">
                <a:solidFill>
                  <a:srgbClr val="003E6C"/>
                </a:solidFill>
                <a:latin typeface="Times New Roman" pitchFamily="18" charset="0"/>
                <a:cs typeface="Times New Roman" pitchFamily="18" charset="0"/>
              </a:rPr>
              <a:t>consistency</a:t>
            </a:r>
          </a:p>
        </p:txBody>
      </p:sp>
      <p:cxnSp>
        <p:nvCxnSpPr>
          <p:cNvPr id="23" name="Curved Connector 67"/>
          <p:cNvCxnSpPr>
            <a:endCxn id="25" idx="2"/>
          </p:cNvCxnSpPr>
          <p:nvPr/>
        </p:nvCxnSpPr>
        <p:spPr>
          <a:xfrm rot="10800000">
            <a:off x="3505200" y="1549400"/>
            <a:ext cx="533400" cy="355600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/>
          <p:nvPr/>
        </p:nvCxnSpPr>
        <p:spPr>
          <a:xfrm rot="10800000" flipV="1">
            <a:off x="5029200" y="1447800"/>
            <a:ext cx="685800" cy="4572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971800" y="1295400"/>
            <a:ext cx="1066800" cy="25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queries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876800" y="1295400"/>
            <a:ext cx="1295400" cy="25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operations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572000" y="2057400"/>
            <a:ext cx="1981200" cy="381000"/>
          </a:xfrm>
          <a:prstGeom prst="rect">
            <a:avLst/>
          </a:prstGeom>
        </p:spPr>
        <p:style>
          <a:lnRef idx="2">
            <a:schemeClr val="dk1"/>
          </a:lnRef>
          <a:fillRef idx="1002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query processor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981200" y="2057400"/>
            <a:ext cx="2057400" cy="371475"/>
          </a:xfrm>
          <a:prstGeom prst="rect">
            <a:avLst/>
          </a:prstGeom>
        </p:spPr>
        <p:style>
          <a:lnRef idx="2">
            <a:schemeClr val="dk1"/>
          </a:lnRef>
          <a:fillRef idx="1002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transaction manager</a:t>
            </a:r>
          </a:p>
        </p:txBody>
      </p:sp>
      <p:sp>
        <p:nvSpPr>
          <p:cNvPr id="29" name="TextBox 63"/>
          <p:cNvSpPr txBox="1">
            <a:spLocks noChangeArrowheads="1"/>
          </p:cNvSpPr>
          <p:nvPr/>
        </p:nvSpPr>
        <p:spPr bwMode="auto">
          <a:xfrm>
            <a:off x="6859588" y="1981200"/>
            <a:ext cx="6842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DMF</a:t>
            </a:r>
          </a:p>
        </p:txBody>
      </p:sp>
      <p:sp>
        <p:nvSpPr>
          <p:cNvPr id="30" name="Flowchart: Magnetic Disk 29"/>
          <p:cNvSpPr/>
          <p:nvPr/>
        </p:nvSpPr>
        <p:spPr>
          <a:xfrm>
            <a:off x="3657600" y="3657600"/>
            <a:ext cx="1600200" cy="838200"/>
          </a:xfrm>
          <a:prstGeom prst="flowChartMagneticDisk">
            <a:avLst/>
          </a:prstGeom>
          <a:ln w="25400"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global physical model</a:t>
            </a:r>
          </a:p>
        </p:txBody>
      </p:sp>
      <p:sp>
        <p:nvSpPr>
          <p:cNvPr id="31" name="Flowchart: Magnetic Disk 30"/>
          <p:cNvSpPr/>
          <p:nvPr/>
        </p:nvSpPr>
        <p:spPr>
          <a:xfrm>
            <a:off x="3657600" y="2667000"/>
            <a:ext cx="1600200" cy="762000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global logical model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5486400" y="2667000"/>
            <a:ext cx="1295400" cy="3048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constraints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1447800" y="2667000"/>
            <a:ext cx="1905000" cy="3048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stored procedures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1447800" y="3124200"/>
            <a:ext cx="1219200" cy="304800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actions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1447800" y="3581400"/>
            <a:ext cx="61722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71"/>
          <p:cNvSpPr txBox="1">
            <a:spLocks noChangeArrowheads="1"/>
          </p:cNvSpPr>
          <p:nvPr/>
        </p:nvSpPr>
        <p:spPr bwMode="auto">
          <a:xfrm>
            <a:off x="6748463" y="2743200"/>
            <a:ext cx="87153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Times New Roman" pitchFamily="18" charset="0"/>
                <a:cs typeface="Times New Roman" pitchFamily="18" charset="0"/>
              </a:rPr>
              <a:t>logical </a:t>
            </a:r>
          </a:p>
          <a:p>
            <a:pPr algn="ctr"/>
            <a:r>
              <a:rPr lang="en-US">
                <a:latin typeface="Times New Roman" pitchFamily="18" charset="0"/>
                <a:cs typeface="Times New Roman" pitchFamily="18" charset="0"/>
              </a:rPr>
              <a:t>layer</a:t>
            </a:r>
          </a:p>
        </p:txBody>
      </p:sp>
      <p:sp>
        <p:nvSpPr>
          <p:cNvPr id="37" name="TextBox 72"/>
          <p:cNvSpPr txBox="1">
            <a:spLocks noChangeArrowheads="1"/>
          </p:cNvSpPr>
          <p:nvPr/>
        </p:nvSpPr>
        <p:spPr bwMode="auto">
          <a:xfrm>
            <a:off x="6477000" y="3733800"/>
            <a:ext cx="10112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Times New Roman" pitchFamily="18" charset="0"/>
                <a:cs typeface="Times New Roman" pitchFamily="18" charset="0"/>
              </a:rPr>
              <a:t>physical </a:t>
            </a:r>
          </a:p>
          <a:p>
            <a:pPr algn="ctr"/>
            <a:r>
              <a:rPr lang="en-US">
                <a:latin typeface="Times New Roman" pitchFamily="18" charset="0"/>
                <a:cs typeface="Times New Roman" pitchFamily="18" charset="0"/>
              </a:rPr>
              <a:t>layer</a:t>
            </a:r>
          </a:p>
        </p:txBody>
      </p:sp>
      <p:cxnSp>
        <p:nvCxnSpPr>
          <p:cNvPr id="38" name="Curved Connector 37"/>
          <p:cNvCxnSpPr>
            <a:stCxn id="31" idx="2"/>
            <a:endCxn id="30" idx="2"/>
          </p:cNvCxnSpPr>
          <p:nvPr/>
        </p:nvCxnSpPr>
        <p:spPr>
          <a:xfrm rot="10800000" flipV="1">
            <a:off x="3657600" y="3048000"/>
            <a:ext cx="1588" cy="1028700"/>
          </a:xfrm>
          <a:prstGeom prst="curvedConnector3">
            <a:avLst>
              <a:gd name="adj1" fmla="val 14395466"/>
            </a:avLst>
          </a:prstGeom>
          <a:ln w="25400">
            <a:solidFill>
              <a:srgbClr val="003E6C"/>
            </a:solidFill>
            <a:prstDash val="dash"/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447800" y="2514600"/>
            <a:ext cx="61722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1447800" y="3886200"/>
            <a:ext cx="1219200" cy="304800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actions</a:t>
            </a:r>
          </a:p>
        </p:txBody>
      </p:sp>
      <p:cxnSp>
        <p:nvCxnSpPr>
          <p:cNvPr id="41" name="Straight Connector 40"/>
          <p:cNvCxnSpPr>
            <a:stCxn id="34" idx="2"/>
            <a:endCxn id="40" idx="0"/>
          </p:cNvCxnSpPr>
          <p:nvPr/>
        </p:nvCxnSpPr>
        <p:spPr>
          <a:xfrm rot="5400000">
            <a:off x="1828800" y="3657600"/>
            <a:ext cx="45720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BFCE-604E-462A-9222-6D4207CB9714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0" y="1447800"/>
          <a:ext cx="4255806" cy="2743200"/>
        </p:xfrm>
        <a:graphic>
          <a:graphicData uri="http://schemas.openxmlformats.org/presentationml/2006/ole">
            <p:oleObj spid="_x0000_s34818" name="Visio" r:id="rId3" imgW="3159824" imgH="2035314" progId="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358716" y="1219200"/>
            <a:ext cx="47852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LRoot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dmf.LogicalModel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vmRoot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dmf.One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LVmRoot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storageRoot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dmf.One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LStorageRoot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…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LStorageRoot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dmf.LogicalModel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hosts 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dmf.Many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LStorageHost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…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LStorageHost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dmf.LogicalModel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hostname 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dmf.Attribute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str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resources 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dmf.Many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LStorageRes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…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LStorageRes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dmf.LogicalModel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name 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dmf.Attribute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str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resRole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dmf.Attribute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StorageResRole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5281136"/>
            <a:ext cx="87206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semi-structured/tree model handles heterogeneity of resources well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Domain-Specific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Views: materialized queries</a:t>
            </a:r>
          </a:p>
          <a:p>
            <a:r>
              <a:rPr lang="en-US" dirty="0" smtClean="0"/>
              <a:t>Constraints: policies</a:t>
            </a:r>
          </a:p>
          <a:p>
            <a:r>
              <a:rPr lang="en-US" dirty="0" smtClean="0"/>
              <a:t>Actions</a:t>
            </a:r>
          </a:p>
          <a:p>
            <a:pPr lvl="1"/>
            <a:r>
              <a:rPr lang="en-US" dirty="0" smtClean="0"/>
              <a:t>atomic operation</a:t>
            </a:r>
          </a:p>
          <a:p>
            <a:pPr lvl="1"/>
            <a:r>
              <a:rPr lang="en-US" dirty="0" smtClean="0"/>
              <a:t>Implement on both logical and physical layers</a:t>
            </a:r>
          </a:p>
          <a:p>
            <a:pPr lvl="1"/>
            <a:r>
              <a:rPr lang="en-US" dirty="0" smtClean="0"/>
              <a:t>Also declare undo action</a:t>
            </a:r>
          </a:p>
          <a:p>
            <a:r>
              <a:rPr lang="en-US" dirty="0" smtClean="0"/>
              <a:t>Stored procedure</a:t>
            </a:r>
          </a:p>
          <a:p>
            <a:pPr lvl="1"/>
            <a:r>
              <a:rPr lang="en-US" dirty="0" smtClean="0"/>
              <a:t>Transactions of queries + actions + </a:t>
            </a:r>
            <a:r>
              <a:rPr lang="en-US" dirty="0" err="1" smtClean="0"/>
              <a:t>procs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BFCE-604E-462A-9222-6D4207CB971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28600" y="1143000"/>
            <a:ext cx="8839200" cy="2819400"/>
            <a:chOff x="228600" y="1143000"/>
            <a:chExt cx="8839200" cy="2819400"/>
          </a:xfrm>
        </p:grpSpPr>
        <p:sp>
          <p:nvSpPr>
            <p:cNvPr id="14" name="Rectangle 13"/>
            <p:cNvSpPr/>
            <p:nvPr/>
          </p:nvSpPr>
          <p:spPr>
            <a:xfrm>
              <a:off x="228600" y="1752600"/>
              <a:ext cx="8839200" cy="2209800"/>
            </a:xfrm>
            <a:prstGeom prst="rect">
              <a:avLst/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16200000" scaled="0"/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ular Callout 14"/>
            <p:cNvSpPr/>
            <p:nvPr/>
          </p:nvSpPr>
          <p:spPr>
            <a:xfrm>
              <a:off x="6400800" y="1143000"/>
              <a:ext cx="1447800" cy="457200"/>
            </a:xfrm>
            <a:prstGeom prst="wedgeRoundRectCallout">
              <a:avLst>
                <a:gd name="adj1" fmla="val -19636"/>
                <a:gd name="adj2" fmla="val 76021"/>
                <a:gd name="adj3" fmla="val 16667"/>
              </a:avLst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16200000" scaled="0"/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constraint</a:t>
              </a:r>
              <a:endParaRPr lang="en-US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76200" y="5562600"/>
            <a:ext cx="8915400" cy="838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76200" y="3962400"/>
            <a:ext cx="8915400" cy="1600200"/>
            <a:chOff x="228600" y="3962400"/>
            <a:chExt cx="8610600" cy="1600200"/>
          </a:xfrm>
        </p:grpSpPr>
        <p:sp>
          <p:nvSpPr>
            <p:cNvPr id="9" name="Rectangle 8"/>
            <p:cNvSpPr/>
            <p:nvPr/>
          </p:nvSpPr>
          <p:spPr>
            <a:xfrm>
              <a:off x="228600" y="4724400"/>
              <a:ext cx="8610600" cy="838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ular Callout 7"/>
            <p:cNvSpPr/>
            <p:nvPr/>
          </p:nvSpPr>
          <p:spPr>
            <a:xfrm>
              <a:off x="6858000" y="3962400"/>
              <a:ext cx="1828800" cy="609600"/>
            </a:xfrm>
            <a:prstGeom prst="wedgeRoundRectCallout">
              <a:avLst>
                <a:gd name="adj1" fmla="val -20833"/>
                <a:gd name="adj2" fmla="val 67905"/>
                <a:gd name="adj3" fmla="val 16667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queries</a:t>
              </a: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Code Sample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BFCE-604E-462A-9222-6D4207CB971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" y="1143000"/>
            <a:ext cx="8991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Consolas" pitchFamily="49" charset="0"/>
              </a:rPr>
              <a:t>class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LRoot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</a:rPr>
              <a:t>dmf.LogicalModel</a:t>
            </a:r>
            <a:r>
              <a:rPr lang="en-US" dirty="0" smtClean="0">
                <a:latin typeface="Consolas" pitchFamily="49" charset="0"/>
              </a:rPr>
              <a:t>):</a:t>
            </a:r>
          </a:p>
          <a:p>
            <a:r>
              <a:rPr lang="en-US" dirty="0" smtClean="0">
                <a:latin typeface="Consolas" pitchFamily="49" charset="0"/>
              </a:rPr>
              <a:t>  …</a:t>
            </a:r>
          </a:p>
          <a:p>
            <a:r>
              <a:rPr lang="en-US" dirty="0" smtClean="0">
                <a:latin typeface="Consolas" pitchFamily="49" charset="0"/>
              </a:rPr>
              <a:t>  @</a:t>
            </a:r>
            <a:r>
              <a:rPr lang="en-US" dirty="0" err="1" smtClean="0">
                <a:latin typeface="Consolas" pitchFamily="49" charset="0"/>
              </a:rPr>
              <a:t>dmf.constraint</a:t>
            </a:r>
            <a:endParaRPr lang="en-US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 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</a:rPr>
              <a:t>def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vmAlwaysOnPrimary</a:t>
            </a:r>
            <a:r>
              <a:rPr lang="en-US" dirty="0" smtClean="0">
                <a:latin typeface="Consolas" pitchFamily="49" charset="0"/>
              </a:rPr>
              <a:t>(self):</a:t>
            </a:r>
          </a:p>
          <a:p>
            <a:r>
              <a:rPr lang="en-US" dirty="0" smtClean="0">
                <a:latin typeface="Consolas" pitchFamily="49" charset="0"/>
              </a:rPr>
              <a:t>   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</a:rPr>
              <a:t>return</a:t>
            </a:r>
            <a:r>
              <a:rPr lang="en-US" dirty="0" smtClean="0">
                <a:latin typeface="Consolas" pitchFamily="49" charset="0"/>
              </a:rPr>
              <a:t> [("VM %s not running on Primary Storage", vm.name)</a:t>
            </a:r>
          </a:p>
          <a:p>
            <a:r>
              <a:rPr lang="en-US" dirty="0" smtClean="0">
                <a:latin typeface="Consolas" pitchFamily="49" charset="0"/>
              </a:rPr>
              <a:t>     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</a:rPr>
              <a:t>for</a:t>
            </a:r>
            <a:r>
              <a:rPr lang="en-US" dirty="0" smtClean="0">
                <a:latin typeface="Consolas" pitchFamily="49" charset="0"/>
              </a:rPr>
              <a:t> host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</a:rPr>
              <a:t>in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self.vmRoot.hosts</a:t>
            </a:r>
            <a:endParaRPr lang="en-US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     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</a:rPr>
              <a:t>for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vm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</a:rPr>
              <a:t>in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host.domains</a:t>
            </a:r>
            <a:endParaRPr lang="en-US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     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</a:rPr>
              <a:t>if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self.storageRoot.hosts</a:t>
            </a:r>
            <a:r>
              <a:rPr lang="en-US" dirty="0" smtClean="0">
                <a:latin typeface="Consolas" pitchFamily="49" charset="0"/>
              </a:rPr>
              <a:t>[host].resources[</a:t>
            </a:r>
            <a:r>
              <a:rPr lang="en-US" dirty="0" err="1" smtClean="0">
                <a:latin typeface="Consolas" pitchFamily="49" charset="0"/>
              </a:rPr>
              <a:t>vm.storageRes</a:t>
            </a:r>
            <a:r>
              <a:rPr lang="en-US" dirty="0" smtClean="0">
                <a:latin typeface="Consolas" pitchFamily="49" charset="0"/>
              </a:rPr>
              <a:t>].</a:t>
            </a:r>
            <a:r>
              <a:rPr lang="en-US" dirty="0" err="1" smtClean="0">
                <a:latin typeface="Consolas" pitchFamily="49" charset="0"/>
              </a:rPr>
              <a:t>resRole</a:t>
            </a:r>
            <a:endParaRPr lang="en-US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         != </a:t>
            </a:r>
            <a:r>
              <a:rPr lang="en-US" dirty="0" err="1" smtClean="0">
                <a:latin typeface="Consolas" pitchFamily="49" charset="0"/>
              </a:rPr>
              <a:t>StorageResRole.Primary</a:t>
            </a:r>
            <a:r>
              <a:rPr lang="en-US" dirty="0" smtClean="0">
                <a:latin typeface="Consolas" pitchFamily="49" charset="0"/>
              </a:rPr>
              <a:t> </a:t>
            </a:r>
          </a:p>
          <a:p>
            <a:r>
              <a:rPr lang="en-US" dirty="0" smtClean="0">
                <a:latin typeface="Consolas" pitchFamily="49" charset="0"/>
              </a:rPr>
              <a:t>    ]</a:t>
            </a:r>
          </a:p>
          <a:p>
            <a:r>
              <a:rPr lang="en-US" dirty="0" smtClean="0">
                <a:latin typeface="Consolas" pitchFamily="49" charset="0"/>
              </a:rPr>
              <a:t>…</a:t>
            </a:r>
          </a:p>
          <a:p>
            <a:r>
              <a:rPr lang="en-US" dirty="0" smtClean="0">
                <a:latin typeface="Consolas" pitchFamily="49" charset="0"/>
              </a:rPr>
              <a:t>@</a:t>
            </a:r>
            <a:r>
              <a:rPr lang="en-US" dirty="0" err="1" smtClean="0">
                <a:latin typeface="Consolas" pitchFamily="49" charset="0"/>
              </a:rPr>
              <a:t>dmf.proc</a:t>
            </a:r>
            <a:endParaRPr lang="en-US" dirty="0" smtClean="0">
              <a:latin typeface="Consolas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nsolas" pitchFamily="49" charset="0"/>
              </a:rPr>
              <a:t>def</a:t>
            </a:r>
            <a:r>
              <a:rPr lang="en-US" dirty="0" smtClean="0">
                <a:latin typeface="Consolas" pitchFamily="49" charset="0"/>
              </a:rPr>
              <a:t> migrate(root, </a:t>
            </a:r>
            <a:r>
              <a:rPr lang="en-US" dirty="0" err="1" smtClean="0">
                <a:latin typeface="Consolas" pitchFamily="49" charset="0"/>
              </a:rPr>
              <a:t>vmName</a:t>
            </a:r>
            <a:r>
              <a:rPr lang="en-US" dirty="0" smtClean="0">
                <a:latin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</a:rPr>
              <a:t>srcHost</a:t>
            </a:r>
            <a:r>
              <a:rPr lang="en-US" dirty="0" smtClean="0">
                <a:latin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</a:rPr>
              <a:t>destHost</a:t>
            </a:r>
            <a:r>
              <a:rPr lang="en-US" dirty="0" smtClean="0">
                <a:latin typeface="Consolas" pitchFamily="49" charset="0"/>
              </a:rPr>
              <a:t>):</a:t>
            </a:r>
          </a:p>
          <a:p>
            <a:r>
              <a:rPr lang="en-US" dirty="0" smtClean="0">
                <a:latin typeface="Consolas" pitchFamily="49" charset="0"/>
              </a:rPr>
              <a:t>  </a:t>
            </a:r>
            <a:r>
              <a:rPr lang="en-US" dirty="0" err="1" smtClean="0">
                <a:latin typeface="Consolas" pitchFamily="49" charset="0"/>
              </a:rPr>
              <a:t>resName</a:t>
            </a:r>
            <a:r>
              <a:rPr lang="en-US" dirty="0" smtClean="0">
                <a:latin typeface="Consolas" pitchFamily="49" charset="0"/>
              </a:rPr>
              <a:t> = </a:t>
            </a:r>
            <a:r>
              <a:rPr lang="en-US" dirty="0" err="1" smtClean="0">
                <a:latin typeface="Consolas" pitchFamily="49" charset="0"/>
              </a:rPr>
              <a:t>root.vmRoot.hosts</a:t>
            </a:r>
            <a:r>
              <a:rPr lang="en-US" dirty="0" smtClean="0">
                <a:latin typeface="Consolas" pitchFamily="49" charset="0"/>
              </a:rPr>
              <a:t>[</a:t>
            </a:r>
            <a:r>
              <a:rPr lang="en-US" dirty="0" err="1" smtClean="0">
                <a:latin typeface="Consolas" pitchFamily="49" charset="0"/>
              </a:rPr>
              <a:t>srcHost</a:t>
            </a:r>
            <a:r>
              <a:rPr lang="en-US" dirty="0" smtClean="0">
                <a:latin typeface="Consolas" pitchFamily="49" charset="0"/>
              </a:rPr>
              <a:t>].domains[</a:t>
            </a:r>
            <a:r>
              <a:rPr lang="en-US" dirty="0" err="1" smtClean="0">
                <a:latin typeface="Consolas" pitchFamily="49" charset="0"/>
              </a:rPr>
              <a:t>vmName</a:t>
            </a:r>
            <a:r>
              <a:rPr lang="en-US" dirty="0" smtClean="0">
                <a:latin typeface="Consolas" pitchFamily="49" charset="0"/>
              </a:rPr>
              <a:t>].</a:t>
            </a:r>
            <a:r>
              <a:rPr lang="en-US" dirty="0" err="1" smtClean="0">
                <a:latin typeface="Consolas" pitchFamily="49" charset="0"/>
              </a:rPr>
              <a:t>storageRes</a:t>
            </a:r>
            <a:endParaRPr lang="en-US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  </a:t>
            </a:r>
            <a:r>
              <a:rPr lang="en-US" dirty="0" err="1" smtClean="0">
                <a:latin typeface="Consolas" pitchFamily="49" charset="0"/>
              </a:rPr>
              <a:t>srcRes</a:t>
            </a:r>
            <a:r>
              <a:rPr lang="en-US" dirty="0" smtClean="0">
                <a:latin typeface="Consolas" pitchFamily="49" charset="0"/>
              </a:rPr>
              <a:t> = </a:t>
            </a:r>
            <a:r>
              <a:rPr lang="en-US" dirty="0" err="1" smtClean="0">
                <a:latin typeface="Consolas" pitchFamily="49" charset="0"/>
              </a:rPr>
              <a:t>root.storageRoot.hosts</a:t>
            </a:r>
            <a:r>
              <a:rPr lang="en-US" dirty="0" smtClean="0">
                <a:latin typeface="Consolas" pitchFamily="49" charset="0"/>
              </a:rPr>
              <a:t>[</a:t>
            </a:r>
            <a:r>
              <a:rPr lang="en-US" dirty="0" err="1" smtClean="0">
                <a:latin typeface="Consolas" pitchFamily="49" charset="0"/>
              </a:rPr>
              <a:t>srcHost</a:t>
            </a:r>
            <a:r>
              <a:rPr lang="en-US" dirty="0" smtClean="0">
                <a:latin typeface="Consolas" pitchFamily="49" charset="0"/>
              </a:rPr>
              <a:t>].resources[</a:t>
            </a:r>
            <a:r>
              <a:rPr lang="en-US" dirty="0" err="1" smtClean="0">
                <a:latin typeface="Consolas" pitchFamily="49" charset="0"/>
              </a:rPr>
              <a:t>resName</a:t>
            </a:r>
            <a:r>
              <a:rPr lang="en-US" dirty="0" smtClean="0">
                <a:latin typeface="Consolas" pitchFamily="49" charset="0"/>
              </a:rPr>
              <a:t>]</a:t>
            </a:r>
          </a:p>
          <a:p>
            <a:r>
              <a:rPr lang="en-US" dirty="0" smtClean="0">
                <a:latin typeface="Consolas" pitchFamily="49" charset="0"/>
              </a:rPr>
              <a:t>  </a:t>
            </a:r>
            <a:r>
              <a:rPr lang="en-US" dirty="0" err="1" smtClean="0">
                <a:latin typeface="Consolas" pitchFamily="49" charset="0"/>
              </a:rPr>
              <a:t>destRes</a:t>
            </a:r>
            <a:r>
              <a:rPr lang="en-US" dirty="0" smtClean="0">
                <a:latin typeface="Consolas" pitchFamily="49" charset="0"/>
              </a:rPr>
              <a:t> = </a:t>
            </a:r>
            <a:r>
              <a:rPr lang="en-US" dirty="0" err="1" smtClean="0">
                <a:latin typeface="Consolas" pitchFamily="49" charset="0"/>
              </a:rPr>
              <a:t>root.storageRoot.hosts</a:t>
            </a:r>
            <a:r>
              <a:rPr lang="en-US" dirty="0" smtClean="0">
                <a:latin typeface="Consolas" pitchFamily="49" charset="0"/>
              </a:rPr>
              <a:t>[</a:t>
            </a:r>
            <a:r>
              <a:rPr lang="en-US" dirty="0" err="1" smtClean="0">
                <a:latin typeface="Consolas" pitchFamily="49" charset="0"/>
              </a:rPr>
              <a:t>destHost</a:t>
            </a:r>
            <a:r>
              <a:rPr lang="en-US" dirty="0" smtClean="0">
                <a:latin typeface="Consolas" pitchFamily="49" charset="0"/>
              </a:rPr>
              <a:t>].resources[</a:t>
            </a:r>
            <a:r>
              <a:rPr lang="en-US" dirty="0" err="1" smtClean="0">
                <a:latin typeface="Consolas" pitchFamily="49" charset="0"/>
              </a:rPr>
              <a:t>resName</a:t>
            </a:r>
            <a:r>
              <a:rPr lang="en-US" dirty="0" smtClean="0">
                <a:latin typeface="Consolas" pitchFamily="49" charset="0"/>
              </a:rPr>
              <a:t>]</a:t>
            </a:r>
          </a:p>
          <a:p>
            <a:r>
              <a:rPr lang="en-US" dirty="0" smtClean="0">
                <a:latin typeface="Consolas" pitchFamily="49" charset="0"/>
              </a:rPr>
              <a:t>  </a:t>
            </a:r>
            <a:r>
              <a:rPr lang="en-US" dirty="0" err="1" smtClean="0">
                <a:latin typeface="Consolas" pitchFamily="49" charset="0"/>
              </a:rPr>
              <a:t>destRes.setResRole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</a:rPr>
              <a:t>StorageResRole.Primary</a:t>
            </a:r>
            <a:r>
              <a:rPr lang="en-US" dirty="0" smtClean="0">
                <a:latin typeface="Consolas" pitchFamily="49" charset="0"/>
              </a:rPr>
              <a:t>)</a:t>
            </a:r>
          </a:p>
          <a:p>
            <a:r>
              <a:rPr lang="en-US" dirty="0" smtClean="0">
                <a:latin typeface="Consolas" pitchFamily="49" charset="0"/>
              </a:rPr>
              <a:t>  </a:t>
            </a:r>
            <a:r>
              <a:rPr lang="en-US" dirty="0" err="1" smtClean="0">
                <a:latin typeface="Consolas" pitchFamily="49" charset="0"/>
              </a:rPr>
              <a:t>root.vmRoot.migrate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</a:rPr>
              <a:t>vmName</a:t>
            </a:r>
            <a:r>
              <a:rPr lang="en-US" dirty="0" smtClean="0">
                <a:latin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</a:rPr>
              <a:t>srcHost</a:t>
            </a:r>
            <a:r>
              <a:rPr lang="en-US" dirty="0" smtClean="0">
                <a:latin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</a:rPr>
              <a:t>destHost</a:t>
            </a:r>
            <a:r>
              <a:rPr lang="en-US" dirty="0" smtClean="0">
                <a:latin typeface="Consolas" pitchFamily="49" charset="0"/>
              </a:rPr>
              <a:t>)</a:t>
            </a:r>
          </a:p>
          <a:p>
            <a:r>
              <a:rPr lang="en-US" dirty="0" smtClean="0">
                <a:latin typeface="Consolas" pitchFamily="49" charset="0"/>
              </a:rPr>
              <a:t>  </a:t>
            </a:r>
            <a:r>
              <a:rPr lang="en-US" dirty="0" err="1" smtClean="0">
                <a:latin typeface="Consolas" pitchFamily="49" charset="0"/>
              </a:rPr>
              <a:t>srcRes.setResRole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</a:rPr>
              <a:t>StorageResRole.Secondary</a:t>
            </a:r>
            <a:r>
              <a:rPr lang="en-US" dirty="0" smtClean="0">
                <a:latin typeface="Consolas" pitchFamily="49" charset="0"/>
              </a:rPr>
              <a:t>)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6248400" y="4800600"/>
            <a:ext cx="1828800" cy="609600"/>
          </a:xfrm>
          <a:prstGeom prst="wedgeRoundRectCallout">
            <a:avLst>
              <a:gd name="adj1" fmla="val -20833"/>
              <a:gd name="adj2" fmla="val 6790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 actions </a:t>
            </a:r>
            <a:r>
              <a:rPr lang="en-US" smtClean="0"/>
              <a:t>in the </a:t>
            </a:r>
            <a:r>
              <a:rPr lang="en-US" dirty="0" smtClean="0"/>
              <a:t>transaction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3" y="45723"/>
            <a:ext cx="8432800" cy="711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Orchestration as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3124200"/>
          </a:xfrm>
        </p:spPr>
        <p:txBody>
          <a:bodyPr>
            <a:normAutofit/>
          </a:bodyPr>
          <a:lstStyle/>
          <a:p>
            <a:pPr lvl="1">
              <a:buFont typeface="Arial"/>
              <a:buChar char="•"/>
            </a:pPr>
            <a:r>
              <a:rPr lang="en-US" dirty="0" smtClean="0"/>
              <a:t>Logical layer: in-memory states of physical resources</a:t>
            </a:r>
          </a:p>
          <a:p>
            <a:pPr marL="342860" lvl="1" indent="-342860">
              <a:buFont typeface="Arial" pitchFamily="34" charset="0"/>
              <a:buChar char="•"/>
            </a:pPr>
            <a:endParaRPr lang="en-US" sz="1600" dirty="0" smtClean="0"/>
          </a:p>
          <a:p>
            <a:pPr marL="342860" lvl="1" indent="-342860">
              <a:buFont typeface="Arial" pitchFamily="34" charset="0"/>
              <a:buChar char="•"/>
            </a:pPr>
            <a:endParaRPr lang="en-US" sz="1600" dirty="0" smtClean="0"/>
          </a:p>
          <a:p>
            <a:pPr marL="342860" lvl="1" indent="-342860">
              <a:buFont typeface="Arial" pitchFamily="34" charset="0"/>
              <a:buChar char="•"/>
            </a:pPr>
            <a:endParaRPr lang="en-US" sz="1600" dirty="0" smtClean="0"/>
          </a:p>
          <a:p>
            <a:pPr marL="342860" lvl="1" indent="-342860">
              <a:buFont typeface="Arial" pitchFamily="34" charset="0"/>
              <a:buChar char="•"/>
            </a:pPr>
            <a:endParaRPr lang="en-US" sz="1600" dirty="0" smtClean="0"/>
          </a:p>
          <a:p>
            <a:pPr marL="342860" lvl="1" indent="-342860">
              <a:buNone/>
            </a:pPr>
            <a:endParaRPr lang="en-US" sz="1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791200" y="3821668"/>
            <a:ext cx="1295400" cy="338544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Physical 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33600" y="3810000"/>
            <a:ext cx="1295400" cy="338544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Logical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4458622"/>
            <a:ext cx="7848600" cy="1538873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pPr marL="342860" lvl="1" indent="-342860" algn="l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Perform logical layer simulation </a:t>
            </a:r>
            <a:r>
              <a:rPr lang="en-US" sz="2000" i="1" dirty="0" smtClean="0">
                <a:solidFill>
                  <a:srgbClr val="000000"/>
                </a:solidFill>
              </a:rPr>
              <a:t>before</a:t>
            </a:r>
            <a:r>
              <a:rPr lang="en-US" sz="2000" dirty="0" smtClean="0">
                <a:solidFill>
                  <a:srgbClr val="000000"/>
                </a:solidFill>
              </a:rPr>
              <a:t> actual physical layer deployment</a:t>
            </a:r>
          </a:p>
          <a:p>
            <a:pPr marL="342860" lvl="1" indent="-34286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Enforce policy constraints to prevent </a:t>
            </a:r>
            <a:r>
              <a:rPr lang="en-US" dirty="0" err="1" smtClean="0">
                <a:solidFill>
                  <a:srgbClr val="000000"/>
                </a:solidFill>
              </a:rPr>
              <a:t>misconfiguration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before</a:t>
            </a:r>
            <a:r>
              <a:rPr lang="en-US" dirty="0" smtClean="0">
                <a:solidFill>
                  <a:srgbClr val="000000"/>
                </a:solidFill>
              </a:rPr>
              <a:t> physical resources being tampered</a:t>
            </a:r>
          </a:p>
          <a:p>
            <a:pPr algn="l">
              <a:buFont typeface="Arial"/>
              <a:buChar char="•"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838200" y="1905000"/>
            <a:ext cx="152400" cy="198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8001000" y="1905000"/>
            <a:ext cx="152400" cy="1981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4479647" y="-184659"/>
            <a:ext cx="184708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9" tIns="45715" rIns="91429" bIns="45715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1125196" y="1686499"/>
          <a:ext cx="3294404" cy="2123502"/>
        </p:xfrm>
        <a:graphic>
          <a:graphicData uri="http://schemas.openxmlformats.org/presentationml/2006/ole">
            <p:oleObj spid="_x0000_s4098" name="Visio" r:id="rId5" imgW="3159824" imgH="2035314" progId="">
              <p:embed/>
            </p:oleObj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4572000" y="1648598"/>
          <a:ext cx="3352800" cy="2161402"/>
        </p:xfrm>
        <a:graphic>
          <a:graphicData uri="http://schemas.openxmlformats.org/presentationml/2006/ole">
            <p:oleObj spid="_x0000_s4099" name="Visio" r:id="rId6" imgW="3159824" imgH="2035314" progId="">
              <p:embed/>
            </p:oleObj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1524000" y="3505200"/>
            <a:ext cx="2590800" cy="304800"/>
            <a:chOff x="1524000" y="3505200"/>
            <a:chExt cx="2590800" cy="304800"/>
          </a:xfrm>
        </p:grpSpPr>
        <p:sp>
          <p:nvSpPr>
            <p:cNvPr id="13" name="Rectangle 12"/>
            <p:cNvSpPr/>
            <p:nvPr/>
          </p:nvSpPr>
          <p:spPr>
            <a:xfrm>
              <a:off x="1524000" y="3505200"/>
              <a:ext cx="381000" cy="304800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vm2</a:t>
              </a:r>
              <a:endParaRPr lang="en-US" sz="7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505200" y="3505200"/>
              <a:ext cx="609600" cy="304800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storage2</a:t>
              </a:r>
              <a:endParaRPr lang="en-US" sz="7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029200" y="3505200"/>
            <a:ext cx="2590800" cy="304800"/>
            <a:chOff x="5029200" y="3505200"/>
            <a:chExt cx="2590800" cy="304800"/>
          </a:xfrm>
        </p:grpSpPr>
        <p:sp>
          <p:nvSpPr>
            <p:cNvPr id="16" name="Rectangle 15"/>
            <p:cNvSpPr/>
            <p:nvPr/>
          </p:nvSpPr>
          <p:spPr>
            <a:xfrm>
              <a:off x="5029200" y="3505200"/>
              <a:ext cx="381000" cy="304800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vm2</a:t>
              </a:r>
              <a:endParaRPr lang="en-US" sz="7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010400" y="3505200"/>
              <a:ext cx="609600" cy="304800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storage2</a:t>
              </a:r>
              <a:endParaRPr lang="en-US" sz="700" dirty="0"/>
            </a:p>
          </p:txBody>
        </p:sp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514600" y="2438400"/>
            <a:ext cx="5410200" cy="1143000"/>
          </a:xfrm>
        </p:spPr>
        <p:txBody>
          <a:bodyPr>
            <a:noAutofit/>
          </a:bodyPr>
          <a:lstStyle/>
          <a:p>
            <a:r>
              <a:rPr lang="en-US" sz="2000" dirty="0" smtClean="0"/>
              <a:t>Transaction: VM live migration</a:t>
            </a:r>
            <a:endParaRPr lang="en-US" sz="2000" dirty="0"/>
          </a:p>
        </p:txBody>
      </p:sp>
      <p:sp>
        <p:nvSpPr>
          <p:cNvPr id="16" name="Rounded Rectangle 15"/>
          <p:cNvSpPr/>
          <p:nvPr/>
        </p:nvSpPr>
        <p:spPr>
          <a:xfrm>
            <a:off x="914400" y="4038597"/>
            <a:ext cx="2667000" cy="144780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181600" y="4038600"/>
            <a:ext cx="2819400" cy="1417638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8" name="Curved Down Arrow 17"/>
          <p:cNvSpPr/>
          <p:nvPr/>
        </p:nvSpPr>
        <p:spPr>
          <a:xfrm>
            <a:off x="2362200" y="3352800"/>
            <a:ext cx="4343400" cy="503238"/>
          </a:xfrm>
          <a:prstGeom prst="curved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66800" y="3638487"/>
            <a:ext cx="1143000" cy="338544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Host_1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58000" y="3638487"/>
            <a:ext cx="1143000" cy="338544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Host_2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295400" y="4572000"/>
            <a:ext cx="1981200" cy="685800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638800" y="4571997"/>
            <a:ext cx="1981200" cy="685800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24000" y="4237038"/>
            <a:ext cx="1524000" cy="307766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DRBD storage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52600" y="5544105"/>
            <a:ext cx="1295400" cy="338544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Primary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52600" y="5544105"/>
            <a:ext cx="1676400" cy="338544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Secondary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19800" y="5544105"/>
            <a:ext cx="1143000" cy="338544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Primary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19800" y="5544105"/>
            <a:ext cx="1676400" cy="338544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Secondary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477000" y="1752603"/>
            <a:ext cx="685800" cy="276989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PHY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733800" y="1764271"/>
            <a:ext cx="838200" cy="276989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Logical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53" name="Down Arrow 52"/>
          <p:cNvSpPr/>
          <p:nvPr/>
        </p:nvSpPr>
        <p:spPr>
          <a:xfrm>
            <a:off x="2743200" y="304800"/>
            <a:ext cx="152400" cy="1905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>
            <a:off x="7924800" y="304800"/>
            <a:ext cx="152400" cy="1905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/>
          </a:p>
        </p:txBody>
      </p:sp>
      <p:sp>
        <p:nvSpPr>
          <p:cNvPr id="55" name="Left-Right Arrow 54"/>
          <p:cNvSpPr/>
          <p:nvPr/>
        </p:nvSpPr>
        <p:spPr>
          <a:xfrm>
            <a:off x="5252976" y="1066800"/>
            <a:ext cx="3810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/>
          </a:p>
        </p:txBody>
      </p:sp>
      <p:pic>
        <p:nvPicPr>
          <p:cNvPr id="56" name="Picture 6" descr="X:\Desktop\Scroll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" y="-1"/>
            <a:ext cx="2514600" cy="2438401"/>
          </a:xfrm>
          <a:prstGeom prst="rect">
            <a:avLst/>
          </a:prstGeom>
          <a:noFill/>
        </p:spPr>
      </p:pic>
      <p:sp>
        <p:nvSpPr>
          <p:cNvPr id="57" name="TextBox 56"/>
          <p:cNvSpPr txBox="1"/>
          <p:nvPr/>
        </p:nvSpPr>
        <p:spPr>
          <a:xfrm>
            <a:off x="152400" y="622518"/>
            <a:ext cx="2286000" cy="1815872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pPr marL="342860" indent="-342860" algn="l"/>
            <a:r>
              <a:rPr lang="en-US" sz="1600" b="1" dirty="0" smtClean="0">
                <a:solidFill>
                  <a:srgbClr val="000000"/>
                </a:solidFill>
              </a:rPr>
              <a:t>0.	Check DRBD status</a:t>
            </a:r>
          </a:p>
          <a:p>
            <a:pPr marL="342860" indent="-342860" algn="l"/>
            <a:r>
              <a:rPr lang="en-US" sz="1600" b="1" dirty="0" smtClean="0">
                <a:solidFill>
                  <a:srgbClr val="000000"/>
                </a:solidFill>
              </a:rPr>
              <a:t>0.	Check VM existence</a:t>
            </a:r>
          </a:p>
          <a:p>
            <a:pPr marL="342860" indent="-342860" algn="l">
              <a:buAutoNum type="arabicPeriod"/>
            </a:pPr>
            <a:r>
              <a:rPr lang="en-US" sz="1600" b="1" dirty="0" err="1" smtClean="0">
                <a:solidFill>
                  <a:srgbClr val="FF0000"/>
                </a:solidFill>
              </a:rPr>
              <a:t>Dst</a:t>
            </a:r>
            <a:r>
              <a:rPr lang="en-US" sz="1600" b="1" dirty="0" smtClean="0">
                <a:solidFill>
                  <a:srgbClr val="FF0000"/>
                </a:solidFill>
              </a:rPr>
              <a:t> DRBD=&gt; Primary</a:t>
            </a:r>
          </a:p>
          <a:p>
            <a:pPr marL="342860" indent="-342860" algn="l">
              <a:buAutoNum type="arabicPeriod"/>
            </a:pPr>
            <a:r>
              <a:rPr lang="en-US" sz="1600" b="1" dirty="0" smtClean="0">
                <a:solidFill>
                  <a:srgbClr val="FF0000"/>
                </a:solidFill>
              </a:rPr>
              <a:t>Migrate VM</a:t>
            </a:r>
          </a:p>
          <a:p>
            <a:pPr marL="342860" indent="-342860" algn="l">
              <a:buAutoNum type="arabicPeriod"/>
            </a:pPr>
            <a:r>
              <a:rPr lang="en-US" sz="1600" b="1" dirty="0" smtClean="0">
                <a:solidFill>
                  <a:srgbClr val="FF0000"/>
                </a:solidFill>
              </a:rPr>
              <a:t>Src =&gt; Secondary</a:t>
            </a:r>
            <a:r>
              <a:rPr lang="en-US" sz="1600" b="1" dirty="0" smtClean="0"/>
              <a:t> </a:t>
            </a:r>
          </a:p>
          <a:p>
            <a:pPr algn="l"/>
            <a:endParaRPr lang="en-US" sz="1600" b="1" dirty="0" smtClean="0"/>
          </a:p>
          <a:p>
            <a:pPr algn="l"/>
            <a:endParaRPr lang="en-US" sz="1600" b="1" dirty="0"/>
          </a:p>
        </p:txBody>
      </p:sp>
      <p:graphicFrame>
        <p:nvGraphicFramePr>
          <p:cNvPr id="24586" name="Object 10"/>
          <p:cNvGraphicFramePr>
            <a:graphicFrameLocks noChangeAspect="1"/>
          </p:cNvGraphicFramePr>
          <p:nvPr/>
        </p:nvGraphicFramePr>
        <p:xfrm>
          <a:off x="3048005" y="381000"/>
          <a:ext cx="2127647" cy="1371600"/>
        </p:xfrm>
        <a:graphic>
          <a:graphicData uri="http://schemas.openxmlformats.org/presentationml/2006/ole">
            <p:oleObj spid="_x0000_s2050" name="Visio" r:id="rId6" imgW="3159824" imgH="2035314" progId="">
              <p:embed/>
            </p:oleObj>
          </a:graphicData>
        </a:graphic>
      </p:graphicFrame>
      <p:graphicFrame>
        <p:nvGraphicFramePr>
          <p:cNvPr id="24587" name="Object 11"/>
          <p:cNvGraphicFramePr>
            <a:graphicFrameLocks noChangeAspect="1"/>
          </p:cNvGraphicFramePr>
          <p:nvPr/>
        </p:nvGraphicFramePr>
        <p:xfrm>
          <a:off x="5638800" y="381000"/>
          <a:ext cx="2127250" cy="1371600"/>
        </p:xfrm>
        <a:graphic>
          <a:graphicData uri="http://schemas.openxmlformats.org/presentationml/2006/ole">
            <p:oleObj spid="_x0000_s2051" name="Visio" r:id="rId7" imgW="3159824" imgH="2035314" progId="">
              <p:embed/>
            </p:oleObj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5867400" y="4237038"/>
            <a:ext cx="1524000" cy="307766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DRBD storage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600200" y="47244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</a:rPr>
              <a:t>VM</a:t>
            </a:r>
            <a:endParaRPr lang="en-US" sz="1800" dirty="0">
              <a:solidFill>
                <a:srgbClr val="000000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555 L 0.475 0.00555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7" grpId="0"/>
      <p:bldP spid="28" grpId="0"/>
      <p:bldP spid="30" grpId="0"/>
      <p:bldP spid="31" grpId="0"/>
      <p:bldP spid="53" grpId="0" animBg="1"/>
      <p:bldP spid="54" grpId="0" animBg="1"/>
      <p:bldP spid="57" grpId="0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in 1991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BFCE-604E-462A-9222-6D4207CB9714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83970" name="Picture 2" descr="Clou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295400"/>
            <a:ext cx="6629400" cy="4972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752600" y="2438400"/>
            <a:ext cx="6248400" cy="114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Rollback after errors occurred at physical layer</a:t>
            </a:r>
            <a:endParaRPr lang="en-US" sz="2400" dirty="0"/>
          </a:p>
        </p:txBody>
      </p:sp>
      <p:sp>
        <p:nvSpPr>
          <p:cNvPr id="16" name="Rounded Rectangle 15"/>
          <p:cNvSpPr/>
          <p:nvPr/>
        </p:nvSpPr>
        <p:spPr>
          <a:xfrm>
            <a:off x="990600" y="4068762"/>
            <a:ext cx="2667000" cy="144780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257800" y="4068765"/>
            <a:ext cx="2819400" cy="1417638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8" name="Curved Down Arrow 17"/>
          <p:cNvSpPr/>
          <p:nvPr/>
        </p:nvSpPr>
        <p:spPr>
          <a:xfrm flipH="1">
            <a:off x="2209800" y="3382965"/>
            <a:ext cx="4572000" cy="503238"/>
          </a:xfrm>
          <a:prstGeom prst="curved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43000" y="3668655"/>
            <a:ext cx="1143000" cy="307766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</a:rPr>
              <a:t>Host_1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34200" y="3668655"/>
            <a:ext cx="1143000" cy="307766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</a:rPr>
              <a:t>Host_2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371600" y="4572000"/>
            <a:ext cx="1981200" cy="685800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715000" y="4602162"/>
            <a:ext cx="1981200" cy="685800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28800" y="5604432"/>
            <a:ext cx="2438400" cy="338544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Primary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28800" y="5574270"/>
            <a:ext cx="1676400" cy="338544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Secondary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72200" y="5562600"/>
            <a:ext cx="1143000" cy="338544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Primary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72200" y="5574270"/>
            <a:ext cx="1676400" cy="338544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Secondary</a:t>
            </a:r>
            <a:endParaRPr lang="en-US" sz="1600" b="1" dirty="0">
              <a:solidFill>
                <a:srgbClr val="000000"/>
              </a:solidFill>
            </a:endParaRPr>
          </a:p>
        </p:txBody>
      </p:sp>
      <p:pic>
        <p:nvPicPr>
          <p:cNvPr id="24582" name="Picture 6" descr="X:\Desktop\Scroll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" y="-1"/>
            <a:ext cx="2514600" cy="2438401"/>
          </a:xfrm>
          <a:prstGeom prst="rect">
            <a:avLst/>
          </a:prstGeom>
          <a:noFill/>
        </p:spPr>
      </p:pic>
      <p:sp>
        <p:nvSpPr>
          <p:cNvPr id="39" name="TextBox 38"/>
          <p:cNvSpPr txBox="1"/>
          <p:nvPr/>
        </p:nvSpPr>
        <p:spPr>
          <a:xfrm>
            <a:off x="152400" y="622518"/>
            <a:ext cx="2286000" cy="1815872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pPr marL="342860" indent="-342860" algn="l"/>
            <a:r>
              <a:rPr lang="en-US" sz="1600" b="1" dirty="0" smtClean="0">
                <a:solidFill>
                  <a:srgbClr val="000000"/>
                </a:solidFill>
              </a:rPr>
              <a:t>0. 	Check DRBD status</a:t>
            </a:r>
          </a:p>
          <a:p>
            <a:pPr marL="342860" indent="-342860" algn="l"/>
            <a:r>
              <a:rPr lang="en-US" sz="1600" b="1" dirty="0" smtClean="0">
                <a:solidFill>
                  <a:srgbClr val="000000"/>
                </a:solidFill>
              </a:rPr>
              <a:t>0. 	Check VM existence</a:t>
            </a:r>
          </a:p>
          <a:p>
            <a:pPr marL="342860" indent="-342860" algn="l">
              <a:buAutoNum type="arabicPeriod"/>
            </a:pPr>
            <a:r>
              <a:rPr lang="en-US" sz="1600" b="1" strike="sngStrike" dirty="0" err="1" smtClean="0">
                <a:solidFill>
                  <a:srgbClr val="FF0000"/>
                </a:solidFill>
              </a:rPr>
              <a:t>Dst</a:t>
            </a:r>
            <a:r>
              <a:rPr lang="en-US" sz="1600" b="1" strike="sngStrike" dirty="0" smtClean="0">
                <a:solidFill>
                  <a:srgbClr val="FF0000"/>
                </a:solidFill>
              </a:rPr>
              <a:t> DRBD=&gt; Primary</a:t>
            </a:r>
          </a:p>
          <a:p>
            <a:pPr marL="342860" indent="-342860" algn="l">
              <a:buAutoNum type="arabicPeriod"/>
            </a:pPr>
            <a:r>
              <a:rPr lang="en-US" sz="1600" b="1" strike="sngStrike" dirty="0" smtClean="0">
                <a:solidFill>
                  <a:srgbClr val="FF0000"/>
                </a:solidFill>
              </a:rPr>
              <a:t>Migrate VM</a:t>
            </a:r>
          </a:p>
          <a:p>
            <a:pPr marL="342860" indent="-342860" algn="l">
              <a:buAutoNum type="arabicPeriod"/>
            </a:pPr>
            <a:r>
              <a:rPr lang="en-US" sz="1600" b="1" strike="sngStrike" dirty="0" smtClean="0">
                <a:solidFill>
                  <a:srgbClr val="FF0000"/>
                </a:solidFill>
              </a:rPr>
              <a:t>Src =&gt; Secondary</a:t>
            </a:r>
            <a:r>
              <a:rPr lang="en-US" sz="1600" b="1" strike="sngStrike" dirty="0" smtClean="0"/>
              <a:t> </a:t>
            </a:r>
          </a:p>
          <a:p>
            <a:pPr algn="l"/>
            <a:endParaRPr lang="en-US" sz="1600" b="1" dirty="0" smtClean="0"/>
          </a:p>
          <a:p>
            <a:pPr algn="l"/>
            <a:endParaRPr lang="en-US" sz="16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6477000" y="1752603"/>
            <a:ext cx="685800" cy="276989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PHY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738625" y="1764271"/>
            <a:ext cx="838200" cy="276989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Logical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55" name="Left-Right Arrow 54"/>
          <p:cNvSpPr/>
          <p:nvPr/>
        </p:nvSpPr>
        <p:spPr>
          <a:xfrm>
            <a:off x="5257800" y="990600"/>
            <a:ext cx="3810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/>
          </a:p>
        </p:txBody>
      </p:sp>
      <p:sp>
        <p:nvSpPr>
          <p:cNvPr id="38" name="Up Arrow 37"/>
          <p:cNvSpPr/>
          <p:nvPr/>
        </p:nvSpPr>
        <p:spPr>
          <a:xfrm>
            <a:off x="2743200" y="228600"/>
            <a:ext cx="152400" cy="198120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Up Arrow 41"/>
          <p:cNvSpPr/>
          <p:nvPr/>
        </p:nvSpPr>
        <p:spPr>
          <a:xfrm>
            <a:off x="7848600" y="228600"/>
            <a:ext cx="152400" cy="198120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Multiply 42"/>
          <p:cNvSpPr/>
          <p:nvPr/>
        </p:nvSpPr>
        <p:spPr>
          <a:xfrm>
            <a:off x="7391400" y="4114800"/>
            <a:ext cx="1219200" cy="914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/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3048000" y="381000"/>
          <a:ext cx="2127250" cy="1371600"/>
        </p:xfrm>
        <a:graphic>
          <a:graphicData uri="http://schemas.openxmlformats.org/presentationml/2006/ole">
            <p:oleObj spid="_x0000_s3074" name="Visio" r:id="rId6" imgW="3159824" imgH="2035314" progId="">
              <p:embed/>
            </p:oleObj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5645150" y="381000"/>
          <a:ext cx="2127250" cy="1371600"/>
        </p:xfrm>
        <a:graphic>
          <a:graphicData uri="http://schemas.openxmlformats.org/presentationml/2006/ole">
            <p:oleObj spid="_x0000_s3075" name="Visio" r:id="rId7" imgW="3159824" imgH="2035314" progId="">
              <p:embed/>
            </p:oleObj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0" y="6167736"/>
            <a:ext cx="9144000" cy="369322"/>
          </a:xfrm>
          <a:prstGeom prst="rect">
            <a:avLst/>
          </a:prstGeom>
          <a:solidFill>
            <a:srgbClr val="00B0F0"/>
          </a:solidFill>
        </p:spPr>
        <p:txBody>
          <a:bodyPr wrap="square" lIns="91429" tIns="45715" rIns="91429" bIns="45715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000000"/>
                </a:solidFill>
              </a:rPr>
              <a:t>Automatic rollback through </a:t>
            </a:r>
            <a:r>
              <a:rPr lang="en-US" sz="1800" b="1" i="1" dirty="0" smtClean="0">
                <a:solidFill>
                  <a:srgbClr val="000000"/>
                </a:solidFill>
              </a:rPr>
              <a:t>undo</a:t>
            </a:r>
            <a:r>
              <a:rPr lang="en-US" sz="1800" b="1" dirty="0" smtClean="0">
                <a:solidFill>
                  <a:srgbClr val="000000"/>
                </a:solidFill>
              </a:rPr>
              <a:t> functions as if nothing happens.</a:t>
            </a:r>
            <a:endParaRPr lang="en-US" sz="1800" b="1" dirty="0">
              <a:solidFill>
                <a:srgbClr val="0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00200" y="4267203"/>
            <a:ext cx="1524000" cy="307766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DRBD storage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943600" y="4267203"/>
            <a:ext cx="1524000" cy="307766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DRBD storage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019800" y="4775548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VM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07407E-6 L -0.48333 -0.00185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2" y="-1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27" grpId="0"/>
      <p:bldP spid="28" grpId="0"/>
      <p:bldP spid="30" grpId="0"/>
      <p:bldP spid="31" grpId="0"/>
      <p:bldP spid="39" grpId="0"/>
      <p:bldP spid="38" grpId="0" animBg="1"/>
      <p:bldP spid="42" grpId="0" animBg="1"/>
      <p:bldP spid="43" grpId="0" animBg="1"/>
      <p:bldP spid="43" grpId="1" animBg="1"/>
      <p:bldP spid="41" grpId="0" animBg="1"/>
      <p:bldP spid="3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696200" cy="4724400"/>
          </a:xfrm>
        </p:spPr>
        <p:txBody>
          <a:bodyPr>
            <a:normAutofit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Strong consistency inside the logical layer</a:t>
            </a:r>
          </a:p>
          <a:p>
            <a:pPr marL="742950" lvl="2" indent="-342900"/>
            <a:r>
              <a:rPr lang="en-US" dirty="0" smtClean="0"/>
              <a:t>Before and after a transaction, constraints are always satisfied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Weak consistency cross layers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i="1" dirty="0" smtClean="0"/>
              <a:t>Best cases: </a:t>
            </a:r>
            <a:r>
              <a:rPr lang="en-US" sz="2400" dirty="0" smtClean="0"/>
              <a:t>start with same states, perform the same transaction, two layers end up with the same states. But…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Errors could occur during physical undo phase</a:t>
            </a:r>
          </a:p>
          <a:p>
            <a:pPr lvl="2"/>
            <a:r>
              <a:rPr lang="en-US" sz="2000" dirty="0" smtClean="0"/>
              <a:t>Transient network disconnection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 smtClean="0"/>
              <a:t>Physical state could be volatile</a:t>
            </a:r>
          </a:p>
          <a:p>
            <a:pPr lvl="2"/>
            <a:r>
              <a:rPr lang="en-US" sz="2000" dirty="0" smtClean="0"/>
              <a:t>Host machines reboot</a:t>
            </a:r>
          </a:p>
          <a:p>
            <a:pPr lvl="2"/>
            <a:r>
              <a:rPr lang="en-US" sz="2000" dirty="0" smtClean="0"/>
              <a:t>Out-of-band operations</a:t>
            </a:r>
            <a:endParaRPr lang="en-US" dirty="0" smtClean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Reconcile Cross-layer Inconsistency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" y="1600201"/>
            <a:ext cx="8229600" cy="4538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500" dirty="0" smtClean="0">
                <a:solidFill>
                  <a:prstClr val="black"/>
                </a:solidFill>
              </a:rPr>
              <a:t>Logical-only transaction (reload)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400" dirty="0" smtClean="0"/>
              <a:t>Accept physical layer, reload states into logical layer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400" dirty="0" smtClean="0">
                <a:solidFill>
                  <a:prstClr val="black"/>
                </a:solidFill>
              </a:rPr>
              <a:t>use cases: e.g. n</a:t>
            </a:r>
            <a:r>
              <a:rPr lang="en-US" sz="2500" dirty="0" smtClean="0">
                <a:solidFill>
                  <a:prstClr val="black"/>
                </a:solidFill>
              </a:rPr>
              <a:t>ew hardware</a:t>
            </a:r>
          </a:p>
          <a:p>
            <a:pPr marL="3429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500" dirty="0" smtClean="0">
                <a:solidFill>
                  <a:prstClr val="black"/>
                </a:solidFill>
              </a:rPr>
              <a:t>Physical-only transaction (repair)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400" dirty="0" smtClean="0"/>
              <a:t>Deny physical layer, repair physical layer to make it consistent with logical layer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400" dirty="0" smtClean="0"/>
              <a:t>Automatic with minimum human intervention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400" dirty="0" smtClean="0"/>
              <a:t>Use cases:</a:t>
            </a:r>
          </a:p>
          <a:p>
            <a:pPr marL="1200150" lvl="2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400" dirty="0" smtClean="0"/>
              <a:t>Transient network disconnection</a:t>
            </a:r>
          </a:p>
          <a:p>
            <a:pPr marL="1200150" lvl="2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400" dirty="0" smtClean="0"/>
              <a:t>VMs crash</a:t>
            </a:r>
          </a:p>
          <a:p>
            <a:pPr marL="1200150" lvl="2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400" dirty="0" smtClean="0"/>
              <a:t>Host machines reboot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Framework prototype</a:t>
            </a:r>
          </a:p>
          <a:p>
            <a:pPr lvl="1"/>
            <a:r>
              <a:rPr lang="en-US" dirty="0" smtClean="0"/>
              <a:t>Implementation in Python </a:t>
            </a:r>
          </a:p>
          <a:p>
            <a:pPr lvl="1"/>
            <a:r>
              <a:rPr lang="en-US" dirty="0" smtClean="0"/>
              <a:t>Embedded query and constraint language</a:t>
            </a:r>
          </a:p>
          <a:p>
            <a:r>
              <a:rPr lang="en-US" dirty="0" smtClean="0"/>
              <a:t>Resources modeling:</a:t>
            </a:r>
          </a:p>
          <a:p>
            <a:pPr lvl="1"/>
            <a:r>
              <a:rPr lang="en-US" dirty="0" smtClean="0"/>
              <a:t>Entirely manual:</a:t>
            </a:r>
          </a:p>
          <a:p>
            <a:pPr lvl="2"/>
            <a:r>
              <a:rPr lang="en-US" dirty="0" err="1" smtClean="0"/>
              <a:t>libvirt</a:t>
            </a:r>
            <a:r>
              <a:rPr lang="en-US" dirty="0" smtClean="0"/>
              <a:t> over </a:t>
            </a:r>
            <a:r>
              <a:rPr lang="en-US" dirty="0" err="1" smtClean="0"/>
              <a:t>Xen</a:t>
            </a:r>
            <a:r>
              <a:rPr lang="en-US" dirty="0" smtClean="0"/>
              <a:t> as compute</a:t>
            </a:r>
          </a:p>
          <a:p>
            <a:pPr lvl="2"/>
            <a:r>
              <a:rPr lang="en-US" dirty="0" smtClean="0"/>
              <a:t>DRBD as storage: text </a:t>
            </a:r>
            <a:r>
              <a:rPr lang="en-US" dirty="0" err="1" smtClean="0"/>
              <a:t>config</a:t>
            </a:r>
            <a:r>
              <a:rPr lang="en-US" dirty="0" smtClean="0"/>
              <a:t> files + command-line interface</a:t>
            </a:r>
          </a:p>
          <a:p>
            <a:pPr lvl="1"/>
            <a:r>
              <a:rPr lang="en-US" dirty="0" smtClean="0"/>
              <a:t>Semi-automatic:</a:t>
            </a:r>
          </a:p>
          <a:p>
            <a:pPr lvl="2"/>
            <a:r>
              <a:rPr lang="en-US" dirty="0" smtClean="0"/>
              <a:t>Juniper router with XML schema</a:t>
            </a:r>
          </a:p>
          <a:p>
            <a:pPr lvl="2"/>
            <a:r>
              <a:rPr lang="en-US" dirty="0" smtClean="0"/>
              <a:t>Manual: views, constraints on protocol dependency</a:t>
            </a:r>
          </a:p>
          <a:p>
            <a:r>
              <a:rPr lang="en-US" dirty="0" smtClean="0"/>
              <a:t>Services:</a:t>
            </a:r>
          </a:p>
          <a:p>
            <a:pPr lvl="1"/>
            <a:r>
              <a:rPr lang="en-US" dirty="0" smtClean="0"/>
              <a:t>Follow-the-sun migration cross data centers (Demo Available!!)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BFCE-604E-462A-9222-6D4207CB9714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Resource Orchestration ≈ Data Management on Configuration and Control State</a:t>
            </a:r>
          </a:p>
          <a:p>
            <a:r>
              <a:rPr lang="en-US" dirty="0" smtClean="0"/>
              <a:t>DMF: a framework for rapidly building reliable cloud services</a:t>
            </a:r>
          </a:p>
          <a:p>
            <a:pPr lvl="1"/>
            <a:r>
              <a:rPr lang="en-US" dirty="0" smtClean="0"/>
              <a:t>(Semi-)structured data models</a:t>
            </a:r>
          </a:p>
          <a:p>
            <a:pPr lvl="1"/>
            <a:r>
              <a:rPr lang="en-US" dirty="0" smtClean="0"/>
              <a:t>Transaction for orchestration</a:t>
            </a:r>
          </a:p>
          <a:p>
            <a:r>
              <a:rPr lang="en-US" dirty="0" smtClean="0"/>
              <a:t>Ongoing work</a:t>
            </a:r>
          </a:p>
          <a:p>
            <a:pPr lvl="1"/>
            <a:r>
              <a:rPr lang="en-US" dirty="0" smtClean="0"/>
              <a:t>Concurrency control</a:t>
            </a:r>
          </a:p>
          <a:p>
            <a:pPr lvl="1"/>
            <a:r>
              <a:rPr lang="en-US" dirty="0" smtClean="0"/>
              <a:t>Decentralized architecture</a:t>
            </a:r>
          </a:p>
          <a:p>
            <a:pPr lvl="1"/>
            <a:r>
              <a:rPr lang="en-US" smtClean="0"/>
              <a:t>Application of a </a:t>
            </a:r>
            <a:r>
              <a:rPr lang="en-US" dirty="0" smtClean="0"/>
              <a:t>lot database techniques</a:t>
            </a:r>
          </a:p>
          <a:p>
            <a:pPr lvl="1"/>
            <a:r>
              <a:rPr lang="en-US" dirty="0" smtClean="0"/>
              <a:t>More services, large scale deployment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BFCE-604E-462A-9222-6D4207CB971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BFCE-604E-462A-9222-6D4207CB971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47800" y="1295400"/>
            <a:ext cx="1752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/>
              <a:t>Host_1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/>
              <a:t>(San Francisco)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2133600" y="2057400"/>
            <a:ext cx="304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11" name="Rectangle 10"/>
          <p:cNvSpPr/>
          <p:nvPr/>
        </p:nvSpPr>
        <p:spPr>
          <a:xfrm>
            <a:off x="5943600" y="1295400"/>
            <a:ext cx="1752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/>
              <a:t>Host_2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/>
              <a:t>(Chicago)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6629400" y="2057400"/>
            <a:ext cx="304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15" name="Rectangle 14"/>
          <p:cNvSpPr/>
          <p:nvPr/>
        </p:nvSpPr>
        <p:spPr>
          <a:xfrm>
            <a:off x="2514600" y="3048000"/>
            <a:ext cx="304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16" name="Rectangle 15"/>
          <p:cNvSpPr/>
          <p:nvPr/>
        </p:nvSpPr>
        <p:spPr>
          <a:xfrm>
            <a:off x="1752600" y="3048000"/>
            <a:ext cx="304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19" name="Rectangle 18"/>
          <p:cNvSpPr/>
          <p:nvPr/>
        </p:nvSpPr>
        <p:spPr>
          <a:xfrm>
            <a:off x="2209800" y="4267200"/>
            <a:ext cx="304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20" name="Rectangle 19"/>
          <p:cNvSpPr/>
          <p:nvPr/>
        </p:nvSpPr>
        <p:spPr>
          <a:xfrm>
            <a:off x="3276600" y="3657600"/>
            <a:ext cx="304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22" name="Rounded Rectangle 21"/>
          <p:cNvSpPr/>
          <p:nvPr/>
        </p:nvSpPr>
        <p:spPr>
          <a:xfrm>
            <a:off x="1219200" y="3276600"/>
            <a:ext cx="2133600" cy="9906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/>
              <a:t>Router 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010400" y="3048000"/>
            <a:ext cx="304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24" name="Rectangle 23"/>
          <p:cNvSpPr/>
          <p:nvPr/>
        </p:nvSpPr>
        <p:spPr>
          <a:xfrm>
            <a:off x="6248400" y="3048000"/>
            <a:ext cx="304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27" name="Rectangle 26"/>
          <p:cNvSpPr/>
          <p:nvPr/>
        </p:nvSpPr>
        <p:spPr>
          <a:xfrm>
            <a:off x="6629400" y="4267200"/>
            <a:ext cx="304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28" name="Rectangle 27"/>
          <p:cNvSpPr/>
          <p:nvPr/>
        </p:nvSpPr>
        <p:spPr>
          <a:xfrm>
            <a:off x="5486400" y="3657600"/>
            <a:ext cx="304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31" name="Rounded Rectangle 30"/>
          <p:cNvSpPr/>
          <p:nvPr/>
        </p:nvSpPr>
        <p:spPr>
          <a:xfrm>
            <a:off x="5715000" y="3276600"/>
            <a:ext cx="2133600" cy="9906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/>
              <a:t>Router 2</a:t>
            </a:r>
            <a:endParaRPr lang="en-US" sz="2000" dirty="0"/>
          </a:p>
        </p:txBody>
      </p:sp>
      <p:cxnSp>
        <p:nvCxnSpPr>
          <p:cNvPr id="38" name="Straight Connector 37"/>
          <p:cNvCxnSpPr>
            <a:stCxn id="20" idx="3"/>
            <a:endCxn id="28" idx="1"/>
          </p:cNvCxnSpPr>
          <p:nvPr/>
        </p:nvCxnSpPr>
        <p:spPr>
          <a:xfrm>
            <a:off x="3581400" y="3771900"/>
            <a:ext cx="1905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057400" y="2514600"/>
            <a:ext cx="457200" cy="3048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2000"/>
          </a:p>
        </p:txBody>
      </p:sp>
      <p:cxnSp>
        <p:nvCxnSpPr>
          <p:cNvPr id="40" name="Straight Connector 39"/>
          <p:cNvCxnSpPr>
            <a:stCxn id="39" idx="0"/>
            <a:endCxn id="10" idx="2"/>
          </p:cNvCxnSpPr>
          <p:nvPr/>
        </p:nvCxnSpPr>
        <p:spPr>
          <a:xfrm rot="5400000" flipH="1" flipV="1">
            <a:off x="2171700" y="2400300"/>
            <a:ext cx="228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6" idx="0"/>
            <a:endCxn id="39" idx="3"/>
          </p:cNvCxnSpPr>
          <p:nvPr/>
        </p:nvCxnSpPr>
        <p:spPr>
          <a:xfrm rot="5400000" flipH="1" flipV="1">
            <a:off x="1878013" y="2801937"/>
            <a:ext cx="273050" cy="2190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9" idx="5"/>
            <a:endCxn id="15" idx="0"/>
          </p:cNvCxnSpPr>
          <p:nvPr/>
        </p:nvCxnSpPr>
        <p:spPr>
          <a:xfrm rot="16200000" flipH="1">
            <a:off x="2420938" y="2801937"/>
            <a:ext cx="273050" cy="2190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553200" y="2514600"/>
            <a:ext cx="457200" cy="3048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2000"/>
          </a:p>
        </p:txBody>
      </p:sp>
      <p:cxnSp>
        <p:nvCxnSpPr>
          <p:cNvPr id="44" name="Straight Connector 43"/>
          <p:cNvCxnSpPr>
            <a:stCxn id="43" idx="0"/>
            <a:endCxn id="12" idx="2"/>
          </p:cNvCxnSpPr>
          <p:nvPr/>
        </p:nvCxnSpPr>
        <p:spPr>
          <a:xfrm rot="5400000" flipH="1" flipV="1">
            <a:off x="6667500" y="2400300"/>
            <a:ext cx="228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4" idx="0"/>
            <a:endCxn id="43" idx="3"/>
          </p:cNvCxnSpPr>
          <p:nvPr/>
        </p:nvCxnSpPr>
        <p:spPr>
          <a:xfrm rot="5400000" flipH="1" flipV="1">
            <a:off x="6373813" y="2801937"/>
            <a:ext cx="273050" cy="2190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3" idx="5"/>
            <a:endCxn id="23" idx="0"/>
          </p:cNvCxnSpPr>
          <p:nvPr/>
        </p:nvCxnSpPr>
        <p:spPr>
          <a:xfrm rot="16200000" flipH="1">
            <a:off x="6916738" y="2801937"/>
            <a:ext cx="273050" cy="2190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19" idx="2"/>
          </p:cNvCxnSpPr>
          <p:nvPr/>
        </p:nvCxnSpPr>
        <p:spPr>
          <a:xfrm rot="10800000">
            <a:off x="2362200" y="4495800"/>
            <a:ext cx="1676400" cy="609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27" idx="2"/>
          </p:cNvCxnSpPr>
          <p:nvPr/>
        </p:nvCxnSpPr>
        <p:spPr>
          <a:xfrm flipV="1">
            <a:off x="5257800" y="4495800"/>
            <a:ext cx="1524000" cy="609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495800" y="1828800"/>
            <a:ext cx="304800" cy="22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61" name="Rectangle 60"/>
          <p:cNvSpPr/>
          <p:nvPr/>
        </p:nvSpPr>
        <p:spPr>
          <a:xfrm>
            <a:off x="3962400" y="1295400"/>
            <a:ext cx="1295400" cy="609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/>
              <a:t>Server VM</a:t>
            </a:r>
            <a:endParaRPr lang="en-US" sz="2000" dirty="0"/>
          </a:p>
        </p:txBody>
      </p:sp>
      <p:cxnSp>
        <p:nvCxnSpPr>
          <p:cNvPr id="62" name="Straight Connector 61"/>
          <p:cNvCxnSpPr>
            <a:stCxn id="43" idx="1"/>
            <a:endCxn id="60" idx="2"/>
          </p:cNvCxnSpPr>
          <p:nvPr/>
        </p:nvCxnSpPr>
        <p:spPr>
          <a:xfrm rot="16200000" flipV="1">
            <a:off x="5383260" y="1322341"/>
            <a:ext cx="501837" cy="19719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rved Down Arrow 58"/>
          <p:cNvSpPr/>
          <p:nvPr/>
        </p:nvSpPr>
        <p:spPr>
          <a:xfrm flipH="1" flipV="1">
            <a:off x="2743200" y="2209800"/>
            <a:ext cx="3657600" cy="990600"/>
          </a:xfrm>
          <a:prstGeom prst="curved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0" name="Cloud 69"/>
          <p:cNvSpPr/>
          <p:nvPr/>
        </p:nvSpPr>
        <p:spPr>
          <a:xfrm>
            <a:off x="3581400" y="4953000"/>
            <a:ext cx="1981200" cy="1143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91" name="Title 1"/>
          <p:cNvSpPr>
            <a:spLocks noGrp="1"/>
          </p:cNvSpPr>
          <p:nvPr>
            <p:ph type="title"/>
          </p:nvPr>
        </p:nvSpPr>
        <p:spPr>
          <a:xfrm>
            <a:off x="457200" y="120084"/>
            <a:ext cx="8229600" cy="87051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Follow the sun: wide-area migration</a:t>
            </a:r>
            <a:endParaRPr lang="en-US" sz="3600" dirty="0"/>
          </a:p>
        </p:txBody>
      </p:sp>
      <p:sp>
        <p:nvSpPr>
          <p:cNvPr id="55" name="Freeform 54"/>
          <p:cNvSpPr/>
          <p:nvPr/>
        </p:nvSpPr>
        <p:spPr>
          <a:xfrm>
            <a:off x="1814624" y="2158409"/>
            <a:ext cx="5378302" cy="1731335"/>
          </a:xfrm>
          <a:custGeom>
            <a:avLst/>
            <a:gdLst>
              <a:gd name="connsiteX0" fmla="*/ 386316 w 5378302"/>
              <a:gd name="connsiteY0" fmla="*/ 63796 h 1731335"/>
              <a:gd name="connsiteX1" fmla="*/ 386316 w 5378302"/>
              <a:gd name="connsiteY1" fmla="*/ 467833 h 1731335"/>
              <a:gd name="connsiteX2" fmla="*/ 67339 w 5378302"/>
              <a:gd name="connsiteY2" fmla="*/ 967563 h 1731335"/>
              <a:gd name="connsiteX3" fmla="*/ 790353 w 5378302"/>
              <a:gd name="connsiteY3" fmla="*/ 999461 h 1731335"/>
              <a:gd name="connsiteX4" fmla="*/ 1619692 w 5378302"/>
              <a:gd name="connsiteY4" fmla="*/ 1531089 h 1731335"/>
              <a:gd name="connsiteX5" fmla="*/ 3746204 w 5378302"/>
              <a:gd name="connsiteY5" fmla="*/ 1648047 h 1731335"/>
              <a:gd name="connsiteX6" fmla="*/ 4543646 w 5378302"/>
              <a:gd name="connsiteY6" fmla="*/ 1031358 h 1731335"/>
              <a:gd name="connsiteX7" fmla="*/ 5319823 w 5378302"/>
              <a:gd name="connsiteY7" fmla="*/ 1031358 h 1731335"/>
              <a:gd name="connsiteX8" fmla="*/ 4894520 w 5378302"/>
              <a:gd name="connsiteY8" fmla="*/ 435935 h 1731335"/>
              <a:gd name="connsiteX9" fmla="*/ 4905153 w 5378302"/>
              <a:gd name="connsiteY9" fmla="*/ 0 h 1731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78302" h="1731335">
                <a:moveTo>
                  <a:pt x="386316" y="63796"/>
                </a:moveTo>
                <a:cubicBezTo>
                  <a:pt x="412897" y="190500"/>
                  <a:pt x="439479" y="317205"/>
                  <a:pt x="386316" y="467833"/>
                </a:cubicBezTo>
                <a:cubicBezTo>
                  <a:pt x="333153" y="618461"/>
                  <a:pt x="0" y="878958"/>
                  <a:pt x="67339" y="967563"/>
                </a:cubicBezTo>
                <a:cubicBezTo>
                  <a:pt x="134678" y="1056168"/>
                  <a:pt x="531628" y="905540"/>
                  <a:pt x="790353" y="999461"/>
                </a:cubicBezTo>
                <a:cubicBezTo>
                  <a:pt x="1049078" y="1093382"/>
                  <a:pt x="1127050" y="1422991"/>
                  <a:pt x="1619692" y="1531089"/>
                </a:cubicBezTo>
                <a:cubicBezTo>
                  <a:pt x="2112334" y="1639187"/>
                  <a:pt x="3258878" y="1731335"/>
                  <a:pt x="3746204" y="1648047"/>
                </a:cubicBezTo>
                <a:cubicBezTo>
                  <a:pt x="4233530" y="1564759"/>
                  <a:pt x="4281376" y="1134139"/>
                  <a:pt x="4543646" y="1031358"/>
                </a:cubicBezTo>
                <a:cubicBezTo>
                  <a:pt x="4805916" y="928577"/>
                  <a:pt x="5261344" y="1130595"/>
                  <a:pt x="5319823" y="1031358"/>
                </a:cubicBezTo>
                <a:cubicBezTo>
                  <a:pt x="5378302" y="932121"/>
                  <a:pt x="4963632" y="607828"/>
                  <a:pt x="4894520" y="435935"/>
                </a:cubicBezTo>
                <a:cubicBezTo>
                  <a:pt x="4825408" y="264042"/>
                  <a:pt x="4865280" y="132021"/>
                  <a:pt x="4905153" y="0"/>
                </a:cubicBezTo>
              </a:path>
            </a:pathLst>
          </a:cu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7162800" y="236220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VPLS</a:t>
            </a:r>
            <a:endParaRPr lang="en-US" sz="2800" b="1" dirty="0"/>
          </a:p>
        </p:txBody>
      </p: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229600" cy="4525963"/>
          </a:xfrm>
          <a:solidFill>
            <a:schemeClr val="accent6">
              <a:lumMod val="40000"/>
              <a:lumOff val="60000"/>
              <a:alpha val="84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Provisioning</a:t>
            </a:r>
          </a:p>
          <a:p>
            <a:pPr lvl="1"/>
            <a:r>
              <a:rPr lang="en-US" dirty="0" smtClean="0"/>
              <a:t>VM</a:t>
            </a:r>
          </a:p>
          <a:p>
            <a:pPr lvl="1"/>
            <a:r>
              <a:rPr lang="en-US" dirty="0" smtClean="0"/>
              <a:t>Storage</a:t>
            </a:r>
          </a:p>
          <a:p>
            <a:pPr lvl="1"/>
            <a:r>
              <a:rPr lang="en-US" dirty="0" smtClean="0"/>
              <a:t>Network: </a:t>
            </a:r>
            <a:r>
              <a:rPr lang="en-US" dirty="0" smtClean="0">
                <a:solidFill>
                  <a:srgbClr val="FF0000"/>
                </a:solidFill>
              </a:rPr>
              <a:t>VPLS VPN</a:t>
            </a:r>
            <a:r>
              <a:rPr lang="en-US" dirty="0" smtClean="0"/>
              <a:t>, default route</a:t>
            </a:r>
          </a:p>
          <a:p>
            <a:r>
              <a:rPr lang="en-US" dirty="0" smtClean="0"/>
              <a:t>Migration</a:t>
            </a:r>
          </a:p>
          <a:p>
            <a:pPr lvl="1"/>
            <a:r>
              <a:rPr lang="en-US" dirty="0" smtClean="0"/>
              <a:t>Step 1: migrate VM (simplified)</a:t>
            </a:r>
          </a:p>
          <a:p>
            <a:pPr lvl="1"/>
            <a:r>
              <a:rPr lang="en-US" dirty="0" smtClean="0"/>
              <a:t>Step 2: update route</a:t>
            </a:r>
          </a:p>
          <a:p>
            <a:r>
              <a:rPr lang="en-US" dirty="0" smtClean="0"/>
              <a:t>Decommissioning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lvl="0" defTabSz="947627" eaLnBrk="0" fontAlgn="base" hangingPunct="0">
              <a:lnSpc>
                <a:spcPct val="105000"/>
              </a:lnSpc>
              <a:spcAft>
                <a:spcPct val="0"/>
              </a:spcAft>
            </a:pPr>
            <a:r>
              <a:rPr lang="en-US" sz="2800" b="1" dirty="0" smtClean="0">
                <a:ea typeface="ＭＳ Ｐゴシック" charset="-128"/>
                <a:cs typeface="ＭＳ Ｐゴシック" charset="-128"/>
              </a:rPr>
              <a:t>Provisioning VPLS: configuration dependency graph</a:t>
            </a:r>
            <a:endParaRPr lang="en-US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BFCE-604E-462A-9222-6D4207CB9714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914400"/>
            <a:ext cx="7487962" cy="41910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96890" y="5207000"/>
            <a:ext cx="8037513" cy="1041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marL="342860" indent="-342860" algn="l" defTabSz="947627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100000"/>
              <a:buFont typeface="Arial"/>
              <a:buChar char="•"/>
              <a:defRPr/>
            </a:pPr>
            <a:r>
              <a:rPr lang="en-US" kern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Laboriously put together from reading manuals</a:t>
            </a:r>
          </a:p>
          <a:p>
            <a:pPr marL="342860" indent="-342860" algn="l" defTabSz="947627"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100000"/>
              <a:buFont typeface="Arial"/>
              <a:buChar char="•"/>
              <a:defRPr/>
            </a:pPr>
            <a:r>
              <a:rPr lang="en-US" kern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Relatively small set of queries can concisely </a:t>
            </a:r>
            <a:r>
              <a:rPr lang="en-US" kern="0" dirty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capture network wide rules and protocol </a:t>
            </a:r>
            <a:r>
              <a:rPr lang="en-US" kern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rPr>
              <a:t>dependencies + be used in systematic manner</a:t>
            </a:r>
            <a:endParaRPr lang="en-US" kern="0" dirty="0">
              <a:solidFill>
                <a:schemeClr val="tx1"/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47800" y="1295400"/>
            <a:ext cx="1752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/>
              <a:t>Host_1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/>
              <a:t>(San Francisco)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2133600" y="2057400"/>
            <a:ext cx="304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8" name="Rectangle 7"/>
          <p:cNvSpPr/>
          <p:nvPr/>
        </p:nvSpPr>
        <p:spPr>
          <a:xfrm>
            <a:off x="5943600" y="1295400"/>
            <a:ext cx="1752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/>
              <a:t>Host_2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/>
              <a:t>(Chicago)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6629400" y="2057400"/>
            <a:ext cx="304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10" name="Rectangle 9"/>
          <p:cNvSpPr/>
          <p:nvPr/>
        </p:nvSpPr>
        <p:spPr>
          <a:xfrm>
            <a:off x="2514600" y="3048000"/>
            <a:ext cx="304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11" name="Rectangle 10"/>
          <p:cNvSpPr/>
          <p:nvPr/>
        </p:nvSpPr>
        <p:spPr>
          <a:xfrm>
            <a:off x="1752600" y="3048000"/>
            <a:ext cx="304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12" name="Rectangle 11"/>
          <p:cNvSpPr/>
          <p:nvPr/>
        </p:nvSpPr>
        <p:spPr>
          <a:xfrm>
            <a:off x="2209800" y="4267200"/>
            <a:ext cx="304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13" name="Rectangle 12"/>
          <p:cNvSpPr/>
          <p:nvPr/>
        </p:nvSpPr>
        <p:spPr>
          <a:xfrm>
            <a:off x="3276600" y="3657600"/>
            <a:ext cx="304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14" name="Rounded Rectangle 13"/>
          <p:cNvSpPr/>
          <p:nvPr/>
        </p:nvSpPr>
        <p:spPr>
          <a:xfrm>
            <a:off x="1219200" y="3276600"/>
            <a:ext cx="2133600" cy="9906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/>
              <a:t>Router 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10400" y="3048000"/>
            <a:ext cx="304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16" name="Rectangle 15"/>
          <p:cNvSpPr/>
          <p:nvPr/>
        </p:nvSpPr>
        <p:spPr>
          <a:xfrm>
            <a:off x="6248400" y="3048000"/>
            <a:ext cx="304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17" name="Rectangle 16"/>
          <p:cNvSpPr/>
          <p:nvPr/>
        </p:nvSpPr>
        <p:spPr>
          <a:xfrm>
            <a:off x="6629400" y="4267200"/>
            <a:ext cx="304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18" name="Rectangle 17"/>
          <p:cNvSpPr/>
          <p:nvPr/>
        </p:nvSpPr>
        <p:spPr>
          <a:xfrm>
            <a:off x="5486400" y="3657600"/>
            <a:ext cx="304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19" name="Rounded Rectangle 18"/>
          <p:cNvSpPr/>
          <p:nvPr/>
        </p:nvSpPr>
        <p:spPr>
          <a:xfrm>
            <a:off x="5715000" y="3276600"/>
            <a:ext cx="2133600" cy="9906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/>
              <a:t>Router 2</a:t>
            </a:r>
            <a:endParaRPr lang="en-US" sz="2000" dirty="0"/>
          </a:p>
        </p:txBody>
      </p:sp>
      <p:cxnSp>
        <p:nvCxnSpPr>
          <p:cNvPr id="20" name="Straight Connector 19"/>
          <p:cNvCxnSpPr>
            <a:stCxn id="13" idx="3"/>
            <a:endCxn id="18" idx="1"/>
          </p:cNvCxnSpPr>
          <p:nvPr/>
        </p:nvCxnSpPr>
        <p:spPr>
          <a:xfrm>
            <a:off x="3581400" y="3771900"/>
            <a:ext cx="1905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057400" y="2514600"/>
            <a:ext cx="457200" cy="3048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2000"/>
          </a:p>
        </p:txBody>
      </p:sp>
      <p:cxnSp>
        <p:nvCxnSpPr>
          <p:cNvPr id="22" name="Straight Connector 21"/>
          <p:cNvCxnSpPr>
            <a:stCxn id="21" idx="0"/>
            <a:endCxn id="7" idx="2"/>
          </p:cNvCxnSpPr>
          <p:nvPr/>
        </p:nvCxnSpPr>
        <p:spPr>
          <a:xfrm rot="5400000" flipH="1" flipV="1">
            <a:off x="2171700" y="2400300"/>
            <a:ext cx="228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" idx="0"/>
            <a:endCxn id="21" idx="3"/>
          </p:cNvCxnSpPr>
          <p:nvPr/>
        </p:nvCxnSpPr>
        <p:spPr>
          <a:xfrm rot="5400000" flipH="1" flipV="1">
            <a:off x="1878013" y="2801937"/>
            <a:ext cx="273050" cy="2190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5"/>
            <a:endCxn id="10" idx="0"/>
          </p:cNvCxnSpPr>
          <p:nvPr/>
        </p:nvCxnSpPr>
        <p:spPr>
          <a:xfrm rot="16200000" flipH="1">
            <a:off x="2420938" y="2801937"/>
            <a:ext cx="273050" cy="2190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553200" y="2514600"/>
            <a:ext cx="457200" cy="3048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2000"/>
          </a:p>
        </p:txBody>
      </p:sp>
      <p:cxnSp>
        <p:nvCxnSpPr>
          <p:cNvPr id="26" name="Straight Connector 25"/>
          <p:cNvCxnSpPr>
            <a:stCxn id="25" idx="0"/>
            <a:endCxn id="9" idx="2"/>
          </p:cNvCxnSpPr>
          <p:nvPr/>
        </p:nvCxnSpPr>
        <p:spPr>
          <a:xfrm rot="5400000" flipH="1" flipV="1">
            <a:off x="6667500" y="2400300"/>
            <a:ext cx="228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6" idx="0"/>
            <a:endCxn id="25" idx="3"/>
          </p:cNvCxnSpPr>
          <p:nvPr/>
        </p:nvCxnSpPr>
        <p:spPr>
          <a:xfrm rot="5400000" flipH="1" flipV="1">
            <a:off x="6373813" y="2801937"/>
            <a:ext cx="273050" cy="2190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5" idx="5"/>
            <a:endCxn id="15" idx="0"/>
          </p:cNvCxnSpPr>
          <p:nvPr/>
        </p:nvCxnSpPr>
        <p:spPr>
          <a:xfrm rot="16200000" flipH="1">
            <a:off x="6916738" y="2801937"/>
            <a:ext cx="273050" cy="2190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12" idx="2"/>
          </p:cNvCxnSpPr>
          <p:nvPr/>
        </p:nvCxnSpPr>
        <p:spPr>
          <a:xfrm rot="10800000">
            <a:off x="2362200" y="4495800"/>
            <a:ext cx="1676400" cy="609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17" idx="2"/>
          </p:cNvCxnSpPr>
          <p:nvPr/>
        </p:nvCxnSpPr>
        <p:spPr>
          <a:xfrm flipV="1">
            <a:off x="5257800" y="4495800"/>
            <a:ext cx="1524000" cy="609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172200" y="6172200"/>
            <a:ext cx="1371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/>
              <a:t>Client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/>
              <a:t>(East coast)</a:t>
            </a:r>
            <a:endParaRPr lang="en-US" sz="2000" dirty="0"/>
          </a:p>
        </p:txBody>
      </p:sp>
      <p:sp>
        <p:nvSpPr>
          <p:cNvPr id="32" name="Rectangle 31"/>
          <p:cNvSpPr/>
          <p:nvPr/>
        </p:nvSpPr>
        <p:spPr>
          <a:xfrm>
            <a:off x="4495800" y="1828800"/>
            <a:ext cx="304800" cy="22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33" name="Rectangle 32"/>
          <p:cNvSpPr/>
          <p:nvPr/>
        </p:nvSpPr>
        <p:spPr>
          <a:xfrm>
            <a:off x="3962400" y="1295400"/>
            <a:ext cx="1295400" cy="609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/>
              <a:t>Server VM</a:t>
            </a:r>
            <a:endParaRPr lang="en-US" sz="2000" dirty="0"/>
          </a:p>
        </p:txBody>
      </p:sp>
      <p:cxnSp>
        <p:nvCxnSpPr>
          <p:cNvPr id="34" name="Straight Connector 33"/>
          <p:cNvCxnSpPr>
            <a:stCxn id="25" idx="1"/>
            <a:endCxn id="32" idx="2"/>
          </p:cNvCxnSpPr>
          <p:nvPr/>
        </p:nvCxnSpPr>
        <p:spPr>
          <a:xfrm rot="16200000" flipV="1">
            <a:off x="5383260" y="1322341"/>
            <a:ext cx="501837" cy="19719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rved Down Arrow 34"/>
          <p:cNvSpPr/>
          <p:nvPr/>
        </p:nvSpPr>
        <p:spPr>
          <a:xfrm flipH="1" flipV="1">
            <a:off x="2743200" y="2209800"/>
            <a:ext cx="3657600" cy="990600"/>
          </a:xfrm>
          <a:prstGeom prst="curved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>
            <a:stCxn id="21" idx="6"/>
            <a:endCxn id="32" idx="2"/>
          </p:cNvCxnSpPr>
          <p:nvPr/>
        </p:nvCxnSpPr>
        <p:spPr>
          <a:xfrm flipV="1">
            <a:off x="2514600" y="2057400"/>
            <a:ext cx="2133600" cy="609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lide Number Placeholder 4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124200" y="6400800"/>
            <a:ext cx="152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39" name="Rectangle 38"/>
          <p:cNvSpPr/>
          <p:nvPr/>
        </p:nvSpPr>
        <p:spPr>
          <a:xfrm>
            <a:off x="1600200" y="61722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/>
              <a:t>Client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/>
              <a:t>(West coast)</a:t>
            </a:r>
            <a:endParaRPr lang="en-US" sz="2000" dirty="0"/>
          </a:p>
        </p:txBody>
      </p:sp>
      <p:sp>
        <p:nvSpPr>
          <p:cNvPr id="40" name="Cloud 39"/>
          <p:cNvSpPr/>
          <p:nvPr/>
        </p:nvSpPr>
        <p:spPr>
          <a:xfrm>
            <a:off x="3581400" y="4953000"/>
            <a:ext cx="1981200" cy="1143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en-US" dirty="0"/>
          </a:p>
        </p:txBody>
      </p:sp>
      <p:cxnSp>
        <p:nvCxnSpPr>
          <p:cNvPr id="41" name="Straight Connector 40"/>
          <p:cNvCxnSpPr>
            <a:endCxn id="44" idx="1"/>
          </p:cNvCxnSpPr>
          <p:nvPr/>
        </p:nvCxnSpPr>
        <p:spPr>
          <a:xfrm>
            <a:off x="5105400" y="5867400"/>
            <a:ext cx="914400" cy="685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38" idx="3"/>
          </p:cNvCxnSpPr>
          <p:nvPr/>
        </p:nvCxnSpPr>
        <p:spPr>
          <a:xfrm rot="10800000" flipV="1">
            <a:off x="3276600" y="5867400"/>
            <a:ext cx="838200" cy="685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457200" y="120084"/>
            <a:ext cx="8229600" cy="87051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Game Server Live Migration</a:t>
            </a:r>
            <a:endParaRPr lang="en-US" sz="3600" dirty="0"/>
          </a:p>
        </p:txBody>
      </p:sp>
      <p:sp>
        <p:nvSpPr>
          <p:cNvPr id="44" name="Rectangle 43"/>
          <p:cNvSpPr/>
          <p:nvPr/>
        </p:nvSpPr>
        <p:spPr>
          <a:xfrm>
            <a:off x="6019800" y="6400800"/>
            <a:ext cx="152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45" name="Freeform 44"/>
          <p:cNvSpPr/>
          <p:nvPr/>
        </p:nvSpPr>
        <p:spPr>
          <a:xfrm>
            <a:off x="4657060" y="1998921"/>
            <a:ext cx="2411819" cy="4582632"/>
          </a:xfrm>
          <a:custGeom>
            <a:avLst/>
            <a:gdLst>
              <a:gd name="connsiteX0" fmla="*/ 1467293 w 2411819"/>
              <a:gd name="connsiteY0" fmla="*/ 4582632 h 4582632"/>
              <a:gd name="connsiteX1" fmla="*/ 340242 w 2411819"/>
              <a:gd name="connsiteY1" fmla="*/ 3721395 h 4582632"/>
              <a:gd name="connsiteX2" fmla="*/ 648587 w 2411819"/>
              <a:gd name="connsiteY2" fmla="*/ 3094074 h 4582632"/>
              <a:gd name="connsiteX3" fmla="*/ 2158410 w 2411819"/>
              <a:gd name="connsiteY3" fmla="*/ 2530549 h 4582632"/>
              <a:gd name="connsiteX4" fmla="*/ 1711842 w 2411819"/>
              <a:gd name="connsiteY4" fmla="*/ 1190846 h 4582632"/>
              <a:gd name="connsiteX5" fmla="*/ 2126512 w 2411819"/>
              <a:gd name="connsiteY5" fmla="*/ 669851 h 4582632"/>
              <a:gd name="connsiteX6" fmla="*/ 0 w 2411819"/>
              <a:gd name="connsiteY6" fmla="*/ 0 h 4582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1819" h="4582632">
                <a:moveTo>
                  <a:pt x="1467293" y="4582632"/>
                </a:moveTo>
                <a:cubicBezTo>
                  <a:pt x="971993" y="4276060"/>
                  <a:pt x="476693" y="3969488"/>
                  <a:pt x="340242" y="3721395"/>
                </a:cubicBezTo>
                <a:cubicBezTo>
                  <a:pt x="203791" y="3473302"/>
                  <a:pt x="345559" y="3292548"/>
                  <a:pt x="648587" y="3094074"/>
                </a:cubicBezTo>
                <a:cubicBezTo>
                  <a:pt x="951615" y="2895600"/>
                  <a:pt x="1981201" y="2847754"/>
                  <a:pt x="2158410" y="2530549"/>
                </a:cubicBezTo>
                <a:cubicBezTo>
                  <a:pt x="2335619" y="2213344"/>
                  <a:pt x="1717158" y="1500962"/>
                  <a:pt x="1711842" y="1190846"/>
                </a:cubicBezTo>
                <a:cubicBezTo>
                  <a:pt x="1706526" y="880730"/>
                  <a:pt x="2411819" y="868325"/>
                  <a:pt x="2126512" y="669851"/>
                </a:cubicBezTo>
                <a:cubicBezTo>
                  <a:pt x="1841205" y="471377"/>
                  <a:pt x="920602" y="235688"/>
                  <a:pt x="0" y="0"/>
                </a:cubicBezTo>
              </a:path>
            </a:pathLst>
          </a:cu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3179135" y="1998921"/>
            <a:ext cx="3797596" cy="4550735"/>
          </a:xfrm>
          <a:custGeom>
            <a:avLst/>
            <a:gdLst>
              <a:gd name="connsiteX0" fmla="*/ 0 w 3797596"/>
              <a:gd name="connsiteY0" fmla="*/ 4550735 h 4550735"/>
              <a:gd name="connsiteX1" fmla="*/ 776177 w 3797596"/>
              <a:gd name="connsiteY1" fmla="*/ 3934046 h 4550735"/>
              <a:gd name="connsiteX2" fmla="*/ 1998921 w 3797596"/>
              <a:gd name="connsiteY2" fmla="*/ 3115339 h 4550735"/>
              <a:gd name="connsiteX3" fmla="*/ 3540642 w 3797596"/>
              <a:gd name="connsiteY3" fmla="*/ 2413591 h 4550735"/>
              <a:gd name="connsiteX4" fmla="*/ 3104707 w 3797596"/>
              <a:gd name="connsiteY4" fmla="*/ 1254642 h 4550735"/>
              <a:gd name="connsiteX5" fmla="*/ 3519377 w 3797596"/>
              <a:gd name="connsiteY5" fmla="*/ 659219 h 4550735"/>
              <a:gd name="connsiteX6" fmla="*/ 1435395 w 3797596"/>
              <a:gd name="connsiteY6" fmla="*/ 0 h 4550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97596" h="4550735">
                <a:moveTo>
                  <a:pt x="0" y="4550735"/>
                </a:moveTo>
                <a:cubicBezTo>
                  <a:pt x="221512" y="4362007"/>
                  <a:pt x="443024" y="4173279"/>
                  <a:pt x="776177" y="3934046"/>
                </a:cubicBezTo>
                <a:cubicBezTo>
                  <a:pt x="1109331" y="3694813"/>
                  <a:pt x="1538177" y="3368748"/>
                  <a:pt x="1998921" y="3115339"/>
                </a:cubicBezTo>
                <a:cubicBezTo>
                  <a:pt x="2459665" y="2861930"/>
                  <a:pt x="3356344" y="2723707"/>
                  <a:pt x="3540642" y="2413591"/>
                </a:cubicBezTo>
                <a:cubicBezTo>
                  <a:pt x="3724940" y="2103475"/>
                  <a:pt x="3108251" y="1547037"/>
                  <a:pt x="3104707" y="1254642"/>
                </a:cubicBezTo>
                <a:cubicBezTo>
                  <a:pt x="3101163" y="962247"/>
                  <a:pt x="3797596" y="868326"/>
                  <a:pt x="3519377" y="659219"/>
                </a:cubicBezTo>
                <a:cubicBezTo>
                  <a:pt x="3241158" y="450112"/>
                  <a:pt x="2338276" y="225056"/>
                  <a:pt x="1435395" y="0"/>
                </a:cubicBezTo>
              </a:path>
            </a:pathLst>
          </a:cu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2014870" y="2020186"/>
            <a:ext cx="4777562" cy="4572000"/>
          </a:xfrm>
          <a:custGeom>
            <a:avLst/>
            <a:gdLst>
              <a:gd name="connsiteX0" fmla="*/ 1153632 w 4777562"/>
              <a:gd name="connsiteY0" fmla="*/ 4572000 h 4572000"/>
              <a:gd name="connsiteX1" fmla="*/ 1951074 w 4777562"/>
              <a:gd name="connsiteY1" fmla="*/ 3891516 h 4572000"/>
              <a:gd name="connsiteX2" fmla="*/ 3269511 w 4777562"/>
              <a:gd name="connsiteY2" fmla="*/ 3040912 h 4572000"/>
              <a:gd name="connsiteX3" fmla="*/ 4694274 w 4777562"/>
              <a:gd name="connsiteY3" fmla="*/ 2456121 h 4572000"/>
              <a:gd name="connsiteX4" fmla="*/ 3769242 w 4777562"/>
              <a:gd name="connsiteY4" fmla="*/ 1701209 h 4572000"/>
              <a:gd name="connsiteX5" fmla="*/ 1270590 w 4777562"/>
              <a:gd name="connsiteY5" fmla="*/ 1711842 h 4572000"/>
              <a:gd name="connsiteX6" fmla="*/ 675167 w 4777562"/>
              <a:gd name="connsiteY6" fmla="*/ 1116419 h 4572000"/>
              <a:gd name="connsiteX7" fmla="*/ 303028 w 4777562"/>
              <a:gd name="connsiteY7" fmla="*/ 669851 h 4572000"/>
              <a:gd name="connsiteX8" fmla="*/ 2493335 w 4777562"/>
              <a:gd name="connsiteY8" fmla="*/ 0 h 4572000"/>
              <a:gd name="connsiteX9" fmla="*/ 2493335 w 4777562"/>
              <a:gd name="connsiteY9" fmla="*/ 0 h 4572000"/>
              <a:gd name="connsiteX10" fmla="*/ 2493335 w 4777562"/>
              <a:gd name="connsiteY10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77562" h="4572000">
                <a:moveTo>
                  <a:pt x="1153632" y="4572000"/>
                </a:moveTo>
                <a:cubicBezTo>
                  <a:pt x="1376030" y="4359348"/>
                  <a:pt x="1598428" y="4146697"/>
                  <a:pt x="1951074" y="3891516"/>
                </a:cubicBezTo>
                <a:cubicBezTo>
                  <a:pt x="2303720" y="3636335"/>
                  <a:pt x="2812311" y="3280144"/>
                  <a:pt x="3269511" y="3040912"/>
                </a:cubicBezTo>
                <a:cubicBezTo>
                  <a:pt x="3726711" y="2801680"/>
                  <a:pt x="4610986" y="2679405"/>
                  <a:pt x="4694274" y="2456121"/>
                </a:cubicBezTo>
                <a:cubicBezTo>
                  <a:pt x="4777562" y="2232837"/>
                  <a:pt x="4339856" y="1825255"/>
                  <a:pt x="3769242" y="1701209"/>
                </a:cubicBezTo>
                <a:cubicBezTo>
                  <a:pt x="3198628" y="1577163"/>
                  <a:pt x="1786269" y="1809307"/>
                  <a:pt x="1270590" y="1711842"/>
                </a:cubicBezTo>
                <a:cubicBezTo>
                  <a:pt x="754911" y="1614377"/>
                  <a:pt x="836427" y="1290084"/>
                  <a:pt x="675167" y="1116419"/>
                </a:cubicBezTo>
                <a:cubicBezTo>
                  <a:pt x="513907" y="942754"/>
                  <a:pt x="0" y="855921"/>
                  <a:pt x="303028" y="669851"/>
                </a:cubicBezTo>
                <a:cubicBezTo>
                  <a:pt x="606056" y="483781"/>
                  <a:pt x="2493335" y="0"/>
                  <a:pt x="2493335" y="0"/>
                </a:cubicBezTo>
                <a:lnTo>
                  <a:pt x="2493335" y="0"/>
                </a:lnTo>
                <a:lnTo>
                  <a:pt x="2493335" y="0"/>
                </a:lnTo>
              </a:path>
            </a:pathLst>
          </a:cu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1908545" y="1935126"/>
            <a:ext cx="2748515" cy="4667693"/>
          </a:xfrm>
          <a:custGeom>
            <a:avLst/>
            <a:gdLst>
              <a:gd name="connsiteX0" fmla="*/ 1217427 w 2748515"/>
              <a:gd name="connsiteY0" fmla="*/ 4667693 h 4667693"/>
              <a:gd name="connsiteX1" fmla="*/ 2153092 w 2748515"/>
              <a:gd name="connsiteY1" fmla="*/ 4051004 h 4667693"/>
              <a:gd name="connsiteX2" fmla="*/ 2089297 w 2748515"/>
              <a:gd name="connsiteY2" fmla="*/ 3211032 h 4667693"/>
              <a:gd name="connsiteX3" fmla="*/ 515678 w 2748515"/>
              <a:gd name="connsiteY3" fmla="*/ 2530548 h 4667693"/>
              <a:gd name="connsiteX4" fmla="*/ 738962 w 2748515"/>
              <a:gd name="connsiteY4" fmla="*/ 1297172 h 4667693"/>
              <a:gd name="connsiteX5" fmla="*/ 334925 w 2748515"/>
              <a:gd name="connsiteY5" fmla="*/ 765544 h 4667693"/>
              <a:gd name="connsiteX6" fmla="*/ 2748515 w 2748515"/>
              <a:gd name="connsiteY6" fmla="*/ 0 h 4667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48515" h="4667693">
                <a:moveTo>
                  <a:pt x="1217427" y="4667693"/>
                </a:moveTo>
                <a:cubicBezTo>
                  <a:pt x="1612603" y="4480737"/>
                  <a:pt x="2007780" y="4293781"/>
                  <a:pt x="2153092" y="4051004"/>
                </a:cubicBezTo>
                <a:cubicBezTo>
                  <a:pt x="2298404" y="3808227"/>
                  <a:pt x="2362199" y="3464441"/>
                  <a:pt x="2089297" y="3211032"/>
                </a:cubicBezTo>
                <a:cubicBezTo>
                  <a:pt x="1816395" y="2957623"/>
                  <a:pt x="740734" y="2849525"/>
                  <a:pt x="515678" y="2530548"/>
                </a:cubicBezTo>
                <a:cubicBezTo>
                  <a:pt x="290622" y="2211571"/>
                  <a:pt x="769087" y="1591339"/>
                  <a:pt x="738962" y="1297172"/>
                </a:cubicBezTo>
                <a:cubicBezTo>
                  <a:pt x="708837" y="1003005"/>
                  <a:pt x="0" y="981739"/>
                  <a:pt x="334925" y="765544"/>
                </a:cubicBezTo>
                <a:cubicBezTo>
                  <a:pt x="669850" y="549349"/>
                  <a:pt x="1709182" y="274674"/>
                  <a:pt x="2748515" y="0"/>
                </a:cubicBezTo>
              </a:path>
            </a:pathLst>
          </a:cu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ultiply 48"/>
          <p:cNvSpPr/>
          <p:nvPr/>
        </p:nvSpPr>
        <p:spPr>
          <a:xfrm>
            <a:off x="1828800" y="3810000"/>
            <a:ext cx="762000" cy="6096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505200" y="3810000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 big detour!</a:t>
            </a:r>
            <a:endParaRPr lang="en-US" sz="3200" b="1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5" grpId="0" animBg="1"/>
      <p:bldP spid="31" grpId="0" animBg="1"/>
      <p:bldP spid="31" grpId="1" animBg="1"/>
      <p:bldP spid="35" grpId="0" animBg="1"/>
      <p:bldP spid="35" grpId="1" animBg="1"/>
      <p:bldP spid="38" grpId="0" animBg="1"/>
      <p:bldP spid="39" grpId="0" animBg="1"/>
      <p:bldP spid="40" grpId="0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7" grpId="2" animBg="1"/>
      <p:bldP spid="48" grpId="0" animBg="1"/>
      <p:bldP spid="48" grpId="1" animBg="1"/>
      <p:bldP spid="49" grpId="0" animBg="1"/>
      <p:bldP spid="49" grpId="1" animBg="1"/>
      <p:bldP spid="5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47800" y="1295400"/>
            <a:ext cx="1752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/>
              <a:t>Host_1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/>
              <a:t>(San Francisco)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2133600" y="2057400"/>
            <a:ext cx="304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11" name="Rectangle 10"/>
          <p:cNvSpPr/>
          <p:nvPr/>
        </p:nvSpPr>
        <p:spPr>
          <a:xfrm>
            <a:off x="5943600" y="1295400"/>
            <a:ext cx="1752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/>
              <a:t>Host_2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/>
              <a:t>(Chicago)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6629400" y="2057400"/>
            <a:ext cx="304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15" name="Rectangle 14"/>
          <p:cNvSpPr/>
          <p:nvPr/>
        </p:nvSpPr>
        <p:spPr>
          <a:xfrm>
            <a:off x="2514600" y="3048000"/>
            <a:ext cx="304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16" name="Rectangle 15"/>
          <p:cNvSpPr/>
          <p:nvPr/>
        </p:nvSpPr>
        <p:spPr>
          <a:xfrm>
            <a:off x="1752600" y="3048000"/>
            <a:ext cx="304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19" name="Rectangle 18"/>
          <p:cNvSpPr/>
          <p:nvPr/>
        </p:nvSpPr>
        <p:spPr>
          <a:xfrm>
            <a:off x="2209800" y="4267200"/>
            <a:ext cx="304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20" name="Rectangle 19"/>
          <p:cNvSpPr/>
          <p:nvPr/>
        </p:nvSpPr>
        <p:spPr>
          <a:xfrm>
            <a:off x="3276600" y="3657600"/>
            <a:ext cx="304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22" name="Rounded Rectangle 21"/>
          <p:cNvSpPr/>
          <p:nvPr/>
        </p:nvSpPr>
        <p:spPr>
          <a:xfrm>
            <a:off x="1219200" y="3276600"/>
            <a:ext cx="2133600" cy="9906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/>
              <a:t>Router 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010400" y="3048000"/>
            <a:ext cx="304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24" name="Rectangle 23"/>
          <p:cNvSpPr/>
          <p:nvPr/>
        </p:nvSpPr>
        <p:spPr>
          <a:xfrm>
            <a:off x="6248400" y="3048000"/>
            <a:ext cx="304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27" name="Rectangle 26"/>
          <p:cNvSpPr/>
          <p:nvPr/>
        </p:nvSpPr>
        <p:spPr>
          <a:xfrm>
            <a:off x="6629400" y="4267200"/>
            <a:ext cx="304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28" name="Rectangle 27"/>
          <p:cNvSpPr/>
          <p:nvPr/>
        </p:nvSpPr>
        <p:spPr>
          <a:xfrm>
            <a:off x="5486400" y="3657600"/>
            <a:ext cx="304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31" name="Rounded Rectangle 30"/>
          <p:cNvSpPr/>
          <p:nvPr/>
        </p:nvSpPr>
        <p:spPr>
          <a:xfrm>
            <a:off x="5715000" y="3276600"/>
            <a:ext cx="2133600" cy="9906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/>
              <a:t>Router 2</a:t>
            </a:r>
            <a:endParaRPr lang="en-US" sz="2000" dirty="0"/>
          </a:p>
        </p:txBody>
      </p:sp>
      <p:cxnSp>
        <p:nvCxnSpPr>
          <p:cNvPr id="38" name="Straight Connector 37"/>
          <p:cNvCxnSpPr>
            <a:stCxn id="20" idx="3"/>
            <a:endCxn id="28" idx="1"/>
          </p:cNvCxnSpPr>
          <p:nvPr/>
        </p:nvCxnSpPr>
        <p:spPr>
          <a:xfrm>
            <a:off x="3581400" y="3771900"/>
            <a:ext cx="1905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057400" y="2514600"/>
            <a:ext cx="457200" cy="3048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2000"/>
          </a:p>
        </p:txBody>
      </p:sp>
      <p:cxnSp>
        <p:nvCxnSpPr>
          <p:cNvPr id="40" name="Straight Connector 39"/>
          <p:cNvCxnSpPr>
            <a:stCxn id="39" idx="0"/>
            <a:endCxn id="10" idx="2"/>
          </p:cNvCxnSpPr>
          <p:nvPr/>
        </p:nvCxnSpPr>
        <p:spPr>
          <a:xfrm rot="5400000" flipH="1" flipV="1">
            <a:off x="2171700" y="2400300"/>
            <a:ext cx="228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6" idx="0"/>
            <a:endCxn id="39" idx="3"/>
          </p:cNvCxnSpPr>
          <p:nvPr/>
        </p:nvCxnSpPr>
        <p:spPr>
          <a:xfrm rot="5400000" flipH="1" flipV="1">
            <a:off x="1878013" y="2801937"/>
            <a:ext cx="273050" cy="2190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9" idx="5"/>
            <a:endCxn id="15" idx="0"/>
          </p:cNvCxnSpPr>
          <p:nvPr/>
        </p:nvCxnSpPr>
        <p:spPr>
          <a:xfrm rot="16200000" flipH="1">
            <a:off x="2420938" y="2801937"/>
            <a:ext cx="273050" cy="2190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553200" y="2514600"/>
            <a:ext cx="457200" cy="3048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2000"/>
          </a:p>
        </p:txBody>
      </p:sp>
      <p:cxnSp>
        <p:nvCxnSpPr>
          <p:cNvPr id="44" name="Straight Connector 43"/>
          <p:cNvCxnSpPr>
            <a:stCxn id="43" idx="0"/>
            <a:endCxn id="12" idx="2"/>
          </p:cNvCxnSpPr>
          <p:nvPr/>
        </p:nvCxnSpPr>
        <p:spPr>
          <a:xfrm rot="5400000" flipH="1" flipV="1">
            <a:off x="6667500" y="2400300"/>
            <a:ext cx="228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4" idx="0"/>
            <a:endCxn id="43" idx="3"/>
          </p:cNvCxnSpPr>
          <p:nvPr/>
        </p:nvCxnSpPr>
        <p:spPr>
          <a:xfrm rot="5400000" flipH="1" flipV="1">
            <a:off x="6373813" y="2801937"/>
            <a:ext cx="273050" cy="2190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3" idx="5"/>
            <a:endCxn id="23" idx="0"/>
          </p:cNvCxnSpPr>
          <p:nvPr/>
        </p:nvCxnSpPr>
        <p:spPr>
          <a:xfrm rot="16200000" flipH="1">
            <a:off x="6916738" y="2801937"/>
            <a:ext cx="273050" cy="2190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19" idx="2"/>
          </p:cNvCxnSpPr>
          <p:nvPr/>
        </p:nvCxnSpPr>
        <p:spPr>
          <a:xfrm rot="10800000">
            <a:off x="2362200" y="4495800"/>
            <a:ext cx="1676400" cy="609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27" idx="2"/>
          </p:cNvCxnSpPr>
          <p:nvPr/>
        </p:nvCxnSpPr>
        <p:spPr>
          <a:xfrm flipV="1">
            <a:off x="5257800" y="4495800"/>
            <a:ext cx="1524000" cy="609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495800" y="1828800"/>
            <a:ext cx="304800" cy="228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61" name="Rectangle 60"/>
          <p:cNvSpPr/>
          <p:nvPr/>
        </p:nvSpPr>
        <p:spPr>
          <a:xfrm>
            <a:off x="3962400" y="1295400"/>
            <a:ext cx="1295400" cy="609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/>
              <a:t>Server VM</a:t>
            </a:r>
            <a:endParaRPr lang="en-US" sz="2000" dirty="0"/>
          </a:p>
        </p:txBody>
      </p:sp>
      <p:cxnSp>
        <p:nvCxnSpPr>
          <p:cNvPr id="62" name="Straight Connector 61"/>
          <p:cNvCxnSpPr>
            <a:stCxn id="43" idx="1"/>
            <a:endCxn id="60" idx="2"/>
          </p:cNvCxnSpPr>
          <p:nvPr/>
        </p:nvCxnSpPr>
        <p:spPr>
          <a:xfrm rot="16200000" flipV="1">
            <a:off x="5383260" y="1322341"/>
            <a:ext cx="501837" cy="19719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rved Down Arrow 58"/>
          <p:cNvSpPr/>
          <p:nvPr/>
        </p:nvSpPr>
        <p:spPr>
          <a:xfrm flipV="1">
            <a:off x="2743200" y="2209800"/>
            <a:ext cx="3733800" cy="990600"/>
          </a:xfrm>
          <a:prstGeom prst="curved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65" name="Straight Connector 64"/>
          <p:cNvCxnSpPr>
            <a:stCxn id="39" idx="6"/>
            <a:endCxn id="60" idx="2"/>
          </p:cNvCxnSpPr>
          <p:nvPr/>
        </p:nvCxnSpPr>
        <p:spPr>
          <a:xfrm flipV="1">
            <a:off x="2514600" y="2057400"/>
            <a:ext cx="2133600" cy="609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3124200" y="6400800"/>
            <a:ext cx="152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67" name="Rectangle 66"/>
          <p:cNvSpPr/>
          <p:nvPr/>
        </p:nvSpPr>
        <p:spPr>
          <a:xfrm>
            <a:off x="1600200" y="61722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/>
              <a:t>Client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/>
              <a:t>(West coast)</a:t>
            </a:r>
            <a:endParaRPr lang="en-US" sz="2000" dirty="0"/>
          </a:p>
        </p:txBody>
      </p:sp>
      <p:sp>
        <p:nvSpPr>
          <p:cNvPr id="70" name="Cloud 69"/>
          <p:cNvSpPr/>
          <p:nvPr/>
        </p:nvSpPr>
        <p:spPr>
          <a:xfrm>
            <a:off x="3581400" y="4953000"/>
            <a:ext cx="1981200" cy="1143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en-US" dirty="0"/>
          </a:p>
        </p:txBody>
      </p:sp>
      <p:cxnSp>
        <p:nvCxnSpPr>
          <p:cNvPr id="73" name="Straight Connector 72"/>
          <p:cNvCxnSpPr>
            <a:endCxn id="57" idx="3"/>
          </p:cNvCxnSpPr>
          <p:nvPr/>
        </p:nvCxnSpPr>
        <p:spPr>
          <a:xfrm rot="10800000" flipV="1">
            <a:off x="3276600" y="5867400"/>
            <a:ext cx="838200" cy="685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itle 1"/>
          <p:cNvSpPr>
            <a:spLocks noGrp="1"/>
          </p:cNvSpPr>
          <p:nvPr>
            <p:ph type="title"/>
          </p:nvPr>
        </p:nvSpPr>
        <p:spPr>
          <a:xfrm>
            <a:off x="457200" y="120084"/>
            <a:ext cx="8229600" cy="87051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Rollback: Game Server Live Migration</a:t>
            </a:r>
            <a:endParaRPr lang="en-US" sz="3600" dirty="0"/>
          </a:p>
        </p:txBody>
      </p:sp>
      <p:sp>
        <p:nvSpPr>
          <p:cNvPr id="104" name="Freeform 103"/>
          <p:cNvSpPr/>
          <p:nvPr/>
        </p:nvSpPr>
        <p:spPr>
          <a:xfrm>
            <a:off x="3179135" y="1998921"/>
            <a:ext cx="3797596" cy="4550735"/>
          </a:xfrm>
          <a:custGeom>
            <a:avLst/>
            <a:gdLst>
              <a:gd name="connsiteX0" fmla="*/ 0 w 3797596"/>
              <a:gd name="connsiteY0" fmla="*/ 4550735 h 4550735"/>
              <a:gd name="connsiteX1" fmla="*/ 776177 w 3797596"/>
              <a:gd name="connsiteY1" fmla="*/ 3934046 h 4550735"/>
              <a:gd name="connsiteX2" fmla="*/ 1998921 w 3797596"/>
              <a:gd name="connsiteY2" fmla="*/ 3115339 h 4550735"/>
              <a:gd name="connsiteX3" fmla="*/ 3540642 w 3797596"/>
              <a:gd name="connsiteY3" fmla="*/ 2413591 h 4550735"/>
              <a:gd name="connsiteX4" fmla="*/ 3104707 w 3797596"/>
              <a:gd name="connsiteY4" fmla="*/ 1254642 h 4550735"/>
              <a:gd name="connsiteX5" fmla="*/ 3519377 w 3797596"/>
              <a:gd name="connsiteY5" fmla="*/ 659219 h 4550735"/>
              <a:gd name="connsiteX6" fmla="*/ 1435395 w 3797596"/>
              <a:gd name="connsiteY6" fmla="*/ 0 h 4550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97596" h="4550735">
                <a:moveTo>
                  <a:pt x="0" y="4550735"/>
                </a:moveTo>
                <a:cubicBezTo>
                  <a:pt x="221512" y="4362007"/>
                  <a:pt x="443024" y="4173279"/>
                  <a:pt x="776177" y="3934046"/>
                </a:cubicBezTo>
                <a:cubicBezTo>
                  <a:pt x="1109331" y="3694813"/>
                  <a:pt x="1538177" y="3368748"/>
                  <a:pt x="1998921" y="3115339"/>
                </a:cubicBezTo>
                <a:cubicBezTo>
                  <a:pt x="2459665" y="2861930"/>
                  <a:pt x="3356344" y="2723707"/>
                  <a:pt x="3540642" y="2413591"/>
                </a:cubicBezTo>
                <a:cubicBezTo>
                  <a:pt x="3724940" y="2103475"/>
                  <a:pt x="3108251" y="1547037"/>
                  <a:pt x="3104707" y="1254642"/>
                </a:cubicBezTo>
                <a:cubicBezTo>
                  <a:pt x="3101163" y="962247"/>
                  <a:pt x="3797596" y="868326"/>
                  <a:pt x="3519377" y="659219"/>
                </a:cubicBezTo>
                <a:cubicBezTo>
                  <a:pt x="3241158" y="450112"/>
                  <a:pt x="2338276" y="225056"/>
                  <a:pt x="1435395" y="0"/>
                </a:cubicBezTo>
              </a:path>
            </a:pathLst>
          </a:cu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reeform 104"/>
          <p:cNvSpPr/>
          <p:nvPr/>
        </p:nvSpPr>
        <p:spPr>
          <a:xfrm>
            <a:off x="2014870" y="2020186"/>
            <a:ext cx="4777562" cy="4572000"/>
          </a:xfrm>
          <a:custGeom>
            <a:avLst/>
            <a:gdLst>
              <a:gd name="connsiteX0" fmla="*/ 1153632 w 4777562"/>
              <a:gd name="connsiteY0" fmla="*/ 4572000 h 4572000"/>
              <a:gd name="connsiteX1" fmla="*/ 1951074 w 4777562"/>
              <a:gd name="connsiteY1" fmla="*/ 3891516 h 4572000"/>
              <a:gd name="connsiteX2" fmla="*/ 3269511 w 4777562"/>
              <a:gd name="connsiteY2" fmla="*/ 3040912 h 4572000"/>
              <a:gd name="connsiteX3" fmla="*/ 4694274 w 4777562"/>
              <a:gd name="connsiteY3" fmla="*/ 2456121 h 4572000"/>
              <a:gd name="connsiteX4" fmla="*/ 3769242 w 4777562"/>
              <a:gd name="connsiteY4" fmla="*/ 1701209 h 4572000"/>
              <a:gd name="connsiteX5" fmla="*/ 1270590 w 4777562"/>
              <a:gd name="connsiteY5" fmla="*/ 1711842 h 4572000"/>
              <a:gd name="connsiteX6" fmla="*/ 675167 w 4777562"/>
              <a:gd name="connsiteY6" fmla="*/ 1116419 h 4572000"/>
              <a:gd name="connsiteX7" fmla="*/ 303028 w 4777562"/>
              <a:gd name="connsiteY7" fmla="*/ 669851 h 4572000"/>
              <a:gd name="connsiteX8" fmla="*/ 2493335 w 4777562"/>
              <a:gd name="connsiteY8" fmla="*/ 0 h 4572000"/>
              <a:gd name="connsiteX9" fmla="*/ 2493335 w 4777562"/>
              <a:gd name="connsiteY9" fmla="*/ 0 h 4572000"/>
              <a:gd name="connsiteX10" fmla="*/ 2493335 w 4777562"/>
              <a:gd name="connsiteY10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77562" h="4572000">
                <a:moveTo>
                  <a:pt x="1153632" y="4572000"/>
                </a:moveTo>
                <a:cubicBezTo>
                  <a:pt x="1376030" y="4359348"/>
                  <a:pt x="1598428" y="4146697"/>
                  <a:pt x="1951074" y="3891516"/>
                </a:cubicBezTo>
                <a:cubicBezTo>
                  <a:pt x="2303720" y="3636335"/>
                  <a:pt x="2812311" y="3280144"/>
                  <a:pt x="3269511" y="3040912"/>
                </a:cubicBezTo>
                <a:cubicBezTo>
                  <a:pt x="3726711" y="2801680"/>
                  <a:pt x="4610986" y="2679405"/>
                  <a:pt x="4694274" y="2456121"/>
                </a:cubicBezTo>
                <a:cubicBezTo>
                  <a:pt x="4777562" y="2232837"/>
                  <a:pt x="4339856" y="1825255"/>
                  <a:pt x="3769242" y="1701209"/>
                </a:cubicBezTo>
                <a:cubicBezTo>
                  <a:pt x="3198628" y="1577163"/>
                  <a:pt x="1786269" y="1809307"/>
                  <a:pt x="1270590" y="1711842"/>
                </a:cubicBezTo>
                <a:cubicBezTo>
                  <a:pt x="754911" y="1614377"/>
                  <a:pt x="836427" y="1290084"/>
                  <a:pt x="675167" y="1116419"/>
                </a:cubicBezTo>
                <a:cubicBezTo>
                  <a:pt x="513907" y="942754"/>
                  <a:pt x="0" y="855921"/>
                  <a:pt x="303028" y="669851"/>
                </a:cubicBezTo>
                <a:cubicBezTo>
                  <a:pt x="606056" y="483781"/>
                  <a:pt x="2493335" y="0"/>
                  <a:pt x="2493335" y="0"/>
                </a:cubicBezTo>
                <a:lnTo>
                  <a:pt x="2493335" y="0"/>
                </a:lnTo>
                <a:lnTo>
                  <a:pt x="2493335" y="0"/>
                </a:lnTo>
              </a:path>
            </a:pathLst>
          </a:cu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505200" y="3810000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 big detour!</a:t>
            </a:r>
            <a:endParaRPr lang="en-US" sz="3200" b="1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104" grpId="0" animBg="1"/>
      <p:bldP spid="105" grpId="0" animBg="1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in 2001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BFCE-604E-462A-9222-6D4207CB971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Cloud"/>
          <p:cNvSpPr>
            <a:spLocks noChangeAspect="1" noEditPoints="1" noChangeArrowheads="1"/>
          </p:cNvSpPr>
          <p:nvPr/>
        </p:nvSpPr>
        <p:spPr bwMode="auto">
          <a:xfrm>
            <a:off x="1295400" y="1295400"/>
            <a:ext cx="6875372" cy="4607454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05200" y="3124200"/>
            <a:ext cx="1988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Internet</a:t>
            </a:r>
            <a:endParaRPr lang="en-US" sz="2800" dirty="0"/>
          </a:p>
        </p:txBody>
      </p:sp>
      <p:pic>
        <p:nvPicPr>
          <p:cNvPr id="87042" name="Picture 2" descr="C:\Program Files\Microsoft Office\MEDIA\CAGCAT10\j0205582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4953000"/>
            <a:ext cx="659739" cy="605412"/>
          </a:xfrm>
          <a:prstGeom prst="rect">
            <a:avLst/>
          </a:prstGeom>
          <a:noFill/>
        </p:spPr>
      </p:pic>
      <p:pic>
        <p:nvPicPr>
          <p:cNvPr id="11" name="Picture 2" descr="C:\Program Files\Microsoft Office\MEDIA\CAGCAT10\j0205582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3733800"/>
            <a:ext cx="659739" cy="605412"/>
          </a:xfrm>
          <a:prstGeom prst="rect">
            <a:avLst/>
          </a:prstGeom>
          <a:noFill/>
        </p:spPr>
      </p:pic>
      <p:pic>
        <p:nvPicPr>
          <p:cNvPr id="12" name="Picture 2" descr="C:\Program Files\Microsoft Office\MEDIA\CAGCAT10\j0205582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1371600"/>
            <a:ext cx="659739" cy="605412"/>
          </a:xfrm>
          <a:prstGeom prst="rect">
            <a:avLst/>
          </a:prstGeom>
          <a:noFill/>
        </p:spPr>
      </p:pic>
      <p:pic>
        <p:nvPicPr>
          <p:cNvPr id="13" name="Picture 2" descr="C:\Program Files\Microsoft Office\MEDIA\CAGCAT10\j0205582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5029200"/>
            <a:ext cx="659739" cy="605412"/>
          </a:xfrm>
          <a:prstGeom prst="rect">
            <a:avLst/>
          </a:prstGeom>
          <a:noFill/>
        </p:spPr>
      </p:pic>
      <p:pic>
        <p:nvPicPr>
          <p:cNvPr id="14" name="Picture 2" descr="C:\Program Files\Microsoft Office\MEDIA\CAGCAT10\j0205582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4061" y="1219200"/>
            <a:ext cx="659739" cy="605412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</a:t>
            </a:r>
            <a:r>
              <a:rPr lang="en-US" smtClean="0"/>
              <a:t>in 2011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53001"/>
            <a:ext cx="8229600" cy="6096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{Infrastructure | Platform | Software} As A Service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BFCE-604E-462A-9222-6D4207CB9714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8066" name="Picture 2" descr="http://upload.wikimedia.org/wikipedia/commons/thumb/b/b5/Cloud_computing.svg/1000px-Cloud_computing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219200"/>
            <a:ext cx="5486400" cy="380756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781800" y="1792069"/>
            <a:ext cx="1974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err="1" smtClean="0"/>
              <a:t>wikipedia</a:t>
            </a:r>
            <a:endParaRPr lang="en-US" dirty="0" smtClean="0"/>
          </a:p>
          <a:p>
            <a:r>
              <a:rPr lang="en-US" dirty="0" smtClean="0"/>
              <a:t>“Cloud computing”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Cloud: The Networking 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Emerging Service Trend:</a:t>
            </a:r>
          </a:p>
          <a:p>
            <a:pPr lvl="1"/>
            <a:r>
              <a:rPr lang="en-US" dirty="0" smtClean="0"/>
              <a:t>Virtual Private Cloud [</a:t>
            </a:r>
            <a:r>
              <a:rPr lang="en-US" dirty="0" err="1" smtClean="0"/>
              <a:t>HotCloud</a:t>
            </a:r>
            <a:r>
              <a:rPr lang="en-US" dirty="0" smtClean="0"/>
              <a:t> 2009]</a:t>
            </a:r>
          </a:p>
          <a:p>
            <a:pPr lvl="1"/>
            <a:r>
              <a:rPr lang="en-US" dirty="0" smtClean="0"/>
              <a:t>Cloud Bursting [</a:t>
            </a:r>
            <a:r>
              <a:rPr lang="en-US" dirty="0" err="1" smtClean="0"/>
              <a:t>Eurosys</a:t>
            </a:r>
            <a:r>
              <a:rPr lang="en-US" dirty="0" smtClean="0"/>
              <a:t> 2009, LANMAN 2010]</a:t>
            </a:r>
          </a:p>
          <a:p>
            <a:pPr lvl="1"/>
            <a:r>
              <a:rPr lang="en-US" dirty="0" smtClean="0"/>
              <a:t>Follow The Sun [LANMAN 2010]</a:t>
            </a:r>
          </a:p>
          <a:p>
            <a:pPr lvl="1"/>
            <a:r>
              <a:rPr lang="en-US" dirty="0" smtClean="0"/>
              <a:t>… 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BFCE-604E-462A-9222-6D4207CB9714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5486400" y="1002268"/>
            <a:ext cx="2895600" cy="1524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r"/>
            <a:r>
              <a:rPr lang="en-US" dirty="0" smtClean="0"/>
              <a:t>Chicago Data Center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BFCE-604E-462A-9222-6D4207CB971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120084"/>
            <a:ext cx="8229600" cy="870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Follow the sun: wide-area migration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19800" y="1688068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/>
              <a:t>Server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7469903" y="3886200"/>
            <a:ext cx="1140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East Coast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42536" y="3733800"/>
            <a:ext cx="1233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West Coast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57200" y="1002268"/>
            <a:ext cx="2971800" cy="1524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San Francisco Data Center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981200" y="16764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/>
              <a:t>Server</a:t>
            </a:r>
            <a:endParaRPr lang="en-US" sz="2000" dirty="0"/>
          </a:p>
        </p:txBody>
      </p:sp>
      <p:sp>
        <p:nvSpPr>
          <p:cNvPr id="23" name="Rectangle 22"/>
          <p:cNvSpPr/>
          <p:nvPr/>
        </p:nvSpPr>
        <p:spPr>
          <a:xfrm>
            <a:off x="6248400" y="1230868"/>
            <a:ext cx="762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/>
              <a:t>VM</a:t>
            </a:r>
            <a:endParaRPr lang="en-US" sz="2000" dirty="0"/>
          </a:p>
        </p:txBody>
      </p:sp>
      <p:graphicFrame>
        <p:nvGraphicFramePr>
          <p:cNvPr id="91138" name="Object 28"/>
          <p:cNvGraphicFramePr>
            <a:graphicFrameLocks noChangeAspect="1"/>
          </p:cNvGraphicFramePr>
          <p:nvPr/>
        </p:nvGraphicFramePr>
        <p:xfrm>
          <a:off x="5410200" y="2526268"/>
          <a:ext cx="762000" cy="701524"/>
        </p:xfrm>
        <a:graphic>
          <a:graphicData uri="http://schemas.openxmlformats.org/presentationml/2006/ole">
            <p:oleObj spid="_x0000_s91138" name="Visio" r:id="rId3" imgW="981034" imgH="1246553" progId="">
              <p:embed/>
            </p:oleObj>
          </a:graphicData>
        </a:graphic>
      </p:graphicFrame>
      <p:graphicFrame>
        <p:nvGraphicFramePr>
          <p:cNvPr id="91140" name="Object 6"/>
          <p:cNvGraphicFramePr>
            <a:graphicFrameLocks noChangeAspect="1"/>
          </p:cNvGraphicFramePr>
          <p:nvPr/>
        </p:nvGraphicFramePr>
        <p:xfrm>
          <a:off x="6324600" y="4834493"/>
          <a:ext cx="404813" cy="663575"/>
        </p:xfrm>
        <a:graphic>
          <a:graphicData uri="http://schemas.openxmlformats.org/presentationml/2006/ole">
            <p:oleObj spid="_x0000_s91140" name="Visio" r:id="rId4" imgW="719023" imgH="1252728" progId="">
              <p:embed/>
            </p:oleObj>
          </a:graphicData>
        </a:graphic>
      </p:graphicFrame>
      <p:graphicFrame>
        <p:nvGraphicFramePr>
          <p:cNvPr id="91141" name="Object 6"/>
          <p:cNvGraphicFramePr>
            <a:graphicFrameLocks noChangeAspect="1"/>
          </p:cNvGraphicFramePr>
          <p:nvPr/>
        </p:nvGraphicFramePr>
        <p:xfrm>
          <a:off x="6681788" y="4910693"/>
          <a:ext cx="404812" cy="663575"/>
        </p:xfrm>
        <a:graphic>
          <a:graphicData uri="http://schemas.openxmlformats.org/presentationml/2006/ole">
            <p:oleObj spid="_x0000_s91141" name="Visio" r:id="rId5" imgW="719023" imgH="1252728" progId="">
              <p:embed/>
            </p:oleObj>
          </a:graphicData>
        </a:graphic>
      </p:graphicFrame>
      <p:graphicFrame>
        <p:nvGraphicFramePr>
          <p:cNvPr id="91142" name="Object 6"/>
          <p:cNvGraphicFramePr>
            <a:graphicFrameLocks noChangeAspect="1"/>
          </p:cNvGraphicFramePr>
          <p:nvPr/>
        </p:nvGraphicFramePr>
        <p:xfrm>
          <a:off x="6834188" y="5063093"/>
          <a:ext cx="404812" cy="663575"/>
        </p:xfrm>
        <a:graphic>
          <a:graphicData uri="http://schemas.openxmlformats.org/presentationml/2006/ole">
            <p:oleObj spid="_x0000_s91142" name="Visio" r:id="rId6" imgW="719023" imgH="1252728" progId="">
              <p:embed/>
            </p:oleObj>
          </a:graphicData>
        </a:graphic>
      </p:graphicFrame>
      <p:graphicFrame>
        <p:nvGraphicFramePr>
          <p:cNvPr id="91143" name="Object 6"/>
          <p:cNvGraphicFramePr>
            <a:graphicFrameLocks noChangeAspect="1"/>
          </p:cNvGraphicFramePr>
          <p:nvPr/>
        </p:nvGraphicFramePr>
        <p:xfrm>
          <a:off x="6324600" y="5367893"/>
          <a:ext cx="404812" cy="663575"/>
        </p:xfrm>
        <a:graphic>
          <a:graphicData uri="http://schemas.openxmlformats.org/presentationml/2006/ole">
            <p:oleObj spid="_x0000_s91143" name="Visio" r:id="rId7" imgW="719023" imgH="1252728" progId="">
              <p:embed/>
            </p:oleObj>
          </a:graphicData>
        </a:graphic>
      </p:graphicFrame>
      <p:graphicFrame>
        <p:nvGraphicFramePr>
          <p:cNvPr id="91144" name="Object 6"/>
          <p:cNvGraphicFramePr>
            <a:graphicFrameLocks noChangeAspect="1"/>
          </p:cNvGraphicFramePr>
          <p:nvPr/>
        </p:nvGraphicFramePr>
        <p:xfrm>
          <a:off x="6553200" y="5117068"/>
          <a:ext cx="404812" cy="663575"/>
        </p:xfrm>
        <a:graphic>
          <a:graphicData uri="http://schemas.openxmlformats.org/presentationml/2006/ole">
            <p:oleObj spid="_x0000_s91144" name="Visio" r:id="rId8" imgW="719023" imgH="1252728" progId="">
              <p:embed/>
            </p:oleObj>
          </a:graphicData>
        </a:graphic>
      </p:graphicFrame>
      <p:graphicFrame>
        <p:nvGraphicFramePr>
          <p:cNvPr id="31" name="Object 29"/>
          <p:cNvGraphicFramePr>
            <a:graphicFrameLocks noChangeAspect="1"/>
          </p:cNvGraphicFramePr>
          <p:nvPr/>
        </p:nvGraphicFramePr>
        <p:xfrm>
          <a:off x="2971800" y="2526268"/>
          <a:ext cx="762000" cy="743981"/>
        </p:xfrm>
        <a:graphic>
          <a:graphicData uri="http://schemas.openxmlformats.org/presentationml/2006/ole">
            <p:oleObj spid="_x0000_s91145" name="Visio" r:id="rId9" imgW="981151" imgH="1246632" progId="">
              <p:embed/>
            </p:oleObj>
          </a:graphicData>
        </a:graphic>
      </p:graphicFrame>
      <p:graphicFrame>
        <p:nvGraphicFramePr>
          <p:cNvPr id="91149" name="Object 39"/>
          <p:cNvGraphicFramePr>
            <a:graphicFrameLocks noChangeAspect="1"/>
          </p:cNvGraphicFramePr>
          <p:nvPr/>
        </p:nvGraphicFramePr>
        <p:xfrm>
          <a:off x="2514600" y="4845606"/>
          <a:ext cx="369888" cy="576262"/>
        </p:xfrm>
        <a:graphic>
          <a:graphicData uri="http://schemas.openxmlformats.org/presentationml/2006/ole">
            <p:oleObj spid="_x0000_s91149" name="Visio" r:id="rId10" imgW="849240" imgH="1479600" progId="">
              <p:embed/>
            </p:oleObj>
          </a:graphicData>
        </a:graphic>
      </p:graphicFrame>
      <p:grpSp>
        <p:nvGrpSpPr>
          <p:cNvPr id="37" name="Group 29"/>
          <p:cNvGrpSpPr>
            <a:grpSpLocks/>
          </p:cNvGrpSpPr>
          <p:nvPr/>
        </p:nvGrpSpPr>
        <p:grpSpPr bwMode="auto">
          <a:xfrm>
            <a:off x="2514600" y="2907268"/>
            <a:ext cx="4191000" cy="2438400"/>
            <a:chOff x="1444" y="1997"/>
            <a:chExt cx="3020" cy="1939"/>
          </a:xfrm>
        </p:grpSpPr>
        <p:sp>
          <p:nvSpPr>
            <p:cNvPr id="38" name="Oval 30"/>
            <p:cNvSpPr>
              <a:spLocks noChangeArrowheads="1"/>
            </p:cNvSpPr>
            <p:nvPr/>
          </p:nvSpPr>
          <p:spPr bwMode="auto">
            <a:xfrm>
              <a:off x="2108" y="1997"/>
              <a:ext cx="1252" cy="59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>
                <a:latin typeface="Calibri" pitchFamily="34" charset="0"/>
              </a:endParaRPr>
            </a:p>
          </p:txBody>
        </p:sp>
        <p:sp>
          <p:nvSpPr>
            <p:cNvPr id="39" name="Oval 31"/>
            <p:cNvSpPr>
              <a:spLocks noChangeArrowheads="1"/>
            </p:cNvSpPr>
            <p:nvPr/>
          </p:nvSpPr>
          <p:spPr bwMode="auto">
            <a:xfrm>
              <a:off x="2844" y="2071"/>
              <a:ext cx="1178" cy="59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>
                <a:latin typeface="Calibri" pitchFamily="34" charset="0"/>
              </a:endParaRPr>
            </a:p>
          </p:txBody>
        </p:sp>
        <p:sp>
          <p:nvSpPr>
            <p:cNvPr id="40" name="Oval 32"/>
            <p:cNvSpPr>
              <a:spLocks noChangeArrowheads="1"/>
            </p:cNvSpPr>
            <p:nvPr/>
          </p:nvSpPr>
          <p:spPr bwMode="auto">
            <a:xfrm>
              <a:off x="3139" y="2370"/>
              <a:ext cx="1177" cy="59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 pitchFamily="34" charset="0"/>
              </a:endParaRPr>
            </a:p>
          </p:txBody>
        </p:sp>
        <p:sp>
          <p:nvSpPr>
            <p:cNvPr id="41" name="Oval 33"/>
            <p:cNvSpPr>
              <a:spLocks noChangeArrowheads="1"/>
            </p:cNvSpPr>
            <p:nvPr/>
          </p:nvSpPr>
          <p:spPr bwMode="auto">
            <a:xfrm>
              <a:off x="3285" y="2706"/>
              <a:ext cx="1179" cy="89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 pitchFamily="34" charset="0"/>
              </a:endParaRPr>
            </a:p>
          </p:txBody>
        </p:sp>
        <p:sp>
          <p:nvSpPr>
            <p:cNvPr id="42" name="Oval 34"/>
            <p:cNvSpPr>
              <a:spLocks noChangeArrowheads="1"/>
            </p:cNvSpPr>
            <p:nvPr/>
          </p:nvSpPr>
          <p:spPr bwMode="auto">
            <a:xfrm>
              <a:off x="2623" y="2966"/>
              <a:ext cx="1177" cy="97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 pitchFamily="34" charset="0"/>
              </a:endParaRPr>
            </a:p>
          </p:txBody>
        </p:sp>
        <p:sp>
          <p:nvSpPr>
            <p:cNvPr id="43" name="Oval 35"/>
            <p:cNvSpPr>
              <a:spLocks noChangeArrowheads="1"/>
            </p:cNvSpPr>
            <p:nvPr/>
          </p:nvSpPr>
          <p:spPr bwMode="auto">
            <a:xfrm>
              <a:off x="1812" y="2743"/>
              <a:ext cx="1179" cy="1119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 pitchFamily="34" charset="0"/>
              </a:endParaRPr>
            </a:p>
          </p:txBody>
        </p:sp>
        <p:sp>
          <p:nvSpPr>
            <p:cNvPr id="44" name="Oval 36"/>
            <p:cNvSpPr>
              <a:spLocks noChangeArrowheads="1"/>
            </p:cNvSpPr>
            <p:nvPr/>
          </p:nvSpPr>
          <p:spPr bwMode="auto">
            <a:xfrm>
              <a:off x="1444" y="2220"/>
              <a:ext cx="1179" cy="104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 pitchFamily="34" charset="0"/>
              </a:endParaRPr>
            </a:p>
          </p:txBody>
        </p:sp>
        <p:sp>
          <p:nvSpPr>
            <p:cNvPr id="45" name="Freeform 37"/>
            <p:cNvSpPr>
              <a:spLocks/>
            </p:cNvSpPr>
            <p:nvPr/>
          </p:nvSpPr>
          <p:spPr bwMode="auto">
            <a:xfrm>
              <a:off x="2080" y="2118"/>
              <a:ext cx="2176" cy="1487"/>
            </a:xfrm>
            <a:custGeom>
              <a:avLst/>
              <a:gdLst>
                <a:gd name="T0" fmla="*/ 763783963 w 1632"/>
                <a:gd name="T1" fmla="*/ 467716651 h 1152"/>
                <a:gd name="T2" fmla="*/ 2147483647 w 1632"/>
                <a:gd name="T3" fmla="*/ 116218625 h 1152"/>
                <a:gd name="T4" fmla="*/ 2147483647 w 1632"/>
                <a:gd name="T5" fmla="*/ 0 h 1152"/>
                <a:gd name="T6" fmla="*/ 2147483647 w 1632"/>
                <a:gd name="T7" fmla="*/ 116218625 h 1152"/>
                <a:gd name="T8" fmla="*/ 2147483647 w 1632"/>
                <a:gd name="T9" fmla="*/ 351677499 h 1152"/>
                <a:gd name="T10" fmla="*/ 2147483647 w 1632"/>
                <a:gd name="T11" fmla="*/ 817719789 h 1152"/>
                <a:gd name="T12" fmla="*/ 2147483647 w 1632"/>
                <a:gd name="T13" fmla="*/ 937554755 h 1152"/>
                <a:gd name="T14" fmla="*/ 2147483647 w 1632"/>
                <a:gd name="T15" fmla="*/ 2147483647 h 1152"/>
                <a:gd name="T16" fmla="*/ 2147483647 w 1632"/>
                <a:gd name="T17" fmla="*/ 2147483647 h 1152"/>
                <a:gd name="T18" fmla="*/ 2147483647 w 1632"/>
                <a:gd name="T19" fmla="*/ 2147483647 h 1152"/>
                <a:gd name="T20" fmla="*/ 1541548936 w 1632"/>
                <a:gd name="T21" fmla="*/ 1872228035 h 1152"/>
                <a:gd name="T22" fmla="*/ 0 w 1632"/>
                <a:gd name="T23" fmla="*/ 1755949972 h 1152"/>
                <a:gd name="T24" fmla="*/ 763783963 w 1632"/>
                <a:gd name="T25" fmla="*/ 467716651 h 115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32"/>
                <a:gd name="T40" fmla="*/ 0 h 1152"/>
                <a:gd name="T41" fmla="*/ 1632 w 1632"/>
                <a:gd name="T42" fmla="*/ 1152 h 115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32" h="1152">
                  <a:moveTo>
                    <a:pt x="48" y="192"/>
                  </a:moveTo>
                  <a:lnTo>
                    <a:pt x="384" y="48"/>
                  </a:lnTo>
                  <a:lnTo>
                    <a:pt x="672" y="0"/>
                  </a:lnTo>
                  <a:lnTo>
                    <a:pt x="1248" y="48"/>
                  </a:lnTo>
                  <a:lnTo>
                    <a:pt x="1440" y="144"/>
                  </a:lnTo>
                  <a:lnTo>
                    <a:pt x="1536" y="336"/>
                  </a:lnTo>
                  <a:lnTo>
                    <a:pt x="1632" y="384"/>
                  </a:lnTo>
                  <a:lnTo>
                    <a:pt x="1536" y="912"/>
                  </a:lnTo>
                  <a:lnTo>
                    <a:pt x="912" y="1152"/>
                  </a:lnTo>
                  <a:lnTo>
                    <a:pt x="288" y="960"/>
                  </a:lnTo>
                  <a:lnTo>
                    <a:pt x="96" y="768"/>
                  </a:lnTo>
                  <a:lnTo>
                    <a:pt x="0" y="720"/>
                  </a:lnTo>
                  <a:lnTo>
                    <a:pt x="48" y="192"/>
                  </a:lnTo>
                  <a:close/>
                </a:path>
              </a:pathLst>
            </a:custGeom>
            <a:solidFill>
              <a:srgbClr val="FFFF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7" name="Freeform 46"/>
          <p:cNvSpPr/>
          <p:nvPr/>
        </p:nvSpPr>
        <p:spPr>
          <a:xfrm>
            <a:off x="5678109" y="1397783"/>
            <a:ext cx="1097644" cy="4064000"/>
          </a:xfrm>
          <a:custGeom>
            <a:avLst/>
            <a:gdLst>
              <a:gd name="connsiteX0" fmla="*/ 972457 w 1086153"/>
              <a:gd name="connsiteY0" fmla="*/ 0 h 4010781"/>
              <a:gd name="connsiteX1" fmla="*/ 943429 w 1086153"/>
              <a:gd name="connsiteY1" fmla="*/ 522515 h 4010781"/>
              <a:gd name="connsiteX2" fmla="*/ 116114 w 1086153"/>
              <a:gd name="connsiteY2" fmla="*/ 1422400 h 4010781"/>
              <a:gd name="connsiteX3" fmla="*/ 246743 w 1086153"/>
              <a:gd name="connsiteY3" fmla="*/ 3585029 h 4010781"/>
              <a:gd name="connsiteX4" fmla="*/ 653143 w 1086153"/>
              <a:gd name="connsiteY4" fmla="*/ 3976915 h 4010781"/>
              <a:gd name="connsiteX0" fmla="*/ 972457 w 1086153"/>
              <a:gd name="connsiteY0" fmla="*/ 0 h 4005943"/>
              <a:gd name="connsiteX1" fmla="*/ 943429 w 1086153"/>
              <a:gd name="connsiteY1" fmla="*/ 522515 h 4005943"/>
              <a:gd name="connsiteX2" fmla="*/ 116114 w 1086153"/>
              <a:gd name="connsiteY2" fmla="*/ 1422400 h 4005943"/>
              <a:gd name="connsiteX3" fmla="*/ 246743 w 1086153"/>
              <a:gd name="connsiteY3" fmla="*/ 3585029 h 4005943"/>
              <a:gd name="connsiteX4" fmla="*/ 711200 w 1086153"/>
              <a:gd name="connsiteY4" fmla="*/ 3947886 h 4005943"/>
              <a:gd name="connsiteX0" fmla="*/ 983948 w 1097644"/>
              <a:gd name="connsiteY0" fmla="*/ 0 h 4064000"/>
              <a:gd name="connsiteX1" fmla="*/ 954920 w 1097644"/>
              <a:gd name="connsiteY1" fmla="*/ 522515 h 4064000"/>
              <a:gd name="connsiteX2" fmla="*/ 127605 w 1097644"/>
              <a:gd name="connsiteY2" fmla="*/ 1422400 h 4064000"/>
              <a:gd name="connsiteX3" fmla="*/ 189291 w 1097644"/>
              <a:gd name="connsiteY3" fmla="*/ 3643086 h 4064000"/>
              <a:gd name="connsiteX4" fmla="*/ 722691 w 1097644"/>
              <a:gd name="connsiteY4" fmla="*/ 3947886 h 4064000"/>
              <a:gd name="connsiteX0" fmla="*/ 983948 w 1097644"/>
              <a:gd name="connsiteY0" fmla="*/ 0 h 4064000"/>
              <a:gd name="connsiteX1" fmla="*/ 954920 w 1097644"/>
              <a:gd name="connsiteY1" fmla="*/ 522515 h 4064000"/>
              <a:gd name="connsiteX2" fmla="*/ 127605 w 1097644"/>
              <a:gd name="connsiteY2" fmla="*/ 1422400 h 4064000"/>
              <a:gd name="connsiteX3" fmla="*/ 189291 w 1097644"/>
              <a:gd name="connsiteY3" fmla="*/ 3643086 h 4064000"/>
              <a:gd name="connsiteX4" fmla="*/ 722691 w 1097644"/>
              <a:gd name="connsiteY4" fmla="*/ 3947886 h 40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7644" h="4064000">
                <a:moveTo>
                  <a:pt x="983948" y="0"/>
                </a:moveTo>
                <a:cubicBezTo>
                  <a:pt x="1040796" y="142724"/>
                  <a:pt x="1097644" y="285448"/>
                  <a:pt x="954920" y="522515"/>
                </a:cubicBezTo>
                <a:cubicBezTo>
                  <a:pt x="812196" y="759582"/>
                  <a:pt x="255210" y="902305"/>
                  <a:pt x="127605" y="1422400"/>
                </a:cubicBezTo>
                <a:cubicBezTo>
                  <a:pt x="0" y="1942495"/>
                  <a:pt x="90110" y="3222172"/>
                  <a:pt x="189291" y="3643086"/>
                </a:cubicBezTo>
                <a:cubicBezTo>
                  <a:pt x="288472" y="4064000"/>
                  <a:pt x="467481" y="3939420"/>
                  <a:pt x="722691" y="3947886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2612571" y="1484868"/>
            <a:ext cx="3889829" cy="3367314"/>
          </a:xfrm>
          <a:custGeom>
            <a:avLst/>
            <a:gdLst>
              <a:gd name="connsiteX0" fmla="*/ 3889829 w 3889829"/>
              <a:gd name="connsiteY0" fmla="*/ 0 h 3367314"/>
              <a:gd name="connsiteX1" fmla="*/ 3715658 w 3889829"/>
              <a:gd name="connsiteY1" fmla="*/ 435429 h 3367314"/>
              <a:gd name="connsiteX2" fmla="*/ 3018972 w 3889829"/>
              <a:gd name="connsiteY2" fmla="*/ 1219200 h 3367314"/>
              <a:gd name="connsiteX3" fmla="*/ 1944915 w 3889829"/>
              <a:gd name="connsiteY3" fmla="*/ 2510971 h 3367314"/>
              <a:gd name="connsiteX4" fmla="*/ 580572 w 3889829"/>
              <a:gd name="connsiteY4" fmla="*/ 3178629 h 3367314"/>
              <a:gd name="connsiteX5" fmla="*/ 0 w 3889829"/>
              <a:gd name="connsiteY5" fmla="*/ 3367314 h 3367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89829" h="3367314">
                <a:moveTo>
                  <a:pt x="3889829" y="0"/>
                </a:moveTo>
                <a:cubicBezTo>
                  <a:pt x="3875315" y="116114"/>
                  <a:pt x="3860801" y="232229"/>
                  <a:pt x="3715658" y="435429"/>
                </a:cubicBezTo>
                <a:cubicBezTo>
                  <a:pt x="3570515" y="638629"/>
                  <a:pt x="3314096" y="873276"/>
                  <a:pt x="3018972" y="1219200"/>
                </a:cubicBezTo>
                <a:cubicBezTo>
                  <a:pt x="2723848" y="1565124"/>
                  <a:pt x="2351315" y="2184400"/>
                  <a:pt x="1944915" y="2510971"/>
                </a:cubicBezTo>
                <a:cubicBezTo>
                  <a:pt x="1538515" y="2837543"/>
                  <a:pt x="904724" y="3035905"/>
                  <a:pt x="580572" y="3178629"/>
                </a:cubicBezTo>
                <a:cubicBezTo>
                  <a:pt x="256420" y="3321353"/>
                  <a:pt x="128210" y="3344333"/>
                  <a:pt x="0" y="3367314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47" grpId="0" animBg="1"/>
      <p:bldP spid="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5486400" y="1002268"/>
            <a:ext cx="2895600" cy="1524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r"/>
            <a:r>
              <a:rPr lang="en-US" dirty="0" smtClean="0"/>
              <a:t>Chicago Data Center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BFCE-604E-462A-9222-6D4207CB971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120084"/>
            <a:ext cx="8229600" cy="870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Follow the sun: wide-area migration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19800" y="1688068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/>
              <a:t>Server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7469903" y="3886200"/>
            <a:ext cx="1140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East Coast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42536" y="3733800"/>
            <a:ext cx="1233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West Coast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57200" y="1002268"/>
            <a:ext cx="2971800" cy="1524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San Francisco Data Center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981200" y="16764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/>
              <a:t>Server</a:t>
            </a:r>
            <a:endParaRPr lang="en-US" sz="2000" dirty="0"/>
          </a:p>
        </p:txBody>
      </p:sp>
      <p:sp>
        <p:nvSpPr>
          <p:cNvPr id="23" name="Rectangle 22"/>
          <p:cNvSpPr/>
          <p:nvPr/>
        </p:nvSpPr>
        <p:spPr>
          <a:xfrm>
            <a:off x="6248400" y="1230868"/>
            <a:ext cx="762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/>
              <a:t>VM</a:t>
            </a:r>
            <a:endParaRPr lang="en-US" sz="2000" dirty="0"/>
          </a:p>
        </p:txBody>
      </p:sp>
      <p:graphicFrame>
        <p:nvGraphicFramePr>
          <p:cNvPr id="91138" name="Object 28"/>
          <p:cNvGraphicFramePr>
            <a:graphicFrameLocks noChangeAspect="1"/>
          </p:cNvGraphicFramePr>
          <p:nvPr/>
        </p:nvGraphicFramePr>
        <p:xfrm>
          <a:off x="5410200" y="2526268"/>
          <a:ext cx="762000" cy="701524"/>
        </p:xfrm>
        <a:graphic>
          <a:graphicData uri="http://schemas.openxmlformats.org/presentationml/2006/ole">
            <p:oleObj spid="_x0000_s92162" name="Visio" r:id="rId3" imgW="981034" imgH="1246553" progId="">
              <p:embed/>
            </p:oleObj>
          </a:graphicData>
        </a:graphic>
      </p:graphicFrame>
      <p:graphicFrame>
        <p:nvGraphicFramePr>
          <p:cNvPr id="91140" name="Object 6"/>
          <p:cNvGraphicFramePr>
            <a:graphicFrameLocks noChangeAspect="1"/>
          </p:cNvGraphicFramePr>
          <p:nvPr/>
        </p:nvGraphicFramePr>
        <p:xfrm>
          <a:off x="6324600" y="4834493"/>
          <a:ext cx="404813" cy="663575"/>
        </p:xfrm>
        <a:graphic>
          <a:graphicData uri="http://schemas.openxmlformats.org/presentationml/2006/ole">
            <p:oleObj spid="_x0000_s92163" name="Visio" r:id="rId4" imgW="719023" imgH="1252728" progId="">
              <p:embed/>
            </p:oleObj>
          </a:graphicData>
        </a:graphic>
      </p:graphicFrame>
      <p:graphicFrame>
        <p:nvGraphicFramePr>
          <p:cNvPr id="31" name="Object 29"/>
          <p:cNvGraphicFramePr>
            <a:graphicFrameLocks noChangeAspect="1"/>
          </p:cNvGraphicFramePr>
          <p:nvPr/>
        </p:nvGraphicFramePr>
        <p:xfrm>
          <a:off x="2971800" y="2526268"/>
          <a:ext cx="762000" cy="743981"/>
        </p:xfrm>
        <a:graphic>
          <a:graphicData uri="http://schemas.openxmlformats.org/presentationml/2006/ole">
            <p:oleObj spid="_x0000_s92168" name="Visio" r:id="rId5" imgW="981151" imgH="1246632" progId="">
              <p:embed/>
            </p:oleObj>
          </a:graphicData>
        </a:graphic>
      </p:graphicFrame>
      <p:graphicFrame>
        <p:nvGraphicFramePr>
          <p:cNvPr id="91149" name="Object 39"/>
          <p:cNvGraphicFramePr>
            <a:graphicFrameLocks noChangeAspect="1"/>
          </p:cNvGraphicFramePr>
          <p:nvPr/>
        </p:nvGraphicFramePr>
        <p:xfrm>
          <a:off x="2514600" y="4845606"/>
          <a:ext cx="369888" cy="576262"/>
        </p:xfrm>
        <a:graphic>
          <a:graphicData uri="http://schemas.openxmlformats.org/presentationml/2006/ole">
            <p:oleObj spid="_x0000_s92169" name="Visio" r:id="rId6" imgW="849240" imgH="1479600" progId="">
              <p:embed/>
            </p:oleObj>
          </a:graphicData>
        </a:graphic>
      </p:graphicFrame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514600" y="2907268"/>
            <a:ext cx="4191000" cy="2438400"/>
            <a:chOff x="1444" y="1997"/>
            <a:chExt cx="3020" cy="1939"/>
          </a:xfrm>
        </p:grpSpPr>
        <p:sp>
          <p:nvSpPr>
            <p:cNvPr id="38" name="Oval 30"/>
            <p:cNvSpPr>
              <a:spLocks noChangeArrowheads="1"/>
            </p:cNvSpPr>
            <p:nvPr/>
          </p:nvSpPr>
          <p:spPr bwMode="auto">
            <a:xfrm>
              <a:off x="2108" y="1997"/>
              <a:ext cx="1252" cy="59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>
                <a:latin typeface="Calibri" pitchFamily="34" charset="0"/>
              </a:endParaRPr>
            </a:p>
          </p:txBody>
        </p:sp>
        <p:sp>
          <p:nvSpPr>
            <p:cNvPr id="39" name="Oval 31"/>
            <p:cNvSpPr>
              <a:spLocks noChangeArrowheads="1"/>
            </p:cNvSpPr>
            <p:nvPr/>
          </p:nvSpPr>
          <p:spPr bwMode="auto">
            <a:xfrm>
              <a:off x="2844" y="2071"/>
              <a:ext cx="1178" cy="59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>
                <a:latin typeface="Calibri" pitchFamily="34" charset="0"/>
              </a:endParaRPr>
            </a:p>
          </p:txBody>
        </p:sp>
        <p:sp>
          <p:nvSpPr>
            <p:cNvPr id="40" name="Oval 32"/>
            <p:cNvSpPr>
              <a:spLocks noChangeArrowheads="1"/>
            </p:cNvSpPr>
            <p:nvPr/>
          </p:nvSpPr>
          <p:spPr bwMode="auto">
            <a:xfrm>
              <a:off x="3139" y="2370"/>
              <a:ext cx="1177" cy="59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 pitchFamily="34" charset="0"/>
              </a:endParaRPr>
            </a:p>
          </p:txBody>
        </p:sp>
        <p:sp>
          <p:nvSpPr>
            <p:cNvPr id="41" name="Oval 33"/>
            <p:cNvSpPr>
              <a:spLocks noChangeArrowheads="1"/>
            </p:cNvSpPr>
            <p:nvPr/>
          </p:nvSpPr>
          <p:spPr bwMode="auto">
            <a:xfrm>
              <a:off x="3285" y="2706"/>
              <a:ext cx="1179" cy="89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 pitchFamily="34" charset="0"/>
              </a:endParaRPr>
            </a:p>
          </p:txBody>
        </p:sp>
        <p:sp>
          <p:nvSpPr>
            <p:cNvPr id="42" name="Oval 34"/>
            <p:cNvSpPr>
              <a:spLocks noChangeArrowheads="1"/>
            </p:cNvSpPr>
            <p:nvPr/>
          </p:nvSpPr>
          <p:spPr bwMode="auto">
            <a:xfrm>
              <a:off x="2623" y="2966"/>
              <a:ext cx="1177" cy="97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 pitchFamily="34" charset="0"/>
              </a:endParaRPr>
            </a:p>
          </p:txBody>
        </p:sp>
        <p:sp>
          <p:nvSpPr>
            <p:cNvPr id="43" name="Oval 35"/>
            <p:cNvSpPr>
              <a:spLocks noChangeArrowheads="1"/>
            </p:cNvSpPr>
            <p:nvPr/>
          </p:nvSpPr>
          <p:spPr bwMode="auto">
            <a:xfrm>
              <a:off x="1812" y="2743"/>
              <a:ext cx="1179" cy="1119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 pitchFamily="34" charset="0"/>
              </a:endParaRPr>
            </a:p>
          </p:txBody>
        </p:sp>
        <p:sp>
          <p:nvSpPr>
            <p:cNvPr id="44" name="Oval 36"/>
            <p:cNvSpPr>
              <a:spLocks noChangeArrowheads="1"/>
            </p:cNvSpPr>
            <p:nvPr/>
          </p:nvSpPr>
          <p:spPr bwMode="auto">
            <a:xfrm>
              <a:off x="1444" y="2220"/>
              <a:ext cx="1179" cy="104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 pitchFamily="34" charset="0"/>
              </a:endParaRPr>
            </a:p>
          </p:txBody>
        </p:sp>
        <p:sp>
          <p:nvSpPr>
            <p:cNvPr id="45" name="Freeform 37"/>
            <p:cNvSpPr>
              <a:spLocks/>
            </p:cNvSpPr>
            <p:nvPr/>
          </p:nvSpPr>
          <p:spPr bwMode="auto">
            <a:xfrm>
              <a:off x="2080" y="2118"/>
              <a:ext cx="2176" cy="1487"/>
            </a:xfrm>
            <a:custGeom>
              <a:avLst/>
              <a:gdLst>
                <a:gd name="T0" fmla="*/ 763783963 w 1632"/>
                <a:gd name="T1" fmla="*/ 467716651 h 1152"/>
                <a:gd name="T2" fmla="*/ 2147483647 w 1632"/>
                <a:gd name="T3" fmla="*/ 116218625 h 1152"/>
                <a:gd name="T4" fmla="*/ 2147483647 w 1632"/>
                <a:gd name="T5" fmla="*/ 0 h 1152"/>
                <a:gd name="T6" fmla="*/ 2147483647 w 1632"/>
                <a:gd name="T7" fmla="*/ 116218625 h 1152"/>
                <a:gd name="T8" fmla="*/ 2147483647 w 1632"/>
                <a:gd name="T9" fmla="*/ 351677499 h 1152"/>
                <a:gd name="T10" fmla="*/ 2147483647 w 1632"/>
                <a:gd name="T11" fmla="*/ 817719789 h 1152"/>
                <a:gd name="T12" fmla="*/ 2147483647 w 1632"/>
                <a:gd name="T13" fmla="*/ 937554755 h 1152"/>
                <a:gd name="T14" fmla="*/ 2147483647 w 1632"/>
                <a:gd name="T15" fmla="*/ 2147483647 h 1152"/>
                <a:gd name="T16" fmla="*/ 2147483647 w 1632"/>
                <a:gd name="T17" fmla="*/ 2147483647 h 1152"/>
                <a:gd name="T18" fmla="*/ 2147483647 w 1632"/>
                <a:gd name="T19" fmla="*/ 2147483647 h 1152"/>
                <a:gd name="T20" fmla="*/ 1541548936 w 1632"/>
                <a:gd name="T21" fmla="*/ 1872228035 h 1152"/>
                <a:gd name="T22" fmla="*/ 0 w 1632"/>
                <a:gd name="T23" fmla="*/ 1755949972 h 1152"/>
                <a:gd name="T24" fmla="*/ 763783963 w 1632"/>
                <a:gd name="T25" fmla="*/ 467716651 h 115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32"/>
                <a:gd name="T40" fmla="*/ 0 h 1152"/>
                <a:gd name="T41" fmla="*/ 1632 w 1632"/>
                <a:gd name="T42" fmla="*/ 1152 h 115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32" h="1152">
                  <a:moveTo>
                    <a:pt x="48" y="192"/>
                  </a:moveTo>
                  <a:lnTo>
                    <a:pt x="384" y="48"/>
                  </a:lnTo>
                  <a:lnTo>
                    <a:pt x="672" y="0"/>
                  </a:lnTo>
                  <a:lnTo>
                    <a:pt x="1248" y="48"/>
                  </a:lnTo>
                  <a:lnTo>
                    <a:pt x="1440" y="144"/>
                  </a:lnTo>
                  <a:lnTo>
                    <a:pt x="1536" y="336"/>
                  </a:lnTo>
                  <a:lnTo>
                    <a:pt x="1632" y="384"/>
                  </a:lnTo>
                  <a:lnTo>
                    <a:pt x="1536" y="912"/>
                  </a:lnTo>
                  <a:lnTo>
                    <a:pt x="912" y="1152"/>
                  </a:lnTo>
                  <a:lnTo>
                    <a:pt x="288" y="960"/>
                  </a:lnTo>
                  <a:lnTo>
                    <a:pt x="96" y="768"/>
                  </a:lnTo>
                  <a:lnTo>
                    <a:pt x="0" y="720"/>
                  </a:lnTo>
                  <a:lnTo>
                    <a:pt x="48" y="192"/>
                  </a:lnTo>
                  <a:close/>
                </a:path>
              </a:pathLst>
            </a:custGeom>
            <a:solidFill>
              <a:srgbClr val="FFFF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7" name="Freeform 46"/>
          <p:cNvSpPr/>
          <p:nvPr/>
        </p:nvSpPr>
        <p:spPr>
          <a:xfrm>
            <a:off x="5678109" y="1397783"/>
            <a:ext cx="1097644" cy="4064000"/>
          </a:xfrm>
          <a:custGeom>
            <a:avLst/>
            <a:gdLst>
              <a:gd name="connsiteX0" fmla="*/ 972457 w 1086153"/>
              <a:gd name="connsiteY0" fmla="*/ 0 h 4010781"/>
              <a:gd name="connsiteX1" fmla="*/ 943429 w 1086153"/>
              <a:gd name="connsiteY1" fmla="*/ 522515 h 4010781"/>
              <a:gd name="connsiteX2" fmla="*/ 116114 w 1086153"/>
              <a:gd name="connsiteY2" fmla="*/ 1422400 h 4010781"/>
              <a:gd name="connsiteX3" fmla="*/ 246743 w 1086153"/>
              <a:gd name="connsiteY3" fmla="*/ 3585029 h 4010781"/>
              <a:gd name="connsiteX4" fmla="*/ 653143 w 1086153"/>
              <a:gd name="connsiteY4" fmla="*/ 3976915 h 4010781"/>
              <a:gd name="connsiteX0" fmla="*/ 972457 w 1086153"/>
              <a:gd name="connsiteY0" fmla="*/ 0 h 4005943"/>
              <a:gd name="connsiteX1" fmla="*/ 943429 w 1086153"/>
              <a:gd name="connsiteY1" fmla="*/ 522515 h 4005943"/>
              <a:gd name="connsiteX2" fmla="*/ 116114 w 1086153"/>
              <a:gd name="connsiteY2" fmla="*/ 1422400 h 4005943"/>
              <a:gd name="connsiteX3" fmla="*/ 246743 w 1086153"/>
              <a:gd name="connsiteY3" fmla="*/ 3585029 h 4005943"/>
              <a:gd name="connsiteX4" fmla="*/ 711200 w 1086153"/>
              <a:gd name="connsiteY4" fmla="*/ 3947886 h 4005943"/>
              <a:gd name="connsiteX0" fmla="*/ 983948 w 1097644"/>
              <a:gd name="connsiteY0" fmla="*/ 0 h 4064000"/>
              <a:gd name="connsiteX1" fmla="*/ 954920 w 1097644"/>
              <a:gd name="connsiteY1" fmla="*/ 522515 h 4064000"/>
              <a:gd name="connsiteX2" fmla="*/ 127605 w 1097644"/>
              <a:gd name="connsiteY2" fmla="*/ 1422400 h 4064000"/>
              <a:gd name="connsiteX3" fmla="*/ 189291 w 1097644"/>
              <a:gd name="connsiteY3" fmla="*/ 3643086 h 4064000"/>
              <a:gd name="connsiteX4" fmla="*/ 722691 w 1097644"/>
              <a:gd name="connsiteY4" fmla="*/ 3947886 h 4064000"/>
              <a:gd name="connsiteX0" fmla="*/ 983948 w 1097644"/>
              <a:gd name="connsiteY0" fmla="*/ 0 h 4064000"/>
              <a:gd name="connsiteX1" fmla="*/ 954920 w 1097644"/>
              <a:gd name="connsiteY1" fmla="*/ 522515 h 4064000"/>
              <a:gd name="connsiteX2" fmla="*/ 127605 w 1097644"/>
              <a:gd name="connsiteY2" fmla="*/ 1422400 h 4064000"/>
              <a:gd name="connsiteX3" fmla="*/ 189291 w 1097644"/>
              <a:gd name="connsiteY3" fmla="*/ 3643086 h 4064000"/>
              <a:gd name="connsiteX4" fmla="*/ 722691 w 1097644"/>
              <a:gd name="connsiteY4" fmla="*/ 3947886 h 40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7644" h="4064000">
                <a:moveTo>
                  <a:pt x="983948" y="0"/>
                </a:moveTo>
                <a:cubicBezTo>
                  <a:pt x="1040796" y="142724"/>
                  <a:pt x="1097644" y="285448"/>
                  <a:pt x="954920" y="522515"/>
                </a:cubicBezTo>
                <a:cubicBezTo>
                  <a:pt x="812196" y="759582"/>
                  <a:pt x="255210" y="902305"/>
                  <a:pt x="127605" y="1422400"/>
                </a:cubicBezTo>
                <a:cubicBezTo>
                  <a:pt x="0" y="1942495"/>
                  <a:pt x="90110" y="3222172"/>
                  <a:pt x="189291" y="3643086"/>
                </a:cubicBezTo>
                <a:cubicBezTo>
                  <a:pt x="288472" y="4064000"/>
                  <a:pt x="467481" y="3939420"/>
                  <a:pt x="722691" y="3947886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2612571" y="1484868"/>
            <a:ext cx="3889829" cy="3367314"/>
          </a:xfrm>
          <a:custGeom>
            <a:avLst/>
            <a:gdLst>
              <a:gd name="connsiteX0" fmla="*/ 3889829 w 3889829"/>
              <a:gd name="connsiteY0" fmla="*/ 0 h 3367314"/>
              <a:gd name="connsiteX1" fmla="*/ 3715658 w 3889829"/>
              <a:gd name="connsiteY1" fmla="*/ 435429 h 3367314"/>
              <a:gd name="connsiteX2" fmla="*/ 3018972 w 3889829"/>
              <a:gd name="connsiteY2" fmla="*/ 1219200 h 3367314"/>
              <a:gd name="connsiteX3" fmla="*/ 1944915 w 3889829"/>
              <a:gd name="connsiteY3" fmla="*/ 2510971 h 3367314"/>
              <a:gd name="connsiteX4" fmla="*/ 580572 w 3889829"/>
              <a:gd name="connsiteY4" fmla="*/ 3178629 h 3367314"/>
              <a:gd name="connsiteX5" fmla="*/ 0 w 3889829"/>
              <a:gd name="connsiteY5" fmla="*/ 3367314 h 3367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89829" h="3367314">
                <a:moveTo>
                  <a:pt x="3889829" y="0"/>
                </a:moveTo>
                <a:cubicBezTo>
                  <a:pt x="3875315" y="116114"/>
                  <a:pt x="3860801" y="232229"/>
                  <a:pt x="3715658" y="435429"/>
                </a:cubicBezTo>
                <a:cubicBezTo>
                  <a:pt x="3570515" y="638629"/>
                  <a:pt x="3314096" y="873276"/>
                  <a:pt x="3018972" y="1219200"/>
                </a:cubicBezTo>
                <a:cubicBezTo>
                  <a:pt x="2723848" y="1565124"/>
                  <a:pt x="2351315" y="2184400"/>
                  <a:pt x="1944915" y="2510971"/>
                </a:cubicBezTo>
                <a:cubicBezTo>
                  <a:pt x="1538515" y="2837543"/>
                  <a:pt x="904724" y="3035905"/>
                  <a:pt x="580572" y="3178629"/>
                </a:cubicBezTo>
                <a:cubicBezTo>
                  <a:pt x="256420" y="3321353"/>
                  <a:pt x="128210" y="3344333"/>
                  <a:pt x="0" y="3367314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2170" name="Object 10"/>
          <p:cNvGraphicFramePr>
            <a:graphicFrameLocks noChangeAspect="1"/>
          </p:cNvGraphicFramePr>
          <p:nvPr/>
        </p:nvGraphicFramePr>
        <p:xfrm>
          <a:off x="2133600" y="4267200"/>
          <a:ext cx="369888" cy="576263"/>
        </p:xfrm>
        <a:graphic>
          <a:graphicData uri="http://schemas.openxmlformats.org/presentationml/2006/ole">
            <p:oleObj spid="_x0000_s92170" name="Visio" r:id="rId7" imgW="849240" imgH="1479600" progId="">
              <p:embed/>
            </p:oleObj>
          </a:graphicData>
        </a:graphic>
      </p:graphicFrame>
      <p:graphicFrame>
        <p:nvGraphicFramePr>
          <p:cNvPr id="92171" name="Object 11"/>
          <p:cNvGraphicFramePr>
            <a:graphicFrameLocks noChangeAspect="1"/>
          </p:cNvGraphicFramePr>
          <p:nvPr/>
        </p:nvGraphicFramePr>
        <p:xfrm>
          <a:off x="1905000" y="4953000"/>
          <a:ext cx="369888" cy="576263"/>
        </p:xfrm>
        <a:graphic>
          <a:graphicData uri="http://schemas.openxmlformats.org/presentationml/2006/ole">
            <p:oleObj spid="_x0000_s92171" name="Visio" r:id="rId8" imgW="849240" imgH="1479600" progId="">
              <p:embed/>
            </p:oleObj>
          </a:graphicData>
        </a:graphic>
      </p:graphicFrame>
      <p:graphicFrame>
        <p:nvGraphicFramePr>
          <p:cNvPr id="92172" name="Object 12"/>
          <p:cNvGraphicFramePr>
            <a:graphicFrameLocks noChangeAspect="1"/>
          </p:cNvGraphicFramePr>
          <p:nvPr/>
        </p:nvGraphicFramePr>
        <p:xfrm>
          <a:off x="2209800" y="4648200"/>
          <a:ext cx="369888" cy="576263"/>
        </p:xfrm>
        <a:graphic>
          <a:graphicData uri="http://schemas.openxmlformats.org/presentationml/2006/ole">
            <p:oleObj spid="_x0000_s92172" name="Visio" r:id="rId9" imgW="849240" imgH="1479600" progId="">
              <p:embed/>
            </p:oleObj>
          </a:graphicData>
        </a:graphic>
      </p:graphicFrame>
      <p:graphicFrame>
        <p:nvGraphicFramePr>
          <p:cNvPr id="92173" name="Object 13"/>
          <p:cNvGraphicFramePr>
            <a:graphicFrameLocks noChangeAspect="1"/>
          </p:cNvGraphicFramePr>
          <p:nvPr/>
        </p:nvGraphicFramePr>
        <p:xfrm>
          <a:off x="2362200" y="5138737"/>
          <a:ext cx="369888" cy="576263"/>
        </p:xfrm>
        <a:graphic>
          <a:graphicData uri="http://schemas.openxmlformats.org/presentationml/2006/ole">
            <p:oleObj spid="_x0000_s92173" name="Visio" r:id="rId10" imgW="849240" imgH="14796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4.45087E-6 L -0.44167 -0.00162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5486400" y="1002268"/>
            <a:ext cx="2895600" cy="1524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r"/>
            <a:r>
              <a:rPr lang="en-US" dirty="0" smtClean="0"/>
              <a:t>Chicago Data Center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BFCE-604E-462A-9222-6D4207CB971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120084"/>
            <a:ext cx="8229600" cy="870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Follow the sun: wide-area migration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19800" y="1688068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/>
              <a:t>Server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7469903" y="3886200"/>
            <a:ext cx="1140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East Coast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42536" y="3733800"/>
            <a:ext cx="1233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West Coast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57200" y="1002268"/>
            <a:ext cx="2971800" cy="1524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San Francisco Data Center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981200" y="16764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/>
              <a:t>Server</a:t>
            </a:r>
            <a:endParaRPr lang="en-US" sz="2000" dirty="0"/>
          </a:p>
        </p:txBody>
      </p:sp>
      <p:sp>
        <p:nvSpPr>
          <p:cNvPr id="23" name="Rectangle 22"/>
          <p:cNvSpPr/>
          <p:nvPr/>
        </p:nvSpPr>
        <p:spPr>
          <a:xfrm>
            <a:off x="2209800" y="1219200"/>
            <a:ext cx="762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/>
              <a:t>VM</a:t>
            </a:r>
            <a:endParaRPr lang="en-US" sz="2000" dirty="0"/>
          </a:p>
        </p:txBody>
      </p:sp>
      <p:graphicFrame>
        <p:nvGraphicFramePr>
          <p:cNvPr id="91138" name="Object 28"/>
          <p:cNvGraphicFramePr>
            <a:graphicFrameLocks noChangeAspect="1"/>
          </p:cNvGraphicFramePr>
          <p:nvPr/>
        </p:nvGraphicFramePr>
        <p:xfrm>
          <a:off x="5410200" y="2526268"/>
          <a:ext cx="762000" cy="701524"/>
        </p:xfrm>
        <a:graphic>
          <a:graphicData uri="http://schemas.openxmlformats.org/presentationml/2006/ole">
            <p:oleObj spid="_x0000_s93186" name="Visio" r:id="rId3" imgW="981034" imgH="1246553" progId="">
              <p:embed/>
            </p:oleObj>
          </a:graphicData>
        </a:graphic>
      </p:graphicFrame>
      <p:graphicFrame>
        <p:nvGraphicFramePr>
          <p:cNvPr id="91140" name="Object 6"/>
          <p:cNvGraphicFramePr>
            <a:graphicFrameLocks noChangeAspect="1"/>
          </p:cNvGraphicFramePr>
          <p:nvPr/>
        </p:nvGraphicFramePr>
        <p:xfrm>
          <a:off x="6324600" y="4834493"/>
          <a:ext cx="404813" cy="663575"/>
        </p:xfrm>
        <a:graphic>
          <a:graphicData uri="http://schemas.openxmlformats.org/presentationml/2006/ole">
            <p:oleObj spid="_x0000_s93187" name="Visio" r:id="rId4" imgW="719023" imgH="1252728" progId="">
              <p:embed/>
            </p:oleObj>
          </a:graphicData>
        </a:graphic>
      </p:graphicFrame>
      <p:graphicFrame>
        <p:nvGraphicFramePr>
          <p:cNvPr id="31" name="Object 29"/>
          <p:cNvGraphicFramePr>
            <a:graphicFrameLocks noChangeAspect="1"/>
          </p:cNvGraphicFramePr>
          <p:nvPr/>
        </p:nvGraphicFramePr>
        <p:xfrm>
          <a:off x="2971800" y="2526268"/>
          <a:ext cx="762000" cy="743981"/>
        </p:xfrm>
        <a:graphic>
          <a:graphicData uri="http://schemas.openxmlformats.org/presentationml/2006/ole">
            <p:oleObj spid="_x0000_s93188" name="Visio" r:id="rId5" imgW="981151" imgH="1246632" progId="">
              <p:embed/>
            </p:oleObj>
          </a:graphicData>
        </a:graphic>
      </p:graphicFrame>
      <p:graphicFrame>
        <p:nvGraphicFramePr>
          <p:cNvPr id="91149" name="Object 39"/>
          <p:cNvGraphicFramePr>
            <a:graphicFrameLocks noChangeAspect="1"/>
          </p:cNvGraphicFramePr>
          <p:nvPr/>
        </p:nvGraphicFramePr>
        <p:xfrm>
          <a:off x="2514600" y="4845606"/>
          <a:ext cx="369888" cy="576262"/>
        </p:xfrm>
        <a:graphic>
          <a:graphicData uri="http://schemas.openxmlformats.org/presentationml/2006/ole">
            <p:oleObj spid="_x0000_s93189" name="Visio" r:id="rId6" imgW="849240" imgH="1479600" progId="">
              <p:embed/>
            </p:oleObj>
          </a:graphicData>
        </a:graphic>
      </p:graphicFrame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514600" y="2907268"/>
            <a:ext cx="4191000" cy="2438400"/>
            <a:chOff x="1444" y="1997"/>
            <a:chExt cx="3020" cy="1939"/>
          </a:xfrm>
        </p:grpSpPr>
        <p:sp>
          <p:nvSpPr>
            <p:cNvPr id="38" name="Oval 30"/>
            <p:cNvSpPr>
              <a:spLocks noChangeArrowheads="1"/>
            </p:cNvSpPr>
            <p:nvPr/>
          </p:nvSpPr>
          <p:spPr bwMode="auto">
            <a:xfrm>
              <a:off x="2108" y="1997"/>
              <a:ext cx="1252" cy="59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>
                <a:latin typeface="Calibri" pitchFamily="34" charset="0"/>
              </a:endParaRPr>
            </a:p>
          </p:txBody>
        </p:sp>
        <p:sp>
          <p:nvSpPr>
            <p:cNvPr id="39" name="Oval 31"/>
            <p:cNvSpPr>
              <a:spLocks noChangeArrowheads="1"/>
            </p:cNvSpPr>
            <p:nvPr/>
          </p:nvSpPr>
          <p:spPr bwMode="auto">
            <a:xfrm>
              <a:off x="2844" y="2071"/>
              <a:ext cx="1178" cy="59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>
                <a:latin typeface="Calibri" pitchFamily="34" charset="0"/>
              </a:endParaRPr>
            </a:p>
          </p:txBody>
        </p:sp>
        <p:sp>
          <p:nvSpPr>
            <p:cNvPr id="40" name="Oval 32"/>
            <p:cNvSpPr>
              <a:spLocks noChangeArrowheads="1"/>
            </p:cNvSpPr>
            <p:nvPr/>
          </p:nvSpPr>
          <p:spPr bwMode="auto">
            <a:xfrm>
              <a:off x="3139" y="2370"/>
              <a:ext cx="1177" cy="59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 pitchFamily="34" charset="0"/>
              </a:endParaRPr>
            </a:p>
          </p:txBody>
        </p:sp>
        <p:sp>
          <p:nvSpPr>
            <p:cNvPr id="41" name="Oval 33"/>
            <p:cNvSpPr>
              <a:spLocks noChangeArrowheads="1"/>
            </p:cNvSpPr>
            <p:nvPr/>
          </p:nvSpPr>
          <p:spPr bwMode="auto">
            <a:xfrm>
              <a:off x="3285" y="2706"/>
              <a:ext cx="1179" cy="89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 pitchFamily="34" charset="0"/>
              </a:endParaRPr>
            </a:p>
          </p:txBody>
        </p:sp>
        <p:sp>
          <p:nvSpPr>
            <p:cNvPr id="42" name="Oval 34"/>
            <p:cNvSpPr>
              <a:spLocks noChangeArrowheads="1"/>
            </p:cNvSpPr>
            <p:nvPr/>
          </p:nvSpPr>
          <p:spPr bwMode="auto">
            <a:xfrm>
              <a:off x="2623" y="2966"/>
              <a:ext cx="1177" cy="97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 pitchFamily="34" charset="0"/>
              </a:endParaRPr>
            </a:p>
          </p:txBody>
        </p:sp>
        <p:sp>
          <p:nvSpPr>
            <p:cNvPr id="43" name="Oval 35"/>
            <p:cNvSpPr>
              <a:spLocks noChangeArrowheads="1"/>
            </p:cNvSpPr>
            <p:nvPr/>
          </p:nvSpPr>
          <p:spPr bwMode="auto">
            <a:xfrm>
              <a:off x="1812" y="2743"/>
              <a:ext cx="1179" cy="1119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 pitchFamily="34" charset="0"/>
              </a:endParaRPr>
            </a:p>
          </p:txBody>
        </p:sp>
        <p:sp>
          <p:nvSpPr>
            <p:cNvPr id="44" name="Oval 36"/>
            <p:cNvSpPr>
              <a:spLocks noChangeArrowheads="1"/>
            </p:cNvSpPr>
            <p:nvPr/>
          </p:nvSpPr>
          <p:spPr bwMode="auto">
            <a:xfrm>
              <a:off x="1444" y="2220"/>
              <a:ext cx="1179" cy="104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 pitchFamily="34" charset="0"/>
              </a:endParaRPr>
            </a:p>
          </p:txBody>
        </p:sp>
        <p:sp>
          <p:nvSpPr>
            <p:cNvPr id="45" name="Freeform 37"/>
            <p:cNvSpPr>
              <a:spLocks/>
            </p:cNvSpPr>
            <p:nvPr/>
          </p:nvSpPr>
          <p:spPr bwMode="auto">
            <a:xfrm>
              <a:off x="2080" y="2118"/>
              <a:ext cx="2176" cy="1487"/>
            </a:xfrm>
            <a:custGeom>
              <a:avLst/>
              <a:gdLst>
                <a:gd name="T0" fmla="*/ 763783963 w 1632"/>
                <a:gd name="T1" fmla="*/ 467716651 h 1152"/>
                <a:gd name="T2" fmla="*/ 2147483647 w 1632"/>
                <a:gd name="T3" fmla="*/ 116218625 h 1152"/>
                <a:gd name="T4" fmla="*/ 2147483647 w 1632"/>
                <a:gd name="T5" fmla="*/ 0 h 1152"/>
                <a:gd name="T6" fmla="*/ 2147483647 w 1632"/>
                <a:gd name="T7" fmla="*/ 116218625 h 1152"/>
                <a:gd name="T8" fmla="*/ 2147483647 w 1632"/>
                <a:gd name="T9" fmla="*/ 351677499 h 1152"/>
                <a:gd name="T10" fmla="*/ 2147483647 w 1632"/>
                <a:gd name="T11" fmla="*/ 817719789 h 1152"/>
                <a:gd name="T12" fmla="*/ 2147483647 w 1632"/>
                <a:gd name="T13" fmla="*/ 937554755 h 1152"/>
                <a:gd name="T14" fmla="*/ 2147483647 w 1632"/>
                <a:gd name="T15" fmla="*/ 2147483647 h 1152"/>
                <a:gd name="T16" fmla="*/ 2147483647 w 1632"/>
                <a:gd name="T17" fmla="*/ 2147483647 h 1152"/>
                <a:gd name="T18" fmla="*/ 2147483647 w 1632"/>
                <a:gd name="T19" fmla="*/ 2147483647 h 1152"/>
                <a:gd name="T20" fmla="*/ 1541548936 w 1632"/>
                <a:gd name="T21" fmla="*/ 1872228035 h 1152"/>
                <a:gd name="T22" fmla="*/ 0 w 1632"/>
                <a:gd name="T23" fmla="*/ 1755949972 h 1152"/>
                <a:gd name="T24" fmla="*/ 763783963 w 1632"/>
                <a:gd name="T25" fmla="*/ 467716651 h 115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32"/>
                <a:gd name="T40" fmla="*/ 0 h 1152"/>
                <a:gd name="T41" fmla="*/ 1632 w 1632"/>
                <a:gd name="T42" fmla="*/ 1152 h 115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32" h="1152">
                  <a:moveTo>
                    <a:pt x="48" y="192"/>
                  </a:moveTo>
                  <a:lnTo>
                    <a:pt x="384" y="48"/>
                  </a:lnTo>
                  <a:lnTo>
                    <a:pt x="672" y="0"/>
                  </a:lnTo>
                  <a:lnTo>
                    <a:pt x="1248" y="48"/>
                  </a:lnTo>
                  <a:lnTo>
                    <a:pt x="1440" y="144"/>
                  </a:lnTo>
                  <a:lnTo>
                    <a:pt x="1536" y="336"/>
                  </a:lnTo>
                  <a:lnTo>
                    <a:pt x="1632" y="384"/>
                  </a:lnTo>
                  <a:lnTo>
                    <a:pt x="1536" y="912"/>
                  </a:lnTo>
                  <a:lnTo>
                    <a:pt x="912" y="1152"/>
                  </a:lnTo>
                  <a:lnTo>
                    <a:pt x="288" y="960"/>
                  </a:lnTo>
                  <a:lnTo>
                    <a:pt x="96" y="768"/>
                  </a:lnTo>
                  <a:lnTo>
                    <a:pt x="0" y="720"/>
                  </a:lnTo>
                  <a:lnTo>
                    <a:pt x="48" y="192"/>
                  </a:lnTo>
                  <a:close/>
                </a:path>
              </a:pathLst>
            </a:custGeom>
            <a:solidFill>
              <a:srgbClr val="FFFF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92170" name="Object 10"/>
          <p:cNvGraphicFramePr>
            <a:graphicFrameLocks noChangeAspect="1"/>
          </p:cNvGraphicFramePr>
          <p:nvPr/>
        </p:nvGraphicFramePr>
        <p:xfrm>
          <a:off x="2133600" y="4267200"/>
          <a:ext cx="369888" cy="576263"/>
        </p:xfrm>
        <a:graphic>
          <a:graphicData uri="http://schemas.openxmlformats.org/presentationml/2006/ole">
            <p:oleObj spid="_x0000_s93190" name="Visio" r:id="rId7" imgW="849240" imgH="1479600" progId="">
              <p:embed/>
            </p:oleObj>
          </a:graphicData>
        </a:graphic>
      </p:graphicFrame>
      <p:graphicFrame>
        <p:nvGraphicFramePr>
          <p:cNvPr id="92171" name="Object 11"/>
          <p:cNvGraphicFramePr>
            <a:graphicFrameLocks noChangeAspect="1"/>
          </p:cNvGraphicFramePr>
          <p:nvPr/>
        </p:nvGraphicFramePr>
        <p:xfrm>
          <a:off x="1905000" y="4953000"/>
          <a:ext cx="369888" cy="576263"/>
        </p:xfrm>
        <a:graphic>
          <a:graphicData uri="http://schemas.openxmlformats.org/presentationml/2006/ole">
            <p:oleObj spid="_x0000_s93191" name="Visio" r:id="rId8" imgW="849240" imgH="1479600" progId="">
              <p:embed/>
            </p:oleObj>
          </a:graphicData>
        </a:graphic>
      </p:graphicFrame>
      <p:graphicFrame>
        <p:nvGraphicFramePr>
          <p:cNvPr id="92172" name="Object 12"/>
          <p:cNvGraphicFramePr>
            <a:graphicFrameLocks noChangeAspect="1"/>
          </p:cNvGraphicFramePr>
          <p:nvPr/>
        </p:nvGraphicFramePr>
        <p:xfrm>
          <a:off x="2209800" y="4648200"/>
          <a:ext cx="369888" cy="576263"/>
        </p:xfrm>
        <a:graphic>
          <a:graphicData uri="http://schemas.openxmlformats.org/presentationml/2006/ole">
            <p:oleObj spid="_x0000_s93192" name="Visio" r:id="rId9" imgW="849240" imgH="1479600" progId="">
              <p:embed/>
            </p:oleObj>
          </a:graphicData>
        </a:graphic>
      </p:graphicFrame>
      <p:graphicFrame>
        <p:nvGraphicFramePr>
          <p:cNvPr id="92173" name="Object 13"/>
          <p:cNvGraphicFramePr>
            <a:graphicFrameLocks noChangeAspect="1"/>
          </p:cNvGraphicFramePr>
          <p:nvPr/>
        </p:nvGraphicFramePr>
        <p:xfrm>
          <a:off x="2362200" y="5138737"/>
          <a:ext cx="369888" cy="576263"/>
        </p:xfrm>
        <a:graphic>
          <a:graphicData uri="http://schemas.openxmlformats.org/presentationml/2006/ole">
            <p:oleObj spid="_x0000_s93193" name="Visio" r:id="rId10" imgW="849240" imgH="1479600" progId="">
              <p:embed/>
            </p:oleObj>
          </a:graphicData>
        </a:graphic>
      </p:graphicFrame>
      <p:sp>
        <p:nvSpPr>
          <p:cNvPr id="32" name="Freeform 31"/>
          <p:cNvSpPr/>
          <p:nvPr/>
        </p:nvSpPr>
        <p:spPr>
          <a:xfrm>
            <a:off x="2735943" y="1465943"/>
            <a:ext cx="3640667" cy="3454400"/>
          </a:xfrm>
          <a:custGeom>
            <a:avLst/>
            <a:gdLst>
              <a:gd name="connsiteX0" fmla="*/ 79828 w 3640667"/>
              <a:gd name="connsiteY0" fmla="*/ 0 h 3454400"/>
              <a:gd name="connsiteX1" fmla="*/ 94343 w 3640667"/>
              <a:gd name="connsiteY1" fmla="*/ 420914 h 3454400"/>
              <a:gd name="connsiteX2" fmla="*/ 645886 w 3640667"/>
              <a:gd name="connsiteY2" fmla="*/ 1291771 h 3454400"/>
              <a:gd name="connsiteX3" fmla="*/ 3142343 w 3640667"/>
              <a:gd name="connsiteY3" fmla="*/ 1364343 h 3454400"/>
              <a:gd name="connsiteX4" fmla="*/ 3635828 w 3640667"/>
              <a:gd name="connsiteY4" fmla="*/ 3454400 h 345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0667" h="3454400">
                <a:moveTo>
                  <a:pt x="79828" y="0"/>
                </a:moveTo>
                <a:cubicBezTo>
                  <a:pt x="39914" y="102809"/>
                  <a:pt x="0" y="205619"/>
                  <a:pt x="94343" y="420914"/>
                </a:cubicBezTo>
                <a:cubicBezTo>
                  <a:pt x="188686" y="636209"/>
                  <a:pt x="137886" y="1134533"/>
                  <a:pt x="645886" y="1291771"/>
                </a:cubicBezTo>
                <a:cubicBezTo>
                  <a:pt x="1153886" y="1449009"/>
                  <a:pt x="2644019" y="1003905"/>
                  <a:pt x="3142343" y="1364343"/>
                </a:cubicBezTo>
                <a:cubicBezTo>
                  <a:pt x="3640667" y="1724781"/>
                  <a:pt x="3638247" y="2589590"/>
                  <a:pt x="3635828" y="3454400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2527904" y="1524000"/>
            <a:ext cx="3040744" cy="3855962"/>
          </a:xfrm>
          <a:custGeom>
            <a:avLst/>
            <a:gdLst>
              <a:gd name="connsiteX0" fmla="*/ 99182 w 3040744"/>
              <a:gd name="connsiteY0" fmla="*/ 0 h 3855962"/>
              <a:gd name="connsiteX1" fmla="*/ 84667 w 3040744"/>
              <a:gd name="connsiteY1" fmla="*/ 478971 h 3855962"/>
              <a:gd name="connsiteX2" fmla="*/ 607182 w 3040744"/>
              <a:gd name="connsiteY2" fmla="*/ 1393371 h 3855962"/>
              <a:gd name="connsiteX3" fmla="*/ 2987525 w 3040744"/>
              <a:gd name="connsiteY3" fmla="*/ 1364343 h 3855962"/>
              <a:gd name="connsiteX4" fmla="*/ 926496 w 3040744"/>
              <a:gd name="connsiteY4" fmla="*/ 3454400 h 3855962"/>
              <a:gd name="connsiteX5" fmla="*/ 273353 w 3040744"/>
              <a:gd name="connsiteY5" fmla="*/ 3773714 h 38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0744" h="3855962">
                <a:moveTo>
                  <a:pt x="99182" y="0"/>
                </a:moveTo>
                <a:cubicBezTo>
                  <a:pt x="49591" y="123371"/>
                  <a:pt x="0" y="246743"/>
                  <a:pt x="84667" y="478971"/>
                </a:cubicBezTo>
                <a:cubicBezTo>
                  <a:pt x="169334" y="711199"/>
                  <a:pt x="123372" y="1245809"/>
                  <a:pt x="607182" y="1393371"/>
                </a:cubicBezTo>
                <a:cubicBezTo>
                  <a:pt x="1090992" y="1540933"/>
                  <a:pt x="2934306" y="1020838"/>
                  <a:pt x="2987525" y="1364343"/>
                </a:cubicBezTo>
                <a:cubicBezTo>
                  <a:pt x="3040744" y="1707848"/>
                  <a:pt x="1378858" y="3052838"/>
                  <a:pt x="926496" y="3454400"/>
                </a:cubicBezTo>
                <a:cubicBezTo>
                  <a:pt x="474134" y="3855962"/>
                  <a:pt x="373743" y="3814838"/>
                  <a:pt x="273353" y="3773714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5486400" y="1002268"/>
            <a:ext cx="2895600" cy="1524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r"/>
            <a:r>
              <a:rPr lang="en-US" dirty="0" smtClean="0"/>
              <a:t>Chicago Data Center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BFCE-604E-462A-9222-6D4207CB971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120084"/>
            <a:ext cx="8229600" cy="870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Follow the sun: wide-area migration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19800" y="1688068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/>
              <a:t>Server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7469903" y="3886200"/>
            <a:ext cx="1140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East Coast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42536" y="3733800"/>
            <a:ext cx="1233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West Coast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57200" y="1002268"/>
            <a:ext cx="2971800" cy="1524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San Francisco Data Center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981200" y="16764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/>
              <a:t>Server</a:t>
            </a:r>
            <a:endParaRPr lang="en-US" sz="2000" dirty="0"/>
          </a:p>
        </p:txBody>
      </p:sp>
      <p:sp>
        <p:nvSpPr>
          <p:cNvPr id="23" name="Rectangle 22"/>
          <p:cNvSpPr/>
          <p:nvPr/>
        </p:nvSpPr>
        <p:spPr>
          <a:xfrm>
            <a:off x="2209800" y="1219200"/>
            <a:ext cx="762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/>
              <a:t>VM</a:t>
            </a:r>
            <a:endParaRPr lang="en-US" sz="2000" dirty="0"/>
          </a:p>
        </p:txBody>
      </p:sp>
      <p:graphicFrame>
        <p:nvGraphicFramePr>
          <p:cNvPr id="91138" name="Object 28"/>
          <p:cNvGraphicFramePr>
            <a:graphicFrameLocks noChangeAspect="1"/>
          </p:cNvGraphicFramePr>
          <p:nvPr/>
        </p:nvGraphicFramePr>
        <p:xfrm>
          <a:off x="5410200" y="2526268"/>
          <a:ext cx="762000" cy="701524"/>
        </p:xfrm>
        <a:graphic>
          <a:graphicData uri="http://schemas.openxmlformats.org/presentationml/2006/ole">
            <p:oleObj spid="_x0000_s94210" name="Visio" r:id="rId3" imgW="981034" imgH="1246553" progId="">
              <p:embed/>
            </p:oleObj>
          </a:graphicData>
        </a:graphic>
      </p:graphicFrame>
      <p:graphicFrame>
        <p:nvGraphicFramePr>
          <p:cNvPr id="91140" name="Object 6"/>
          <p:cNvGraphicFramePr>
            <a:graphicFrameLocks noChangeAspect="1"/>
          </p:cNvGraphicFramePr>
          <p:nvPr/>
        </p:nvGraphicFramePr>
        <p:xfrm>
          <a:off x="6324600" y="4834493"/>
          <a:ext cx="404813" cy="663575"/>
        </p:xfrm>
        <a:graphic>
          <a:graphicData uri="http://schemas.openxmlformats.org/presentationml/2006/ole">
            <p:oleObj spid="_x0000_s94211" name="Visio" r:id="rId4" imgW="719023" imgH="1252728" progId="">
              <p:embed/>
            </p:oleObj>
          </a:graphicData>
        </a:graphic>
      </p:graphicFrame>
      <p:graphicFrame>
        <p:nvGraphicFramePr>
          <p:cNvPr id="31" name="Object 29"/>
          <p:cNvGraphicFramePr>
            <a:graphicFrameLocks noChangeAspect="1"/>
          </p:cNvGraphicFramePr>
          <p:nvPr/>
        </p:nvGraphicFramePr>
        <p:xfrm>
          <a:off x="2971800" y="2526268"/>
          <a:ext cx="762000" cy="743981"/>
        </p:xfrm>
        <a:graphic>
          <a:graphicData uri="http://schemas.openxmlformats.org/presentationml/2006/ole">
            <p:oleObj spid="_x0000_s94212" name="Visio" r:id="rId5" imgW="981151" imgH="1246632" progId="">
              <p:embed/>
            </p:oleObj>
          </a:graphicData>
        </a:graphic>
      </p:graphicFrame>
      <p:graphicFrame>
        <p:nvGraphicFramePr>
          <p:cNvPr id="91149" name="Object 39"/>
          <p:cNvGraphicFramePr>
            <a:graphicFrameLocks noChangeAspect="1"/>
          </p:cNvGraphicFramePr>
          <p:nvPr/>
        </p:nvGraphicFramePr>
        <p:xfrm>
          <a:off x="2514600" y="4845606"/>
          <a:ext cx="369888" cy="576262"/>
        </p:xfrm>
        <a:graphic>
          <a:graphicData uri="http://schemas.openxmlformats.org/presentationml/2006/ole">
            <p:oleObj spid="_x0000_s94213" name="Visio" r:id="rId6" imgW="849240" imgH="1479600" progId="">
              <p:embed/>
            </p:oleObj>
          </a:graphicData>
        </a:graphic>
      </p:graphicFrame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514600" y="2907268"/>
            <a:ext cx="4191000" cy="2438400"/>
            <a:chOff x="1444" y="1997"/>
            <a:chExt cx="3020" cy="1939"/>
          </a:xfrm>
        </p:grpSpPr>
        <p:sp>
          <p:nvSpPr>
            <p:cNvPr id="38" name="Oval 30"/>
            <p:cNvSpPr>
              <a:spLocks noChangeArrowheads="1"/>
            </p:cNvSpPr>
            <p:nvPr/>
          </p:nvSpPr>
          <p:spPr bwMode="auto">
            <a:xfrm>
              <a:off x="2108" y="1997"/>
              <a:ext cx="1252" cy="59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>
                <a:latin typeface="Calibri" pitchFamily="34" charset="0"/>
              </a:endParaRPr>
            </a:p>
          </p:txBody>
        </p:sp>
        <p:sp>
          <p:nvSpPr>
            <p:cNvPr id="39" name="Oval 31"/>
            <p:cNvSpPr>
              <a:spLocks noChangeArrowheads="1"/>
            </p:cNvSpPr>
            <p:nvPr/>
          </p:nvSpPr>
          <p:spPr bwMode="auto">
            <a:xfrm>
              <a:off x="2844" y="2071"/>
              <a:ext cx="1178" cy="59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>
                <a:latin typeface="Calibri" pitchFamily="34" charset="0"/>
              </a:endParaRPr>
            </a:p>
          </p:txBody>
        </p:sp>
        <p:sp>
          <p:nvSpPr>
            <p:cNvPr id="40" name="Oval 32"/>
            <p:cNvSpPr>
              <a:spLocks noChangeArrowheads="1"/>
            </p:cNvSpPr>
            <p:nvPr/>
          </p:nvSpPr>
          <p:spPr bwMode="auto">
            <a:xfrm>
              <a:off x="3139" y="2370"/>
              <a:ext cx="1177" cy="59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 pitchFamily="34" charset="0"/>
              </a:endParaRPr>
            </a:p>
          </p:txBody>
        </p:sp>
        <p:sp>
          <p:nvSpPr>
            <p:cNvPr id="41" name="Oval 33"/>
            <p:cNvSpPr>
              <a:spLocks noChangeArrowheads="1"/>
            </p:cNvSpPr>
            <p:nvPr/>
          </p:nvSpPr>
          <p:spPr bwMode="auto">
            <a:xfrm>
              <a:off x="3285" y="2706"/>
              <a:ext cx="1179" cy="89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 pitchFamily="34" charset="0"/>
              </a:endParaRPr>
            </a:p>
          </p:txBody>
        </p:sp>
        <p:sp>
          <p:nvSpPr>
            <p:cNvPr id="42" name="Oval 34"/>
            <p:cNvSpPr>
              <a:spLocks noChangeArrowheads="1"/>
            </p:cNvSpPr>
            <p:nvPr/>
          </p:nvSpPr>
          <p:spPr bwMode="auto">
            <a:xfrm>
              <a:off x="2623" y="2966"/>
              <a:ext cx="1177" cy="97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 pitchFamily="34" charset="0"/>
              </a:endParaRPr>
            </a:p>
          </p:txBody>
        </p:sp>
        <p:sp>
          <p:nvSpPr>
            <p:cNvPr id="43" name="Oval 35"/>
            <p:cNvSpPr>
              <a:spLocks noChangeArrowheads="1"/>
            </p:cNvSpPr>
            <p:nvPr/>
          </p:nvSpPr>
          <p:spPr bwMode="auto">
            <a:xfrm>
              <a:off x="1812" y="2743"/>
              <a:ext cx="1179" cy="1119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 pitchFamily="34" charset="0"/>
              </a:endParaRPr>
            </a:p>
          </p:txBody>
        </p:sp>
        <p:sp>
          <p:nvSpPr>
            <p:cNvPr id="44" name="Oval 36"/>
            <p:cNvSpPr>
              <a:spLocks noChangeArrowheads="1"/>
            </p:cNvSpPr>
            <p:nvPr/>
          </p:nvSpPr>
          <p:spPr bwMode="auto">
            <a:xfrm>
              <a:off x="1444" y="2220"/>
              <a:ext cx="1179" cy="104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 pitchFamily="34" charset="0"/>
              </a:endParaRPr>
            </a:p>
          </p:txBody>
        </p:sp>
        <p:sp>
          <p:nvSpPr>
            <p:cNvPr id="45" name="Freeform 37"/>
            <p:cNvSpPr>
              <a:spLocks/>
            </p:cNvSpPr>
            <p:nvPr/>
          </p:nvSpPr>
          <p:spPr bwMode="auto">
            <a:xfrm>
              <a:off x="2080" y="2118"/>
              <a:ext cx="2176" cy="1487"/>
            </a:xfrm>
            <a:custGeom>
              <a:avLst/>
              <a:gdLst>
                <a:gd name="T0" fmla="*/ 763783963 w 1632"/>
                <a:gd name="T1" fmla="*/ 467716651 h 1152"/>
                <a:gd name="T2" fmla="*/ 2147483647 w 1632"/>
                <a:gd name="T3" fmla="*/ 116218625 h 1152"/>
                <a:gd name="T4" fmla="*/ 2147483647 w 1632"/>
                <a:gd name="T5" fmla="*/ 0 h 1152"/>
                <a:gd name="T6" fmla="*/ 2147483647 w 1632"/>
                <a:gd name="T7" fmla="*/ 116218625 h 1152"/>
                <a:gd name="T8" fmla="*/ 2147483647 w 1632"/>
                <a:gd name="T9" fmla="*/ 351677499 h 1152"/>
                <a:gd name="T10" fmla="*/ 2147483647 w 1632"/>
                <a:gd name="T11" fmla="*/ 817719789 h 1152"/>
                <a:gd name="T12" fmla="*/ 2147483647 w 1632"/>
                <a:gd name="T13" fmla="*/ 937554755 h 1152"/>
                <a:gd name="T14" fmla="*/ 2147483647 w 1632"/>
                <a:gd name="T15" fmla="*/ 2147483647 h 1152"/>
                <a:gd name="T16" fmla="*/ 2147483647 w 1632"/>
                <a:gd name="T17" fmla="*/ 2147483647 h 1152"/>
                <a:gd name="T18" fmla="*/ 2147483647 w 1632"/>
                <a:gd name="T19" fmla="*/ 2147483647 h 1152"/>
                <a:gd name="T20" fmla="*/ 1541548936 w 1632"/>
                <a:gd name="T21" fmla="*/ 1872228035 h 1152"/>
                <a:gd name="T22" fmla="*/ 0 w 1632"/>
                <a:gd name="T23" fmla="*/ 1755949972 h 1152"/>
                <a:gd name="T24" fmla="*/ 763783963 w 1632"/>
                <a:gd name="T25" fmla="*/ 467716651 h 115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32"/>
                <a:gd name="T40" fmla="*/ 0 h 1152"/>
                <a:gd name="T41" fmla="*/ 1632 w 1632"/>
                <a:gd name="T42" fmla="*/ 1152 h 115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32" h="1152">
                  <a:moveTo>
                    <a:pt x="48" y="192"/>
                  </a:moveTo>
                  <a:lnTo>
                    <a:pt x="384" y="48"/>
                  </a:lnTo>
                  <a:lnTo>
                    <a:pt x="672" y="0"/>
                  </a:lnTo>
                  <a:lnTo>
                    <a:pt x="1248" y="48"/>
                  </a:lnTo>
                  <a:lnTo>
                    <a:pt x="1440" y="144"/>
                  </a:lnTo>
                  <a:lnTo>
                    <a:pt x="1536" y="336"/>
                  </a:lnTo>
                  <a:lnTo>
                    <a:pt x="1632" y="384"/>
                  </a:lnTo>
                  <a:lnTo>
                    <a:pt x="1536" y="912"/>
                  </a:lnTo>
                  <a:lnTo>
                    <a:pt x="912" y="1152"/>
                  </a:lnTo>
                  <a:lnTo>
                    <a:pt x="288" y="960"/>
                  </a:lnTo>
                  <a:lnTo>
                    <a:pt x="96" y="768"/>
                  </a:lnTo>
                  <a:lnTo>
                    <a:pt x="0" y="720"/>
                  </a:lnTo>
                  <a:lnTo>
                    <a:pt x="48" y="192"/>
                  </a:lnTo>
                  <a:close/>
                </a:path>
              </a:pathLst>
            </a:custGeom>
            <a:solidFill>
              <a:srgbClr val="FFFF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92170" name="Object 10"/>
          <p:cNvGraphicFramePr>
            <a:graphicFrameLocks noChangeAspect="1"/>
          </p:cNvGraphicFramePr>
          <p:nvPr/>
        </p:nvGraphicFramePr>
        <p:xfrm>
          <a:off x="2133600" y="4267200"/>
          <a:ext cx="369888" cy="576263"/>
        </p:xfrm>
        <a:graphic>
          <a:graphicData uri="http://schemas.openxmlformats.org/presentationml/2006/ole">
            <p:oleObj spid="_x0000_s94214" name="Visio" r:id="rId7" imgW="849240" imgH="1479600" progId="">
              <p:embed/>
            </p:oleObj>
          </a:graphicData>
        </a:graphic>
      </p:graphicFrame>
      <p:graphicFrame>
        <p:nvGraphicFramePr>
          <p:cNvPr id="92171" name="Object 11"/>
          <p:cNvGraphicFramePr>
            <a:graphicFrameLocks noChangeAspect="1"/>
          </p:cNvGraphicFramePr>
          <p:nvPr/>
        </p:nvGraphicFramePr>
        <p:xfrm>
          <a:off x="1905000" y="4953000"/>
          <a:ext cx="369888" cy="576263"/>
        </p:xfrm>
        <a:graphic>
          <a:graphicData uri="http://schemas.openxmlformats.org/presentationml/2006/ole">
            <p:oleObj spid="_x0000_s94215" name="Visio" r:id="rId8" imgW="849240" imgH="1479600" progId="">
              <p:embed/>
            </p:oleObj>
          </a:graphicData>
        </a:graphic>
      </p:graphicFrame>
      <p:graphicFrame>
        <p:nvGraphicFramePr>
          <p:cNvPr id="92172" name="Object 12"/>
          <p:cNvGraphicFramePr>
            <a:graphicFrameLocks noChangeAspect="1"/>
          </p:cNvGraphicFramePr>
          <p:nvPr/>
        </p:nvGraphicFramePr>
        <p:xfrm>
          <a:off x="2209800" y="4648200"/>
          <a:ext cx="369888" cy="576263"/>
        </p:xfrm>
        <a:graphic>
          <a:graphicData uri="http://schemas.openxmlformats.org/presentationml/2006/ole">
            <p:oleObj spid="_x0000_s94216" name="Visio" r:id="rId9" imgW="849240" imgH="1479600" progId="">
              <p:embed/>
            </p:oleObj>
          </a:graphicData>
        </a:graphic>
      </p:graphicFrame>
      <p:graphicFrame>
        <p:nvGraphicFramePr>
          <p:cNvPr id="92173" name="Object 13"/>
          <p:cNvGraphicFramePr>
            <a:graphicFrameLocks noChangeAspect="1"/>
          </p:cNvGraphicFramePr>
          <p:nvPr/>
        </p:nvGraphicFramePr>
        <p:xfrm>
          <a:off x="2362200" y="5138737"/>
          <a:ext cx="369888" cy="576263"/>
        </p:xfrm>
        <a:graphic>
          <a:graphicData uri="http://schemas.openxmlformats.org/presentationml/2006/ole">
            <p:oleObj spid="_x0000_s94217" name="Visio" r:id="rId10" imgW="849240" imgH="1479600" progId="">
              <p:embed/>
            </p:oleObj>
          </a:graphicData>
        </a:graphic>
      </p:graphicFrame>
      <p:sp>
        <p:nvSpPr>
          <p:cNvPr id="34" name="Freeform 33"/>
          <p:cNvSpPr/>
          <p:nvPr/>
        </p:nvSpPr>
        <p:spPr>
          <a:xfrm>
            <a:off x="2307772" y="1451429"/>
            <a:ext cx="1001486" cy="3802742"/>
          </a:xfrm>
          <a:custGeom>
            <a:avLst/>
            <a:gdLst>
              <a:gd name="connsiteX0" fmla="*/ 174171 w 1001486"/>
              <a:gd name="connsiteY0" fmla="*/ 0 h 3802742"/>
              <a:gd name="connsiteX1" fmla="*/ 116114 w 1001486"/>
              <a:gd name="connsiteY1" fmla="*/ 624114 h 3802742"/>
              <a:gd name="connsiteX2" fmla="*/ 870857 w 1001486"/>
              <a:gd name="connsiteY2" fmla="*/ 1538514 h 3802742"/>
              <a:gd name="connsiteX3" fmla="*/ 899885 w 1001486"/>
              <a:gd name="connsiteY3" fmla="*/ 3149600 h 3802742"/>
              <a:gd name="connsiteX4" fmla="*/ 638628 w 1001486"/>
              <a:gd name="connsiteY4" fmla="*/ 3802742 h 380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486" h="3802742">
                <a:moveTo>
                  <a:pt x="174171" y="0"/>
                </a:moveTo>
                <a:cubicBezTo>
                  <a:pt x="87085" y="183847"/>
                  <a:pt x="0" y="367695"/>
                  <a:pt x="116114" y="624114"/>
                </a:cubicBezTo>
                <a:cubicBezTo>
                  <a:pt x="232228" y="880533"/>
                  <a:pt x="740229" y="1117600"/>
                  <a:pt x="870857" y="1538514"/>
                </a:cubicBezTo>
                <a:cubicBezTo>
                  <a:pt x="1001486" y="1959428"/>
                  <a:pt x="938590" y="2772229"/>
                  <a:pt x="899885" y="3149600"/>
                </a:cubicBezTo>
                <a:cubicBezTo>
                  <a:pt x="861180" y="3526971"/>
                  <a:pt x="749904" y="3664856"/>
                  <a:pt x="638628" y="3802742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2629504" y="1524000"/>
            <a:ext cx="3582610" cy="3512457"/>
          </a:xfrm>
          <a:custGeom>
            <a:avLst/>
            <a:gdLst>
              <a:gd name="connsiteX0" fmla="*/ 128210 w 3582610"/>
              <a:gd name="connsiteY0" fmla="*/ 0 h 3512457"/>
              <a:gd name="connsiteX1" fmla="*/ 128210 w 3582610"/>
              <a:gd name="connsiteY1" fmla="*/ 493486 h 3512457"/>
              <a:gd name="connsiteX2" fmla="*/ 897467 w 3582610"/>
              <a:gd name="connsiteY2" fmla="*/ 1262743 h 3512457"/>
              <a:gd name="connsiteX3" fmla="*/ 3582610 w 3582610"/>
              <a:gd name="connsiteY3" fmla="*/ 3512457 h 351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610" h="3512457">
                <a:moveTo>
                  <a:pt x="128210" y="0"/>
                </a:moveTo>
                <a:cubicBezTo>
                  <a:pt x="64105" y="141514"/>
                  <a:pt x="0" y="283029"/>
                  <a:pt x="128210" y="493486"/>
                </a:cubicBezTo>
                <a:cubicBezTo>
                  <a:pt x="256420" y="703943"/>
                  <a:pt x="321734" y="759581"/>
                  <a:pt x="897467" y="1262743"/>
                </a:cubicBezTo>
                <a:cubicBezTo>
                  <a:pt x="1473200" y="1765905"/>
                  <a:pt x="3142343" y="3130248"/>
                  <a:pt x="3582610" y="3512457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5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60|26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5|8.5|5|21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|4.9|1.9|9.5|6.5|1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11.5|12.4|15.8|7.7|2.8|3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9|1|7.3|11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|0.8|0.9|0.5|1.2|4.5|1.5|2.9|10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2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2079</TotalTime>
  <Words>1142</Words>
  <Application>Microsoft Office PowerPoint</Application>
  <PresentationFormat>On-screen Show (4:3)</PresentationFormat>
  <Paragraphs>388</Paragraphs>
  <Slides>29</Slides>
  <Notes>15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Office Theme</vt:lpstr>
      <vt:lpstr>Visio</vt:lpstr>
      <vt:lpstr>Cloud Resource Orchestration:  A Data-Centric Approach</vt:lpstr>
      <vt:lpstr>Cloud in 1991</vt:lpstr>
      <vt:lpstr>Cloud in 2001</vt:lpstr>
      <vt:lpstr>Cloud in 2011</vt:lpstr>
      <vt:lpstr>Cloud: The Networking Play</vt:lpstr>
      <vt:lpstr>Slide 6</vt:lpstr>
      <vt:lpstr>Slide 7</vt:lpstr>
      <vt:lpstr>Slide 8</vt:lpstr>
      <vt:lpstr>Slide 9</vt:lpstr>
      <vt:lpstr>What’s New: A Management Perspective “Behind the Scene”</vt:lpstr>
      <vt:lpstr>Wanted: Cloud Orchestration Platform</vt:lpstr>
      <vt:lpstr>Yesterday once more?</vt:lpstr>
      <vt:lpstr>“This time it’s different.”</vt:lpstr>
      <vt:lpstr>Data-centric Management Framework (DMF)</vt:lpstr>
      <vt:lpstr>Data Model</vt:lpstr>
      <vt:lpstr>Domain-Specific Language</vt:lpstr>
      <vt:lpstr>Code Sample</vt:lpstr>
      <vt:lpstr>Orchestration as Transactions</vt:lpstr>
      <vt:lpstr>Transaction: VM live migration</vt:lpstr>
      <vt:lpstr>Rollback after errors occurred at physical layer</vt:lpstr>
      <vt:lpstr>Consistency</vt:lpstr>
      <vt:lpstr>Reconcile Cross-layer Inconsistency</vt:lpstr>
      <vt:lpstr>Implementation</vt:lpstr>
      <vt:lpstr>Summary</vt:lpstr>
      <vt:lpstr>backup</vt:lpstr>
      <vt:lpstr>Follow the sun: wide-area migration</vt:lpstr>
      <vt:lpstr>Provisioning VPLS: configuration dependency graph</vt:lpstr>
      <vt:lpstr>Game Server Live Migration</vt:lpstr>
      <vt:lpstr>Rollback: Game Server Live Migration</vt:lpstr>
    </vt:vector>
  </TitlesOfParts>
  <Company>AT&amp;T Labs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Yun Mao</dc:creator>
  <cp:lastModifiedBy>MAO, YUN  (YUN)</cp:lastModifiedBy>
  <cp:revision>225</cp:revision>
  <dcterms:created xsi:type="dcterms:W3CDTF">2010-08-31T18:50:44Z</dcterms:created>
  <dcterms:modified xsi:type="dcterms:W3CDTF">2011-01-18T16:12:13Z</dcterms:modified>
</cp:coreProperties>
</file>