
<file path=[Content_Types].xml><?xml version="1.0" encoding="utf-8"?>
<Types xmlns="http://schemas.openxmlformats.org/package/2006/content-types">
  <Override PartName="/ppt/comments/comment2.xml" ContentType="application/vnd.openxmlformats-officedocument.presentationml.comments+xml"/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omments/comment3.xml" ContentType="application/vnd.openxmlformats-officedocument.presentationml.comment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0" r:id="rId3"/>
    <p:sldId id="341" r:id="rId4"/>
    <p:sldId id="401" r:id="rId5"/>
    <p:sldId id="343" r:id="rId6"/>
    <p:sldId id="345" r:id="rId7"/>
    <p:sldId id="368" r:id="rId8"/>
    <p:sldId id="305" r:id="rId9"/>
    <p:sldId id="402" r:id="rId10"/>
    <p:sldId id="391" r:id="rId11"/>
    <p:sldId id="405" r:id="rId12"/>
    <p:sldId id="406" r:id="rId13"/>
    <p:sldId id="407" r:id="rId14"/>
    <p:sldId id="417" r:id="rId15"/>
    <p:sldId id="353" r:id="rId16"/>
    <p:sldId id="354" r:id="rId17"/>
    <p:sldId id="394" r:id="rId18"/>
    <p:sldId id="423" r:id="rId19"/>
    <p:sldId id="427" r:id="rId20"/>
    <p:sldId id="416" r:id="rId21"/>
    <p:sldId id="42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Yannis" initials="Y" lastIdx="6" clrIdx="0"/>
  <p:cmAuthor id="1" name="Michalis Petropoulos" initials="M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notes" clrMode="bw" hiddenSlides="1"/>
  <p:showPr showNarration="1" useTimings="0">
    <p:present/>
    <p:sldAll/>
    <p:penClr>
      <a:schemeClr val="tx1"/>
    </p:penClr>
  </p:showPr>
  <p:clrMru>
    <a:srgbClr val="800000"/>
    <a:srgbClr val="FFCC66"/>
    <a:srgbClr val="77933C"/>
    <a:srgbClr val="C3D69B"/>
    <a:srgbClr val="9BBB59"/>
    <a:srgbClr val="558ED5"/>
    <a:srgbClr val="FF0000"/>
    <a:srgbClr val="CCFF99"/>
    <a:srgbClr val="000000"/>
    <a:srgbClr val="01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850" autoAdjust="0"/>
    <p:restoredTop sz="86356" autoAdjust="0"/>
  </p:normalViewPr>
  <p:slideViewPr>
    <p:cSldViewPr snapToGrid="0" snapToObjects="1">
      <p:cViewPr varScale="1">
        <p:scale>
          <a:sx n="191" d="100"/>
          <a:sy n="191" d="100"/>
        </p:scale>
        <p:origin x="-2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1-01-07T05:11:35.881" idx="1">
    <p:pos x="5475" y="-942"/>
    <p:text>Please fix the image.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1-01-07T05:11:35.881" idx="5">
    <p:pos x="5475" y="-942"/>
    <p:text>Please fix the image.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1-01-07T05:11:35.881" idx="6">
    <p:pos x="5475" y="-942"/>
    <p:text>Please fix the image.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D1810-D68D-7D4C-9C14-2D57223AFA63}" type="datetimeFigureOut">
              <a:rPr lang="en-US" smtClean="0"/>
              <a:pPr/>
              <a:t>1/17/11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0F1DF-A51D-7F41-9EBB-B1F5A6B18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824C3-9D93-1E4F-A119-C21A50944C54}" type="datetimeFigureOut">
              <a:rPr lang="en-US" smtClean="0"/>
              <a:pPr/>
              <a:t>1/17/11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06186-936E-5547-870E-E8975671B4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6186-936E-5547-870E-E8975671B4D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84ED-610F-784B-BEF5-298C63D6F98E}" type="datetime1">
              <a:rPr lang="en-US" smtClean="0"/>
              <a:pPr/>
              <a:t>1/17/11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98A6-F9FA-3B43-A365-6332BEFA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335F-3DFB-BD47-8AD5-BD05EC7175EE}" type="datetime1">
              <a:rPr lang="en-US" smtClean="0"/>
              <a:pPr/>
              <a:t>1/17/11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98A6-F9FA-3B43-A365-6332BEFA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67EE-738C-2B43-81F7-AEE95D77F948}" type="datetime1">
              <a:rPr lang="en-US" smtClean="0"/>
              <a:pPr/>
              <a:t>1/17/11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98A6-F9FA-3B43-A365-6332BEFA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1591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BC9C-6B02-344E-8334-FB1C6A42F9AC}" type="datetime1">
              <a:rPr lang="en-US" smtClean="0"/>
              <a:pPr/>
              <a:t>1/17/11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98A6-F9FA-3B43-A365-6332BEFA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1D4D-3BE3-B541-8228-78BFB65622CC}" type="datetime1">
              <a:rPr lang="en-US" smtClean="0"/>
              <a:pPr/>
              <a:t>1/17/11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98A6-F9FA-3B43-A365-6332BEFA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148F-4DD6-3C4D-8307-C037DB9A953F}" type="datetime1">
              <a:rPr lang="en-US" smtClean="0"/>
              <a:pPr/>
              <a:t>1/17/11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98A6-F9FA-3B43-A365-6332BEFA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3CA8-E930-1B4F-BA7C-B9CB79829059}" type="datetime1">
              <a:rPr lang="en-US" smtClean="0"/>
              <a:pPr/>
              <a:t>1/17/11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98A6-F9FA-3B43-A365-6332BEFA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43D0-51A1-AB49-891A-A44B411B7624}" type="datetime1">
              <a:rPr lang="en-US" smtClean="0"/>
              <a:pPr/>
              <a:t>1/17/11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98A6-F9FA-3B43-A365-6332BEFA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7033-9AE3-0B4E-9AEA-9D76065A6589}" type="datetime1">
              <a:rPr lang="en-US" smtClean="0"/>
              <a:pPr/>
              <a:t>1/17/11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98A6-F9FA-3B43-A365-6332BEFA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FBCB-535B-7A4A-A23E-42633D1C5182}" type="datetime1">
              <a:rPr lang="en-US" smtClean="0"/>
              <a:pPr/>
              <a:t>1/17/11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98A6-F9FA-3B43-A365-6332BEFA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FB8F-AB7E-D84C-A3F3-2E4DAFFC46BB}" type="datetime1">
              <a:rPr lang="en-US" smtClean="0"/>
              <a:pPr/>
              <a:t>1/17/11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98A6-F9FA-3B43-A365-6332BEFA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AD3A7-B723-CA42-A899-D3B4C77262D1}" type="datetime1">
              <a:rPr lang="en-US" smtClean="0"/>
              <a:pPr/>
              <a:t>1/17/11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898A6-F9FA-3B43-A365-6332BEFA6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844330"/>
            <a:ext cx="9144000" cy="1701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5878" y="3691179"/>
            <a:ext cx="3864019" cy="1605143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Yupeng</a:t>
            </a:r>
            <a:r>
              <a:rPr lang="en-US" sz="2400" dirty="0" smtClean="0">
                <a:solidFill>
                  <a:schemeClr val="tx1"/>
                </a:solidFill>
              </a:rPr>
              <a:t> Fu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Kian Win Ong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Kevin Zhao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Yannis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Papakonstantinou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Michalis</a:t>
            </a:r>
            <a:r>
              <a:rPr lang="en-US" sz="2400" dirty="0" smtClean="0">
                <a:solidFill>
                  <a:schemeClr val="tx1"/>
                </a:solidFill>
              </a:rPr>
              <a:t> Petropoulos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3272" y="1864651"/>
            <a:ext cx="58721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The </a:t>
            </a:r>
            <a:r>
              <a:rPr lang="en-US" sz="3200" b="1" dirty="0" smtClean="0"/>
              <a:t>FORWARD </a:t>
            </a:r>
          </a:p>
          <a:p>
            <a:pPr algn="ctr"/>
            <a:r>
              <a:rPr lang="en-US" sz="3200" dirty="0" smtClean="0"/>
              <a:t>SQL-Based Declarative Framework </a:t>
            </a:r>
          </a:p>
          <a:p>
            <a:pPr algn="ctr"/>
            <a:r>
              <a:rPr lang="en-US" sz="3200" dirty="0" smtClean="0"/>
              <a:t>for Ajax Applications</a:t>
            </a:r>
            <a:endParaRPr lang="en-US" sz="3200" dirty="0"/>
          </a:p>
        </p:txBody>
      </p:sp>
    </p:spTree>
  </p:cSld>
  <p:clrMapOvr>
    <a:masterClrMapping/>
  </p:clrMapOvr>
  <p:transition advTm="1063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960912" y="2504109"/>
            <a:ext cx="7315200" cy="4251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b="1" dirty="0" smtClean="0">
                <a:solidFill>
                  <a:srgbClr val="000000"/>
                </a:solidFill>
                <a:cs typeface="Courier New"/>
              </a:rPr>
              <a:t>FORWARD Interpreter (e.g., http://forward.ucsd.edu )</a:t>
            </a:r>
            <a:endParaRPr lang="en-US" sz="2400" b="1" dirty="0">
              <a:solidFill>
                <a:srgbClr val="000000"/>
              </a:solidFill>
              <a:cs typeface="Courier New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13312" y="2941453"/>
            <a:ext cx="6813819" cy="3566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b="1" dirty="0">
              <a:solidFill>
                <a:srgbClr val="000000"/>
              </a:solidFill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05840"/>
          </a:xfrm>
        </p:spPr>
        <p:txBody>
          <a:bodyPr>
            <a:noAutofit/>
          </a:bodyPr>
          <a:lstStyle/>
          <a:p>
            <a:r>
              <a:rPr lang="en-US" sz="3000" b="1" dirty="0" smtClean="0"/>
              <a:t>FORWARD Application:</a:t>
            </a:r>
            <a:r>
              <a:rPr lang="en-US" sz="3000" dirty="0" smtClean="0"/>
              <a:t> Set of </a:t>
            </a:r>
            <a:r>
              <a:rPr lang="en-US" sz="3000" b="1" dirty="0" smtClean="0"/>
              <a:t>declarative configurations</a:t>
            </a:r>
            <a:r>
              <a:rPr lang="en-US" sz="3000" dirty="0" smtClean="0"/>
              <a:t>, interpreted in a location-transparent way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256872" y="3076708"/>
            <a:ext cx="6813819" cy="3566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  <a:cs typeface="Courier New"/>
              </a:rPr>
              <a:t>FORWARD Application</a:t>
            </a:r>
            <a:r>
              <a:rPr lang="en-US" sz="2400" b="1" dirty="0" smtClean="0">
                <a:solidFill>
                  <a:schemeClr val="tx1"/>
                </a:solidFill>
                <a:cs typeface="Courier New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cs typeface="Courier New"/>
              </a:rPr>
              <a:t>nsf_reviewing</a:t>
            </a:r>
            <a:endParaRPr lang="en-US" sz="2400" b="1" dirty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53085" y="3536475"/>
            <a:ext cx="2878951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Action Configuration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68185" y="3657760"/>
            <a:ext cx="2874291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Action Configuration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</a:rPr>
              <a:t>save_review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57687" y="3547312"/>
            <a:ext cx="2770632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Page Configuration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66012" y="3646923"/>
            <a:ext cx="2772747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Page Configuration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review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449818" y="4736738"/>
            <a:ext cx="6477313" cy="4937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sz="2400" dirty="0" smtClean="0">
                <a:solidFill>
                  <a:srgbClr val="000000"/>
                </a:solidFill>
              </a:rPr>
              <a:t>Source Configurations &amp; SQL++ Schema Definitions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9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6873240" y="6356350"/>
            <a:ext cx="2133600" cy="365125"/>
          </a:xfrm>
        </p:spPr>
        <p:txBody>
          <a:bodyPr/>
          <a:lstStyle/>
          <a:p>
            <a:fld id="{CBC898A6-F9FA-3B43-A365-6332BEFA6F7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60912" y="1097788"/>
            <a:ext cx="7315200" cy="12893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Browser-side FORWARD JavaScript libraries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062059" y="1569744"/>
            <a:ext cx="1581331" cy="731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>
            <a:spLocks/>
          </p:cNvSpPr>
          <p:nvPr/>
        </p:nvSpPr>
        <p:spPr>
          <a:xfrm>
            <a:off x="4753659" y="1564712"/>
            <a:ext cx="1920239" cy="731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JavaScript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Components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39629" y="5518820"/>
            <a:ext cx="6487501" cy="8229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Unified SQL++ Application State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05840"/>
          </a:xfrm>
        </p:spPr>
        <p:txBody>
          <a:bodyPr>
            <a:noAutofit/>
          </a:bodyPr>
          <a:lstStyle/>
          <a:p>
            <a:r>
              <a:rPr lang="en-US" dirty="0" smtClean="0"/>
              <a:t>FORWARD Application:</a:t>
            </a:r>
            <a:br>
              <a:rPr lang="en-US" dirty="0" smtClean="0"/>
            </a:br>
            <a:r>
              <a:rPr lang="en-US" b="1" dirty="0" smtClean="0"/>
              <a:t>Operation</a:t>
            </a:r>
            <a:endParaRPr lang="en-US" b="1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6873240" y="6356350"/>
            <a:ext cx="2133600" cy="365125"/>
          </a:xfrm>
        </p:spPr>
        <p:txBody>
          <a:bodyPr/>
          <a:lstStyle/>
          <a:p>
            <a:fld id="{CBC898A6-F9FA-3B43-A365-6332BEFA6F7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60912" y="2504109"/>
            <a:ext cx="7315200" cy="4251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b="1" dirty="0" smtClean="0">
                <a:solidFill>
                  <a:srgbClr val="000000"/>
                </a:solidFill>
                <a:cs typeface="Courier New"/>
              </a:rPr>
              <a:t>FORWARD Interpreter (e.g., http://forward.ucsd.edu )</a:t>
            </a:r>
            <a:endParaRPr lang="en-US" sz="2400" b="1" dirty="0">
              <a:solidFill>
                <a:srgbClr val="000000"/>
              </a:solidFill>
              <a:cs typeface="Courier New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13312" y="2941453"/>
            <a:ext cx="6813819" cy="3566160"/>
          </a:xfrm>
          <a:prstGeom prst="rect">
            <a:avLst/>
          </a:prstGeom>
          <a:solidFill>
            <a:srgbClr val="B3A2C7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b="1" dirty="0">
              <a:solidFill>
                <a:srgbClr val="000000"/>
              </a:solidFill>
              <a:cs typeface="Courier New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56872" y="3076708"/>
            <a:ext cx="6813819" cy="3566160"/>
          </a:xfrm>
          <a:prstGeom prst="rect">
            <a:avLst/>
          </a:prstGeom>
          <a:solidFill>
            <a:srgbClr val="B3A2C7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rgbClr val="000000"/>
                </a:solidFill>
                <a:cs typeface="Courier New"/>
              </a:rPr>
              <a:t>FORWARD Application</a:t>
            </a:r>
            <a:r>
              <a:rPr lang="en-US" sz="2400" b="1" dirty="0" smtClean="0">
                <a:solidFill>
                  <a:srgbClr val="000000"/>
                </a:solidFill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cs typeface="Courier New"/>
              </a:rPr>
              <a:t>nsf_reviewing</a:t>
            </a:r>
            <a:endParaRPr lang="en-US" sz="2400" b="1" dirty="0">
              <a:solidFill>
                <a:srgbClr val="000000"/>
              </a:solidFill>
              <a:cs typeface="Courier New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60912" y="1097788"/>
            <a:ext cx="7315200" cy="12893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Browser-side FORWARD JavaScript libraries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062059" y="1569744"/>
            <a:ext cx="1581331" cy="731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>
            <a:spLocks/>
          </p:cNvSpPr>
          <p:nvPr/>
        </p:nvSpPr>
        <p:spPr>
          <a:xfrm>
            <a:off x="4753659" y="1564712"/>
            <a:ext cx="1920239" cy="731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JavaScript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Components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82177" y="0"/>
            <a:ext cx="6133389" cy="2643146"/>
            <a:chOff x="3010611" y="0"/>
            <a:chExt cx="6133389" cy="264314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rcRect l="6873" t="18000" r="14727" b="38329"/>
            <a:stretch>
              <a:fillRect/>
            </a:stretch>
          </p:blipFill>
          <p:spPr>
            <a:xfrm>
              <a:off x="3010611" y="0"/>
              <a:ext cx="6133389" cy="263997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rcRect l="9242" t="30600" r="14727" b="51035"/>
            <a:stretch>
              <a:fillRect/>
            </a:stretch>
          </p:blipFill>
          <p:spPr>
            <a:xfrm>
              <a:off x="3192245" y="1532925"/>
              <a:ext cx="5948058" cy="1110221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8618572" y="311150"/>
              <a:ext cx="521731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 flipV="1">
            <a:off x="7769838" y="2345064"/>
            <a:ext cx="696879" cy="33020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53085" y="3536475"/>
            <a:ext cx="2878951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Action Configuration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568185" y="3657760"/>
            <a:ext cx="2874291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Action Configuration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</a:rPr>
              <a:t>save_review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957687" y="3547312"/>
            <a:ext cx="2770632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Page Configuration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066012" y="3646923"/>
            <a:ext cx="2772747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Page Configuration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review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449818" y="4736738"/>
            <a:ext cx="6477313" cy="4937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sz="2400" dirty="0" smtClean="0">
                <a:solidFill>
                  <a:srgbClr val="000000"/>
                </a:solidFill>
              </a:rPr>
              <a:t>Source Configurations &amp; SQL++ Schema Definitions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439629" y="5518820"/>
            <a:ext cx="6487501" cy="8229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Unified SQL++ Application State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 flipV="1">
            <a:off x="1612655" y="3703749"/>
            <a:ext cx="2691771" cy="74108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2" name="Elbow Connector 21"/>
          <p:cNvCxnSpPr>
            <a:stCxn id="20" idx="1"/>
            <a:endCxn id="21" idx="2"/>
          </p:cNvCxnSpPr>
          <p:nvPr/>
        </p:nvCxnSpPr>
        <p:spPr>
          <a:xfrm rot="10800000" flipV="1">
            <a:off x="2958542" y="2510163"/>
            <a:ext cx="4811297" cy="1193585"/>
          </a:xfrm>
          <a:prstGeom prst="bentConnector2">
            <a:avLst/>
          </a:prstGeom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05840"/>
          </a:xfrm>
        </p:spPr>
        <p:txBody>
          <a:bodyPr>
            <a:noAutofit/>
          </a:bodyPr>
          <a:lstStyle/>
          <a:p>
            <a:r>
              <a:rPr lang="en-US" sz="3200" dirty="0" smtClean="0"/>
              <a:t>Actions Access Unified Application State via SQL++</a:t>
            </a:r>
            <a:endParaRPr lang="en-US" sz="3200" dirty="0"/>
          </a:p>
        </p:txBody>
      </p:sp>
      <p:sp>
        <p:nvSpPr>
          <p:cNvPr id="33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6873240" y="6356350"/>
            <a:ext cx="2133600" cy="365125"/>
          </a:xfrm>
        </p:spPr>
        <p:txBody>
          <a:bodyPr/>
          <a:lstStyle/>
          <a:p>
            <a:fld id="{CBC898A6-F9FA-3B43-A365-6332BEFA6F7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54246" y="2506036"/>
            <a:ext cx="7315200" cy="4251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b="1" dirty="0" smtClean="0">
                <a:solidFill>
                  <a:srgbClr val="000000"/>
                </a:solidFill>
                <a:cs typeface="Courier New"/>
              </a:rPr>
              <a:t>FORWARD Interpreter (e.g., http://forward.ucsd.edu )</a:t>
            </a:r>
            <a:endParaRPr lang="en-US" sz="2400" b="1" dirty="0">
              <a:solidFill>
                <a:srgbClr val="000000"/>
              </a:solidFill>
              <a:cs typeface="Courier New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06646" y="2943380"/>
            <a:ext cx="6813819" cy="3566160"/>
          </a:xfrm>
          <a:prstGeom prst="rect">
            <a:avLst/>
          </a:prstGeom>
          <a:solidFill>
            <a:srgbClr val="B3A2C7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b="1" dirty="0">
              <a:solidFill>
                <a:srgbClr val="000000"/>
              </a:solidFill>
              <a:cs typeface="Courier New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50206" y="3078635"/>
            <a:ext cx="6813819" cy="3566160"/>
          </a:xfrm>
          <a:prstGeom prst="rect">
            <a:avLst/>
          </a:prstGeom>
          <a:solidFill>
            <a:srgbClr val="B3A2C7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rgbClr val="000000"/>
                </a:solidFill>
                <a:cs typeface="Courier New"/>
              </a:rPr>
              <a:t>FORWARD Application</a:t>
            </a:r>
            <a:r>
              <a:rPr lang="en-US" sz="2400" b="1" dirty="0" smtClean="0">
                <a:solidFill>
                  <a:srgbClr val="000000"/>
                </a:solidFill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cs typeface="Courier New"/>
              </a:rPr>
              <a:t>nsf_reviewing</a:t>
            </a:r>
            <a:endParaRPr lang="en-US" sz="2400" b="1" dirty="0">
              <a:solidFill>
                <a:srgbClr val="000000"/>
              </a:solidFill>
              <a:cs typeface="Courier New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54246" y="1099715"/>
            <a:ext cx="7315200" cy="12893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Browser-side FORWARD JavaScript libraries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055393" y="1571671"/>
            <a:ext cx="1581331" cy="731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>
            <a:spLocks/>
          </p:cNvSpPr>
          <p:nvPr/>
        </p:nvSpPr>
        <p:spPr>
          <a:xfrm>
            <a:off x="4746993" y="1566639"/>
            <a:ext cx="1920239" cy="731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JavaScript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Components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446419" y="5241220"/>
            <a:ext cx="6487501" cy="13258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Unified SQL++ Application State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637673" y="5741017"/>
            <a:ext cx="1337252" cy="633294"/>
          </a:xfrm>
          <a:prstGeom prst="roundRect">
            <a:avLst/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Action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Outputs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140140" y="5352670"/>
            <a:ext cx="1642274" cy="1123344"/>
          </a:xfrm>
          <a:prstGeom prst="roundRect">
            <a:avLst/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000" dirty="0" smtClean="0">
                <a:solidFill>
                  <a:srgbClr val="000000"/>
                </a:solidFill>
              </a:rPr>
              <a:t>Core Page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51025" y="5744632"/>
            <a:ext cx="1425186" cy="640077"/>
          </a:xfrm>
          <a:prstGeom prst="roundRect">
            <a:avLst/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Request Parameters</a:t>
            </a:r>
          </a:p>
        </p:txBody>
      </p:sp>
      <p:sp>
        <p:nvSpPr>
          <p:cNvPr id="65" name="Can 64"/>
          <p:cNvSpPr/>
          <p:nvPr/>
        </p:nvSpPr>
        <p:spPr>
          <a:xfrm>
            <a:off x="1622785" y="5744632"/>
            <a:ext cx="1295348" cy="633294"/>
          </a:xfrm>
          <a:prstGeom prst="can">
            <a:avLst/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Database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6" name="Hexagon 65"/>
          <p:cNvSpPr/>
          <p:nvPr/>
        </p:nvSpPr>
        <p:spPr>
          <a:xfrm>
            <a:off x="3047904" y="5740360"/>
            <a:ext cx="1465524" cy="635071"/>
          </a:xfrm>
          <a:prstGeom prst="hexagon">
            <a:avLst/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467196" y="3536475"/>
            <a:ext cx="2878951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Action Configuration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582296" y="3657760"/>
            <a:ext cx="2874291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Action Configuration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</a:rPr>
              <a:t>save_review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971798" y="3547312"/>
            <a:ext cx="2770632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Page Configuration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80123" y="3646923"/>
            <a:ext cx="2772747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Page Configuration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review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463929" y="4667708"/>
            <a:ext cx="6477313" cy="4937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sz="2400" dirty="0" smtClean="0">
                <a:solidFill>
                  <a:srgbClr val="000000"/>
                </a:solidFill>
              </a:rPr>
              <a:t>Source Configurations &amp; SQL++ Schema Definitions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 flipV="1">
            <a:off x="1626766" y="3703749"/>
            <a:ext cx="2691771" cy="74108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235825" y="1932399"/>
            <a:ext cx="3532478" cy="3981943"/>
            <a:chOff x="4238734" y="1551423"/>
            <a:chExt cx="3532478" cy="3981943"/>
          </a:xfrm>
        </p:grpSpPr>
        <p:sp>
          <p:nvSpPr>
            <p:cNvPr id="24" name="Rounded Rectangular Callout 23"/>
            <p:cNvSpPr/>
            <p:nvPr/>
          </p:nvSpPr>
          <p:spPr>
            <a:xfrm>
              <a:off x="4238734" y="2399652"/>
              <a:ext cx="3378201" cy="1754264"/>
            </a:xfrm>
            <a:prstGeom prst="wedgeRoundRectCallout">
              <a:avLst>
                <a:gd name="adj1" fmla="val 24195"/>
                <a:gd name="adj2" fmla="val 101463"/>
                <a:gd name="adj3" fmla="val 16667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Core page &amp; </a:t>
              </a: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request  parameters: Abstraction of relevant part of browser state</a:t>
              </a:r>
            </a:p>
          </p:txBody>
        </p:sp>
        <p:cxnSp>
          <p:nvCxnSpPr>
            <p:cNvPr id="37" name="Elbow Connector 36"/>
            <p:cNvCxnSpPr>
              <a:stCxn id="55" idx="3"/>
              <a:endCxn id="60" idx="3"/>
            </p:cNvCxnSpPr>
            <p:nvPr/>
          </p:nvCxnSpPr>
          <p:spPr>
            <a:xfrm>
              <a:off x="6656030" y="1551423"/>
              <a:ext cx="1115182" cy="3981943"/>
            </a:xfrm>
            <a:prstGeom prst="bentConnector3">
              <a:avLst>
                <a:gd name="adj1" fmla="val 171114"/>
              </a:avLst>
            </a:prstGeom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ed Rectangular Callout 28"/>
          <p:cNvSpPr/>
          <p:nvPr/>
        </p:nvSpPr>
        <p:spPr>
          <a:xfrm>
            <a:off x="608810" y="2359439"/>
            <a:ext cx="2446583" cy="2175453"/>
          </a:xfrm>
          <a:prstGeom prst="wedgeRoundRectCallout">
            <a:avLst>
              <a:gd name="adj1" fmla="val 75733"/>
              <a:gd name="adj2" fmla="val 58810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FFFF"/>
                </a:solidFill>
              </a:rPr>
              <a:t>SQL++ includes:</a:t>
            </a:r>
          </a:p>
          <a:p>
            <a:r>
              <a:rPr lang="en-US" sz="2400" dirty="0" smtClean="0">
                <a:solidFill>
                  <a:srgbClr val="FFFFFF"/>
                </a:solidFill>
              </a:rPr>
              <a:t>Nesting</a:t>
            </a:r>
          </a:p>
          <a:p>
            <a:r>
              <a:rPr lang="en-US" sz="2400" dirty="0" smtClean="0">
                <a:solidFill>
                  <a:srgbClr val="FFFFFF"/>
                </a:solidFill>
              </a:rPr>
              <a:t>Variability</a:t>
            </a:r>
          </a:p>
          <a:p>
            <a:r>
              <a:rPr lang="en-US" sz="2400" dirty="0" smtClean="0">
                <a:solidFill>
                  <a:srgbClr val="FFFFFF"/>
                </a:solidFill>
              </a:rPr>
              <a:t>Identity</a:t>
            </a:r>
          </a:p>
          <a:p>
            <a:r>
              <a:rPr lang="en-US" sz="2400" dirty="0" smtClean="0">
                <a:solidFill>
                  <a:srgbClr val="FFFFFF"/>
                </a:solidFill>
              </a:rPr>
              <a:t>Ordering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058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Actions as Compositions of Services</a:t>
            </a:r>
            <a:endParaRPr lang="en-US" sz="32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140180" y="2366118"/>
            <a:ext cx="7003043" cy="4139265"/>
            <a:chOff x="1683756" y="1646590"/>
            <a:chExt cx="7003043" cy="4139265"/>
          </a:xfrm>
        </p:grpSpPr>
        <p:sp>
          <p:nvSpPr>
            <p:cNvPr id="6" name="Rectangle 5"/>
            <p:cNvSpPr/>
            <p:nvPr/>
          </p:nvSpPr>
          <p:spPr>
            <a:xfrm>
              <a:off x="1683756" y="1646590"/>
              <a:ext cx="7003043" cy="41392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 smtClean="0">
                  <a:solidFill>
                    <a:srgbClr val="000000"/>
                  </a:solidFill>
                </a:rPr>
                <a:t>Action Configuration</a:t>
              </a:r>
              <a:r>
                <a:rPr lang="en-US" sz="2000" dirty="0" smtClean="0">
                  <a:solidFill>
                    <a:srgbClr val="000000"/>
                  </a:solidFill>
                </a:rPr>
                <a:t>  </a:t>
              </a:r>
              <a:r>
                <a:rPr lang="en-US" sz="2400" b="1" dirty="0" err="1" smtClean="0">
                  <a:solidFill>
                    <a:srgbClr val="000000"/>
                  </a:solidFill>
                </a:rPr>
                <a:t>save_review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7" name="Decision 35"/>
            <p:cNvSpPr/>
            <p:nvPr/>
          </p:nvSpPr>
          <p:spPr>
            <a:xfrm>
              <a:off x="5013765" y="3450651"/>
              <a:ext cx="2263122" cy="896112"/>
            </a:xfrm>
            <a:prstGeom prst="flowChartDecision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0" tIns="0" rIns="0" bIns="137160" rtlCol="0" anchor="ctr" anchorCtr="0"/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</a:rPr>
                <a:t>SQL++</a:t>
              </a:r>
            </a:p>
            <a:p>
              <a:pPr algn="ctr"/>
              <a:r>
                <a:rPr lang="en-US" sz="2400" dirty="0" smtClean="0">
                  <a:solidFill>
                    <a:srgbClr val="FFFFFF"/>
                  </a:solidFill>
                </a:rPr>
                <a:t>condition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9427" y="2191407"/>
              <a:ext cx="1341120" cy="76656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SQL++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cs typeface="Courier New"/>
                </a:rPr>
                <a:t>update</a:t>
              </a:r>
              <a:endParaRPr lang="en-US" sz="2400" dirty="0">
                <a:solidFill>
                  <a:schemeClr val="tx1"/>
                </a:solidFill>
                <a:cs typeface="Courier New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251140">
              <a:off x="6539343" y="4291280"/>
              <a:ext cx="10688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default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20575741">
              <a:off x="4837071" y="4275514"/>
              <a:ext cx="594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 smtClean="0"/>
                <a:t>yes</a:t>
              </a:r>
              <a:endParaRPr lang="en-US" sz="2400" dirty="0"/>
            </a:p>
          </p:txBody>
        </p:sp>
        <p:sp>
          <p:nvSpPr>
            <p:cNvPr id="14" name="Document 24"/>
            <p:cNvSpPr/>
            <p:nvPr/>
          </p:nvSpPr>
          <p:spPr>
            <a:xfrm>
              <a:off x="1838500" y="4824248"/>
              <a:ext cx="1500843" cy="783472"/>
            </a:xfrm>
            <a:prstGeom prst="flowChartDocumen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goto</a:t>
              </a:r>
              <a:r>
                <a:rPr lang="en-US" sz="2400" dirty="0" smtClean="0">
                  <a:solidFill>
                    <a:srgbClr val="000000"/>
                  </a:solidFill>
                </a:rPr>
                <a:t> page:</a:t>
              </a:r>
            </a:p>
            <a:p>
              <a:pPr algn="ctr"/>
              <a:r>
                <a:rPr lang="en-US" sz="2400" b="1" dirty="0" smtClean="0">
                  <a:solidFill>
                    <a:srgbClr val="000000"/>
                  </a:solidFill>
                </a:rPr>
                <a:t>error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Document 25"/>
            <p:cNvSpPr/>
            <p:nvPr/>
          </p:nvSpPr>
          <p:spPr>
            <a:xfrm>
              <a:off x="3937980" y="4845179"/>
              <a:ext cx="1385137" cy="798867"/>
            </a:xfrm>
            <a:prstGeom prst="flowChartDocumen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goto</a:t>
              </a:r>
              <a:r>
                <a:rPr lang="en-US" sz="2400" dirty="0" smtClean="0">
                  <a:solidFill>
                    <a:srgbClr val="000000"/>
                  </a:solidFill>
                </a:rPr>
                <a:t> page:</a:t>
              </a:r>
            </a:p>
            <a:p>
              <a:pPr algn="ctr"/>
              <a:r>
                <a:rPr lang="en-US" sz="2400" b="1" dirty="0" smtClean="0">
                  <a:solidFill>
                    <a:srgbClr val="000000"/>
                  </a:solidFill>
                </a:rPr>
                <a:t>home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38055" y="3578668"/>
              <a:ext cx="898316" cy="768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email</a:t>
              </a:r>
              <a:endParaRPr lang="en-US" sz="2400" dirty="0">
                <a:solidFill>
                  <a:schemeClr val="tx1"/>
                </a:solidFill>
                <a:cs typeface="Courier New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53218" y="4305946"/>
              <a:ext cx="720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sent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931200">
              <a:off x="5055096" y="2894910"/>
              <a:ext cx="1120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success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20500189">
              <a:off x="2626455" y="3005272"/>
              <a:ext cx="980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failure</a:t>
              </a:r>
              <a:endParaRPr lang="en-US" sz="2400" dirty="0"/>
            </a:p>
          </p:txBody>
        </p:sp>
        <p:sp>
          <p:nvSpPr>
            <p:cNvPr id="23" name="Document 33"/>
            <p:cNvSpPr/>
            <p:nvPr/>
          </p:nvSpPr>
          <p:spPr>
            <a:xfrm>
              <a:off x="6811047" y="4876712"/>
              <a:ext cx="1591974" cy="767334"/>
            </a:xfrm>
            <a:prstGeom prst="flowChartDocumen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goto</a:t>
              </a:r>
              <a:r>
                <a:rPr lang="en-US" sz="2400" dirty="0" smtClean="0">
                  <a:solidFill>
                    <a:srgbClr val="000000"/>
                  </a:solidFill>
                </a:rPr>
                <a:t> page:</a:t>
              </a:r>
            </a:p>
            <a:p>
              <a:pPr algn="ctr"/>
              <a:r>
                <a:rPr lang="en-US" sz="2400" b="1" dirty="0" smtClean="0">
                  <a:solidFill>
                    <a:srgbClr val="000000"/>
                  </a:solidFill>
                </a:rPr>
                <a:t>review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7" idx="2"/>
              <a:endCxn id="15" idx="0"/>
            </p:cNvCxnSpPr>
            <p:nvPr/>
          </p:nvCxnSpPr>
          <p:spPr>
            <a:xfrm rot="5400000">
              <a:off x="5138730" y="3838583"/>
              <a:ext cx="498416" cy="151477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6" idx="0"/>
            </p:cNvCxnSpPr>
            <p:nvPr/>
          </p:nvCxnSpPr>
          <p:spPr>
            <a:xfrm rot="5400000">
              <a:off x="3158253" y="2386934"/>
              <a:ext cx="620694" cy="176277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2"/>
              <a:endCxn id="14" idx="0"/>
            </p:cNvCxnSpPr>
            <p:nvPr/>
          </p:nvCxnSpPr>
          <p:spPr>
            <a:xfrm rot="16200000" flipH="1">
              <a:off x="2349325" y="4584651"/>
              <a:ext cx="477484" cy="170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2"/>
              <a:endCxn id="7" idx="0"/>
            </p:cNvCxnSpPr>
            <p:nvPr/>
          </p:nvCxnSpPr>
          <p:spPr>
            <a:xfrm rot="16200000" flipH="1">
              <a:off x="5001318" y="2306642"/>
              <a:ext cx="492677" cy="179533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2"/>
              <a:endCxn id="23" idx="0"/>
            </p:cNvCxnSpPr>
            <p:nvPr/>
          </p:nvCxnSpPr>
          <p:spPr>
            <a:xfrm rot="16200000" flipH="1">
              <a:off x="6611206" y="3880883"/>
              <a:ext cx="529949" cy="146170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6873240" y="6356350"/>
            <a:ext cx="2133600" cy="365125"/>
          </a:xfrm>
        </p:spPr>
        <p:txBody>
          <a:bodyPr/>
          <a:lstStyle/>
          <a:p>
            <a:fld id="{CBC898A6-F9FA-3B43-A365-6332BEFA6F7C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07900" y="-5487"/>
            <a:ext cx="3169701" cy="3045399"/>
            <a:chOff x="1097498" y="1676400"/>
            <a:chExt cx="3169701" cy="3045399"/>
          </a:xfrm>
        </p:grpSpPr>
        <p:pic>
          <p:nvPicPr>
            <p:cNvPr id="28" name="Picture 2" descr="C:\Documents and Settings\yannis\Local Settings\Temporary Internet Files\Content.IE5\IP83Q1MH\MCj0411266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97498" y="1676400"/>
              <a:ext cx="3169701" cy="3045399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/>
          </p:nvSpPr>
          <p:spPr>
            <a:xfrm>
              <a:off x="1840313" y="2264226"/>
              <a:ext cx="140384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/>
                <a:t>no</a:t>
              </a:r>
            </a:p>
            <a:p>
              <a:pPr algn="ctr"/>
              <a:r>
                <a:rPr lang="en-US" sz="5400" b="1" dirty="0" smtClean="0"/>
                <a:t>Java</a:t>
              </a:r>
            </a:p>
          </p:txBody>
        </p:sp>
        <p:sp>
          <p:nvSpPr>
            <p:cNvPr id="30" name="Flowchart: Process 31"/>
            <p:cNvSpPr/>
            <p:nvPr/>
          </p:nvSpPr>
          <p:spPr>
            <a:xfrm rot="19457302">
              <a:off x="1355938" y="2884617"/>
              <a:ext cx="2425007" cy="558306"/>
            </a:xfrm>
            <a:prstGeom prst="flowChartProcess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0787" y="1127296"/>
            <a:ext cx="9028349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Insert submitted review into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reviews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 table of the hosted database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INSERT INTO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hosted.reviews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proposalId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comment, rating)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(request.pid,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request.myComment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request.myRating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94924" y="1297013"/>
            <a:ext cx="6759543" cy="7694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/>
              <a:t>// Has the reviewer reviewed all assigned proposals</a:t>
            </a:r>
            <a:endParaRPr lang="en-US" b="1" dirty="0" smtClean="0"/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NOT EXISTS( SELECT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 animBg="1"/>
      <p:bldP spid="25" grpId="2" animBg="1"/>
      <p:bldP spid="4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05840"/>
          </a:xfrm>
        </p:spPr>
        <p:txBody>
          <a:bodyPr>
            <a:noAutofit/>
          </a:bodyPr>
          <a:lstStyle/>
          <a:p>
            <a:r>
              <a:rPr lang="en-US" sz="3200" dirty="0" smtClean="0"/>
              <a:t>Pages as Rendered SQL++ Views,</a:t>
            </a:r>
            <a:br>
              <a:rPr lang="en-US" sz="3200" dirty="0" smtClean="0"/>
            </a:br>
            <a:r>
              <a:rPr lang="en-US" sz="3200" dirty="0" smtClean="0"/>
              <a:t>	with User Input Attributes</a:t>
            </a:r>
            <a:endParaRPr lang="en-US" sz="3200" dirty="0"/>
          </a:p>
        </p:txBody>
      </p:sp>
      <p:sp>
        <p:nvSpPr>
          <p:cNvPr id="20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6873240" y="6356350"/>
            <a:ext cx="2133600" cy="365125"/>
          </a:xfrm>
        </p:spPr>
        <p:txBody>
          <a:bodyPr/>
          <a:lstStyle/>
          <a:p>
            <a:fld id="{CBC898A6-F9FA-3B43-A365-6332BEFA6F7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60912" y="2504109"/>
            <a:ext cx="7315200" cy="4251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b="1" dirty="0" smtClean="0">
                <a:solidFill>
                  <a:srgbClr val="000000"/>
                </a:solidFill>
                <a:cs typeface="Courier New"/>
              </a:rPr>
              <a:t>FORWARD Interpreter (e.g., http://forward.ucsd.edu )</a:t>
            </a:r>
            <a:endParaRPr lang="en-US" sz="2400" b="1" dirty="0">
              <a:solidFill>
                <a:srgbClr val="000000"/>
              </a:solidFill>
              <a:cs typeface="Courier New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13312" y="2941453"/>
            <a:ext cx="6813819" cy="3566160"/>
          </a:xfrm>
          <a:prstGeom prst="rect">
            <a:avLst/>
          </a:prstGeom>
          <a:solidFill>
            <a:srgbClr val="B3A2C7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b="1" dirty="0">
              <a:solidFill>
                <a:srgbClr val="000000"/>
              </a:solidFill>
              <a:cs typeface="Courier New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56872" y="3076708"/>
            <a:ext cx="6813819" cy="3566160"/>
          </a:xfrm>
          <a:prstGeom prst="rect">
            <a:avLst/>
          </a:prstGeom>
          <a:solidFill>
            <a:srgbClr val="B3A2C7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rgbClr val="000000"/>
                </a:solidFill>
                <a:cs typeface="Courier New"/>
              </a:rPr>
              <a:t>FORWARD Application</a:t>
            </a:r>
            <a:r>
              <a:rPr lang="en-US" sz="2400" b="1" dirty="0" smtClean="0">
                <a:solidFill>
                  <a:srgbClr val="000000"/>
                </a:solidFill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cs typeface="Courier New"/>
              </a:rPr>
              <a:t>nsf_reviewing</a:t>
            </a:r>
            <a:endParaRPr lang="en-US" sz="2400" b="1" dirty="0">
              <a:solidFill>
                <a:srgbClr val="000000"/>
              </a:solidFill>
              <a:cs typeface="Courier New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60912" y="1097788"/>
            <a:ext cx="7315200" cy="12893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Browser-side FORWARD JavaScript libraries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62059" y="1569744"/>
            <a:ext cx="1581331" cy="731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>
            <a:spLocks/>
          </p:cNvSpPr>
          <p:nvPr/>
        </p:nvSpPr>
        <p:spPr>
          <a:xfrm>
            <a:off x="4753659" y="1564712"/>
            <a:ext cx="1920239" cy="731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JavaScript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Components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53085" y="3536475"/>
            <a:ext cx="2878951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Action Configuration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68185" y="3657760"/>
            <a:ext cx="2874291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Action Configuration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</a:rPr>
              <a:t>save_review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57687" y="3547312"/>
            <a:ext cx="2770632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Page Configuration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66012" y="3646923"/>
            <a:ext cx="2772747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Page Configuration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review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49818" y="4736738"/>
            <a:ext cx="6477313" cy="4937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sz="2400" dirty="0" smtClean="0">
                <a:solidFill>
                  <a:srgbClr val="000000"/>
                </a:solidFill>
              </a:rPr>
              <a:t>Source Configurations &amp; SQL++ Schema Definitions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39629" y="5518820"/>
            <a:ext cx="6487501" cy="8229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Unified SQL++ Application State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 flipV="1">
            <a:off x="5095737" y="3703749"/>
            <a:ext cx="2691771" cy="74108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8051" y="1159689"/>
            <a:ext cx="5115147" cy="54838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fstmt:for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query="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 //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/>
              </a:rPr>
              <a:t>proposals assigned to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ourier New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 //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/>
              </a:rPr>
              <a:t>currently logged-in reviewer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ourier New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SELECT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p.id AS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p.title</a:t>
            </a:r>
            <a:endParaRPr lang="en-US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FROM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hosted.proposals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AS p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WHERE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EXISTS(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SELECT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FROM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hosted.assignments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AS a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WHERE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a.proposal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= p.id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AND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a.reviewer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= 					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session.user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"&gt;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&lt;tr&gt;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...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&lt;td&gt;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&lt;/td&gt;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...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&lt;/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tr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fstmt:for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5840"/>
          </a:xfrm>
        </p:spPr>
        <p:txBody>
          <a:bodyPr rIns="0">
            <a:noAutofit/>
          </a:bodyPr>
          <a:lstStyle/>
          <a:p>
            <a:r>
              <a:rPr lang="en-US" sz="3000" b="1" dirty="0" smtClean="0"/>
              <a:t>Page Configuration</a:t>
            </a:r>
            <a:r>
              <a:rPr lang="en-US" sz="3000" dirty="0" smtClean="0"/>
              <a:t> Follows Popular Frameworks:</a:t>
            </a:r>
            <a:br>
              <a:rPr lang="en-US" sz="3000" dirty="0" smtClean="0"/>
            </a:br>
            <a:r>
              <a:rPr lang="en-US" sz="3000" dirty="0" smtClean="0"/>
              <a:t>HTML + FORWARD statements &amp; expressions, using SQL++</a:t>
            </a:r>
            <a:endParaRPr lang="en-US" sz="3000" dirty="0"/>
          </a:p>
        </p:txBody>
      </p:sp>
      <p:pic>
        <p:nvPicPr>
          <p:cNvPr id="9" name="Picture 8" descr="review-proposals-2-r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857" y="1172516"/>
            <a:ext cx="3707384" cy="27909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ounded Rectangular Callout 13"/>
          <p:cNvSpPr/>
          <p:nvPr/>
        </p:nvSpPr>
        <p:spPr>
          <a:xfrm>
            <a:off x="5532640" y="4855605"/>
            <a:ext cx="3193590" cy="1397000"/>
          </a:xfrm>
          <a:prstGeom prst="wedgeRoundRectCallout">
            <a:avLst>
              <a:gd name="adj1" fmla="val -57956"/>
              <a:gd name="adj2" fmla="val -97569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rgbClr val="FFFFFF"/>
                </a:solidFill>
              </a:rPr>
              <a:t>Overall structure reminiscent of </a:t>
            </a:r>
            <a:r>
              <a:rPr lang="en-US" sz="2400" dirty="0" err="1" smtClean="0">
                <a:solidFill>
                  <a:srgbClr val="FFFFFF"/>
                </a:solidFill>
              </a:rPr>
              <a:t>XQuery</a:t>
            </a:r>
            <a:r>
              <a:rPr lang="en-US" sz="2400" dirty="0" smtClean="0">
                <a:solidFill>
                  <a:srgbClr val="FFFFFF"/>
                </a:solidFill>
              </a:rPr>
              <a:t> and SQL/XML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63544" y="5281455"/>
            <a:ext cx="740043" cy="44463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99193" y="2192883"/>
            <a:ext cx="417406" cy="31559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0607" y="4712874"/>
            <a:ext cx="4787643" cy="1525925"/>
          </a:xfrm>
          <a:prstGeom prst="roundRect">
            <a:avLst>
              <a:gd name="adj" fmla="val 10299"/>
            </a:avLst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73556" y="2267063"/>
            <a:ext cx="3533283" cy="964950"/>
          </a:xfrm>
          <a:prstGeom prst="roundRect">
            <a:avLst>
              <a:gd name="adj" fmla="val 8083"/>
            </a:avLst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73578" y="3257893"/>
            <a:ext cx="3553719" cy="674776"/>
          </a:xfrm>
          <a:prstGeom prst="roundRect">
            <a:avLst>
              <a:gd name="adj" fmla="val 9937"/>
            </a:avLst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Slide Number Placeholder 25"/>
          <p:cNvSpPr txBox="1">
            <a:spLocks/>
          </p:cNvSpPr>
          <p:nvPr/>
        </p:nvSpPr>
        <p:spPr>
          <a:xfrm>
            <a:off x="687324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898A6-F9FA-3B43-A365-6332BEFA6F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  <p:bldP spid="12" grpId="0" animBg="1"/>
      <p:bldP spid="12" grpId="1" animBg="1"/>
      <p:bldP spid="16" grpId="0" animBg="1"/>
      <p:bldP spid="16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6292" y="1231347"/>
            <a:ext cx="4832085" cy="53911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fstmt:for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query="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SELECT ..."&gt;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&lt;tr&gt;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...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&lt;td&gt;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&lt;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funit:bar_chart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&lt;bars&gt;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&lt;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fstmt:for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query="SELECT …"&gt;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&lt;bar&gt;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&lt;id&gt;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gid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&lt;/id&gt;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&lt;value&gt;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{score}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&lt;/value&gt;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&lt;/bar&gt;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&lt;/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fstmt:for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&lt;/bars&gt;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funit:bar_chart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&lt;/td&gt;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05840"/>
          </a:xfrm>
        </p:spPr>
        <p:txBody>
          <a:bodyPr>
            <a:noAutofit/>
          </a:bodyPr>
          <a:lstStyle/>
          <a:p>
            <a:r>
              <a:rPr lang="en-US" sz="3200" dirty="0" smtClean="0"/>
              <a:t>Page Configuration: Ajax/JavaScript Components Simply by </a:t>
            </a:r>
            <a:r>
              <a:rPr lang="en-US" sz="3200" b="1" dirty="0" smtClean="0"/>
              <a:t>FORWARD Unit Tags </a:t>
            </a:r>
            <a:endParaRPr lang="en-US" sz="3200" b="1" dirty="0"/>
          </a:p>
        </p:txBody>
      </p:sp>
      <p:pic>
        <p:nvPicPr>
          <p:cNvPr id="11" name="Picture 10" descr="review-proposals-2-r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713" y="1235715"/>
            <a:ext cx="3843020" cy="2893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ounded Rectangle 11"/>
          <p:cNvSpPr/>
          <p:nvPr/>
        </p:nvSpPr>
        <p:spPr>
          <a:xfrm flipV="1">
            <a:off x="6689445" y="2364449"/>
            <a:ext cx="621030" cy="98577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3842" y="2827059"/>
            <a:ext cx="4470270" cy="3044990"/>
          </a:xfrm>
          <a:prstGeom prst="roundRect">
            <a:avLst>
              <a:gd name="adj" fmla="val 8053"/>
            </a:avLst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Slide Number Placeholder 25"/>
          <p:cNvSpPr txBox="1">
            <a:spLocks/>
          </p:cNvSpPr>
          <p:nvPr/>
        </p:nvSpPr>
        <p:spPr>
          <a:xfrm>
            <a:off x="687324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898A6-F9FA-3B43-A365-6332BEFA6F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283484" y="4234747"/>
            <a:ext cx="3553719" cy="2463292"/>
          </a:xfrm>
          <a:prstGeom prst="wedgeRoundRectCallout">
            <a:avLst>
              <a:gd name="adj1" fmla="val -89146"/>
              <a:gd name="adj2" fmla="val -70875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rgbClr val="FFFFFF"/>
                </a:solidFill>
              </a:rPr>
              <a:t>After each action, the FORWARD interpreter automatically  &amp; incrementally updates</a:t>
            </a:r>
          </a:p>
          <a:p>
            <a:r>
              <a:rPr lang="en-US" sz="2400" dirty="0" smtClean="0">
                <a:solidFill>
                  <a:srgbClr val="FFFFFF"/>
                </a:solidFill>
              </a:rPr>
              <a:t>HTML and JavaScript components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9" grpId="0" animBg="1"/>
      <p:bldP spid="9" grpId="1" animBg="1"/>
      <p:bldP spid="14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0584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Core Page and Request Parameters:</a:t>
            </a:r>
            <a:br>
              <a:rPr lang="en-US" sz="3200" b="1" dirty="0" smtClean="0"/>
            </a:br>
            <a:r>
              <a:rPr lang="en-US" sz="3200" dirty="0" smtClean="0"/>
              <a:t>	Mirror of named page data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36292" y="1120603"/>
            <a:ext cx="5720008" cy="56653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fstmt:for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name="proposals"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query="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SELECT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p.id AS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p.title</a:t>
            </a:r>
            <a:endParaRPr lang="en-US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FROM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hosted.proposals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AS p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WHERE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..."&gt;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&lt;tr&gt;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&lt;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funit:editor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name="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myReview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...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&lt;/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funit:editor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...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&lt;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funit:select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name="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myRating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...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&lt;/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funit:select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...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&lt;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funit:button</a:t>
            </a:r>
            <a:endParaRPr lang="en-US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onclick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save_review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"/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&lt;/tr&gt;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fstmt:for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44260" y="1504567"/>
            <a:ext cx="618750" cy="31089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74846" y="3045509"/>
            <a:ext cx="2395728" cy="31089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94381" y="4259105"/>
            <a:ext cx="2359152" cy="31089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59034" y="1832452"/>
            <a:ext cx="3008376" cy="2172471"/>
          </a:xfrm>
          <a:prstGeom prst="roundRect">
            <a:avLst>
              <a:gd name="adj" fmla="val 9848"/>
            </a:avLst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Core Page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16839" y="2328525"/>
            <a:ext cx="1261251" cy="392552"/>
          </a:xfrm>
          <a:prstGeom prst="rect">
            <a:avLst/>
          </a:prstGeom>
          <a:solidFill>
            <a:schemeClr val="bg1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proposals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6224695" y="4635501"/>
            <a:ext cx="2167178" cy="1054099"/>
          </a:xfrm>
          <a:prstGeom prst="wedgeRoundRectCallout">
            <a:avLst>
              <a:gd name="adj1" fmla="val -16255"/>
              <a:gd name="adj2" fmla="val -99956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bg1"/>
                </a:solidFill>
              </a:rPr>
              <a:t>Automatically inferred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205880" y="2728436"/>
          <a:ext cx="26945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05"/>
                <a:gridCol w="1295654"/>
                <a:gridCol w="863600"/>
              </a:tblGrid>
              <a:tr h="2243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my_review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2243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3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6873240" y="6356350"/>
            <a:ext cx="2133600" cy="365125"/>
          </a:xfrm>
        </p:spPr>
        <p:txBody>
          <a:bodyPr/>
          <a:lstStyle/>
          <a:p>
            <a:fld id="{CBC898A6-F9FA-3B43-A365-6332BEFA6F7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943725" y="1203435"/>
            <a:ext cx="2560320" cy="31089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7" grpId="0" build="allAtOnce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058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Implementation Issues 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19200"/>
            <a:ext cx="8458200" cy="51371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Incremental page maintenance:</a:t>
            </a:r>
          </a:p>
          <a:p>
            <a:pPr>
              <a:buNone/>
            </a:pPr>
            <a:r>
              <a:rPr lang="en-US" dirty="0" smtClean="0"/>
              <a:t>	Data: Deferred incremental SQL++ view maintenance</a:t>
            </a:r>
          </a:p>
          <a:p>
            <a:pPr>
              <a:buNone/>
            </a:pPr>
            <a:r>
              <a:rPr lang="en-US" dirty="0" smtClean="0"/>
              <a:t>	Visual units: Efficient wrapping of components from Dojo, Yahoo UI, Google Visualization, Stanford </a:t>
            </a:r>
            <a:r>
              <a:rPr lang="en-US" dirty="0" err="1" smtClean="0"/>
              <a:t>Protovis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Query optimization for distributed queries over small main memory sources and a large persistent database</a:t>
            </a:r>
          </a:p>
          <a:p>
            <a:endParaRPr lang="en-US" dirty="0" smtClean="0"/>
          </a:p>
          <a:p>
            <a:r>
              <a:rPr lang="en-US" dirty="0" smtClean="0"/>
              <a:t>Internal mappings, resolving heterogeneities</a:t>
            </a:r>
          </a:p>
          <a:p>
            <a:pPr lvl="1"/>
            <a:r>
              <a:rPr lang="en-US" sz="3200" dirty="0" smtClean="0"/>
              <a:t>query results to visual state</a:t>
            </a:r>
          </a:p>
          <a:p>
            <a:pPr lvl="1"/>
            <a:r>
              <a:rPr lang="en-US" sz="3200" dirty="0" smtClean="0"/>
              <a:t>visual state to core and request schemas</a:t>
            </a:r>
            <a:endParaRPr lang="en-US" dirty="0"/>
          </a:p>
        </p:txBody>
      </p:sp>
      <p:sp>
        <p:nvSpPr>
          <p:cNvPr id="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6873240" y="6356350"/>
            <a:ext cx="2133600" cy="365125"/>
          </a:xfrm>
        </p:spPr>
        <p:txBody>
          <a:bodyPr/>
          <a:lstStyle/>
          <a:p>
            <a:fld id="{CBC898A6-F9FA-3B43-A365-6332BEFA6F7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058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Related Work on Removing Cross-Layer Frictions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60907"/>
            <a:ext cx="1242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Browser</a:t>
            </a:r>
            <a:endParaRPr lang="en-US" sz="24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2357965"/>
            <a:ext cx="9144000" cy="158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5019795"/>
            <a:ext cx="9144000" cy="158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3278" y="4976624"/>
            <a:ext cx="224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Database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28" y="2348998"/>
            <a:ext cx="2507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Application server</a:t>
            </a:r>
            <a:endParaRPr lang="en-US" sz="2400" b="1" dirty="0"/>
          </a:p>
        </p:txBody>
      </p:sp>
      <p:sp>
        <p:nvSpPr>
          <p:cNvPr id="15" name="Can 14"/>
          <p:cNvSpPr/>
          <p:nvPr/>
        </p:nvSpPr>
        <p:spPr>
          <a:xfrm>
            <a:off x="4092689" y="5681674"/>
            <a:ext cx="1355673" cy="968938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SQL Data</a:t>
            </a:r>
          </a:p>
        </p:txBody>
      </p:sp>
      <p:sp>
        <p:nvSpPr>
          <p:cNvPr id="16" name="Hexagon 15"/>
          <p:cNvSpPr/>
          <p:nvPr/>
        </p:nvSpPr>
        <p:spPr>
          <a:xfrm>
            <a:off x="2417255" y="3116667"/>
            <a:ext cx="5441681" cy="494230"/>
          </a:xfrm>
          <a:prstGeom prst="hexagon">
            <a:avLst/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Browser Mirror Java (C#) Objects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66700" y="2948321"/>
            <a:ext cx="1424327" cy="8307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Java (C#)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7" idx="3"/>
            <a:endCxn id="16" idx="3"/>
          </p:cNvCxnSpPr>
          <p:nvPr/>
        </p:nvCxnSpPr>
        <p:spPr>
          <a:xfrm>
            <a:off x="1691027" y="3363720"/>
            <a:ext cx="726228" cy="6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Hexagon 39"/>
          <p:cNvSpPr/>
          <p:nvPr/>
        </p:nvSpPr>
        <p:spPr>
          <a:xfrm>
            <a:off x="2406365" y="3791595"/>
            <a:ext cx="5441681" cy="494230"/>
          </a:xfrm>
          <a:prstGeom prst="hexagon">
            <a:avLst/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Database Mirror Java (C#) Objects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7" idx="3"/>
            <a:endCxn id="40" idx="3"/>
          </p:cNvCxnSpPr>
          <p:nvPr/>
        </p:nvCxnSpPr>
        <p:spPr>
          <a:xfrm>
            <a:off x="1691027" y="3363720"/>
            <a:ext cx="715338" cy="67499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Hexagon 47"/>
          <p:cNvSpPr/>
          <p:nvPr/>
        </p:nvSpPr>
        <p:spPr>
          <a:xfrm>
            <a:off x="80880" y="4151294"/>
            <a:ext cx="2181013" cy="749129"/>
          </a:xfrm>
          <a:prstGeom prst="hexagon">
            <a:avLst/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 Server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Objects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27" idx="2"/>
          </p:cNvCxnSpPr>
          <p:nvPr/>
        </p:nvCxnSpPr>
        <p:spPr>
          <a:xfrm rot="16200000" flipH="1">
            <a:off x="792775" y="3965207"/>
            <a:ext cx="372178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56"/>
          <p:cNvGrpSpPr/>
          <p:nvPr/>
        </p:nvGrpSpPr>
        <p:grpSpPr>
          <a:xfrm>
            <a:off x="7861851" y="2396498"/>
            <a:ext cx="1283260" cy="1642212"/>
            <a:chOff x="7709996" y="2051348"/>
            <a:chExt cx="1283260" cy="1642212"/>
          </a:xfrm>
        </p:grpSpPr>
        <p:cxnSp>
          <p:nvCxnSpPr>
            <p:cNvPr id="54" name="Elbow Connector 53"/>
            <p:cNvCxnSpPr>
              <a:stCxn id="16" idx="0"/>
              <a:endCxn id="40" idx="0"/>
            </p:cNvCxnSpPr>
            <p:nvPr/>
          </p:nvCxnSpPr>
          <p:spPr>
            <a:xfrm flipH="1">
              <a:off x="7709996" y="3018632"/>
              <a:ext cx="10890" cy="674928"/>
            </a:xfrm>
            <a:prstGeom prst="bentConnector3">
              <a:avLst>
                <a:gd name="adj1" fmla="val -7043067"/>
              </a:avLst>
            </a:prstGeom>
            <a:ln w="38100"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8380588" y="2051348"/>
              <a:ext cx="6126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FF0000"/>
                  </a:solidFill>
                </a:rPr>
                <a:t>?</a:t>
              </a:r>
              <a:endParaRPr lang="en-US" sz="7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6873240" y="6356350"/>
            <a:ext cx="2133600" cy="365125"/>
          </a:xfrm>
        </p:spPr>
        <p:txBody>
          <a:bodyPr/>
          <a:lstStyle/>
          <a:p>
            <a:fld id="{CBC898A6-F9FA-3B43-A365-6332BEFA6F7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138691" y="1085064"/>
            <a:ext cx="1581331" cy="731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>
            <a:spLocks/>
          </p:cNvSpPr>
          <p:nvPr/>
        </p:nvSpPr>
        <p:spPr>
          <a:xfrm>
            <a:off x="4830291" y="1080032"/>
            <a:ext cx="1920239" cy="731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JavaScript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Components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4014383" y="1811552"/>
            <a:ext cx="1512284" cy="1291794"/>
          </a:xfrm>
          <a:prstGeom prst="upDownArrow">
            <a:avLst>
              <a:gd name="adj1" fmla="val 73264"/>
              <a:gd name="adj2" fmla="val 2125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ASP.NET,</a:t>
            </a:r>
          </a:p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GWT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1" name="Up-Down Arrow 30"/>
          <p:cNvSpPr/>
          <p:nvPr/>
        </p:nvSpPr>
        <p:spPr>
          <a:xfrm>
            <a:off x="3466899" y="4285826"/>
            <a:ext cx="2607253" cy="1346916"/>
          </a:xfrm>
          <a:prstGeom prst="upDownArrow">
            <a:avLst>
              <a:gd name="adj1" fmla="val 73264"/>
              <a:gd name="adj2" fmla="val 2125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Hibernate,</a:t>
            </a:r>
          </a:p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Entity Framework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5840"/>
          </a:xfrm>
        </p:spPr>
        <p:txBody>
          <a:bodyPr>
            <a:noAutofit/>
          </a:bodyPr>
          <a:lstStyle/>
          <a:p>
            <a:r>
              <a:rPr lang="en-US" dirty="0" smtClean="0"/>
              <a:t>Vast Majority of Web Applications: </a:t>
            </a:r>
            <a:br>
              <a:rPr lang="en-US" dirty="0" smtClean="0"/>
            </a:br>
            <a:r>
              <a:rPr lang="en-US" dirty="0" smtClean="0"/>
              <a:t>Issue </a:t>
            </a:r>
            <a:r>
              <a:rPr lang="en-US" b="1" dirty="0" smtClean="0"/>
              <a:t>simple SQL commands</a:t>
            </a:r>
            <a:r>
              <a:rPr lang="en-US" dirty="0" smtClean="0"/>
              <a:t>, reflect new state on browser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3358835" y="2765192"/>
            <a:ext cx="2545434" cy="14081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Web Application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7" name="Can 36"/>
          <p:cNvSpPr/>
          <p:nvPr/>
        </p:nvSpPr>
        <p:spPr>
          <a:xfrm>
            <a:off x="3842165" y="5531526"/>
            <a:ext cx="1585124" cy="1289645"/>
          </a:xfrm>
          <a:prstGeom prst="can">
            <a:avLst/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Database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57" name="Straight Arrow Connector 18"/>
          <p:cNvCxnSpPr/>
          <p:nvPr/>
        </p:nvCxnSpPr>
        <p:spPr>
          <a:xfrm rot="10800000">
            <a:off x="5661840" y="2033185"/>
            <a:ext cx="350724" cy="1464016"/>
          </a:xfrm>
          <a:prstGeom prst="bentConnector3">
            <a:avLst>
              <a:gd name="adj1" fmla="val -59565"/>
            </a:avLst>
          </a:prstGeom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8"/>
          <p:cNvCxnSpPr/>
          <p:nvPr/>
        </p:nvCxnSpPr>
        <p:spPr>
          <a:xfrm rot="5400000">
            <a:off x="3742522" y="4879394"/>
            <a:ext cx="960120" cy="1"/>
          </a:xfrm>
          <a:prstGeom prst="straightConnector1">
            <a:avLst/>
          </a:prstGeom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3696603" y="1128228"/>
            <a:ext cx="1730686" cy="1447800"/>
            <a:chOff x="5557871" y="727314"/>
            <a:chExt cx="1730686" cy="1447800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5557871" y="727314"/>
              <a:ext cx="1725932" cy="2492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5557871" y="927339"/>
              <a:ext cx="1725929" cy="12477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 smtClean="0">
                  <a:solidFill>
                    <a:schemeClr val="tx1"/>
                  </a:solidFill>
                </a:rPr>
                <a:t>Browser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7085357" y="927339"/>
              <a:ext cx="203200" cy="1247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 bwMode="auto">
            <a:xfrm>
              <a:off x="7123457" y="965439"/>
              <a:ext cx="128588" cy="10953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7126632" y="1105139"/>
              <a:ext cx="119062" cy="468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7123457" y="765414"/>
              <a:ext cx="111125" cy="111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6971055" y="763827"/>
              <a:ext cx="114300" cy="112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10800000">
              <a:off x="7123468" y="2022714"/>
              <a:ext cx="128588" cy="10953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73" name="Straight Arrow Connector 18"/>
          <p:cNvCxnSpPr/>
          <p:nvPr/>
        </p:nvCxnSpPr>
        <p:spPr>
          <a:xfrm rot="16200000" flipV="1">
            <a:off x="4565116" y="4879393"/>
            <a:ext cx="960120" cy="1"/>
          </a:xfrm>
          <a:prstGeom prst="straightConnector1">
            <a:avLst/>
          </a:prstGeom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798618" y="4328544"/>
            <a:ext cx="1225907" cy="3294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" bIns="9144"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INSERT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798618" y="4701667"/>
            <a:ext cx="1225907" cy="3883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" bIns="9144"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UPDATE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798618" y="5122365"/>
            <a:ext cx="1225907" cy="3234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" bIns="9144"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DELETE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283024" y="4703066"/>
            <a:ext cx="1225296" cy="384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" bIns="9144"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SELECT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94" name="Straight Arrow Connector 18"/>
          <p:cNvCxnSpPr/>
          <p:nvPr/>
        </p:nvCxnSpPr>
        <p:spPr>
          <a:xfrm rot="10800000" flipH="1">
            <a:off x="3183473" y="2033184"/>
            <a:ext cx="350724" cy="1464016"/>
          </a:xfrm>
          <a:prstGeom prst="bentConnector3">
            <a:avLst>
              <a:gd name="adj1" fmla="val -87118"/>
            </a:avLst>
          </a:prstGeom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4024525" y="1891826"/>
            <a:ext cx="1040069" cy="4492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9144" bIns="9144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Submit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6873240" y="6356350"/>
            <a:ext cx="2133600" cy="365125"/>
          </a:xfrm>
        </p:spPr>
        <p:txBody>
          <a:bodyPr/>
          <a:lstStyle/>
          <a:p>
            <a:fld id="{CBC898A6-F9FA-3B43-A365-6332BEFA6F7C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58853" y="3469280"/>
            <a:ext cx="3299982" cy="2266501"/>
            <a:chOff x="58853" y="3469280"/>
            <a:chExt cx="3299982" cy="2266501"/>
          </a:xfrm>
        </p:grpSpPr>
        <p:sp>
          <p:nvSpPr>
            <p:cNvPr id="28" name="TextBox 27"/>
            <p:cNvSpPr txBox="1"/>
            <p:nvPr/>
          </p:nvSpPr>
          <p:spPr>
            <a:xfrm>
              <a:off x="58853" y="3693319"/>
              <a:ext cx="22370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App server data</a:t>
              </a:r>
            </a:p>
            <a:p>
              <a:r>
                <a:rPr lang="en-US" sz="2400" dirty="0" smtClean="0"/>
                <a:t>in main memory</a:t>
              </a:r>
            </a:p>
          </p:txBody>
        </p:sp>
        <p:sp>
          <p:nvSpPr>
            <p:cNvPr id="29" name="Hexagon 28"/>
            <p:cNvSpPr/>
            <p:nvPr/>
          </p:nvSpPr>
          <p:spPr>
            <a:xfrm>
              <a:off x="614663" y="4809382"/>
              <a:ext cx="1314348" cy="570610"/>
            </a:xfrm>
            <a:prstGeom prst="hexagon">
              <a:avLst/>
            </a:prstGeom>
            <a:solidFill>
              <a:srgbClr val="C3D69B"/>
            </a:solidFill>
            <a:ln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Session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Objects</a:t>
              </a:r>
            </a:p>
          </p:txBody>
        </p:sp>
        <p:sp>
          <p:nvSpPr>
            <p:cNvPr id="30" name="Hexagon 29"/>
            <p:cNvSpPr/>
            <p:nvPr/>
          </p:nvSpPr>
          <p:spPr>
            <a:xfrm>
              <a:off x="614663" y="4975228"/>
              <a:ext cx="1643628" cy="760553"/>
            </a:xfrm>
            <a:prstGeom prst="hexagon">
              <a:avLst/>
            </a:prstGeom>
            <a:solidFill>
              <a:srgbClr val="C3D69B"/>
            </a:solidFill>
            <a:ln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Session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Objects</a:t>
              </a:r>
            </a:p>
          </p:txBody>
        </p:sp>
        <p:sp>
          <p:nvSpPr>
            <p:cNvPr id="25" name="Hexagon 24"/>
            <p:cNvSpPr/>
            <p:nvPr/>
          </p:nvSpPr>
          <p:spPr>
            <a:xfrm>
              <a:off x="263236" y="4603194"/>
              <a:ext cx="1513375" cy="776798"/>
            </a:xfrm>
            <a:prstGeom prst="hexagon">
              <a:avLst/>
            </a:prstGeom>
            <a:solidFill>
              <a:srgbClr val="C3D69B"/>
            </a:solidFill>
            <a:ln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Session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Objects</a:t>
              </a:r>
            </a:p>
          </p:txBody>
        </p:sp>
        <p:cxnSp>
          <p:nvCxnSpPr>
            <p:cNvPr id="24" name="Straight Arrow Connector 23"/>
            <p:cNvCxnSpPr>
              <a:stCxn id="25" idx="0"/>
              <a:endCxn id="110" idx="1"/>
            </p:cNvCxnSpPr>
            <p:nvPr/>
          </p:nvCxnSpPr>
          <p:spPr>
            <a:xfrm flipV="1">
              <a:off x="1776611" y="3469280"/>
              <a:ext cx="1582224" cy="1522313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058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Future work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side computation optimizations</a:t>
            </a:r>
          </a:p>
          <a:p>
            <a:pPr lvl="1"/>
            <a:r>
              <a:rPr lang="en-US" dirty="0" smtClean="0"/>
              <a:t>enabled by </a:t>
            </a:r>
            <a:r>
              <a:rPr lang="en-US" dirty="0" err="1" smtClean="0"/>
              <a:t>declarativeness</a:t>
            </a:r>
            <a:r>
              <a:rPr lang="en-US" dirty="0" smtClean="0"/>
              <a:t>, location transparency</a:t>
            </a:r>
          </a:p>
          <a:p>
            <a:pPr lvl="1"/>
            <a:r>
              <a:rPr lang="en-US" dirty="0" smtClean="0"/>
              <a:t>deliver efficiency, disconnected </a:t>
            </a:r>
            <a:r>
              <a:rPr lang="en-US" smtClean="0"/>
              <a:t>operation</a:t>
            </a:r>
          </a:p>
          <a:p>
            <a:r>
              <a:rPr lang="en-US" smtClean="0"/>
              <a:t>Optimizations </a:t>
            </a:r>
            <a:r>
              <a:rPr lang="en-US" dirty="0" smtClean="0"/>
              <a:t>for updating a myriad views</a:t>
            </a:r>
          </a:p>
          <a:p>
            <a:pPr lvl="1"/>
            <a:r>
              <a:rPr lang="en-US" dirty="0" smtClean="0"/>
              <a:t>leveraging pub-sub works</a:t>
            </a:r>
          </a:p>
          <a:p>
            <a:r>
              <a:rPr lang="en-US" dirty="0" smtClean="0"/>
              <a:t>Visual Do-It-Yourself development</a:t>
            </a:r>
          </a:p>
        </p:txBody>
      </p:sp>
      <p:sp>
        <p:nvSpPr>
          <p:cNvPr id="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6873240" y="6356350"/>
            <a:ext cx="2133600" cy="365125"/>
          </a:xfrm>
        </p:spPr>
        <p:txBody>
          <a:bodyPr/>
          <a:lstStyle/>
          <a:p>
            <a:fld id="{CBC898A6-F9FA-3B43-A365-6332BEFA6F7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9144000" cy="1004778"/>
          </a:xfrm>
        </p:spPr>
        <p:txBody>
          <a:bodyPr/>
          <a:lstStyle/>
          <a:p>
            <a:r>
              <a:rPr lang="en-US" b="1" dirty="0" smtClean="0"/>
              <a:t>FORWARD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98A6-F9FA-3B43-A365-6332BEFA6F7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6152" t="16879" r="7291" b="8154"/>
          <a:stretch>
            <a:fillRect/>
          </a:stretch>
        </p:blipFill>
        <p:spPr>
          <a:xfrm>
            <a:off x="1" y="1187155"/>
            <a:ext cx="9144000" cy="5532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584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Paradox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57809" y="2372139"/>
            <a:ext cx="81954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web applications are fundamentally </a:t>
            </a:r>
            <a:r>
              <a:rPr lang="en-US" sz="2800" b="1" dirty="0" smtClean="0"/>
              <a:t>simple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yet their development requires </a:t>
            </a:r>
            <a:r>
              <a:rPr lang="en-US" sz="2800" b="1" dirty="0" smtClean="0"/>
              <a:t>large amounts of code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both server-side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and client-side (JavaScript)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57809" y="5867400"/>
            <a:ext cx="3263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Java, PHP, C#, Ruby etc.</a:t>
            </a:r>
            <a:endParaRPr lang="en-US" sz="2400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6873240" y="6356350"/>
            <a:ext cx="2133600" cy="365125"/>
          </a:xfrm>
        </p:spPr>
        <p:txBody>
          <a:bodyPr/>
          <a:lstStyle/>
          <a:p>
            <a:fld id="{CBC898A6-F9FA-3B43-A365-6332BEFA6F7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05840"/>
          </a:xfrm>
        </p:spPr>
        <p:txBody>
          <a:bodyPr>
            <a:noAutofit/>
          </a:bodyPr>
          <a:lstStyle/>
          <a:p>
            <a:r>
              <a:rPr lang="en-US" sz="3200" dirty="0" smtClean="0"/>
              <a:t>Where is the extraneous code expended?  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662010" y="991637"/>
            <a:ext cx="61008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Low-level code addressing frictions</a:t>
            </a:r>
          </a:p>
          <a:p>
            <a:r>
              <a:rPr lang="en-US" sz="2800" b="1" dirty="0" smtClean="0"/>
              <a:t>	of the web application architectures</a:t>
            </a:r>
          </a:p>
          <a:p>
            <a:pPr marL="514350" indent="-514350"/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4710" y="3149600"/>
            <a:ext cx="808128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b="1" dirty="0" smtClean="0"/>
              <a:t>pre-2005:</a:t>
            </a:r>
            <a:r>
              <a:rPr lang="en-US" sz="2800" dirty="0" smtClean="0"/>
              <a:t> Pure server-side programming</a:t>
            </a:r>
          </a:p>
          <a:p>
            <a:pPr marL="514350" indent="-514350"/>
            <a:r>
              <a:rPr lang="en-US" sz="2800" dirty="0" smtClean="0"/>
              <a:t>    Plumbing code addressing language heterogeneities</a:t>
            </a:r>
          </a:p>
          <a:p>
            <a:pPr marL="514350" indent="-514350"/>
            <a:endParaRPr lang="en-US" sz="2800" dirty="0" smtClean="0"/>
          </a:p>
          <a:p>
            <a:pPr marL="514350" lvl="1" indent="-514350"/>
            <a:r>
              <a:rPr lang="en-US" sz="2800" b="1" dirty="0" smtClean="0"/>
              <a:t>post-2005</a:t>
            </a:r>
            <a:r>
              <a:rPr lang="en-US" sz="2800" dirty="0" smtClean="0"/>
              <a:t>: Ajax </a:t>
            </a:r>
            <a:r>
              <a:rPr lang="en-US" sz="2800" dirty="0" smtClean="0">
                <a:solidFill>
                  <a:srgbClr val="404040"/>
                </a:solidFill>
              </a:rPr>
              <a:t>(also Flash, </a:t>
            </a:r>
            <a:r>
              <a:rPr lang="en-US" sz="2800" dirty="0" err="1" smtClean="0">
                <a:solidFill>
                  <a:srgbClr val="404040"/>
                </a:solidFill>
              </a:rPr>
              <a:t>Silverlight</a:t>
            </a:r>
            <a:r>
              <a:rPr lang="en-US" sz="2800" dirty="0" smtClean="0">
                <a:solidFill>
                  <a:srgbClr val="404040"/>
                </a:solidFill>
              </a:rPr>
              <a:t>)</a:t>
            </a:r>
          </a:p>
          <a:p>
            <a:pPr marL="514350" lvl="1" indent="-514350"/>
            <a:r>
              <a:rPr lang="en-US" sz="2800" dirty="0" smtClean="0"/>
              <a:t>    Data coordination code between Ajax page</a:t>
            </a:r>
          </a:p>
          <a:p>
            <a:pPr marL="514350" indent="-514350"/>
            <a:r>
              <a:rPr lang="en-US" sz="2800" dirty="0" smtClean="0"/>
              <a:t>	 and server state (main memory + database)</a:t>
            </a:r>
          </a:p>
          <a:p>
            <a:endParaRPr lang="en-US" dirty="0"/>
          </a:p>
        </p:txBody>
      </p:sp>
      <p:sp>
        <p:nvSpPr>
          <p:cNvPr id="5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6873240" y="6356350"/>
            <a:ext cx="2133600" cy="365125"/>
          </a:xfrm>
        </p:spPr>
        <p:txBody>
          <a:bodyPr/>
          <a:lstStyle/>
          <a:p>
            <a:fld id="{CBC898A6-F9FA-3B43-A365-6332BEFA6F7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5840"/>
          </a:xfrm>
        </p:spPr>
        <p:txBody>
          <a:bodyPr>
            <a:noAutofit/>
          </a:bodyPr>
          <a:lstStyle/>
          <a:p>
            <a:r>
              <a:rPr lang="en-US" b="1" dirty="0" smtClean="0"/>
              <a:t>Pre-2005:</a:t>
            </a:r>
            <a:r>
              <a:rPr lang="en-US" dirty="0" smtClean="0"/>
              <a:t> Pure server-side programming: Tedious code to </a:t>
            </a:r>
            <a:br>
              <a:rPr lang="en-US" dirty="0" smtClean="0"/>
            </a:br>
            <a:r>
              <a:rPr lang="en-US" dirty="0" smtClean="0"/>
              <a:t>integrate across three languages and computation hosts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05" y="1627391"/>
            <a:ext cx="1242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Browser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962" y="2124330"/>
            <a:ext cx="2529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Application Server</a:t>
            </a:r>
            <a:endParaRPr lang="en-US" sz="2400" b="1" dirty="0"/>
          </a:p>
        </p:txBody>
      </p:sp>
      <p:sp>
        <p:nvSpPr>
          <p:cNvPr id="7" name="Can 6"/>
          <p:cNvSpPr/>
          <p:nvPr/>
        </p:nvSpPr>
        <p:spPr>
          <a:xfrm>
            <a:off x="3784528" y="5849306"/>
            <a:ext cx="1355673" cy="968938"/>
          </a:xfrm>
          <a:prstGeom prst="can">
            <a:avLst/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Database</a:t>
            </a:r>
          </a:p>
        </p:txBody>
      </p:sp>
      <p:cxnSp>
        <p:nvCxnSpPr>
          <p:cNvPr id="9" name="Straight Arrow Connector 18"/>
          <p:cNvCxnSpPr/>
          <p:nvPr/>
        </p:nvCxnSpPr>
        <p:spPr>
          <a:xfrm rot="5400000">
            <a:off x="3977271" y="2296843"/>
            <a:ext cx="777240" cy="1"/>
          </a:xfrm>
          <a:prstGeom prst="straightConnector1">
            <a:avLst/>
          </a:prstGeom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039246" y="1111178"/>
            <a:ext cx="1581331" cy="731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32042" y="2746300"/>
            <a:ext cx="2278497" cy="26504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Action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35512" y="3881249"/>
            <a:ext cx="2016000" cy="74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INSERT INTO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reviews …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35511" y="3286725"/>
            <a:ext cx="2016001" cy="3887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cs typeface="Courier New"/>
              </a:rPr>
              <a:t>Java</a:t>
            </a:r>
            <a:endParaRPr lang="en-US" sz="2000" dirty="0">
              <a:solidFill>
                <a:srgbClr val="000000"/>
              </a:solidFill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129401"/>
            <a:ext cx="9144000" cy="158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013418" y="1917368"/>
            <a:ext cx="3189678" cy="4412630"/>
            <a:chOff x="5013418" y="1917368"/>
            <a:chExt cx="3189678" cy="4412630"/>
          </a:xfrm>
        </p:grpSpPr>
        <p:cxnSp>
          <p:nvCxnSpPr>
            <p:cNvPr id="10" name="Straight Arrow Connector 18"/>
            <p:cNvCxnSpPr/>
            <p:nvPr/>
          </p:nvCxnSpPr>
          <p:spPr>
            <a:xfrm rot="5400000" flipH="1" flipV="1">
              <a:off x="4963592" y="2300622"/>
              <a:ext cx="768096" cy="1588"/>
            </a:xfrm>
            <a:prstGeom prst="straightConnector1">
              <a:avLst/>
            </a:prstGeom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013418" y="2746300"/>
              <a:ext cx="3189678" cy="265047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 smtClean="0">
                  <a:solidFill>
                    <a:srgbClr val="000000"/>
                  </a:solidFill>
                </a:rPr>
                <a:t>Page Computation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92092" y="3881249"/>
              <a:ext cx="2859212" cy="130966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SELECT </a:t>
              </a:r>
              <a:r>
                <a:rPr lang="en-US" sz="20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*</a:t>
              </a:r>
            </a:p>
            <a:p>
              <a:r>
                <a:rPr lang="en-US" sz="20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FROM   </a:t>
              </a:r>
              <a:r>
                <a:rPr lang="en-US" sz="20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proposals…</a:t>
              </a:r>
              <a:endParaRPr lang="en-US" sz="2000" b="1" dirty="0" smtClean="0">
                <a:solidFill>
                  <a:srgbClr val="000000"/>
                </a:solidFill>
                <a:latin typeface="Courier New"/>
                <a:cs typeface="Courier New"/>
              </a:endParaRPr>
            </a:p>
            <a:p>
              <a:r>
                <a:rPr lang="en-US" sz="20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SELECT</a:t>
              </a:r>
              <a:r>
                <a:rPr lang="en-US" sz="20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 * </a:t>
              </a:r>
            </a:p>
            <a:p>
              <a:r>
                <a:rPr lang="en-US" sz="20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FROM</a:t>
              </a:r>
              <a:r>
                <a:rPr lang="en-US" sz="20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   reviews …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08452" y="3256245"/>
              <a:ext cx="2842851" cy="38870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cs typeface="Courier New"/>
                </a:rPr>
                <a:t>Java</a:t>
              </a:r>
              <a:endParaRPr lang="en-US" sz="2000" dirty="0">
                <a:solidFill>
                  <a:srgbClr val="000000"/>
                </a:solidFill>
                <a:cs typeface="Courier New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5032909" y="5691800"/>
              <a:ext cx="850392" cy="426004"/>
            </a:xfrm>
            <a:prstGeom prst="bentConnector3">
              <a:avLst>
                <a:gd name="adj1" fmla="val -1141"/>
              </a:avLst>
            </a:prstGeom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8"/>
          <p:cNvCxnSpPr/>
          <p:nvPr/>
        </p:nvCxnSpPr>
        <p:spPr>
          <a:xfrm rot="16200000" flipH="1">
            <a:off x="3018429" y="5719237"/>
            <a:ext cx="850392" cy="365760"/>
          </a:xfrm>
          <a:prstGeom prst="bentConnector3">
            <a:avLst>
              <a:gd name="adj1" fmla="val 99506"/>
            </a:avLst>
          </a:prstGeom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ular Callout 27"/>
          <p:cNvSpPr/>
          <p:nvPr/>
        </p:nvSpPr>
        <p:spPr>
          <a:xfrm>
            <a:off x="133424" y="1059785"/>
            <a:ext cx="3809187" cy="1371600"/>
          </a:xfrm>
          <a:prstGeom prst="wedgeRoundRectCallout">
            <a:avLst>
              <a:gd name="adj1" fmla="val 43107"/>
              <a:gd name="adj2" fmla="val 99352"/>
              <a:gd name="adj3" fmla="val 16667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Code with JDBC/SQL calls to combine database and application-server data</a:t>
            </a:r>
            <a:endParaRPr lang="en-US" sz="2400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5706704" y="1059785"/>
            <a:ext cx="3437295" cy="1371600"/>
          </a:xfrm>
          <a:prstGeom prst="wedgeRoundRectCallout">
            <a:avLst>
              <a:gd name="adj1" fmla="val 5046"/>
              <a:gd name="adj2" fmla="val 95519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Code to combine database and application server data into HTML</a:t>
            </a:r>
            <a:endParaRPr lang="en-US" sz="2400" dirty="0"/>
          </a:p>
        </p:txBody>
      </p:sp>
      <p:sp>
        <p:nvSpPr>
          <p:cNvPr id="23" name="Hexagon 22"/>
          <p:cNvSpPr/>
          <p:nvPr/>
        </p:nvSpPr>
        <p:spPr>
          <a:xfrm>
            <a:off x="132752" y="3025464"/>
            <a:ext cx="2051633" cy="914399"/>
          </a:xfrm>
          <a:prstGeom prst="hexagon">
            <a:avLst/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Request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Parameters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5772625"/>
            <a:ext cx="9144000" cy="158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3278" y="5767554"/>
            <a:ext cx="227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Database Server</a:t>
            </a:r>
            <a:endParaRPr lang="en-US" sz="2400" b="1" dirty="0"/>
          </a:p>
        </p:txBody>
      </p:sp>
      <p:cxnSp>
        <p:nvCxnSpPr>
          <p:cNvPr id="31" name="Straight Arrow Connector 30"/>
          <p:cNvCxnSpPr>
            <a:stCxn id="23" idx="0"/>
            <a:endCxn id="16" idx="1"/>
          </p:cNvCxnSpPr>
          <p:nvPr/>
        </p:nvCxnSpPr>
        <p:spPr>
          <a:xfrm flipV="1">
            <a:off x="2184385" y="3481076"/>
            <a:ext cx="451126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Hexagon 31"/>
          <p:cNvSpPr/>
          <p:nvPr/>
        </p:nvSpPr>
        <p:spPr>
          <a:xfrm>
            <a:off x="684791" y="4532360"/>
            <a:ext cx="1314348" cy="570610"/>
          </a:xfrm>
          <a:prstGeom prst="hexagon">
            <a:avLst/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34" name="Hexagon 33"/>
          <p:cNvSpPr/>
          <p:nvPr/>
        </p:nvSpPr>
        <p:spPr>
          <a:xfrm>
            <a:off x="684791" y="4698206"/>
            <a:ext cx="1643628" cy="760553"/>
          </a:xfrm>
          <a:prstGeom prst="hexagon">
            <a:avLst/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36" name="Hexagon 35"/>
          <p:cNvSpPr/>
          <p:nvPr/>
        </p:nvSpPr>
        <p:spPr>
          <a:xfrm>
            <a:off x="333364" y="4326172"/>
            <a:ext cx="1513375" cy="776798"/>
          </a:xfrm>
          <a:prstGeom prst="hexagon">
            <a:avLst/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Objects</a:t>
            </a:r>
          </a:p>
        </p:txBody>
      </p:sp>
      <p:cxnSp>
        <p:nvCxnSpPr>
          <p:cNvPr id="33" name="Straight Arrow Connector 32"/>
          <p:cNvCxnSpPr>
            <a:stCxn id="36" idx="0"/>
            <a:endCxn id="16" idx="1"/>
          </p:cNvCxnSpPr>
          <p:nvPr/>
        </p:nvCxnSpPr>
        <p:spPr>
          <a:xfrm flipV="1">
            <a:off x="1846739" y="3481076"/>
            <a:ext cx="788772" cy="123349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1406946" y="3482664"/>
            <a:ext cx="7370291" cy="2551176"/>
          </a:xfrm>
          <a:prstGeom prst="cloud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2400" dirty="0" smtClean="0"/>
              <a:t>In MVC-coded applications of </a:t>
            </a:r>
            <a:r>
              <a:rPr lang="en-US" sz="2400" dirty="0" err="1" smtClean="0"/>
              <a:t>UCSD’s</a:t>
            </a:r>
            <a:r>
              <a:rPr lang="en-US" sz="2400" dirty="0" smtClean="0"/>
              <a:t> Web App programming class projects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60 lines of plumbing code for each line of SQL</a:t>
            </a:r>
            <a:r>
              <a:rPr lang="en-US" sz="2400" dirty="0" smtClean="0"/>
              <a:t> and </a:t>
            </a:r>
            <a:r>
              <a:rPr lang="en-US" sz="2400" b="1" dirty="0" smtClean="0"/>
              <a:t>2 lines of control flow</a:t>
            </a:r>
          </a:p>
        </p:txBody>
      </p:sp>
      <p:sp>
        <p:nvSpPr>
          <p:cNvPr id="47" name="Slide Number Placeholder 25"/>
          <p:cNvSpPr txBox="1">
            <a:spLocks/>
          </p:cNvSpPr>
          <p:nvPr/>
        </p:nvSpPr>
        <p:spPr>
          <a:xfrm>
            <a:off x="687324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898A6-F9FA-3B43-A365-6332BEFA6F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0584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2005:</a:t>
            </a:r>
            <a:r>
              <a:rPr lang="en-US" sz="3200" dirty="0" smtClean="0"/>
              <a:t> Enter Ajax:</a:t>
            </a:r>
            <a:br>
              <a:rPr lang="en-US" sz="3200" dirty="0" smtClean="0"/>
            </a:br>
            <a:r>
              <a:rPr lang="en-US" sz="3200" dirty="0" smtClean="0"/>
              <a:t>	A desktop feel to cloud-based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52" y="3522133"/>
            <a:ext cx="7289748" cy="290229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Asynchronous partial update of the page</a:t>
            </a:r>
          </a:p>
          <a:p>
            <a:endParaRPr lang="en-US" sz="2800" dirty="0" smtClean="0"/>
          </a:p>
          <a:p>
            <a:r>
              <a:rPr lang="en-US" sz="2800" dirty="0" smtClean="0"/>
              <a:t>Fancy JavaScript/Ajax components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maps, calendars, tabbed windows</a:t>
            </a:r>
          </a:p>
        </p:txBody>
      </p:sp>
      <p:grpSp>
        <p:nvGrpSpPr>
          <p:cNvPr id="4" name="Group 9"/>
          <p:cNvGrpSpPr>
            <a:grpSpLocks noChangeAspect="1"/>
          </p:cNvGrpSpPr>
          <p:nvPr/>
        </p:nvGrpSpPr>
        <p:grpSpPr>
          <a:xfrm>
            <a:off x="545497" y="1305072"/>
            <a:ext cx="7970811" cy="2464499"/>
            <a:chOff x="1145707" y="1912237"/>
            <a:chExt cx="6669555" cy="2062163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4529137" y="1929372"/>
              <a:ext cx="3286125" cy="1835150"/>
              <a:chOff x="4419600" y="4876800"/>
              <a:chExt cx="3286125" cy="1834530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19600" y="4876800"/>
                <a:ext cx="3286125" cy="1834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4" descr="http://www.clker.com/cliparts/c/9/8/d/11949837852006954576mouse_pointer_wolfram_es_03.svg.hi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486400" y="6477000"/>
                <a:ext cx="81575" cy="1428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45707" y="1912237"/>
              <a:ext cx="3157476" cy="2062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6873240" y="6356350"/>
            <a:ext cx="2133600" cy="365125"/>
          </a:xfrm>
        </p:spPr>
        <p:txBody>
          <a:bodyPr/>
          <a:lstStyle/>
          <a:p>
            <a:fld id="{CBC898A6-F9FA-3B43-A365-6332BEFA6F7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xagon 37"/>
          <p:cNvSpPr/>
          <p:nvPr/>
        </p:nvSpPr>
        <p:spPr>
          <a:xfrm>
            <a:off x="381242" y="3945598"/>
            <a:ext cx="2051633" cy="914400"/>
          </a:xfrm>
          <a:prstGeom prst="hexagon">
            <a:avLst/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Request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Parameters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05840"/>
          </a:xfrm>
        </p:spPr>
        <p:txBody>
          <a:bodyPr>
            <a:normAutofit fontScale="90000"/>
          </a:bodyPr>
          <a:lstStyle/>
          <a:p>
            <a:pPr marL="514350" lvl="1" indent="-514350"/>
            <a:r>
              <a:rPr lang="en-US" sz="3100" b="1" dirty="0" smtClean="0">
                <a:latin typeface="+mj-lt"/>
                <a:cs typeface="Calibri"/>
              </a:rPr>
              <a:t>Ajax:</a:t>
            </a:r>
            <a:r>
              <a:rPr lang="en-US" sz="3100" dirty="0" smtClean="0">
                <a:latin typeface="+mj-lt"/>
                <a:cs typeface="Calibri"/>
              </a:rPr>
              <a:t> Mundane </a:t>
            </a:r>
            <a:r>
              <a:rPr lang="en-US" sz="3100" b="1" dirty="0" smtClean="0">
                <a:latin typeface="+mj-lt"/>
                <a:cs typeface="Calibri"/>
              </a:rPr>
              <a:t>data coordination</a:t>
            </a:r>
            <a:r>
              <a:rPr lang="en-US" sz="3100" dirty="0" smtClean="0">
                <a:latin typeface="+mj-lt"/>
                <a:cs typeface="Calibri"/>
              </a:rPr>
              <a:t> between</a:t>
            </a:r>
            <a:br>
              <a:rPr lang="en-US" sz="3100" dirty="0" smtClean="0">
                <a:latin typeface="+mj-lt"/>
                <a:cs typeface="Calibri"/>
              </a:rPr>
            </a:br>
            <a:r>
              <a:rPr lang="en-US" sz="3100" b="1" dirty="0" smtClean="0">
                <a:latin typeface="+mj-lt"/>
                <a:cs typeface="Calibri"/>
              </a:rPr>
              <a:t>page state</a:t>
            </a:r>
            <a:r>
              <a:rPr lang="en-US" sz="3100" dirty="0" smtClean="0">
                <a:latin typeface="+mj-lt"/>
                <a:cs typeface="Calibri"/>
              </a:rPr>
              <a:t> and </a:t>
            </a:r>
            <a:r>
              <a:rPr lang="en-US" sz="3100" b="1" dirty="0" smtClean="0">
                <a:latin typeface="+mj-lt"/>
                <a:cs typeface="Calibri"/>
              </a:rPr>
              <a:t>server state</a:t>
            </a:r>
            <a:r>
              <a:rPr lang="en-US" sz="3100" dirty="0" smtClean="0">
                <a:latin typeface="+mj-lt"/>
                <a:cs typeface="Calibri"/>
              </a:rPr>
              <a:t> (app server + database)</a:t>
            </a:r>
            <a:endParaRPr lang="en-US" sz="2000" dirty="0">
              <a:latin typeface="+mj-lt"/>
              <a:cs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861578" y="1801280"/>
            <a:ext cx="5760618" cy="1493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400" dirty="0" smtClean="0">
                <a:solidFill>
                  <a:srgbClr val="000000"/>
                </a:solidFill>
                <a:cs typeface="Courier New"/>
              </a:rPr>
              <a:t>JavaScript</a:t>
            </a:r>
            <a:endParaRPr lang="en-US" sz="2400" dirty="0">
              <a:solidFill>
                <a:srgbClr val="000000"/>
              </a:solidFill>
              <a:cs typeface="Courier New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859709" y="3530954"/>
            <a:ext cx="2343992" cy="24688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rgbClr val="000000"/>
                </a:solidFill>
              </a:rPr>
              <a:t>Action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50478" y="4660529"/>
            <a:ext cx="2002521" cy="746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INSERT INTO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reviews …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950479" y="4065349"/>
            <a:ext cx="2002520" cy="3887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cs typeface="Courier New"/>
              </a:rPr>
              <a:t>Java</a:t>
            </a:r>
            <a:endParaRPr lang="en-US" sz="2400" dirty="0">
              <a:solidFill>
                <a:srgbClr val="000000"/>
              </a:solidFill>
              <a:cs typeface="Courier New"/>
            </a:endParaRPr>
          </a:p>
        </p:txBody>
      </p:sp>
      <p:cxnSp>
        <p:nvCxnSpPr>
          <p:cNvPr id="77" name="Straight Arrow Connector 18"/>
          <p:cNvCxnSpPr/>
          <p:nvPr/>
        </p:nvCxnSpPr>
        <p:spPr>
          <a:xfrm>
            <a:off x="3918093" y="6233273"/>
            <a:ext cx="512064" cy="329184"/>
          </a:xfrm>
          <a:prstGeom prst="bentConnector3">
            <a:avLst>
              <a:gd name="adj1" fmla="val 547"/>
            </a:avLst>
          </a:prstGeom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024741" y="2189504"/>
            <a:ext cx="4418705" cy="10698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>
              <a:lnSpc>
                <a:spcPts val="1960"/>
              </a:lnSpc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collect_args();</a:t>
            </a:r>
          </a:p>
          <a:p>
            <a:pPr>
              <a:lnSpc>
                <a:spcPts val="1960"/>
              </a:lnSpc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response_handler = function(){ </a:t>
            </a:r>
          </a:p>
          <a:p>
            <a:pPr>
              <a:lnSpc>
                <a:spcPts val="1960"/>
              </a:lnSpc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partial_renderer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();        }</a:t>
            </a:r>
          </a:p>
          <a:p>
            <a:pPr>
              <a:lnSpc>
                <a:spcPts val="1960"/>
              </a:lnSpc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send_request();</a:t>
            </a:r>
          </a:p>
          <a:p>
            <a:pPr>
              <a:lnSpc>
                <a:spcPts val="1960"/>
              </a:lnSpc>
            </a:pPr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0" y="2871991"/>
            <a:ext cx="1242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Browser</a:t>
            </a:r>
            <a:endParaRPr 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1962" y="3349594"/>
            <a:ext cx="2529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Application Server</a:t>
            </a:r>
            <a:endParaRPr lang="en-US" sz="2400" b="1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0" y="3409889"/>
            <a:ext cx="9144000" cy="158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0" y="6114419"/>
            <a:ext cx="9144000" cy="158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3278" y="6123154"/>
            <a:ext cx="227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Database Server</a:t>
            </a:r>
            <a:endParaRPr lang="en-US" sz="2400" b="1" dirty="0"/>
          </a:p>
        </p:txBody>
      </p:sp>
      <p:sp>
        <p:nvSpPr>
          <p:cNvPr id="74" name="Can 73"/>
          <p:cNvSpPr/>
          <p:nvPr/>
        </p:nvSpPr>
        <p:spPr>
          <a:xfrm>
            <a:off x="4472868" y="6189994"/>
            <a:ext cx="1355673" cy="640394"/>
          </a:xfrm>
          <a:prstGeom prst="can">
            <a:avLst/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Database</a:t>
            </a:r>
          </a:p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83" name="Straight Arrow Connector 82"/>
          <p:cNvCxnSpPr>
            <a:endCxn id="68" idx="0"/>
          </p:cNvCxnSpPr>
          <p:nvPr/>
        </p:nvCxnSpPr>
        <p:spPr>
          <a:xfrm rot="16200000" flipH="1">
            <a:off x="3564710" y="3678319"/>
            <a:ext cx="768096" cy="5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432518" y="2410029"/>
            <a:ext cx="3578010" cy="4141481"/>
            <a:chOff x="5432518" y="2410029"/>
            <a:chExt cx="3578010" cy="4141481"/>
          </a:xfrm>
        </p:grpSpPr>
        <p:cxnSp>
          <p:nvCxnSpPr>
            <p:cNvPr id="90" name="Straight Arrow Connector 18"/>
            <p:cNvCxnSpPr/>
            <p:nvPr/>
          </p:nvCxnSpPr>
          <p:spPr>
            <a:xfrm rot="5400000" flipH="1" flipV="1">
              <a:off x="5985140" y="6130886"/>
              <a:ext cx="329184" cy="512064"/>
            </a:xfrm>
            <a:prstGeom prst="bentConnector3">
              <a:avLst>
                <a:gd name="adj1" fmla="val 1015"/>
              </a:avLst>
            </a:prstGeom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5432518" y="3530954"/>
              <a:ext cx="3189678" cy="24688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 smtClean="0">
                  <a:solidFill>
                    <a:srgbClr val="000000"/>
                  </a:solidFill>
                </a:rPr>
                <a:t>Page Computation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511192" y="4610679"/>
              <a:ext cx="2859212" cy="130966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SELECT </a:t>
              </a:r>
              <a:r>
                <a:rPr lang="en-US" sz="20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*</a:t>
              </a:r>
            </a:p>
            <a:p>
              <a:r>
                <a:rPr lang="en-US" sz="20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FROM   </a:t>
              </a:r>
              <a:r>
                <a:rPr lang="en-US" sz="20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proposals…</a:t>
              </a:r>
              <a:endParaRPr lang="en-US" sz="2000" b="1" dirty="0" smtClean="0">
                <a:solidFill>
                  <a:srgbClr val="000000"/>
                </a:solidFill>
                <a:latin typeface="Courier New"/>
                <a:cs typeface="Courier New"/>
              </a:endParaRPr>
            </a:p>
            <a:p>
              <a:r>
                <a:rPr lang="en-US" sz="20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SELECT</a:t>
              </a:r>
              <a:r>
                <a:rPr lang="en-US" sz="20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 * </a:t>
              </a:r>
            </a:p>
            <a:p>
              <a:r>
                <a:rPr lang="en-US" sz="20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FROM</a:t>
              </a:r>
              <a:r>
                <a:rPr lang="en-US" sz="20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   reviews …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527552" y="4040899"/>
              <a:ext cx="2842851" cy="38870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  <a:cs typeface="Courier New"/>
                </a:rPr>
                <a:t>Java</a:t>
              </a:r>
              <a:endParaRPr lang="en-US" sz="2400" dirty="0">
                <a:solidFill>
                  <a:srgbClr val="000000"/>
                </a:solidFill>
                <a:cs typeface="Courier New"/>
              </a:endParaRPr>
            </a:p>
          </p:txBody>
        </p:sp>
        <p:cxnSp>
          <p:nvCxnSpPr>
            <p:cNvPr id="101" name="Straight Arrow Connector 18"/>
            <p:cNvCxnSpPr/>
            <p:nvPr/>
          </p:nvCxnSpPr>
          <p:spPr>
            <a:xfrm rot="16200000" flipV="1">
              <a:off x="7331444" y="3313366"/>
              <a:ext cx="798118" cy="574112"/>
            </a:xfrm>
            <a:prstGeom prst="bentConnector3">
              <a:avLst>
                <a:gd name="adj1" fmla="val 99101"/>
              </a:avLst>
            </a:prstGeom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ular Callout 35"/>
            <p:cNvSpPr/>
            <p:nvPr/>
          </p:nvSpPr>
          <p:spPr>
            <a:xfrm>
              <a:off x="7730280" y="4279831"/>
              <a:ext cx="1280248" cy="772144"/>
            </a:xfrm>
            <a:prstGeom prst="wedgeRoundRectCallout">
              <a:avLst>
                <a:gd name="adj1" fmla="val -89349"/>
                <a:gd name="adj2" fmla="val 30413"/>
                <a:gd name="adj3" fmla="val 16667"/>
              </a:avLst>
            </a:prstGeom>
            <a:solidFill>
              <a:srgbClr val="F79646"/>
            </a:solidFill>
            <a:ln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Delta</a:t>
              </a:r>
            </a:p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Queries</a:t>
              </a:r>
              <a:endParaRPr lang="en-US" sz="2400" i="1" dirty="0">
                <a:solidFill>
                  <a:srgbClr val="000000"/>
                </a:solidFill>
              </a:endParaRPr>
            </a:p>
          </p:txBody>
        </p:sp>
        <p:sp>
          <p:nvSpPr>
            <p:cNvPr id="39" name="Rounded Rectangular Callout 38"/>
            <p:cNvSpPr/>
            <p:nvPr/>
          </p:nvSpPr>
          <p:spPr>
            <a:xfrm>
              <a:off x="8103909" y="2410029"/>
              <a:ext cx="906619" cy="503380"/>
            </a:xfrm>
            <a:prstGeom prst="wedgeRoundRectCallout">
              <a:avLst>
                <a:gd name="adj1" fmla="val -57909"/>
                <a:gd name="adj2" fmla="val 93755"/>
                <a:gd name="adj3" fmla="val 16667"/>
              </a:avLst>
            </a:prstGeom>
            <a:solidFill>
              <a:srgbClr val="F79646"/>
            </a:solidFill>
            <a:ln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Diffs</a:t>
              </a:r>
              <a:endParaRPr lang="en-US" sz="2400" i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43" name="Hexagon 42"/>
          <p:cNvSpPr/>
          <p:nvPr/>
        </p:nvSpPr>
        <p:spPr>
          <a:xfrm>
            <a:off x="548260" y="5111306"/>
            <a:ext cx="1513375" cy="776798"/>
          </a:xfrm>
          <a:prstGeom prst="hexagon">
            <a:avLst/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100506" y="1042148"/>
            <a:ext cx="1581331" cy="731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>
            <a:spLocks/>
          </p:cNvSpPr>
          <p:nvPr/>
        </p:nvSpPr>
        <p:spPr>
          <a:xfrm>
            <a:off x="4736886" y="1037116"/>
            <a:ext cx="1920239" cy="731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JavaScript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Components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Hexagon 48"/>
          <p:cNvSpPr/>
          <p:nvPr/>
        </p:nvSpPr>
        <p:spPr>
          <a:xfrm>
            <a:off x="673050" y="5208482"/>
            <a:ext cx="1513375" cy="776798"/>
          </a:xfrm>
          <a:prstGeom prst="hexagon">
            <a:avLst/>
          </a:prstGeom>
          <a:solidFill>
            <a:srgbClr val="C3D69B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Objects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35688" y="1646976"/>
            <a:ext cx="3051348" cy="3353249"/>
            <a:chOff x="-26607" y="1394627"/>
            <a:chExt cx="3051348" cy="3061877"/>
          </a:xfrm>
        </p:grpSpPr>
        <p:sp>
          <p:nvSpPr>
            <p:cNvPr id="75" name="Rounded Rectangle 74"/>
            <p:cNvSpPr/>
            <p:nvPr/>
          </p:nvSpPr>
          <p:spPr>
            <a:xfrm>
              <a:off x="21008" y="3378064"/>
              <a:ext cx="2246208" cy="1078440"/>
            </a:xfrm>
            <a:prstGeom prst="roundRect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ounded Rectangular Callout 40"/>
            <p:cNvSpPr/>
            <p:nvPr/>
          </p:nvSpPr>
          <p:spPr>
            <a:xfrm>
              <a:off x="-26607" y="1394627"/>
              <a:ext cx="3051348" cy="1416905"/>
            </a:xfrm>
            <a:prstGeom prst="wedgeRoundRectCallout">
              <a:avLst>
                <a:gd name="adj1" fmla="val -11534"/>
                <a:gd name="adj2" fmla="val 89769"/>
                <a:gd name="adj3" fmla="val 16667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r>
                <a:rPr lang="en-US" sz="2400" dirty="0" smtClean="0"/>
                <a:t> JavaScript/Java code reflects page data &amp; request parameters to the server</a:t>
              </a:r>
            </a:p>
          </p:txBody>
        </p:sp>
      </p:grpSp>
      <p:sp>
        <p:nvSpPr>
          <p:cNvPr id="44" name="Rounded Rectangular Callout 43"/>
          <p:cNvSpPr/>
          <p:nvPr/>
        </p:nvSpPr>
        <p:spPr>
          <a:xfrm>
            <a:off x="7028276" y="1037116"/>
            <a:ext cx="2115724" cy="1917788"/>
          </a:xfrm>
          <a:prstGeom prst="wedgeRoundRectCallout">
            <a:avLst>
              <a:gd name="adj1" fmla="val -66121"/>
              <a:gd name="adj2" fmla="val -27125"/>
              <a:gd name="adj3" fmla="val 16667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sz="2400" dirty="0" smtClean="0"/>
              <a:t>JavaScript components have different programmatic interfaces</a:t>
            </a:r>
            <a:endParaRPr lang="en-US" sz="2400" dirty="0"/>
          </a:p>
        </p:txBody>
      </p:sp>
      <p:sp>
        <p:nvSpPr>
          <p:cNvPr id="51" name="Rounded Rectangular Callout 50"/>
          <p:cNvSpPr/>
          <p:nvPr/>
        </p:nvSpPr>
        <p:spPr>
          <a:xfrm>
            <a:off x="14809" y="1042148"/>
            <a:ext cx="3167993" cy="1551607"/>
          </a:xfrm>
          <a:prstGeom prst="wedgeRoundRectCallout">
            <a:avLst>
              <a:gd name="adj1" fmla="val 45974"/>
              <a:gd name="adj2" fmla="val 79098"/>
              <a:gd name="adj3" fmla="val 16667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JavaScript/Java code </a:t>
            </a:r>
          </a:p>
          <a:p>
            <a:r>
              <a:rPr lang="en-US" sz="2400" dirty="0" smtClean="0"/>
              <a:t>tuned to incrementally update HTML DOM &amp; JavaScript components</a:t>
            </a:r>
          </a:p>
        </p:txBody>
      </p:sp>
      <p:sp>
        <p:nvSpPr>
          <p:cNvPr id="59" name="Slide Number Placeholder 25"/>
          <p:cNvSpPr txBox="1">
            <a:spLocks/>
          </p:cNvSpPr>
          <p:nvPr/>
        </p:nvSpPr>
        <p:spPr>
          <a:xfrm>
            <a:off x="687324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898A6-F9FA-3B43-A365-6332BEFA6F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allAtOnce" animBg="1"/>
      <p:bldP spid="51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584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For each action</a:t>
            </a:r>
            <a:r>
              <a:rPr lang="en-US" sz="3200" dirty="0" smtClean="0"/>
              <a:t>, yet another incremental page computation code and partial renderer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-44172" y="3184336"/>
            <a:ext cx="1242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Browser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32210" y="3595903"/>
            <a:ext cx="2529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Application Server</a:t>
            </a:r>
            <a:endParaRPr lang="en-US" sz="24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91390" y="1094533"/>
            <a:ext cx="3234468" cy="4576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Pure Server-side Model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581586" y="3920250"/>
            <a:ext cx="5873916" cy="1589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5178647" y="1094533"/>
            <a:ext cx="3223526" cy="457617"/>
          </a:xfrm>
          <a:prstGeom prst="roundRect">
            <a:avLst/>
          </a:prstGeom>
          <a:solidFill>
            <a:srgbClr val="F79646"/>
          </a:solidFill>
          <a:ln>
            <a:solidFill>
              <a:srgbClr val="E46C0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Ajax Model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104610" y="4096551"/>
            <a:ext cx="2269522" cy="713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rgbClr val="000000"/>
                </a:solidFill>
              </a:rPr>
              <a:t>Page Computation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-2" y="3659807"/>
            <a:ext cx="9144002" cy="8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664650" y="4096551"/>
            <a:ext cx="2368913" cy="711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rgbClr val="000000"/>
                </a:solidFill>
              </a:rPr>
              <a:t>Page Computation 1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54056" y="4928446"/>
            <a:ext cx="2379508" cy="713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rgbClr val="000000"/>
                </a:solidFill>
              </a:rPr>
              <a:t>Page Computation 2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64651" y="5743735"/>
            <a:ext cx="2368912" cy="713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rgbClr val="000000"/>
                </a:solidFill>
              </a:rPr>
              <a:t>Page Computation 3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64651" y="1786530"/>
            <a:ext cx="2269522" cy="420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rgbClr val="000000"/>
                </a:solidFill>
              </a:rPr>
              <a:t>Partial Renderer 1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64651" y="2366784"/>
            <a:ext cx="2269522" cy="420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rgbClr val="000000"/>
                </a:solidFill>
              </a:rPr>
              <a:t>Partial Renderer 2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64651" y="2947038"/>
            <a:ext cx="2269522" cy="420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rgbClr val="000000"/>
                </a:solidFill>
              </a:rPr>
              <a:t>Partial Renderer 3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2987545" y="1648747"/>
            <a:ext cx="2922357" cy="1919686"/>
          </a:xfrm>
          <a:prstGeom prst="wedgeRoundRectCallout">
            <a:avLst>
              <a:gd name="adj1" fmla="val 71879"/>
              <a:gd name="adj2" fmla="val 9997"/>
              <a:gd name="adj3" fmla="val 16667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Partial update requires different logic and imperative programming for </a:t>
            </a:r>
            <a:r>
              <a:rPr lang="en-US" sz="2400" b="1" i="1" dirty="0" smtClean="0"/>
              <a:t>each user action</a:t>
            </a:r>
            <a:endParaRPr lang="en-US" sz="2400" b="1" i="1" dirty="0"/>
          </a:p>
        </p:txBody>
      </p:sp>
      <p:sp>
        <p:nvSpPr>
          <p:cNvPr id="48" name="Rounded Rectangle 47"/>
          <p:cNvSpPr/>
          <p:nvPr/>
        </p:nvSpPr>
        <p:spPr>
          <a:xfrm>
            <a:off x="6540486" y="1667796"/>
            <a:ext cx="2515671" cy="1820862"/>
          </a:xfrm>
          <a:prstGeom prst="roundRect">
            <a:avLst>
              <a:gd name="adj" fmla="val 9714"/>
            </a:avLst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79668" y="4096552"/>
            <a:ext cx="1822163" cy="713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000" dirty="0" smtClean="0">
                <a:solidFill>
                  <a:srgbClr val="000000"/>
                </a:solidFill>
              </a:rPr>
              <a:t>Action 1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79668" y="4928446"/>
            <a:ext cx="1822163" cy="713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000" dirty="0" smtClean="0">
                <a:solidFill>
                  <a:srgbClr val="000000"/>
                </a:solidFill>
              </a:rPr>
              <a:t>Action 2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79668" y="5743736"/>
            <a:ext cx="1822163" cy="713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000" dirty="0" smtClean="0">
                <a:solidFill>
                  <a:srgbClr val="000000"/>
                </a:solidFill>
              </a:rPr>
              <a:t>Action 3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71287" y="4434991"/>
            <a:ext cx="1638926" cy="32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INSERT …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76319" y="6067241"/>
            <a:ext cx="1638926" cy="32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DELETE …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76319" y="5282403"/>
            <a:ext cx="1638926" cy="32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UPDATE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…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0" name="Slide Number Placeholder 25"/>
          <p:cNvSpPr txBox="1">
            <a:spLocks/>
          </p:cNvSpPr>
          <p:nvPr/>
        </p:nvSpPr>
        <p:spPr>
          <a:xfrm>
            <a:off x="687324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898A6-F9FA-3B43-A365-6332BEFA6F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0592" y="4095120"/>
            <a:ext cx="1822163" cy="713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000" dirty="0" smtClean="0">
                <a:solidFill>
                  <a:srgbClr val="000000"/>
                </a:solidFill>
              </a:rPr>
              <a:t>Action 1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0592" y="4927014"/>
            <a:ext cx="1822163" cy="713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000" dirty="0" smtClean="0">
                <a:solidFill>
                  <a:srgbClr val="000000"/>
                </a:solidFill>
              </a:rPr>
              <a:t>Action 2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0592" y="5742304"/>
            <a:ext cx="1822163" cy="713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000" dirty="0" smtClean="0">
                <a:solidFill>
                  <a:srgbClr val="000000"/>
                </a:solidFill>
              </a:rPr>
              <a:t>Action 3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2211" y="4433559"/>
            <a:ext cx="1638926" cy="32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INSERT …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7243" y="6065809"/>
            <a:ext cx="1638926" cy="32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DELETE …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27243" y="5280971"/>
            <a:ext cx="1638926" cy="32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UPDATE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…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5840"/>
          </a:xfrm>
        </p:spPr>
        <p:txBody>
          <a:bodyPr>
            <a:noAutofit/>
          </a:bodyPr>
          <a:lstStyle/>
          <a:p>
            <a:r>
              <a:rPr lang="en-US" sz="3200" dirty="0" smtClean="0"/>
              <a:t>Goal of the</a:t>
            </a:r>
            <a:br>
              <a:rPr lang="en-US" sz="3200" dirty="0" smtClean="0"/>
            </a:br>
            <a:r>
              <a:rPr lang="en-US" sz="3200" b="1" dirty="0" smtClean="0"/>
              <a:t>FORWARD</a:t>
            </a:r>
            <a:r>
              <a:rPr lang="en-US" sz="3200" dirty="0" smtClean="0"/>
              <a:t> Web Application Programming Framework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buNone/>
            </a:pPr>
            <a:endParaRPr lang="en-US" sz="2400" dirty="0" smtClean="0"/>
          </a:p>
          <a:p>
            <a:pPr>
              <a:spcBef>
                <a:spcPts val="400"/>
              </a:spcBef>
            </a:pPr>
            <a:r>
              <a:rPr lang="en-US" sz="2800" dirty="0" smtClean="0"/>
              <a:t>Remove the architectural frictions</a:t>
            </a:r>
          </a:p>
          <a:p>
            <a:pPr lvl="1">
              <a:spcBef>
                <a:spcPts val="400"/>
              </a:spcBef>
            </a:pPr>
            <a:r>
              <a:rPr lang="en-US" sz="2400" dirty="0" smtClean="0"/>
              <a:t>Plumbing code addressing language heterogeneities</a:t>
            </a:r>
          </a:p>
          <a:p>
            <a:pPr lvl="1">
              <a:spcBef>
                <a:spcPts val="400"/>
              </a:spcBef>
            </a:pPr>
            <a:r>
              <a:rPr lang="en-US" sz="2400" dirty="0" smtClean="0"/>
              <a:t>Data coordination code between Ajax page and server state (app server main memory + database)</a:t>
            </a:r>
            <a:endParaRPr lang="en-US" dirty="0" smtClean="0"/>
          </a:p>
          <a:p>
            <a:pPr>
              <a:spcBef>
                <a:spcPts val="400"/>
              </a:spcBef>
            </a:pPr>
            <a:r>
              <a:rPr lang="en-US" sz="2800" dirty="0" smtClean="0"/>
              <a:t>Make easy things easy while difficult things possible</a:t>
            </a:r>
          </a:p>
          <a:p>
            <a:pPr>
              <a:spcBef>
                <a:spcPts val="400"/>
              </a:spcBef>
            </a:pPr>
            <a:r>
              <a:rPr lang="en-US" sz="2800" dirty="0" smtClean="0"/>
              <a:t>Novelty: SQL-based declarative programming</a:t>
            </a:r>
            <a:endParaRPr lang="en-US" sz="2400" dirty="0" smtClean="0"/>
          </a:p>
          <a:p>
            <a:pPr marL="914400" lvl="1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400" dirty="0" smtClean="0"/>
              <a:t>“Unified application state” virtual database, comprising</a:t>
            </a:r>
          </a:p>
          <a:p>
            <a:pPr lvl="1">
              <a:spcBef>
                <a:spcPts val="400"/>
              </a:spcBef>
              <a:buNone/>
            </a:pPr>
            <a:r>
              <a:rPr lang="en-US" sz="2400" dirty="0" smtClean="0"/>
              <a:t>			entire application state</a:t>
            </a:r>
          </a:p>
          <a:p>
            <a:pPr lvl="1">
              <a:spcBef>
                <a:spcPts val="400"/>
              </a:spcBef>
              <a:buNone/>
            </a:pPr>
            <a:r>
              <a:rPr lang="en-US" sz="2400" dirty="0" smtClean="0"/>
              <a:t>			accessible via SQL++ distributed queries</a:t>
            </a:r>
          </a:p>
          <a:p>
            <a:pPr marL="914400" lvl="1" indent="-457200">
              <a:spcBef>
                <a:spcPts val="400"/>
              </a:spcBef>
              <a:buFont typeface="+mj-lt"/>
              <a:buAutoNum type="arabicPeriod" startAt="2"/>
            </a:pPr>
            <a:r>
              <a:rPr lang="en-US" sz="2400" dirty="0" smtClean="0"/>
              <a:t>Ajax page as a rendered SQL++ view that is automatically and incrementally maintained</a:t>
            </a:r>
          </a:p>
          <a:p>
            <a:pPr marL="914400" lvl="1" indent="-457200">
              <a:spcBef>
                <a:spcPts val="400"/>
              </a:spcBef>
              <a:buNone/>
            </a:pPr>
            <a:r>
              <a:rPr lang="en-US" sz="2400" b="1" dirty="0" smtClean="0"/>
              <a:t>Actions and pages use just SQL++, no Java or JavaScript</a:t>
            </a:r>
          </a:p>
          <a:p>
            <a:pPr marL="914400" lvl="1" indent="-457200">
              <a:spcBef>
                <a:spcPts val="400"/>
              </a:spcBef>
              <a:buNone/>
            </a:pPr>
            <a:r>
              <a:rPr lang="en-US" sz="2400" b="1" dirty="0" smtClean="0"/>
              <a:t>Automatic optimizations enabled</a:t>
            </a:r>
          </a:p>
        </p:txBody>
      </p:sp>
      <p:sp>
        <p:nvSpPr>
          <p:cNvPr id="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6873240" y="6356350"/>
            <a:ext cx="2133600" cy="365125"/>
          </a:xfrm>
        </p:spPr>
        <p:txBody>
          <a:bodyPr/>
          <a:lstStyle/>
          <a:p>
            <a:fld id="{CBC898A6-F9FA-3B43-A365-6332BEFA6F7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23887</TotalTime>
  <Words>1507</Words>
  <Application>Microsoft Macintosh PowerPoint</Application>
  <PresentationFormat>On-screen Show (4:3)</PresentationFormat>
  <Paragraphs>382</Paragraphs>
  <Slides>21</Slides>
  <Notes>17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Vast Majority of Web Applications:  Issue simple SQL commands, reflect new state on browser</vt:lpstr>
      <vt:lpstr>The Paradox</vt:lpstr>
      <vt:lpstr>Where is the extraneous code expended?  </vt:lpstr>
      <vt:lpstr>Pre-2005: Pure server-side programming: Tedious code to  integrate across three languages and computation hosts</vt:lpstr>
      <vt:lpstr>2005: Enter Ajax:  A desktop feel to cloud-based applications</vt:lpstr>
      <vt:lpstr>Ajax: Mundane data coordination between page state and server state (app server + database)</vt:lpstr>
      <vt:lpstr>For each action, yet another incremental page computation code and partial renderer</vt:lpstr>
      <vt:lpstr>Goal of the FORWARD Web Application Programming Framework</vt:lpstr>
      <vt:lpstr>FORWARD Application: Set of declarative configurations, interpreted in a location-transparent way</vt:lpstr>
      <vt:lpstr>FORWARD Application: Operation</vt:lpstr>
      <vt:lpstr>Actions Access Unified Application State via SQL++</vt:lpstr>
      <vt:lpstr>Actions as Compositions of Services</vt:lpstr>
      <vt:lpstr>Pages as Rendered SQL++ Views,  with User Input Attributes</vt:lpstr>
      <vt:lpstr>Page Configuration Follows Popular Frameworks: HTML + FORWARD statements &amp; expressions, using SQL++</vt:lpstr>
      <vt:lpstr>Page Configuration: Ajax/JavaScript Components Simply by FORWARD Unit Tags </vt:lpstr>
      <vt:lpstr>Core Page and Request Parameters:  Mirror of named page data</vt:lpstr>
      <vt:lpstr>Implementation Issues Summary</vt:lpstr>
      <vt:lpstr>Related Work on Removing Cross-Layer Frictions </vt:lpstr>
      <vt:lpstr>Future work</vt:lpstr>
      <vt:lpstr>FORWARD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Ajax-based Report Pages as Incrementally Rendered Views</dc:title>
  <dc:creator>Kian Win Ong</dc:creator>
  <cp:lastModifiedBy>Michalis Petropoulos</cp:lastModifiedBy>
  <cp:revision>803</cp:revision>
  <cp:lastPrinted>2010-08-29T01:13:28Z</cp:lastPrinted>
  <dcterms:created xsi:type="dcterms:W3CDTF">2011-01-17T17:31:58Z</dcterms:created>
  <dcterms:modified xsi:type="dcterms:W3CDTF">2011-01-18T00:06:36Z</dcterms:modified>
</cp:coreProperties>
</file>