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86" r:id="rId4"/>
    <p:sldId id="299" r:id="rId5"/>
    <p:sldId id="285" r:id="rId6"/>
    <p:sldId id="301" r:id="rId7"/>
    <p:sldId id="289" r:id="rId8"/>
    <p:sldId id="291" r:id="rId9"/>
    <p:sldId id="290" r:id="rId10"/>
    <p:sldId id="292" r:id="rId11"/>
    <p:sldId id="303" r:id="rId12"/>
    <p:sldId id="306" r:id="rId13"/>
    <p:sldId id="293" r:id="rId14"/>
    <p:sldId id="295" r:id="rId15"/>
    <p:sldId id="296" r:id="rId16"/>
    <p:sldId id="297" r:id="rId17"/>
    <p:sldId id="304" r:id="rId18"/>
    <p:sldId id="298" r:id="rId1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59" autoAdjust="0"/>
  </p:normalViewPr>
  <p:slideViewPr>
    <p:cSldViewPr>
      <p:cViewPr varScale="1">
        <p:scale>
          <a:sx n="92" d="100"/>
          <a:sy n="92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1441-01FE-4B8D-A416-075946217CA9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99120-B99F-4FAC-A524-4F2ED7F43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1/15/2011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338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04465-8E56-4B51-A6DD-AD8D160E822A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8D372-FAA0-4503-9D0F-D199F63C4386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E87E0-BFD6-4B98-91AB-45D1C23496FB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808984-DD2E-42B4-A691-67568F57648D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E3EB4-CF20-46EF-8B9C-163D26B4F2B9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36D1BA-4A54-4BAD-BD14-54EED7DAD547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36B7B-BFB1-4D8A-B61D-72A245A5762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55A52-267B-4789-B9EF-5BF407BDA695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28465-78AD-4FDD-8AA3-FC05E849CE66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EFF2A-2C0D-49C6-9217-EA5A46886ED2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3D251-4E97-4475-A87B-5AF3BDD9F895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A3F9E490-A1C9-474B-95B6-42204AA8C157}" type="datetime1">
              <a:rPr lang="en-US" smtClean="0"/>
              <a:pPr algn="r"/>
              <a:t>1/15/2011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Answering Queries using Humans,  Algorithms &amp;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406640" cy="2514600"/>
          </a:xfrm>
        </p:spPr>
        <p:txBody>
          <a:bodyPr/>
          <a:lstStyle/>
          <a:p>
            <a:r>
              <a:rPr lang="en-US" b="1" dirty="0" err="1" smtClean="0"/>
              <a:t>Aditya</a:t>
            </a:r>
            <a:r>
              <a:rPr lang="en-US" b="1" dirty="0" smtClean="0"/>
              <a:t> </a:t>
            </a:r>
            <a:r>
              <a:rPr lang="en-US" b="1" dirty="0" err="1" smtClean="0"/>
              <a:t>Parameswaran</a:t>
            </a:r>
            <a:endParaRPr lang="en-US" b="1" dirty="0" smtClean="0"/>
          </a:p>
          <a:p>
            <a:r>
              <a:rPr lang="en-US" dirty="0" smtClean="0"/>
              <a:t>Stanford University</a:t>
            </a:r>
          </a:p>
          <a:p>
            <a:endParaRPr lang="en-US" dirty="0" smtClean="0"/>
          </a:p>
          <a:p>
            <a:r>
              <a:rPr lang="en-US" dirty="0" smtClean="0"/>
              <a:t>(Joint work with </a:t>
            </a:r>
            <a:r>
              <a:rPr lang="en-US" b="1" dirty="0" err="1" smtClean="0"/>
              <a:t>Alkis</a:t>
            </a:r>
            <a:r>
              <a:rPr lang="en-US" b="1" dirty="0" smtClean="0"/>
              <a:t> </a:t>
            </a:r>
            <a:r>
              <a:rPr lang="en-US" b="1" dirty="0" err="1" smtClean="0"/>
              <a:t>Polyzotis</a:t>
            </a:r>
            <a:r>
              <a:rPr lang="en-US" dirty="0" smtClean="0"/>
              <a:t>, UC Santa Cruz)</a:t>
            </a:r>
          </a:p>
          <a:p>
            <a:r>
              <a:rPr lang="en-US" dirty="0" smtClean="0"/>
              <a:t>1/11/11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914400"/>
          </a:xfrm>
        </p:spPr>
        <p:txBody>
          <a:bodyPr/>
          <a:lstStyle/>
          <a:p>
            <a:r>
              <a:rPr lang="en-US" dirty="0" smtClean="0"/>
              <a:t>Semantics of 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9436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We want “correct answers”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What is a correct answer?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Notion not clear: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Correlations  and Inconsistencies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Mistakes  and Lack of knowledge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We use a threshold on confidence to define correctness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(later)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Three semantics: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Find all correct answers, minimizing </a:t>
            </a:r>
            <a:r>
              <a:rPr lang="en-US" sz="2000" i="1" dirty="0" smtClean="0"/>
              <a:t>cost</a:t>
            </a:r>
            <a:r>
              <a:rPr lang="en-US" sz="2000" dirty="0" smtClean="0"/>
              <a:t> and </a:t>
            </a:r>
            <a:r>
              <a:rPr lang="en-US" sz="2000" i="1" dirty="0" smtClean="0"/>
              <a:t>time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i="1" dirty="0" smtClean="0"/>
              <a:t>k</a:t>
            </a:r>
            <a:r>
              <a:rPr lang="en-US" sz="2000" dirty="0" smtClean="0"/>
              <a:t> correct answers, minimizing </a:t>
            </a:r>
            <a:r>
              <a:rPr lang="en-US" sz="2000" i="1" dirty="0" smtClean="0"/>
              <a:t>cost</a:t>
            </a:r>
            <a:r>
              <a:rPr lang="en-US" sz="2000" dirty="0" smtClean="0"/>
              <a:t> and </a:t>
            </a:r>
            <a:r>
              <a:rPr lang="en-US" sz="2000" i="1" dirty="0" smtClean="0"/>
              <a:t>time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Find as many as possible, and minimize </a:t>
            </a:r>
            <a:r>
              <a:rPr lang="en-US" sz="2000" i="1" dirty="0" smtClean="0"/>
              <a:t>time</a:t>
            </a:r>
            <a:r>
              <a:rPr lang="en-US" sz="2000" dirty="0" smtClean="0"/>
              <a:t> for fixed </a:t>
            </a:r>
            <a:r>
              <a:rPr lang="en-US" sz="2000" i="1" dirty="0" smtClean="0"/>
              <a:t>cost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7239000" y="1295400"/>
            <a:ext cx="1295400" cy="1143000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1800" y="2362200"/>
            <a:ext cx="8382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time</a:t>
            </a:r>
            <a:endParaRPr lang="en-US" sz="2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05800" y="2362200"/>
            <a:ext cx="8382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cost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838200"/>
            <a:ext cx="152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uncertainty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Proc. without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7772400" cy="41148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Two-criteria optimization , e.g., </a:t>
            </a:r>
            <a:r>
              <a:rPr lang="en-US" sz="2400" i="1" dirty="0" smtClean="0"/>
              <a:t>cost &amp; time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err="1" smtClean="0"/>
              <a:t>Selectivities</a:t>
            </a:r>
            <a:r>
              <a:rPr lang="en-US" sz="2400" dirty="0" smtClean="0"/>
              <a:t> are not known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Adaptive query optimization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Latency not known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Asynchronous execution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It is critical to reason about the </a:t>
            </a:r>
            <a:r>
              <a:rPr lang="en-US" sz="2400" i="1" dirty="0" smtClean="0"/>
              <a:t>Information gain</a:t>
            </a:r>
            <a:r>
              <a:rPr lang="en-US" sz="2400" dirty="0" smtClean="0"/>
              <a:t> of a question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71600" y="685800"/>
            <a:ext cx="7239000" cy="685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travel(I):=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hBeach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aLarge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travel(I):=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haCity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(I,C),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rSafe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Asking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772400" cy="54864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Prefer questions affecting more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“downstream”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If all correct answers needed :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Prefer selective questions 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If </a:t>
            </a:r>
            <a:r>
              <a:rPr lang="en-US" sz="2000" i="1" dirty="0" smtClean="0"/>
              <a:t>k </a:t>
            </a:r>
            <a:r>
              <a:rPr lang="en-US" sz="2000" dirty="0" smtClean="0"/>
              <a:t>correct answers</a:t>
            </a:r>
            <a:r>
              <a:rPr lang="en-US" sz="2000" i="1" dirty="0" smtClean="0"/>
              <a:t> </a:t>
            </a:r>
            <a:r>
              <a:rPr lang="en-US" sz="2000" dirty="0" smtClean="0"/>
              <a:t>needed :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Prefer non-selective questions leading to answers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For complex tasks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Need to subdivide into questions that maximize information gain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e.g., Classify,  Cluster,  Categorize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We studied this problem carefully for graph search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i="1" dirty="0" smtClean="0"/>
              <a:t>Human-assisted graph search: It’s okay to ask questions</a:t>
            </a:r>
            <a:r>
              <a:rPr lang="en-US" sz="2000" dirty="0" smtClean="0"/>
              <a:t>, </a:t>
            </a:r>
            <a:r>
              <a:rPr lang="en-US" sz="2000" b="1" dirty="0" smtClean="0"/>
              <a:t>VLDB ‘11</a:t>
            </a:r>
            <a:endParaRPr lang="en-US" sz="2000" dirty="0" smtClean="0"/>
          </a:p>
          <a:p>
            <a:pPr lvl="1"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71600" y="685800"/>
            <a:ext cx="7239000" cy="685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travel(I):=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hBeach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aLarge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travel(I):=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haCity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(I,C),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rSafe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Line Callout 3 17"/>
          <p:cNvSpPr/>
          <p:nvPr/>
        </p:nvSpPr>
        <p:spPr>
          <a:xfrm>
            <a:off x="3962400" y="762000"/>
            <a:ext cx="1143000" cy="533400"/>
          </a:xfrm>
          <a:prstGeom prst="borderCallout3">
            <a:avLst>
              <a:gd name="adj1" fmla="val 50945"/>
              <a:gd name="adj2" fmla="val -2705"/>
              <a:gd name="adj3" fmla="val 52896"/>
              <a:gd name="adj4" fmla="val -26498"/>
              <a:gd name="adj5" fmla="val 156173"/>
              <a:gd name="adj6" fmla="val -83954"/>
              <a:gd name="adj7" fmla="val 209542"/>
              <a:gd name="adj8" fmla="val -15957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Proc. without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Intra and inter-stage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1600200"/>
            <a:ext cx="1447800" cy="533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13" idx="0"/>
          </p:cNvCxnSpPr>
          <p:nvPr/>
        </p:nvCxnSpPr>
        <p:spPr>
          <a:xfrm rot="5400000">
            <a:off x="2209800" y="23241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76400" y="3505200"/>
            <a:ext cx="1447800" cy="533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76400" y="2514600"/>
            <a:ext cx="1447800" cy="533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  <a:endCxn id="12" idx="0"/>
          </p:cNvCxnSpPr>
          <p:nvPr/>
        </p:nvCxnSpPr>
        <p:spPr>
          <a:xfrm rot="5400000">
            <a:off x="2171700" y="3276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4343400" y="2743200"/>
            <a:ext cx="4267200" cy="2667000"/>
          </a:xfrm>
          <a:prstGeom prst="wedgeRectCallout">
            <a:avLst>
              <a:gd name="adj1" fmla="val -79105"/>
              <a:gd name="adj2" fmla="val -4672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Perform computations on relational data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Issue a set of asynchronous questions to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Crowd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Algorithms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Collect results from previous stages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Prefer algorithmic and relational questions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28" name="Straight Arrow Connector 27"/>
          <p:cNvCxnSpPr>
            <a:stCxn id="12" idx="2"/>
            <a:endCxn id="41" idx="0"/>
          </p:cNvCxnSpPr>
          <p:nvPr/>
        </p:nvCxnSpPr>
        <p:spPr>
          <a:xfrm rot="5400000">
            <a:off x="2209800" y="42291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76400" y="5257800"/>
            <a:ext cx="1447800" cy="533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n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1" idx="2"/>
            <a:endCxn id="36" idx="0"/>
          </p:cNvCxnSpPr>
          <p:nvPr/>
        </p:nvCxnSpPr>
        <p:spPr>
          <a:xfrm rot="5400000">
            <a:off x="2242810" y="5100310"/>
            <a:ext cx="31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050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9" grpId="0" animBg="1"/>
      <p:bldP spid="36" grpId="0" animBg="1"/>
      <p:bldP spid="36" grpId="1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38200"/>
          </a:xfrm>
        </p:spPr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6096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Sources: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Intra-predicate correlation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Inter-predicate correlation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Subjective views, random mistakes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Lack of knowledge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Only want correct answers (confidence &gt; </a:t>
            </a:r>
            <a:r>
              <a:rPr lang="el-GR" sz="2400" dirty="0" smtClean="0"/>
              <a:t>τ</a:t>
            </a:r>
            <a:r>
              <a:rPr lang="en-US" sz="2400" dirty="0" smtClean="0"/>
              <a:t>) 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Standard techniques are insufficient!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762000"/>
            <a:ext cx="5638800" cy="685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travel(I):=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hBeach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aLarge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travel(I):=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haCity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(I,C),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rSafe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3 6"/>
          <p:cNvSpPr/>
          <p:nvPr/>
        </p:nvSpPr>
        <p:spPr>
          <a:xfrm>
            <a:off x="7086600" y="1752600"/>
            <a:ext cx="1828800" cy="914400"/>
          </a:xfrm>
          <a:prstGeom prst="borderCallout3">
            <a:avLst>
              <a:gd name="adj1" fmla="val 49726"/>
              <a:gd name="adj2" fmla="val -949"/>
              <a:gd name="adj3" fmla="val -1983"/>
              <a:gd name="adj4" fmla="val -30530"/>
              <a:gd name="adj5" fmla="val -13107"/>
              <a:gd name="adj6" fmla="val -60529"/>
              <a:gd name="adj7" fmla="val 15439"/>
              <a:gd name="adj8" fmla="val -88368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answers to two images I for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7086600" y="2971800"/>
            <a:ext cx="1905000" cy="914400"/>
          </a:xfrm>
          <a:prstGeom prst="borderCallout3">
            <a:avLst>
              <a:gd name="adj1" fmla="val 28994"/>
              <a:gd name="adj2" fmla="val -364"/>
              <a:gd name="adj3" fmla="val -60519"/>
              <a:gd name="adj4" fmla="val -24677"/>
              <a:gd name="adj5" fmla="val -91155"/>
              <a:gd name="adj6" fmla="val -62870"/>
              <a:gd name="adj7" fmla="val -68706"/>
              <a:gd name="adj8" fmla="val -83807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 to I for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hBeach</a:t>
            </a:r>
            <a:r>
              <a:rPr lang="en-US" dirty="0" smtClean="0">
                <a:solidFill>
                  <a:schemeClr val="tx1"/>
                </a:solidFill>
              </a:rPr>
              <a:t> is YES </a:t>
            </a:r>
            <a:r>
              <a:rPr lang="en-US" dirty="0" smtClean="0">
                <a:solidFill>
                  <a:schemeClr val="tx1"/>
                </a:solidFill>
                <a:latin typeface="Calibri"/>
              </a:rPr>
              <a:t>→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 for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4980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compute confidence?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6962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u="sng" dirty="0" smtClean="0"/>
              <a:t>Scheme 1</a:t>
            </a:r>
            <a:r>
              <a:rPr lang="en-US" sz="2400" dirty="0" smtClean="0"/>
              <a:t>: Majority voting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Each question attempted by </a:t>
            </a:r>
            <a:r>
              <a:rPr lang="en-US" sz="2400" i="1" dirty="0" smtClean="0"/>
              <a:t>c </a:t>
            </a:r>
            <a:r>
              <a:rPr lang="en-US" sz="2400" dirty="0" smtClean="0"/>
              <a:t>humans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Majority answer taken as the correct answer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u="sng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u="sng" dirty="0" smtClean="0"/>
              <a:t>Scheme 2</a:t>
            </a:r>
            <a:r>
              <a:rPr lang="en-US" sz="2400" dirty="0" smtClean="0"/>
              <a:t>: Homogeneous worker population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Per question, each worker is IID from a distribution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No cross-correlations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Infer distribution based on answers of workers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u="sng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u="sng" dirty="0" smtClean="0"/>
              <a:t>Scheme 3</a:t>
            </a:r>
            <a:r>
              <a:rPr lang="en-US" sz="2400" dirty="0" smtClean="0"/>
              <a:t>: Item Response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/>
          <a:lstStyle/>
          <a:p>
            <a:r>
              <a:rPr lang="en-US" dirty="0" smtClean="0"/>
              <a:t>Other Important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762000"/>
            <a:ext cx="7498080" cy="60960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b="1" dirty="0" smtClean="0"/>
              <a:t>Pricing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Must price tasks so that they complete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“Important”, “harder” tasks priced higher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b="1" dirty="0" smtClean="0"/>
              <a:t>Spam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Test questions or a Gold standard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Reputation systems for workers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b="1" dirty="0" smtClean="0"/>
              <a:t>Choosing UI questions for predicates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From Tasks to UI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72400" cy="48768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The choice of the UI affects: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The number of UI questions (thus, the cost)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The overall uncertainty of the answer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Latency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Complex tasks: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Sort, Top-k, Max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838200"/>
            <a:ext cx="72390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suspects(N, 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rCriminal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(N, P),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rScene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haSim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(I,P)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1371600"/>
            <a:ext cx="72390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topImg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(N,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hBest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(&lt;I&gt;)):= suspects(N, I)</a:t>
            </a:r>
          </a:p>
        </p:txBody>
      </p:sp>
      <p:sp>
        <p:nvSpPr>
          <p:cNvPr id="10" name="Line Callout 3 9"/>
          <p:cNvSpPr/>
          <p:nvPr/>
        </p:nvSpPr>
        <p:spPr>
          <a:xfrm>
            <a:off x="6629400" y="914400"/>
            <a:ext cx="1371600" cy="304800"/>
          </a:xfrm>
          <a:prstGeom prst="borderCallout3">
            <a:avLst>
              <a:gd name="adj1" fmla="val 50945"/>
              <a:gd name="adj2" fmla="val -2705"/>
              <a:gd name="adj3" fmla="val 52896"/>
              <a:gd name="adj4" fmla="val -26498"/>
              <a:gd name="adj5" fmla="val 251528"/>
              <a:gd name="adj6" fmla="val -27911"/>
              <a:gd name="adj7" fmla="val 363379"/>
              <a:gd name="adj8" fmla="val 5226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3 15"/>
          <p:cNvSpPr/>
          <p:nvPr/>
        </p:nvSpPr>
        <p:spPr>
          <a:xfrm>
            <a:off x="2819400" y="1447800"/>
            <a:ext cx="1371600" cy="304800"/>
          </a:xfrm>
          <a:prstGeom prst="borderCallout3">
            <a:avLst>
              <a:gd name="adj1" fmla="val 50945"/>
              <a:gd name="adj2" fmla="val -5144"/>
              <a:gd name="adj3" fmla="val 49239"/>
              <a:gd name="adj4" fmla="val -30563"/>
              <a:gd name="adj5" fmla="val 125282"/>
              <a:gd name="adj6" fmla="val -42783"/>
              <a:gd name="adj7" fmla="val 197466"/>
              <a:gd name="adj8" fmla="val -22264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6781800" y="2057400"/>
            <a:ext cx="2133600" cy="16002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Match similar images from the two sets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31420" y="2667000"/>
            <a:ext cx="588579" cy="87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45820" y="2667000"/>
            <a:ext cx="588579" cy="87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5334000" y="2057400"/>
            <a:ext cx="1295400" cy="16002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Are the two images alike?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971800"/>
            <a:ext cx="43618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0" y="2971800"/>
            <a:ext cx="38099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2895600" y="2057400"/>
            <a:ext cx="1219200" cy="16002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Sort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0400" y="2514600"/>
            <a:ext cx="588579" cy="916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1219200" y="2057400"/>
            <a:ext cx="1524000" cy="16002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7800" y="2667000"/>
            <a:ext cx="43618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2667000"/>
            <a:ext cx="38099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1" animBg="1"/>
      <p:bldP spid="11" grpId="0" animBg="1"/>
      <p:bldP spid="13" grpId="0" animBg="1"/>
      <p:bldP spid="14" grpId="1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498080" cy="58674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Using human computation within the database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b="1" dirty="0" smtClean="0"/>
              <a:t>Important </a:t>
            </a:r>
            <a:r>
              <a:rPr lang="en-US" sz="2000" dirty="0" smtClean="0"/>
              <a:t>and </a:t>
            </a:r>
            <a:r>
              <a:rPr lang="en-US" sz="2000" b="1" dirty="0" smtClean="0"/>
              <a:t>challenging</a:t>
            </a:r>
            <a:r>
              <a:rPr lang="en-US" sz="2000" dirty="0" smtClean="0"/>
              <a:t> new research area for DB people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Requires a careful redesign of the DBMS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More parameters/tradeoff that we need to keep track of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Vision of the </a:t>
            </a:r>
            <a:r>
              <a:rPr lang="en-US" sz="2400" dirty="0" err="1" smtClean="0"/>
              <a:t>sCOOP</a:t>
            </a:r>
            <a:r>
              <a:rPr lang="en-US" sz="2400" dirty="0" smtClean="0"/>
              <a:t> project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(System for </a:t>
            </a:r>
            <a:r>
              <a:rPr lang="en-US" sz="2000" dirty="0" err="1" smtClean="0"/>
              <a:t>COmputing</a:t>
            </a:r>
            <a:r>
              <a:rPr lang="en-US" sz="2000" dirty="0" smtClean="0"/>
              <a:t> with and Optimizing People)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Look out for our paper at VLDB in Seattle!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400" i="1" dirty="0" smtClean="0"/>
              <a:t>Human-assisted Graph </a:t>
            </a:r>
            <a:r>
              <a:rPr lang="en-US" sz="2400" i="1" dirty="0" err="1" smtClean="0"/>
              <a:t>Seach</a:t>
            </a:r>
            <a:r>
              <a:rPr lang="en-US" sz="2400" i="1" dirty="0" smtClean="0"/>
              <a:t>: It’s okay to ask questions!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By:  A. </a:t>
            </a:r>
            <a:r>
              <a:rPr lang="en-US" sz="2000" dirty="0" err="1" smtClean="0"/>
              <a:t>Parameswaran</a:t>
            </a:r>
            <a:r>
              <a:rPr lang="en-US" sz="2000" dirty="0" smtClean="0"/>
              <a:t>,  A. Das </a:t>
            </a:r>
            <a:r>
              <a:rPr lang="en-US" sz="2000" dirty="0" err="1" smtClean="0"/>
              <a:t>Sarma</a:t>
            </a:r>
            <a:r>
              <a:rPr lang="en-US" sz="2000" dirty="0" smtClean="0"/>
              <a:t>, H. Garcia-Molina,  </a:t>
            </a:r>
          </a:p>
          <a:p>
            <a:pPr lvl="2">
              <a:buClr>
                <a:schemeClr val="tx2">
                  <a:lumMod val="75000"/>
                </a:schemeClr>
              </a:buClr>
              <a:buNone/>
            </a:pPr>
            <a:r>
              <a:rPr lang="en-US" sz="2000" dirty="0" smtClean="0"/>
              <a:t>         N. </a:t>
            </a:r>
            <a:r>
              <a:rPr lang="en-US" sz="2000" dirty="0" err="1" smtClean="0"/>
              <a:t>Polyzotis</a:t>
            </a:r>
            <a:r>
              <a:rPr lang="en-US" sz="2000" dirty="0" smtClean="0"/>
              <a:t> and J. </a:t>
            </a:r>
            <a:r>
              <a:rPr lang="en-US" sz="2000" dirty="0" err="1" smtClean="0"/>
              <a:t>Widom</a:t>
            </a:r>
            <a:endParaRPr lang="en-US" sz="20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Crowd-source?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9600"/>
            <a:ext cx="7498080" cy="62484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Many tasks are done better by humans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Understanding speech, images and language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Many people are online and willing to work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Several commercial marketplaces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Amazon’s Mechanical Turk,  </a:t>
            </a:r>
            <a:r>
              <a:rPr lang="en-US" sz="2000" dirty="0" err="1" smtClean="0"/>
              <a:t>Odesk</a:t>
            </a:r>
            <a:r>
              <a:rPr lang="en-US" sz="2000" dirty="0" smtClean="0"/>
              <a:t>,  </a:t>
            </a:r>
            <a:r>
              <a:rPr lang="en-US" sz="2000" dirty="0" err="1" smtClean="0"/>
              <a:t>LiveOps</a:t>
            </a:r>
            <a:r>
              <a:rPr lang="en-US" sz="2000" dirty="0" smtClean="0"/>
              <a:t>,  …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Several programming libraries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err="1" smtClean="0"/>
              <a:t>TurKit</a:t>
            </a:r>
            <a:r>
              <a:rPr lang="en-US" sz="2000" dirty="0" smtClean="0"/>
              <a:t>,  HPROC,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Program Files\Microsoft Office\MEDIA\CAGCAT10\j015776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425125"/>
            <a:ext cx="1145769" cy="1156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00892" y="3733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Label/Tag</a:t>
            </a:r>
          </a:p>
          <a:p>
            <a:pPr algn="ctr"/>
            <a:r>
              <a:rPr lang="en-US" sz="2000" dirty="0" smtClean="0"/>
              <a:t>Identify</a:t>
            </a:r>
          </a:p>
          <a:p>
            <a:pPr algn="ctr"/>
            <a:r>
              <a:rPr lang="en-US" sz="2000" dirty="0" smtClean="0"/>
              <a:t>Description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46222" y="3810000"/>
            <a:ext cx="233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Compare</a:t>
            </a:r>
          </a:p>
          <a:p>
            <a:pPr algn="ctr"/>
            <a:r>
              <a:rPr lang="en-US" sz="2000" dirty="0" smtClean="0"/>
              <a:t>Sort </a:t>
            </a:r>
          </a:p>
          <a:p>
            <a:pPr algn="ctr"/>
            <a:r>
              <a:rPr lang="en-US" sz="2000" dirty="0" smtClean="0"/>
              <a:t>Rank</a:t>
            </a:r>
            <a:endParaRPr lang="en-US" sz="2000" dirty="0"/>
          </a:p>
        </p:txBody>
      </p:sp>
      <p:pic>
        <p:nvPicPr>
          <p:cNvPr id="22530" name="Picture 2" descr="http://t0.gstatic.com/images?q=tbn:ANd9GcQJzCB7LwOWLCBrQ0LLBzGbPz99phiVF1A3pXi_GyZPo3MF8qVr9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114" y="2286000"/>
            <a:ext cx="1128137" cy="15049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532" name="Picture 4" descr="http://labs.yahoo.com/files/garcia-molin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2126" y="2286000"/>
            <a:ext cx="1071419" cy="152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536" name="Picture 8" descr="http://www-db.stanford.edu/people/jpgs/hgarciamolin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9591" y="2291928"/>
            <a:ext cx="1485298" cy="15180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>
          <a:xfrm>
            <a:off x="1828800" y="2057400"/>
            <a:ext cx="1828800" cy="2743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0" y="2057400"/>
            <a:ext cx="4419600" cy="2743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708392" cy="53340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Select top-</a:t>
            </a:r>
            <a:r>
              <a:rPr lang="en-US" sz="2000" i="1" dirty="0" smtClean="0"/>
              <a:t>k</a:t>
            </a:r>
            <a:r>
              <a:rPr lang="en-US" sz="2000" dirty="0" smtClean="0"/>
              <a:t> images for a restaurant from a user-submitted image DB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Must display food served in restaurant OR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Must display restaurant name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Not dark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Not copyrighted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9" name="Picture 11" descr="http://media4.ct.yelpcdn.com/bphoto/wRgj4GzRMQitR3KKSYsn7Q/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419600"/>
            <a:ext cx="2639948" cy="1981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1" name="Picture 13" descr="http://t2.gstatic.com/images?q=tbn:ANd9GcQZugD_pU_aBPVMKgRxHIhrDnX5msvFSVv4883YP5mDu8WfNk2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5029200"/>
            <a:ext cx="914400" cy="9144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4267200" y="2590800"/>
            <a:ext cx="2362200" cy="914400"/>
          </a:xfrm>
          <a:prstGeom prst="wedgeRoundRectCallout">
            <a:avLst>
              <a:gd name="adj1" fmla="val -89200"/>
              <a:gd name="adj2" fmla="val -51374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Can use image processing algorithms for some cases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67200" y="3810000"/>
            <a:ext cx="2362200" cy="914400"/>
          </a:xfrm>
          <a:prstGeom prst="wedgeRoundRectCallout">
            <a:avLst>
              <a:gd name="adj1" fmla="val -113750"/>
              <a:gd name="adj2" fmla="val -106251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Can look up database containing meta-data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781800" y="1828800"/>
            <a:ext cx="1447800" cy="914400"/>
          </a:xfrm>
          <a:prstGeom prst="wedgeRoundRectCallout">
            <a:avLst>
              <a:gd name="adj1" fmla="val -119413"/>
              <a:gd name="adj2" fmla="val -4771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Need to ask humans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38200"/>
          </a:xfrm>
        </p:spPr>
        <p:txBody>
          <a:bodyPr/>
          <a:lstStyle/>
          <a:p>
            <a:r>
              <a:rPr lang="en-US" dirty="0" smtClean="0"/>
              <a:t>Example: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6962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Programmer does </a:t>
            </a:r>
            <a:r>
              <a:rPr lang="en-US" sz="2400" b="1" dirty="0" smtClean="0"/>
              <a:t>all the work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Implements calls to: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Crowd libraries, hand-coding: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Which tasks to run 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On which items 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In what order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For what price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Algorithms, since crowd latency may be high, specifying: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For which tasks,  on which items and in what order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Relational data</a:t>
            </a:r>
          </a:p>
          <a:p>
            <a:pPr marL="365760" lvl="1" indent="-283464"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0000"/>
              <a:buFont typeface="Wingdings 2"/>
              <a:buChar char=""/>
            </a:pPr>
            <a:r>
              <a:rPr lang="en-US" sz="2000" dirty="0" smtClean="0"/>
              <a:t>Write code to 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Integrate obtained information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Deal with inconsistencies and incorrect answers from the crowd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13" descr="http://t2.gstatic.com/images?q=tbn:ANd9GcQZugD_pU_aBPVMKgRxHIhrDnX5msvFSVv4883YP5mDu8WfNk2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52400"/>
            <a:ext cx="914400" cy="9144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914400"/>
          </a:xfrm>
        </p:spPr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Query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2743200" y="1676400"/>
            <a:ext cx="634174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ight Arrow 7"/>
          <p:cNvSpPr/>
          <p:nvPr/>
        </p:nvSpPr>
        <p:spPr>
          <a:xfrm rot="18646365">
            <a:off x="3356660" y="2476626"/>
            <a:ext cx="643066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ight Arrow 8"/>
          <p:cNvSpPr/>
          <p:nvPr/>
        </p:nvSpPr>
        <p:spPr>
          <a:xfrm rot="16200000">
            <a:off x="4610100" y="2476500"/>
            <a:ext cx="53340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Flowchart: Magnetic Disk 9"/>
          <p:cNvSpPr/>
          <p:nvPr/>
        </p:nvSpPr>
        <p:spPr>
          <a:xfrm>
            <a:off x="2895600" y="3048000"/>
            <a:ext cx="711372" cy="6096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2819400" y="35814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581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Humans</a:t>
            </a:r>
            <a:endParaRPr lang="en-US" sz="2000" dirty="0"/>
          </a:p>
        </p:txBody>
      </p:sp>
      <p:sp>
        <p:nvSpPr>
          <p:cNvPr id="14" name="Right Arrow 13"/>
          <p:cNvSpPr/>
          <p:nvPr/>
        </p:nvSpPr>
        <p:spPr>
          <a:xfrm>
            <a:off x="6324600" y="1676400"/>
            <a:ext cx="678542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7010400" y="1600200"/>
            <a:ext cx="114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4419600" y="3048000"/>
            <a:ext cx="990600" cy="609600"/>
          </a:xfrm>
          <a:prstGeom prst="snip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3505200" y="1371600"/>
            <a:ext cx="2667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Declarative Query Processing Engine</a:t>
            </a:r>
            <a:endParaRPr lang="en-US" sz="20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6172200" y="2971800"/>
            <a:ext cx="762000" cy="685800"/>
          </a:xfrm>
          <a:prstGeom prst="flowChartPunchedTap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ight Arrow 18"/>
          <p:cNvSpPr/>
          <p:nvPr/>
        </p:nvSpPr>
        <p:spPr>
          <a:xfrm rot="13278788">
            <a:off x="5735585" y="2460338"/>
            <a:ext cx="643066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638800" y="3581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Algorithms</a:t>
            </a:r>
            <a:endParaRPr lang="en-US" sz="200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447800" y="4114800"/>
            <a:ext cx="7696200" cy="23622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b="1" dirty="0" smtClean="0"/>
              <a:t>Nothing out-of-the-ordinary for DB people!</a:t>
            </a:r>
          </a:p>
          <a:p>
            <a:pPr marL="342900" lvl="0" indent="-342900">
              <a:buFontTx/>
              <a:buChar char="-"/>
            </a:pPr>
            <a:r>
              <a:rPr lang="en-US" sz="2000" dirty="0" smtClean="0"/>
              <a:t>Application only provides the UI to ask questions to humans</a:t>
            </a:r>
          </a:p>
          <a:p>
            <a:pPr marL="342900" lvl="0" indent="-342900">
              <a:buFontTx/>
              <a:buChar char="-"/>
            </a:pPr>
            <a:r>
              <a:rPr lang="en-US" sz="2000" dirty="0" smtClean="0"/>
              <a:t>Remainder handled “under the covers” by the query optimizer</a:t>
            </a:r>
          </a:p>
          <a:p>
            <a:pPr marL="342900" lvl="0" indent="-342900">
              <a:buFontTx/>
              <a:buChar char="-"/>
            </a:pPr>
            <a:r>
              <a:rPr lang="en-US" sz="2000" dirty="0" smtClean="0"/>
              <a:t>Application development becomes much simpler.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914400"/>
          </a:xfrm>
        </p:spPr>
        <p:txBody>
          <a:bodyPr/>
          <a:lstStyle/>
          <a:p>
            <a:r>
              <a:rPr lang="en-US" dirty="0" smtClean="0"/>
              <a:t>Outline for the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99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Query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2743200" y="1066800"/>
            <a:ext cx="634174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ight Arrow 7"/>
          <p:cNvSpPr/>
          <p:nvPr/>
        </p:nvSpPr>
        <p:spPr>
          <a:xfrm rot="18646365">
            <a:off x="3356660" y="1867026"/>
            <a:ext cx="643066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ight Arrow 8"/>
          <p:cNvSpPr/>
          <p:nvPr/>
        </p:nvSpPr>
        <p:spPr>
          <a:xfrm rot="16200000">
            <a:off x="4610100" y="1866900"/>
            <a:ext cx="53340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Flowchart: Magnetic Disk 9"/>
          <p:cNvSpPr/>
          <p:nvPr/>
        </p:nvSpPr>
        <p:spPr>
          <a:xfrm>
            <a:off x="2895600" y="2438400"/>
            <a:ext cx="711372" cy="6096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2819400" y="2971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971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Humans</a:t>
            </a:r>
            <a:endParaRPr lang="en-US" sz="2000" dirty="0"/>
          </a:p>
        </p:txBody>
      </p:sp>
      <p:sp>
        <p:nvSpPr>
          <p:cNvPr id="14" name="Right Arrow 13"/>
          <p:cNvSpPr/>
          <p:nvPr/>
        </p:nvSpPr>
        <p:spPr>
          <a:xfrm>
            <a:off x="6324600" y="1066800"/>
            <a:ext cx="678542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7010400" y="990600"/>
            <a:ext cx="114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4419600" y="2438400"/>
            <a:ext cx="990600" cy="609600"/>
          </a:xfrm>
          <a:prstGeom prst="snip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3505200" y="838200"/>
            <a:ext cx="26670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Declarative Query Processing Engine</a:t>
            </a:r>
            <a:endParaRPr lang="en-US" sz="20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6172200" y="2362200"/>
            <a:ext cx="762000" cy="685800"/>
          </a:xfrm>
          <a:prstGeom prst="flowChartPunchedTap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ight Arrow 18"/>
          <p:cNvSpPr/>
          <p:nvPr/>
        </p:nvSpPr>
        <p:spPr>
          <a:xfrm rot="13278788">
            <a:off x="5735585" y="1850738"/>
            <a:ext cx="643066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638800" y="2971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Algorithms</a:t>
            </a:r>
            <a:endParaRPr lang="en-US" sz="20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47800" y="3429000"/>
            <a:ext cx="7696200" cy="3276600"/>
          </a:xfrm>
        </p:spPr>
        <p:txBody>
          <a:bodyPr>
            <a:normAutofit/>
          </a:bodyPr>
          <a:lstStyle/>
          <a:p>
            <a:pPr marL="539496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Example Declarative Queries</a:t>
            </a:r>
          </a:p>
          <a:p>
            <a:pPr marL="539496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Need for Redesign</a:t>
            </a:r>
          </a:p>
          <a:p>
            <a:pPr marL="539496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Research Challenges + Initial ideas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Query Semantics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Physical Query Processing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Handling Uncertainty</a:t>
            </a:r>
          </a:p>
          <a:p>
            <a:pPr marL="859536" lvl="1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/>
              <a:t>Other Important Issues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802880" cy="6172200"/>
          </a:xfrm>
          <a:ln>
            <a:noFill/>
          </a:ln>
        </p:spPr>
        <p:txBody>
          <a:bodyPr>
            <a:normAutofit/>
          </a:bodyPr>
          <a:lstStyle/>
          <a:p>
            <a:pPr lvl="1"/>
            <a:endParaRPr lang="en-US" sz="2000" i="1" dirty="0" smtClean="0"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i="1" dirty="0" smtClean="0">
                <a:cs typeface="Arial" pitchFamily="34" charset="0"/>
              </a:rPr>
              <a:t>Find all jpg travel pictures: either large pictures of a clean beach,  or pictures of a clean and safe 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>
                <a:cs typeface="Arial" pitchFamily="34" charset="0"/>
              </a:rPr>
              <a:t>4 types of predicates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i="1" dirty="0" smtClean="0">
                <a:cs typeface="Arial" pitchFamily="34" charset="0"/>
              </a:rPr>
              <a:t>r</a:t>
            </a:r>
            <a:r>
              <a:rPr lang="en-US" sz="2000" dirty="0" smtClean="0">
                <a:cs typeface="Arial" pitchFamily="34" charset="0"/>
              </a:rPr>
              <a:t> – relational predicates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dirty="0" smtClean="0">
                <a:cs typeface="Arial" pitchFamily="34" charset="0"/>
              </a:rPr>
              <a:t> – algorithmic predicates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i="1" dirty="0" smtClean="0">
                <a:cs typeface="Arial" pitchFamily="34" charset="0"/>
              </a:rPr>
              <a:t>h</a:t>
            </a:r>
            <a:r>
              <a:rPr lang="en-US" sz="2000" dirty="0" smtClean="0">
                <a:cs typeface="Arial" pitchFamily="34" charset="0"/>
              </a:rPr>
              <a:t> – human predicates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>
                <a:cs typeface="Arial" pitchFamily="34" charset="0"/>
              </a:rPr>
              <a:t>UI for question is provided by the application.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i="1" dirty="0" smtClean="0">
                <a:cs typeface="Arial" pitchFamily="34" charset="0"/>
              </a:rPr>
              <a:t>ha</a:t>
            </a:r>
            <a:r>
              <a:rPr lang="en-US" sz="2000" dirty="0" smtClean="0">
                <a:cs typeface="Arial" pitchFamily="34" charset="0"/>
              </a:rPr>
              <a:t> – mixed (human / algorithmic) predicates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r>
              <a:rPr lang="en-US" sz="2000" dirty="0" smtClean="0">
                <a:cs typeface="Arial" pitchFamily="34" charset="0"/>
              </a:rPr>
              <a:t>Can ask humans or can use algorithms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47800" y="2057400"/>
            <a:ext cx="72390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travel(I):=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hBeach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aLarge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travel(I):=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rJpeg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hClean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haCity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(I,C),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rSafe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Line Callout 3 5"/>
          <p:cNvSpPr/>
          <p:nvPr/>
        </p:nvSpPr>
        <p:spPr>
          <a:xfrm>
            <a:off x="2971800" y="2133600"/>
            <a:ext cx="990600" cy="381000"/>
          </a:xfrm>
          <a:prstGeom prst="borderCallout3">
            <a:avLst>
              <a:gd name="adj1" fmla="val 50945"/>
              <a:gd name="adj2" fmla="val -2705"/>
              <a:gd name="adj3" fmla="val 48018"/>
              <a:gd name="adj4" fmla="val -24547"/>
              <a:gd name="adj5" fmla="val 296098"/>
              <a:gd name="adj6" fmla="val -43684"/>
              <a:gd name="adj7" fmla="val 461256"/>
              <a:gd name="adj8" fmla="val -11710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3 6"/>
          <p:cNvSpPr/>
          <p:nvPr/>
        </p:nvSpPr>
        <p:spPr>
          <a:xfrm>
            <a:off x="4038600" y="2438400"/>
            <a:ext cx="1143000" cy="381000"/>
          </a:xfrm>
          <a:prstGeom prst="borderCallout3">
            <a:avLst>
              <a:gd name="adj1" fmla="val 50945"/>
              <a:gd name="adj2" fmla="val -2705"/>
              <a:gd name="adj3" fmla="val 48018"/>
              <a:gd name="adj4" fmla="val -24547"/>
              <a:gd name="adj5" fmla="val 401465"/>
              <a:gd name="adj6" fmla="val -49538"/>
              <a:gd name="adj7" fmla="val 636867"/>
              <a:gd name="adj8" fmla="val -15613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6629400" y="2133600"/>
            <a:ext cx="1143000" cy="381000"/>
          </a:xfrm>
          <a:prstGeom prst="borderCallout3">
            <a:avLst>
              <a:gd name="adj1" fmla="val 56799"/>
              <a:gd name="adj2" fmla="val 97844"/>
              <a:gd name="adj3" fmla="val 56799"/>
              <a:gd name="adj4" fmla="val 137648"/>
              <a:gd name="adj5" fmla="val 313661"/>
              <a:gd name="adj6" fmla="val 80767"/>
              <a:gd name="adj7" fmla="val 625160"/>
              <a:gd name="adj8" fmla="val -161894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3 8"/>
          <p:cNvSpPr/>
          <p:nvPr/>
        </p:nvSpPr>
        <p:spPr>
          <a:xfrm>
            <a:off x="5257800" y="2438400"/>
            <a:ext cx="1295400" cy="381000"/>
          </a:xfrm>
          <a:prstGeom prst="borderCallout3">
            <a:avLst>
              <a:gd name="adj1" fmla="val 50945"/>
              <a:gd name="adj2" fmla="val 100541"/>
              <a:gd name="adj3" fmla="val 56798"/>
              <a:gd name="adj4" fmla="val 129649"/>
              <a:gd name="adj5" fmla="val 667807"/>
              <a:gd name="adj6" fmla="val 20340"/>
              <a:gd name="adj7" fmla="val 856379"/>
              <a:gd name="adj8" fmla="val -106671"/>
            </a:avLst>
          </a:prstGeom>
          <a:noFill/>
          <a:ln>
            <a:solidFill>
              <a:schemeClr val="accent4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781800" y="3581400"/>
            <a:ext cx="2209800" cy="1676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an image of a clean location?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1" name="Picture 1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419600"/>
            <a:ext cx="964918" cy="7495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28800" y="5715000"/>
            <a:ext cx="64770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28800" y="1752600"/>
            <a:ext cx="64770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838200"/>
          </a:xfrm>
        </p:spPr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498080" cy="56388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i="1" dirty="0" smtClean="0">
                <a:cs typeface="Arial" pitchFamily="34" charset="0"/>
              </a:rPr>
              <a:t>Find all images of people at the scene of the crime who also have a criminal record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suspects(N, I):=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rCriminal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(N, P),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rScene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(I),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haSim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(I,P)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rCriminal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: </a:t>
            </a:r>
            <a:r>
              <a:rPr lang="en-US" sz="2000" dirty="0" smtClean="0">
                <a:cs typeface="Arial" pitchFamily="34" charset="0"/>
              </a:rPr>
              <a:t>database of known criminals, with images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haSim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  </a:t>
            </a:r>
            <a:r>
              <a:rPr lang="en-US" sz="2000" dirty="0" smtClean="0">
                <a:cs typeface="Arial" pitchFamily="34" charset="0"/>
              </a:rPr>
              <a:t>evaluates presence of P in I</a:t>
            </a:r>
          </a:p>
          <a:p>
            <a:pPr lvl="2">
              <a:buClr>
                <a:schemeClr val="tx2">
                  <a:lumMod val="75000"/>
                </a:schemeClr>
              </a:buClr>
              <a:buNone/>
            </a:pPr>
            <a:r>
              <a:rPr lang="en-US" sz="2000" dirty="0" smtClean="0">
                <a:cs typeface="Arial" pitchFamily="34" charset="0"/>
              </a:rPr>
              <a:t> </a:t>
            </a:r>
          </a:p>
          <a:p>
            <a:pPr lvl="2">
              <a:buClr>
                <a:schemeClr val="tx2">
                  <a:lumMod val="75000"/>
                </a:schemeClr>
              </a:buClr>
            </a:pPr>
            <a:endParaRPr lang="en-US" sz="2000" dirty="0" smtClean="0"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 smtClean="0"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000" dirty="0" smtClean="0">
                <a:cs typeface="Arial" pitchFamily="34" charset="0"/>
              </a:rPr>
              <a:t>Then the results may be used for an aggregation:  </a:t>
            </a:r>
            <a:r>
              <a:rPr lang="en-US" sz="2000" i="1" dirty="0" smtClean="0">
                <a:cs typeface="Arial" pitchFamily="34" charset="0"/>
              </a:rPr>
              <a:t>Find the best image for every criminal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topImg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(N,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hBest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(&lt;I&gt;)):= suspects(N, I)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hBest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cs typeface="Arial" pitchFamily="34" charset="0"/>
              </a:rPr>
              <a:t>:  the top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6324600" y="2819400"/>
            <a:ext cx="2514600" cy="1905000"/>
          </a:xfrm>
          <a:prstGeom prst="foldedCorner">
            <a:avLst>
              <a:gd name="adj" fmla="val 7067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these images contain the same person?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://blog.kevineikenberry.com/wp-content/uploads/2010/08/wald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505200"/>
            <a:ext cx="533400" cy="11347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317" name="Picture 5" descr="C:\Users\Aditya\Desktop\character_walk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505200"/>
            <a:ext cx="1474902" cy="10879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914400"/>
          </a:xfrm>
        </p:spPr>
        <p:txBody>
          <a:bodyPr/>
          <a:lstStyle/>
          <a:p>
            <a:r>
              <a:rPr lang="en-US" dirty="0" smtClean="0"/>
              <a:t>Need for a New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63880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Tradeoffs between 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Performance, 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Monetary cost, and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Uncertainty in query result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Unknown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err="1" smtClean="0"/>
              <a:t>Selectivities</a:t>
            </a:r>
            <a:r>
              <a:rPr lang="en-US" sz="2000" dirty="0" smtClean="0"/>
              <a:t>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Latency for both algorithms and humans   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000" dirty="0" smtClean="0"/>
              <a:t>Uncertainty in answers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400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This combination of “evils” has never appeared before!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2400" dirty="0" smtClean="0"/>
              <a:t>Plus, some other aspects that will become clear later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7239000" y="1295400"/>
            <a:ext cx="1295400" cy="1143000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2362200"/>
            <a:ext cx="8382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time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2362200"/>
            <a:ext cx="8382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cost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838200"/>
            <a:ext cx="152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uncertainty</a:t>
            </a:r>
            <a:endParaRPr lang="en-US" sz="2400" i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334000" y="1295400"/>
            <a:ext cx="1219200" cy="762000"/>
          </a:xfrm>
          <a:prstGeom prst="wedgeRoundRectCallout">
            <a:avLst>
              <a:gd name="adj1" fmla="val -149404"/>
              <a:gd name="adj2" fmla="val 107304"/>
              <a:gd name="adj3" fmla="val 1666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Uncertain databases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772400" y="3276600"/>
            <a:ext cx="1219200" cy="914400"/>
          </a:xfrm>
          <a:prstGeom prst="wedgeRoundRectCallout">
            <a:avLst>
              <a:gd name="adj1" fmla="val -165057"/>
              <a:gd name="adj2" fmla="val 75684"/>
              <a:gd name="adj3" fmla="val 1666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Defined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53000" y="2743200"/>
            <a:ext cx="1524000" cy="990600"/>
          </a:xfrm>
          <a:prstGeom prst="wedgeRoundRectCallout">
            <a:avLst>
              <a:gd name="adj1" fmla="val -142066"/>
              <a:gd name="adj2" fmla="val 73758"/>
              <a:gd name="adj3" fmla="val 1666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Adaptive Query Optimization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1160</Words>
  <Application>Microsoft Office PowerPoint</Application>
  <PresentationFormat>On-screen Show (4:3)</PresentationFormat>
  <Paragraphs>303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TrainingPresentation</vt:lpstr>
      <vt:lpstr>Answering Queries using Humans,  Algorithms &amp; Databases</vt:lpstr>
      <vt:lpstr>Why Crowd-source?</vt:lpstr>
      <vt:lpstr>Example</vt:lpstr>
      <vt:lpstr>Example: Current Solution</vt:lpstr>
      <vt:lpstr>Our Vision</vt:lpstr>
      <vt:lpstr>Outline for the Talk</vt:lpstr>
      <vt:lpstr>Example Query</vt:lpstr>
      <vt:lpstr>Other Examples</vt:lpstr>
      <vt:lpstr>Need for a New Architecture</vt:lpstr>
      <vt:lpstr>Semantics of Query Model</vt:lpstr>
      <vt:lpstr>Query Proc. without Uncertainty</vt:lpstr>
      <vt:lpstr>Asking the right questions</vt:lpstr>
      <vt:lpstr>Query Proc. without Uncertainty</vt:lpstr>
      <vt:lpstr>Uncertainty</vt:lpstr>
      <vt:lpstr>How do we compute confidence?</vt:lpstr>
      <vt:lpstr>Other Important Aspects</vt:lpstr>
      <vt:lpstr>From Tasks to UI Questions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2011-01-16T05:55:38Z</dcterms:created>
  <dcterms:modified xsi:type="dcterms:W3CDTF">2011-01-16T06:18:31Z</dcterms:modified>
  <cp:version/>
</cp:coreProperties>
</file>