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0" r:id="rId1"/>
  </p:sldMasterIdLst>
  <p:notesMasterIdLst>
    <p:notesMasterId r:id="rId31"/>
  </p:notesMasterIdLst>
  <p:sldIdLst>
    <p:sldId id="258" r:id="rId2"/>
    <p:sldId id="267" r:id="rId3"/>
    <p:sldId id="311" r:id="rId4"/>
    <p:sldId id="354" r:id="rId5"/>
    <p:sldId id="356" r:id="rId6"/>
    <p:sldId id="357" r:id="rId7"/>
    <p:sldId id="365" r:id="rId8"/>
    <p:sldId id="358" r:id="rId9"/>
    <p:sldId id="359" r:id="rId10"/>
    <p:sldId id="277" r:id="rId11"/>
    <p:sldId id="330" r:id="rId12"/>
    <p:sldId id="329" r:id="rId13"/>
    <p:sldId id="332" r:id="rId14"/>
    <p:sldId id="333" r:id="rId15"/>
    <p:sldId id="351" r:id="rId16"/>
    <p:sldId id="352" r:id="rId17"/>
    <p:sldId id="334" r:id="rId18"/>
    <p:sldId id="339" r:id="rId19"/>
    <p:sldId id="335" r:id="rId20"/>
    <p:sldId id="336" r:id="rId21"/>
    <p:sldId id="340" r:id="rId22"/>
    <p:sldId id="362" r:id="rId23"/>
    <p:sldId id="366" r:id="rId24"/>
    <p:sldId id="343" r:id="rId25"/>
    <p:sldId id="363" r:id="rId26"/>
    <p:sldId id="341" r:id="rId27"/>
    <p:sldId id="348" r:id="rId28"/>
    <p:sldId id="347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B82"/>
    <a:srgbClr val="83CC97"/>
    <a:srgbClr val="87D9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2" autoAdjust="0"/>
  </p:normalViewPr>
  <p:slideViewPr>
    <p:cSldViewPr>
      <p:cViewPr varScale="1">
        <p:scale>
          <a:sx n="71" d="100"/>
          <a:sy n="71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1D6A4-9A45-4D54-8B16-8AC660C4433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B2787-07C2-49B8-B64B-78065288D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6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70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2787-07C2-49B8-B64B-78065288DFC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9E4E47-0006-43CD-B73E-5410676E5BA5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44FE-4A59-4A46-BB3D-356952D47B9B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1E12-0A5D-4E85-963F-F6B45F700B00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481-741C-47EC-B640-52D132568CEA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B8E9AF-6A54-42CA-A979-BC6D147973D7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33E9-2F87-4703-BEFF-3210158C41FE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AB0-388C-48E8-9546-48A154FF5750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5D60-57CB-4C4C-9139-6D435B1899BB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DB5-B058-4D98-B7B8-86961277FD71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5A9-BDD0-4FA5-8F79-288469DBD801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7867-A80C-4D41-958B-A299FE3AD468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ED9FE-5B26-44C8-A96B-00AEC389BE40}" type="datetime1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951246-20D5-41EC-B930-16BF1DB19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7543800" cy="1447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Access Control </a:t>
            </a:r>
            <a:r>
              <a:rPr lang="en-US" sz="3600" dirty="0" smtClean="0"/>
              <a:t>&amp; </a:t>
            </a:r>
            <a:r>
              <a:rPr lang="en-US" sz="3600" dirty="0"/>
              <a:t>Privacy: Is There A Common Ground?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Surajit Chaudhuri, Raghav Kaushik and Ravi Ramamurthy</a:t>
            </a:r>
          </a:p>
          <a:p>
            <a:pPr algn="ctr"/>
            <a:r>
              <a:rPr lang="en-US" sz="1800" dirty="0" smtClean="0"/>
              <a:t>Microsoft Research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0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Common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Supports full generality of SQL</a:t>
            </a:r>
          </a:p>
          <a:p>
            <a:pPr lvl="1"/>
            <a:r>
              <a:rPr lang="en-US" dirty="0" smtClean="0"/>
              <a:t>“Black and White”</a:t>
            </a:r>
          </a:p>
          <a:p>
            <a:r>
              <a:rPr lang="en-US" dirty="0" smtClean="0"/>
              <a:t>Differential Privacy Algorithms </a:t>
            </a:r>
          </a:p>
          <a:p>
            <a:pPr lvl="1"/>
            <a:r>
              <a:rPr lang="en-US" dirty="0" smtClean="0"/>
              <a:t>A principled way to go beyond “black and white”</a:t>
            </a:r>
          </a:p>
          <a:p>
            <a:pPr lvl="1"/>
            <a:r>
              <a:rPr lang="en-US" dirty="0" smtClean="0"/>
              <a:t>Known mechanisms do not support full generality of SQL</a:t>
            </a:r>
          </a:p>
          <a:p>
            <a:pPr lvl="1"/>
            <a:r>
              <a:rPr lang="en-US" dirty="0" smtClean="0"/>
              <a:t>Data analysis involves aggregation but also joins, sub-queries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we get the best of both worlds?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Differential Privacy = Computation on unauthorized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the implication on privacy guarantees?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70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“Best of Both Worlds” Look Like?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304800" y="3200400"/>
            <a:ext cx="5181600" cy="2956560"/>
          </a:xfrm>
        </p:spPr>
        <p:txBody>
          <a:bodyPr>
            <a:normAutofit/>
          </a:bodyPr>
          <a:lstStyle/>
          <a:p>
            <a:r>
              <a:rPr lang="en-US" dirty="0" smtClean="0"/>
              <a:t>FGA Policy: </a:t>
            </a:r>
          </a:p>
          <a:p>
            <a:pPr lvl="1"/>
            <a:r>
              <a:rPr lang="en-US" dirty="0" smtClean="0"/>
              <a:t>Each physician can see: </a:t>
            </a:r>
          </a:p>
          <a:p>
            <a:pPr lvl="2"/>
            <a:r>
              <a:rPr lang="en-US" dirty="0" smtClean="0"/>
              <a:t>Records of their patients</a:t>
            </a:r>
          </a:p>
          <a:p>
            <a:pPr lvl="1"/>
            <a:r>
              <a:rPr lang="en-US" dirty="0" smtClean="0"/>
              <a:t>Analyst can see:</a:t>
            </a:r>
          </a:p>
          <a:p>
            <a:pPr lvl="2"/>
            <a:r>
              <a:rPr lang="en-US" dirty="0" smtClean="0"/>
              <a:t>Drug records manufactured by their employer</a:t>
            </a:r>
          </a:p>
          <a:p>
            <a:pPr lvl="2"/>
            <a:r>
              <a:rPr lang="en-US" dirty="0" smtClean="0"/>
              <a:t>No patient records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Heart 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Grey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88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457200" y="1676400"/>
          <a:ext cx="60959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85"/>
                <a:gridCol w="1594338"/>
                <a:gridCol w="1594338"/>
                <a:gridCol w="1594338"/>
              </a:tblGrid>
              <a:tr h="6916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Disease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Physician</a:t>
                      </a:r>
                      <a:endParaRPr lang="en-US" sz="2000" dirty="0"/>
                    </a:p>
                  </a:txBody>
                  <a:tcPr/>
                </a:tc>
              </a:tr>
              <a:tr h="7540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Grey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Grey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Stevens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Stevens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Yang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2362200"/>
            <a:ext cx="6172200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1905000"/>
            <a:ext cx="191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</a:t>
            </a:r>
          </a:p>
          <a:p>
            <a:r>
              <a:rPr lang="en-US" sz="2400" dirty="0" smtClean="0"/>
              <a:t>From Patients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7391400" y="27432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5052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</a:t>
            </a:r>
          </a:p>
          <a:p>
            <a:r>
              <a:rPr lang="en-US" sz="2400" dirty="0" smtClean="0"/>
              <a:t>From Patients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Where Physician = </a:t>
            </a:r>
            <a:r>
              <a:rPr lang="en-US" sz="2400" dirty="0" err="1" smtClean="0">
                <a:solidFill>
                  <a:srgbClr val="FF0000"/>
                </a:solidFill>
              </a:rPr>
              <a:t>userID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Grey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rot="5400000">
            <a:off x="7642830" y="5318730"/>
            <a:ext cx="48774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457200" y="1676400"/>
          <a:ext cx="60959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85"/>
                <a:gridCol w="1594338"/>
                <a:gridCol w="1594338"/>
                <a:gridCol w="1594338"/>
              </a:tblGrid>
              <a:tr h="6916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Disease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Drug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Physician</a:t>
                      </a:r>
                      <a:endParaRPr lang="en-US" sz="2000" dirty="0"/>
                    </a:p>
                  </a:txBody>
                  <a:tcPr/>
                </a:tc>
              </a:tr>
              <a:tr h="7540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Heart</a:t>
                      </a:r>
                      <a:r>
                        <a:rPr lang="en-US" sz="2000" baseline="0" dirty="0" smtClean="0"/>
                        <a:t> Disease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Cancer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Cancer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6291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AIDS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29400" y="1828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count(*)</a:t>
            </a:r>
          </a:p>
          <a:p>
            <a:r>
              <a:rPr lang="en-US" sz="2000" dirty="0" smtClean="0"/>
              <a:t>From Patients</a:t>
            </a:r>
          </a:p>
          <a:p>
            <a:r>
              <a:rPr lang="en-US" sz="2000" dirty="0" smtClean="0"/>
              <a:t>Where Disease </a:t>
            </a:r>
          </a:p>
          <a:p>
            <a:r>
              <a:rPr lang="en-US" sz="2000" dirty="0" smtClean="0"/>
              <a:t>= ‘Cancer’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3928408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smtClean="0">
                <a:solidFill>
                  <a:srgbClr val="FF0000"/>
                </a:solidFill>
              </a:rPr>
              <a:t>count(*) + Noise</a:t>
            </a:r>
          </a:p>
          <a:p>
            <a:r>
              <a:rPr lang="en-US" sz="2000" dirty="0" smtClean="0"/>
              <a:t>From Patients</a:t>
            </a:r>
          </a:p>
          <a:p>
            <a:r>
              <a:rPr lang="en-US" sz="2000" dirty="0" smtClean="0"/>
              <a:t>Where Disease </a:t>
            </a:r>
          </a:p>
          <a:p>
            <a:r>
              <a:rPr lang="en-US" sz="2000" dirty="0" smtClean="0"/>
              <a:t>= ‘Cancer’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>
            <a:off x="7315200" y="32766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1295400"/>
            <a:ext cx="2163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= </a:t>
            </a:r>
            <a:r>
              <a:rPr lang="en-US" sz="2000" dirty="0" err="1" smtClean="0"/>
              <a:t>JaneAnalyst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2362200"/>
            <a:ext cx="6172200" cy="3276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 And Match: FGA + Differential Privacy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200400"/>
            <a:ext cx="6096000" cy="31089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Find for each drug with more than 3 side-effects, count the number of patients who have been prescribed</a:t>
            </a:r>
          </a:p>
          <a:p>
            <a:pPr>
              <a:buNone/>
            </a:pPr>
            <a:r>
              <a:rPr lang="en-US" dirty="0" smtClean="0"/>
              <a:t>Select  Drug, count(*)</a:t>
            </a:r>
          </a:p>
          <a:p>
            <a:pPr>
              <a:buNone/>
            </a:pPr>
            <a:r>
              <a:rPr lang="en-US" dirty="0" smtClean="0"/>
              <a:t>From Patients right outer join Drugs on Drug</a:t>
            </a:r>
          </a:p>
          <a:p>
            <a:pPr>
              <a:buNone/>
            </a:pPr>
            <a:r>
              <a:rPr lang="en-US" dirty="0" smtClean="0"/>
              <a:t>Where (Select count(*) From Side-Effects</a:t>
            </a:r>
          </a:p>
          <a:p>
            <a:pPr>
              <a:buNone/>
            </a:pPr>
            <a:r>
              <a:rPr lang="en-US" dirty="0" smtClean="0"/>
              <a:t>             Where Drug = </a:t>
            </a:r>
            <a:r>
              <a:rPr lang="en-US" dirty="0" err="1" smtClean="0"/>
              <a:t>Drugs.Drug</a:t>
            </a:r>
            <a:r>
              <a:rPr lang="en-US" dirty="0" smtClean="0"/>
              <a:t>) &gt; 3</a:t>
            </a:r>
          </a:p>
          <a:p>
            <a:pPr>
              <a:buNone/>
            </a:pPr>
            <a:r>
              <a:rPr lang="en-US" dirty="0" smtClean="0"/>
              <a:t>Group by Drug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2286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000" y="2133600"/>
            <a:ext cx="17526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3400" y="2133600"/>
            <a:ext cx="1905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1905000"/>
            <a:ext cx="3733800" cy="838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That Will Fail To Mix And Match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705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4800600"/>
            <a:ext cx="594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2801" y="4888468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038600"/>
            <a:ext cx="2590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 Subsystem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233460" y="4604266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1336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rot="5400000">
            <a:off x="2450222" y="3253110"/>
            <a:ext cx="1535668" cy="35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791994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4050268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>
          <a:xfrm flipV="1">
            <a:off x="1031922" y="4223266"/>
            <a:ext cx="1101678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994" y="28956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Result(</a:t>
            </a:r>
            <a:r>
              <a:rPr lang="en-US" dirty="0" err="1" smtClean="0"/>
              <a:t>AggQ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92821" y="3619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2133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2438400"/>
            <a:ext cx="3810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Differential Privacy 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1676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AggQ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48200" y="228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 rot="5400000">
            <a:off x="4572794" y="3047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28310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AggQ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5791994" y="2209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86400" y="16764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Result(</a:t>
            </a:r>
            <a:r>
              <a:rPr lang="en-US" dirty="0" err="1" smtClean="0"/>
              <a:t>AggQ</a:t>
            </a:r>
            <a:r>
              <a:rPr lang="en-US" dirty="0" smtClean="0"/>
              <a:t>) + Noise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600" y="5562600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67056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4495800"/>
            <a:ext cx="594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2801" y="4583668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733800"/>
            <a:ext cx="25146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 Subsystem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36672" y="4299466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76400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43" idx="0"/>
          </p:cNvCxnSpPr>
          <p:nvPr/>
        </p:nvCxnSpPr>
        <p:spPr>
          <a:xfrm rot="16200000" flipH="1">
            <a:off x="4812422" y="2374022"/>
            <a:ext cx="697468" cy="4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439694" y="4304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3745468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>
          <a:xfrm flipV="1">
            <a:off x="1031922" y="3918466"/>
            <a:ext cx="1482678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5600" y="41148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Result(</a:t>
            </a:r>
            <a:r>
              <a:rPr lang="en-US" dirty="0" err="1" smtClean="0"/>
              <a:t>AggQ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92821" y="33147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18288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733006"/>
            <a:ext cx="2667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Differential Privacy API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94922" y="41256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AggQ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2" idx="2"/>
          </p:cNvCxnSpPr>
          <p:nvPr/>
        </p:nvCxnSpPr>
        <p:spPr>
          <a:xfrm rot="16200000" flipV="1">
            <a:off x="6207947" y="2931346"/>
            <a:ext cx="1600200" cy="4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400" y="17642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Result(</a:t>
            </a:r>
            <a:r>
              <a:rPr lang="en-US" dirty="0" err="1" smtClean="0"/>
              <a:t>AggQ</a:t>
            </a:r>
            <a:r>
              <a:rPr lang="en-US" dirty="0" smtClean="0"/>
              <a:t>) + Noise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600" y="5257800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822672" y="4310340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2743200"/>
            <a:ext cx="1676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Wrapper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3" idx="2"/>
            <a:endCxn id="8" idx="0"/>
          </p:cNvCxnSpPr>
          <p:nvPr/>
        </p:nvCxnSpPr>
        <p:spPr>
          <a:xfrm rot="5400000">
            <a:off x="4166116" y="2718316"/>
            <a:ext cx="621268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20" idx="0"/>
          </p:cNvCxnSpPr>
          <p:nvPr/>
        </p:nvCxnSpPr>
        <p:spPr>
          <a:xfrm rot="16200000" flipH="1">
            <a:off x="5538113" y="2756019"/>
            <a:ext cx="620474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That Will Fail To Mix And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Authorization-Aware Data Privacy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895600"/>
            <a:ext cx="6705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4419600"/>
            <a:ext cx="594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2801" y="4507468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657600"/>
            <a:ext cx="4572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 Aware Privacy Subsystem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 rot="5400000">
            <a:off x="4604266" y="4223266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17526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8" idx="0"/>
          </p:cNvCxnSpPr>
          <p:nvPr/>
        </p:nvCxnSpPr>
        <p:spPr>
          <a:xfrm rot="5400000">
            <a:off x="4050422" y="2872110"/>
            <a:ext cx="1535668" cy="35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286500" y="3238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3669268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>
          <a:xfrm flipV="1">
            <a:off x="1031922" y="3842266"/>
            <a:ext cx="1482678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70079" y="1752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5257800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200400"/>
            <a:ext cx="60960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Select  Drug, count(*)</a:t>
            </a:r>
          </a:p>
          <a:p>
            <a:pPr>
              <a:buNone/>
            </a:pPr>
            <a:r>
              <a:rPr lang="en-US" sz="2400" dirty="0" smtClean="0"/>
              <a:t>From Patients right outer join Drugs on Drug</a:t>
            </a:r>
          </a:p>
          <a:p>
            <a:pPr>
              <a:buNone/>
            </a:pPr>
            <a:r>
              <a:rPr lang="en-US" sz="2400" dirty="0" smtClean="0"/>
              <a:t>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Group by Drug</a:t>
            </a:r>
          </a:p>
          <a:p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2286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95600" y="5257800"/>
            <a:ext cx="3425618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Non-aggregation: Authorization</a:t>
            </a:r>
          </a:p>
          <a:p>
            <a:r>
              <a:rPr lang="en-US" sz="2000" dirty="0" smtClean="0"/>
              <a:t>What about aggregation?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1905000" y="32004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33600" y="41148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200400"/>
            <a:ext cx="60960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Select  Drug, count(*)</a:t>
            </a:r>
          </a:p>
          <a:p>
            <a:pPr>
              <a:buNone/>
            </a:pPr>
            <a:r>
              <a:rPr lang="en-US" sz="2400" dirty="0" smtClean="0"/>
              <a:t>From Patients right outer join Drugs on Drug</a:t>
            </a:r>
          </a:p>
          <a:p>
            <a:pPr>
              <a:buNone/>
            </a:pPr>
            <a:r>
              <a:rPr lang="en-US" sz="2400" dirty="0" smtClean="0"/>
              <a:t>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Group by Drug</a:t>
            </a:r>
          </a:p>
          <a:p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2286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Databases Have Sensitive Information</a:t>
            </a:r>
          </a:p>
          <a:p>
            <a:pPr lvl="1"/>
            <a:r>
              <a:rPr lang="en-US" sz="2000" dirty="0" smtClean="0"/>
              <a:t>Health care database: Patient PII, Disease information</a:t>
            </a:r>
          </a:p>
          <a:p>
            <a:pPr lvl="1"/>
            <a:r>
              <a:rPr lang="en-US" sz="2000" dirty="0" smtClean="0"/>
              <a:t>Sales database: Customer PII</a:t>
            </a:r>
          </a:p>
          <a:p>
            <a:pPr lvl="1"/>
            <a:r>
              <a:rPr lang="en-US" sz="2000" dirty="0" smtClean="0"/>
              <a:t>Employee database: Employee level, salary </a:t>
            </a:r>
          </a:p>
          <a:p>
            <a:r>
              <a:rPr lang="en-US" sz="2400" dirty="0" smtClean="0"/>
              <a:t>Data analysis carries the risk of privacy breach [</a:t>
            </a:r>
            <a:r>
              <a:rPr lang="en-US" sz="2400" dirty="0" smtClean="0"/>
              <a:t>FTDB </a:t>
            </a:r>
            <a:r>
              <a:rPr lang="en-US" sz="2400" dirty="0" smtClean="0"/>
              <a:t>2009]</a:t>
            </a:r>
          </a:p>
          <a:p>
            <a:pPr lvl="1"/>
            <a:r>
              <a:rPr lang="en-US" sz="2000" dirty="0" err="1" smtClean="0"/>
              <a:t>Latanya</a:t>
            </a:r>
            <a:r>
              <a:rPr lang="en-US" sz="2000" dirty="0" smtClean="0"/>
              <a:t> </a:t>
            </a:r>
            <a:r>
              <a:rPr lang="en-US" sz="2000" dirty="0"/>
              <a:t>Sweeney’s identification of the governor of MA from medical </a:t>
            </a:r>
            <a:r>
              <a:rPr lang="en-US" sz="2000" dirty="0" smtClean="0"/>
              <a:t>records</a:t>
            </a:r>
          </a:p>
          <a:p>
            <a:pPr lvl="1"/>
            <a:r>
              <a:rPr lang="en-US" sz="2000" dirty="0" smtClean="0"/>
              <a:t>AOL </a:t>
            </a:r>
            <a:r>
              <a:rPr lang="en-US" sz="2000" dirty="0"/>
              <a:t>search </a:t>
            </a:r>
            <a:r>
              <a:rPr lang="en-US" sz="2000" dirty="0" smtClean="0"/>
              <a:t>logs</a:t>
            </a:r>
          </a:p>
          <a:p>
            <a:pPr lvl="1"/>
            <a:r>
              <a:rPr lang="en-US" sz="2000" dirty="0" smtClean="0"/>
              <a:t>Netflix </a:t>
            </a:r>
            <a:r>
              <a:rPr lang="en-US" sz="2000" dirty="0"/>
              <a:t>prize </a:t>
            </a:r>
            <a:r>
              <a:rPr lang="en-US" sz="2000" dirty="0" smtClean="0"/>
              <a:t>dataset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Focus of this paper: What </a:t>
            </a:r>
            <a:r>
              <a:rPr lang="en-US" sz="2400" dirty="0">
                <a:solidFill>
                  <a:srgbClr val="FF0000"/>
                </a:solidFill>
              </a:rPr>
              <a:t>is the implication of data privacy concerns on the DBMS</a:t>
            </a:r>
            <a:r>
              <a:rPr lang="en-US" sz="2400" dirty="0" smtClean="0">
                <a:solidFill>
                  <a:srgbClr val="FF0000"/>
                </a:solidFill>
              </a:rPr>
              <a:t>? Do we need any more than access control?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200400"/>
            <a:ext cx="60960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Select  Drug, count(*)</a:t>
            </a:r>
          </a:p>
          <a:p>
            <a:pPr>
              <a:buNone/>
            </a:pPr>
            <a:r>
              <a:rPr lang="en-US" sz="2400" dirty="0" smtClean="0"/>
              <a:t>From Patients right outer join Drugs on Drug</a:t>
            </a:r>
          </a:p>
          <a:p>
            <a:pPr>
              <a:buNone/>
            </a:pPr>
            <a:r>
              <a:rPr lang="en-US" sz="2400" dirty="0" smtClean="0"/>
              <a:t>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and auth(Side-Effects)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and auth(Patients) and auth(Drugs)</a:t>
            </a:r>
          </a:p>
          <a:p>
            <a:pPr>
              <a:buNone/>
            </a:pPr>
            <a:r>
              <a:rPr lang="en-US" sz="2400" dirty="0" smtClean="0"/>
              <a:t>Group by Drug</a:t>
            </a:r>
          </a:p>
          <a:p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2286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2133600"/>
            <a:ext cx="18288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267200" y="3048000"/>
            <a:ext cx="1600200" cy="609600"/>
          </a:xfrm>
          <a:prstGeom prst="wedgeRoundRectCallout">
            <a:avLst>
              <a:gd name="adj1" fmla="val -103849"/>
              <a:gd name="adj2" fmla="val 5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Authorized Groups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1905000"/>
            <a:ext cx="3733800" cy="838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419600" y="457200"/>
            <a:ext cx="2133600" cy="914400"/>
          </a:xfrm>
          <a:prstGeom prst="wedgeRoundRectCallout">
            <a:avLst>
              <a:gd name="adj1" fmla="val -103849"/>
              <a:gd name="adj2" fmla="val 5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authorized group, find noisy count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32004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200400"/>
            <a:ext cx="6096000" cy="3429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Select  Drug, count(*)</a:t>
            </a:r>
          </a:p>
          <a:p>
            <a:pPr>
              <a:buNone/>
            </a:pPr>
            <a:r>
              <a:rPr lang="en-US" sz="2400" dirty="0" smtClean="0"/>
              <a:t>From Patients right outer join Drugs on Drug</a:t>
            </a:r>
          </a:p>
          <a:p>
            <a:pPr>
              <a:buNone/>
            </a:pPr>
            <a:r>
              <a:rPr lang="en-US" sz="2400" dirty="0" smtClean="0"/>
              <a:t>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and auth(Side-Effects)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and auth(Patients) and auth(Drugs)</a:t>
            </a:r>
          </a:p>
          <a:p>
            <a:pPr>
              <a:buNone/>
            </a:pPr>
            <a:r>
              <a:rPr lang="en-US" sz="2400" dirty="0" smtClean="0"/>
              <a:t>Group by Drug</a:t>
            </a:r>
          </a:p>
          <a:p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54107623"/>
              </p:ext>
            </p:extLst>
          </p:nvPr>
        </p:nvGraphicFramePr>
        <p:xfrm>
          <a:off x="381000" y="1447800"/>
          <a:ext cx="3810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1"/>
                <a:gridCol w="913425"/>
                <a:gridCol w="955842"/>
                <a:gridCol w="1163052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Physician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4343400" y="1447800"/>
          <a:ext cx="1981199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2192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4359" y="1154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1" y="1447800"/>
          <a:ext cx="1796142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034143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Side-Effect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Muscle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Lipitor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959" y="1143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143000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Side-Effects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2654466"/>
              </p:ext>
            </p:extLst>
          </p:nvPr>
        </p:nvGraphicFramePr>
        <p:xfrm>
          <a:off x="6477000" y="4078545"/>
          <a:ext cx="2286000" cy="216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JoeAnalyst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Pfizer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JaneAnalyst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Merck</a:t>
                      </a:r>
                      <a:endParaRPr lang="en-US" sz="1600" dirty="0"/>
                    </a:p>
                  </a:txBody>
                  <a:tcPr/>
                </a:tc>
              </a:tr>
              <a:tr h="4934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7999" y="3773745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800600"/>
            <a:ext cx="22860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2133600"/>
            <a:ext cx="18288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267200" y="3048000"/>
            <a:ext cx="1600200" cy="609600"/>
          </a:xfrm>
          <a:prstGeom prst="wedgeRoundRectCallout">
            <a:avLst>
              <a:gd name="adj1" fmla="val -103849"/>
              <a:gd name="adj2" fmla="val 5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Authorized Groups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1905000"/>
            <a:ext cx="3733800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4419600" y="304800"/>
            <a:ext cx="4419600" cy="1066800"/>
          </a:xfrm>
          <a:prstGeom prst="wedgeRoundRectCallout">
            <a:avLst>
              <a:gd name="adj1" fmla="val -81638"/>
              <a:gd name="adj2" fmla="val 5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For each authorized group, find:</a:t>
            </a:r>
          </a:p>
          <a:p>
            <a:r>
              <a:rPr lang="en-US" dirty="0" smtClean="0"/>
              <a:t>(1)Noisy count on unauthorized subset</a:t>
            </a:r>
          </a:p>
          <a:p>
            <a:r>
              <a:rPr lang="en-US" dirty="0" smtClean="0"/>
              <a:t>(2)Accurate count on authorized subset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3200400"/>
            <a:ext cx="11430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" y="2438400"/>
            <a:ext cx="3886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of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2296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  Select  Drug, count(*)</a:t>
            </a:r>
          </a:p>
          <a:p>
            <a:pPr>
              <a:buNone/>
            </a:pPr>
            <a:r>
              <a:rPr lang="en-US" sz="2400" dirty="0" smtClean="0"/>
              <a:t>   From Patients right outer join Drugs on Drug</a:t>
            </a:r>
          </a:p>
          <a:p>
            <a:pPr>
              <a:buNone/>
            </a:pPr>
            <a:r>
              <a:rPr lang="en-US" sz="2400" dirty="0" smtClean="0"/>
              <a:t>   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   Group by Drug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95400" y="2057400"/>
            <a:ext cx="502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2069068"/>
            <a:ext cx="16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Foreign key join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rot="10800000">
            <a:off x="6324600" y="2247900"/>
            <a:ext cx="7620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2514600"/>
            <a:ext cx="5029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2667000"/>
            <a:ext cx="166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rot="10800000" flipV="1">
            <a:off x="6400800" y="28516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33528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39000" y="3364468"/>
            <a:ext cx="10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rot="10800000">
            <a:off x="2743200" y="3543300"/>
            <a:ext cx="44958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09800" y="1600200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39000" y="161186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  <a:endCxn id="20" idx="3"/>
          </p:cNvCxnSpPr>
          <p:nvPr/>
        </p:nvCxnSpPr>
        <p:spPr>
          <a:xfrm rot="10800000">
            <a:off x="3429000" y="1790700"/>
            <a:ext cx="38100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 txBox="1">
            <a:spLocks/>
          </p:cNvSpPr>
          <p:nvPr/>
        </p:nvSpPr>
        <p:spPr>
          <a:xfrm>
            <a:off x="381000" y="4038600"/>
            <a:ext cx="82296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Rewriting: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dirty="0" smtClean="0"/>
              <a:t>Go to unauthorized data for final aggregation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Principled rewriting for arbitrary SQL: open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Privacy Guarantee: Relative Differential Privacy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Differential Privacy Intuition: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computation is differentially private if its behavior is similar for any two databases D1and D2 that differ in a </a:t>
            </a:r>
            <a:r>
              <a:rPr lang="en-US" i="1" dirty="0" smtClean="0"/>
              <a:t>single </a:t>
            </a:r>
            <a:r>
              <a:rPr lang="en-US" dirty="0" smtClean="0"/>
              <a:t>record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 Differential Privacy Intuition: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computation is differentially private </a:t>
            </a:r>
            <a:r>
              <a:rPr lang="en-US" dirty="0" smtClean="0">
                <a:solidFill>
                  <a:srgbClr val="FF0000"/>
                </a:solidFill>
              </a:rPr>
              <a:t>relative to an authorization policy</a:t>
            </a:r>
            <a:r>
              <a:rPr lang="en-US" dirty="0" smtClean="0"/>
              <a:t> if its behavior is similar for any two databases D1and D2 that differ in a </a:t>
            </a:r>
            <a:r>
              <a:rPr lang="en-US" i="1" dirty="0" smtClean="0"/>
              <a:t>single </a:t>
            </a:r>
            <a:r>
              <a:rPr lang="en-US" dirty="0" smtClean="0"/>
              <a:t>record </a:t>
            </a:r>
            <a:r>
              <a:rPr lang="en-US" dirty="0" smtClean="0">
                <a:solidFill>
                  <a:srgbClr val="FF0000"/>
                </a:solidFill>
              </a:rPr>
              <a:t>and both result in the same authorization views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FF0000"/>
                </a:solidFill>
              </a:rPr>
              <a:t>noisy view</a:t>
            </a:r>
            <a:r>
              <a:rPr lang="en-US" sz="2400" dirty="0" smtClean="0"/>
              <a:t> </a:t>
            </a:r>
            <a:r>
              <a:rPr lang="en-US" sz="2400" dirty="0" err="1" smtClean="0"/>
              <a:t>DrugCounts</a:t>
            </a:r>
            <a:r>
              <a:rPr lang="en-US" sz="2400" dirty="0" smtClean="0"/>
              <a:t>(Drug, </a:t>
            </a:r>
            <a:r>
              <a:rPr lang="en-US" sz="2400" dirty="0" err="1" smtClean="0"/>
              <a:t>PatientCnt</a:t>
            </a:r>
            <a:r>
              <a:rPr lang="en-US" sz="2400" dirty="0" smtClean="0"/>
              <a:t>) as </a:t>
            </a:r>
          </a:p>
          <a:p>
            <a:pPr>
              <a:buNone/>
            </a:pPr>
            <a:r>
              <a:rPr lang="en-US" sz="2400" dirty="0" smtClean="0"/>
              <a:t>   (Select  Drug, count(*)</a:t>
            </a:r>
          </a:p>
          <a:p>
            <a:pPr>
              <a:buNone/>
            </a:pPr>
            <a:r>
              <a:rPr lang="en-US" sz="2400" dirty="0" smtClean="0"/>
              <a:t>   From Patients right outer join Drugs on Drug</a:t>
            </a:r>
          </a:p>
          <a:p>
            <a:pPr>
              <a:buNone/>
            </a:pPr>
            <a:r>
              <a:rPr lang="en-US" sz="2400" dirty="0" smtClean="0"/>
              <a:t>   Where (Select count(*) From Side-Effects</a:t>
            </a:r>
          </a:p>
          <a:p>
            <a:pPr>
              <a:buNone/>
            </a:pPr>
            <a:r>
              <a:rPr lang="en-US" sz="2400" dirty="0" smtClean="0"/>
              <a:t>             Where Drug = </a:t>
            </a:r>
            <a:r>
              <a:rPr lang="en-US" sz="2400" dirty="0" err="1" smtClean="0"/>
              <a:t>Drugs.Drug</a:t>
            </a:r>
            <a:r>
              <a:rPr lang="en-US" sz="2400" dirty="0" smtClean="0"/>
              <a:t>) &gt; 3</a:t>
            </a:r>
          </a:p>
          <a:p>
            <a:pPr>
              <a:buNone/>
            </a:pPr>
            <a:r>
              <a:rPr lang="en-US" sz="2400" dirty="0" smtClean="0"/>
              <a:t>   Group by Drug)</a:t>
            </a:r>
          </a:p>
          <a:p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81000" y="4114800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Named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Non-deterministic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Rewriting is a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uthorization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aware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part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grant-revoke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 just like regular views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View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91000" cy="167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count(*)</a:t>
            </a:r>
          </a:p>
          <a:p>
            <a:pPr>
              <a:buNone/>
            </a:pPr>
            <a:r>
              <a:rPr lang="en-US" dirty="0" smtClean="0"/>
              <a:t>From Patients</a:t>
            </a:r>
          </a:p>
          <a:p>
            <a:pPr>
              <a:buNone/>
            </a:pPr>
            <a:r>
              <a:rPr lang="en-US" dirty="0" smtClean="0"/>
              <a:t>Where Disease = ‘Cancer’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76800" y="1219200"/>
            <a:ext cx="41910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Disease, count(*)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Patients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600" dirty="0" smtClean="0"/>
              <a:t>Group by Disease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3048000"/>
            <a:ext cx="4800600" cy="1676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Category, count(*)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Patients join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DiseaseCategory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Disease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sz="2600" dirty="0" smtClean="0"/>
              <a:t>Group by Category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 View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798332"/>
            <a:ext cx="6705600" cy="260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5322332"/>
            <a:ext cx="594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4201" y="541020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560332"/>
            <a:ext cx="4572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 Aware Privacy Subsystem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 rot="5400000">
            <a:off x="4375666" y="5125998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3048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8" idx="0"/>
          </p:cNvCxnSpPr>
          <p:nvPr/>
        </p:nvCxnSpPr>
        <p:spPr>
          <a:xfrm rot="5400000">
            <a:off x="4018156" y="3971176"/>
            <a:ext cx="1143000" cy="35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323806" y="4407932"/>
            <a:ext cx="1829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" y="4572000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>
          <a:xfrm flipV="1">
            <a:off x="803322" y="4744998"/>
            <a:ext cx="1482678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31242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00200" y="3874532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00600" y="3874532"/>
            <a:ext cx="1981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Noisy 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95600" y="3874532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3" idx="2"/>
            <a:endCxn id="20" idx="0"/>
          </p:cNvCxnSpPr>
          <p:nvPr/>
        </p:nvCxnSpPr>
        <p:spPr>
          <a:xfrm rot="5400000">
            <a:off x="3808606" y="3075826"/>
            <a:ext cx="457200" cy="1140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6" idx="0"/>
          </p:cNvCxnSpPr>
          <p:nvPr/>
        </p:nvCxnSpPr>
        <p:spPr>
          <a:xfrm rot="5400000">
            <a:off x="3160906" y="2428126"/>
            <a:ext cx="457200" cy="243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8" idx="0"/>
          </p:cNvCxnSpPr>
          <p:nvPr/>
        </p:nvCxnSpPr>
        <p:spPr>
          <a:xfrm rot="16200000" flipH="1">
            <a:off x="4970656" y="3053988"/>
            <a:ext cx="457200" cy="118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8562" y="2907268"/>
            <a:ext cx="2198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Enforce authorization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3162300" y="32385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76600" y="3124200"/>
            <a:ext cx="762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0562" y="2362200"/>
            <a:ext cx="2593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Rewrite as we saw before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1"/>
          </p:cNvCxnSpPr>
          <p:nvPr/>
        </p:nvCxnSpPr>
        <p:spPr>
          <a:xfrm rot="10800000" flipV="1">
            <a:off x="5257800" y="2546866"/>
            <a:ext cx="392762" cy="111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3"/>
          <p:cNvSpPr>
            <a:spLocks noGrp="1"/>
          </p:cNvSpPr>
          <p:nvPr>
            <p:ph sz="quarter" idx="1"/>
          </p:nvPr>
        </p:nvSpPr>
        <p:spPr>
          <a:xfrm>
            <a:off x="2438400" y="1219200"/>
            <a:ext cx="52578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Select Drug, Side-Effect, </a:t>
            </a:r>
            <a:r>
              <a:rPr lang="en-US" sz="2000" dirty="0" err="1" smtClean="0"/>
              <a:t>Cnt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DrugCounts</a:t>
            </a:r>
            <a:r>
              <a:rPr lang="en-US" sz="2000" dirty="0" smtClean="0"/>
              <a:t>, Side-Effects</a:t>
            </a:r>
          </a:p>
          <a:p>
            <a:pPr>
              <a:buNone/>
            </a:pPr>
            <a:r>
              <a:rPr lang="en-US" sz="2000" dirty="0" smtClean="0"/>
              <a:t>Where </a:t>
            </a:r>
            <a:r>
              <a:rPr lang="en-US" sz="2000" dirty="0" err="1" smtClean="0"/>
              <a:t>DrugCounts.Drug</a:t>
            </a:r>
            <a:r>
              <a:rPr lang="en-US" sz="2000" dirty="0" smtClean="0"/>
              <a:t> = Side-</a:t>
            </a:r>
            <a:r>
              <a:rPr lang="en-US" sz="2000" dirty="0" err="1" smtClean="0"/>
              <a:t>Effects.Drug</a:t>
            </a:r>
            <a:endParaRPr lang="en-US" sz="2000" dirty="0"/>
          </a:p>
        </p:txBody>
      </p:sp>
      <p:sp>
        <p:nvSpPr>
          <p:cNvPr id="49" name="Oval 48"/>
          <p:cNvSpPr/>
          <p:nvPr/>
        </p:nvSpPr>
        <p:spPr>
          <a:xfrm>
            <a:off x="4495800" y="1600200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1600200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419600" y="5955268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8" grpId="0" build="p"/>
      <p:bldP spid="49" grpId="0" animBg="1"/>
      <p:bldP spid="5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Privacy Parameters [SIGMOD09]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24708"/>
            <a:ext cx="4953000" cy="490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3275577"/>
            <a:ext cx="146386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Need to set</a:t>
            </a:r>
          </a:p>
          <a:p>
            <a:pPr marL="0" lvl="1"/>
            <a:r>
              <a:rPr lang="en-US" dirty="0" smtClean="0"/>
              <a:t>parameters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</a:p>
          <a:p>
            <a:pPr marL="0" lvl="1"/>
            <a:r>
              <a:rPr lang="en-US" dirty="0" smtClean="0"/>
              <a:t>Budget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692462" y="2895604"/>
            <a:ext cx="745938" cy="841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1692462" y="1676404"/>
            <a:ext cx="2041338" cy="2060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77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View Architecture: Differential Privacy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807732"/>
            <a:ext cx="6705600" cy="260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331732"/>
            <a:ext cx="594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4201" y="4419600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569732"/>
            <a:ext cx="45720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 Aware Privacy Subsystem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 rot="5400000">
            <a:off x="4375666" y="4135398"/>
            <a:ext cx="3926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91000" y="2057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(Q,</a:t>
            </a:r>
            <a:r>
              <a:rPr lang="el-GR" dirty="0" smtClean="0"/>
              <a:t> </a:t>
            </a:r>
            <a:r>
              <a:rPr lang="el-GR" dirty="0" smtClean="0">
                <a:solidFill>
                  <a:srgbClr val="FF0000"/>
                </a:solidFill>
              </a:rPr>
              <a:t>ε</a:t>
            </a:r>
            <a:r>
              <a:rPr lang="en-US" dirty="0" smtClean="0">
                <a:latin typeface="Candara"/>
              </a:rPr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8" idx="0"/>
          </p:cNvCxnSpPr>
          <p:nvPr/>
        </p:nvCxnSpPr>
        <p:spPr>
          <a:xfrm rot="16200000" flipH="1">
            <a:off x="3995628" y="2993360"/>
            <a:ext cx="1143000" cy="9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323806" y="3417332"/>
            <a:ext cx="1829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44761" y="3352800"/>
            <a:ext cx="1187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Auth. Policy,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Privacy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Budget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>
          <a:xfrm flipV="1">
            <a:off x="1143000" y="3754398"/>
            <a:ext cx="1143000" cy="1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2133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00200" y="2883932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00600" y="2883932"/>
            <a:ext cx="1981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Noisy 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95600" y="2883932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3" idx="2"/>
            <a:endCxn id="20" idx="0"/>
          </p:cNvCxnSpPr>
          <p:nvPr/>
        </p:nvCxnSpPr>
        <p:spPr>
          <a:xfrm rot="5400000">
            <a:off x="3786078" y="2107754"/>
            <a:ext cx="457200" cy="109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6" idx="0"/>
          </p:cNvCxnSpPr>
          <p:nvPr/>
        </p:nvCxnSpPr>
        <p:spPr>
          <a:xfrm rot="5400000">
            <a:off x="3138378" y="1460054"/>
            <a:ext cx="457200" cy="2390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8" idx="0"/>
          </p:cNvCxnSpPr>
          <p:nvPr/>
        </p:nvCxnSpPr>
        <p:spPr>
          <a:xfrm rot="16200000" flipH="1">
            <a:off x="4948128" y="2040860"/>
            <a:ext cx="457200" cy="122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" y="1667470"/>
            <a:ext cx="26670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Fall back to access control</a:t>
            </a:r>
          </a:p>
          <a:p>
            <a:pPr marL="0" lvl="1"/>
            <a:r>
              <a:rPr lang="en-US" dirty="0"/>
              <a:t>a</a:t>
            </a:r>
            <a:r>
              <a:rPr lang="en-US" dirty="0" smtClean="0"/>
              <a:t>fter budget exhausted</a:t>
            </a:r>
          </a:p>
          <a:p>
            <a:pPr marL="0" lvl="1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5029200"/>
            <a:ext cx="7729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7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Noisy view based architecture to incorporate privacy-preserving query answering with access control in a DBMS</a:t>
            </a:r>
          </a:p>
          <a:p>
            <a:pPr lvl="1"/>
            <a:r>
              <a:rPr lang="en-US" dirty="0" smtClean="0"/>
              <a:t>Based </a:t>
            </a:r>
            <a:r>
              <a:rPr lang="en-US" dirty="0" smtClean="0"/>
              <a:t>on differential privacy</a:t>
            </a:r>
          </a:p>
          <a:p>
            <a:pPr lvl="1"/>
            <a:r>
              <a:rPr lang="en-US" dirty="0" smtClean="0"/>
              <a:t>Needs minimal changes to engine</a:t>
            </a:r>
          </a:p>
          <a:p>
            <a:pPr lvl="1"/>
            <a:r>
              <a:rPr lang="en-US" dirty="0" smtClean="0"/>
              <a:t>Guarantee: Differential privacy relative to authorizations</a:t>
            </a:r>
          </a:p>
          <a:p>
            <a:pPr lvl="1"/>
            <a:r>
              <a:rPr lang="en-US" dirty="0" smtClean="0"/>
              <a:t>Baggage of differential privacy</a:t>
            </a:r>
          </a:p>
          <a:p>
            <a:pPr lvl="2"/>
            <a:r>
              <a:rPr lang="en-US" dirty="0" smtClean="0"/>
              <a:t>Non-deterministic</a:t>
            </a:r>
          </a:p>
          <a:p>
            <a:pPr lvl="2"/>
            <a:r>
              <a:rPr lang="en-US" dirty="0" smtClean="0"/>
              <a:t>Per-query privacy parameter</a:t>
            </a:r>
          </a:p>
          <a:p>
            <a:pPr lvl="2"/>
            <a:r>
              <a:rPr lang="en-US" dirty="0" smtClean="0"/>
              <a:t>Overall privacy budget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Larger class of noisy views (can we support arbitrary SQL?)</a:t>
            </a:r>
          </a:p>
          <a:p>
            <a:pPr lvl="1"/>
            <a:r>
              <a:rPr lang="en-US" dirty="0" smtClean="0"/>
              <a:t>Benchmark the privacy-utility tradeoff for complex data analysis, e.g. TPC-H, TPC-DS.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Integrating Access Control with other </a:t>
            </a:r>
            <a:r>
              <a:rPr lang="en-US" dirty="0" smtClean="0"/>
              <a:t>p</a:t>
            </a:r>
            <a:r>
              <a:rPr lang="en-US" dirty="0" smtClean="0"/>
              <a:t>rivacy </a:t>
            </a:r>
            <a:r>
              <a:rPr lang="en-US" dirty="0" smtClean="0"/>
              <a:t>m</a:t>
            </a:r>
            <a:r>
              <a:rPr lang="en-US" dirty="0" smtClean="0"/>
              <a:t>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801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Publishing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27657413"/>
              </p:ext>
            </p:extLst>
          </p:nvPr>
        </p:nvGraphicFramePr>
        <p:xfrm>
          <a:off x="1524000" y="15240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990600"/>
                <a:gridCol w="1143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Viral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3869" y="106680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Patients [</a:t>
            </a:r>
            <a:r>
              <a:rPr lang="en-US" sz="2400" dirty="0" smtClean="0"/>
              <a:t>FTDB2009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12889239"/>
              </p:ext>
            </p:extLst>
          </p:nvPr>
        </p:nvGraphicFramePr>
        <p:xfrm>
          <a:off x="1752600" y="42418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Zipcode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Heart 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Flu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Viral 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20153" y="3856335"/>
            <a:ext cx="281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Patients-</a:t>
            </a:r>
            <a:r>
              <a:rPr lang="en-US" sz="2400" dirty="0" err="1" smtClean="0"/>
              <a:t>Anonymized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3962400" y="3429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24600" y="4419600"/>
            <a:ext cx="1676400" cy="1447800"/>
            <a:chOff x="6324600" y="4419600"/>
            <a:chExt cx="1676400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7510160" y="441960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0160" y="54980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5" idx="1"/>
            </p:cNvCxnSpPr>
            <p:nvPr/>
          </p:nvCxnSpPr>
          <p:spPr>
            <a:xfrm rot="10800000" flipV="1">
              <a:off x="6324600" y="4604266"/>
              <a:ext cx="1185560" cy="577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1"/>
            </p:cNvCxnSpPr>
            <p:nvPr/>
          </p:nvCxnSpPr>
          <p:spPr>
            <a:xfrm rot="10800000">
              <a:off x="6324600" y="5181600"/>
              <a:ext cx="1185560" cy="50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2000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0" y="48006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496466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172200" y="3505200"/>
            <a:ext cx="260243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K-Anonymity, L-Diversity, T-Closeness</a:t>
            </a:r>
          </a:p>
        </p:txBody>
      </p:sp>
    </p:spTree>
    <p:extLst>
      <p:ext uri="{BB962C8B-B14F-4D97-AF65-F5344CB8AC3E}">
        <p14:creationId xmlns:p14="http://schemas.microsoft.com/office/powerpoint/2010/main" xmlns="" val="41898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Privacy-Aware Query Answering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27657413"/>
              </p:ext>
            </p:extLst>
          </p:nvPr>
        </p:nvGraphicFramePr>
        <p:xfrm>
          <a:off x="1524000" y="15240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62000"/>
                <a:gridCol w="990600"/>
                <a:gridCol w="1143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Viral 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3869" y="106680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Patients </a:t>
            </a:r>
            <a:r>
              <a:rPr lang="en-US" sz="2400" smtClean="0"/>
              <a:t>[</a:t>
            </a:r>
            <a:r>
              <a:rPr lang="en-US" sz="2400" smtClean="0"/>
              <a:t>FTDB2009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12889239"/>
              </p:ext>
            </p:extLst>
          </p:nvPr>
        </p:nvGraphicFramePr>
        <p:xfrm>
          <a:off x="1752600" y="42418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Gender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Zipcode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Heart 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Flu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[20-29]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1****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Viral disease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20153" y="3856335"/>
            <a:ext cx="281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Patients-</a:t>
            </a:r>
            <a:r>
              <a:rPr lang="en-US" sz="2400" dirty="0" err="1" smtClean="0"/>
              <a:t>Anonymized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3962400" y="3429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7010400" y="1676400"/>
            <a:ext cx="1676400" cy="1447800"/>
            <a:chOff x="6324600" y="4419600"/>
            <a:chExt cx="1676400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7510160" y="441960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0160" y="54980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5" idx="1"/>
            </p:cNvCxnSpPr>
            <p:nvPr/>
          </p:nvCxnSpPr>
          <p:spPr>
            <a:xfrm rot="10800000" flipV="1">
              <a:off x="6324600" y="4604266"/>
              <a:ext cx="1185560" cy="577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1"/>
            </p:cNvCxnSpPr>
            <p:nvPr/>
          </p:nvCxnSpPr>
          <p:spPr>
            <a:xfrm rot="10800000">
              <a:off x="6324600" y="5181600"/>
              <a:ext cx="1185560" cy="50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20000" y="46482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0" y="48006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496466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</a:p>
          </p:txBody>
        </p:sp>
      </p:grpSp>
      <p:sp>
        <p:nvSpPr>
          <p:cNvPr id="17" name="Multiply 16"/>
          <p:cNvSpPr/>
          <p:nvPr/>
        </p:nvSpPr>
        <p:spPr>
          <a:xfrm>
            <a:off x="3199798" y="4289136"/>
            <a:ext cx="1714500" cy="13496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12963" y="3505200"/>
            <a:ext cx="260243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Differential Privacy, Privacy-Preserving OLAP</a:t>
            </a:r>
          </a:p>
        </p:txBody>
      </p:sp>
    </p:spTree>
    <p:extLst>
      <p:ext uri="{BB962C8B-B14F-4D97-AF65-F5344CB8AC3E}">
        <p14:creationId xmlns:p14="http://schemas.microsoft.com/office/powerpoint/2010/main" xmlns="" val="41898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Publishing Vs Query Answering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Jury is still out</a:t>
            </a:r>
          </a:p>
          <a:p>
            <a:r>
              <a:rPr lang="en-US" dirty="0" smtClean="0"/>
              <a:t>Data Publishing</a:t>
            </a:r>
          </a:p>
          <a:p>
            <a:pPr lvl="1"/>
            <a:r>
              <a:rPr lang="en-US" dirty="0" smtClean="0"/>
              <a:t>No impact on DBMS</a:t>
            </a:r>
          </a:p>
          <a:p>
            <a:pPr lvl="1"/>
            <a:r>
              <a:rPr lang="en-US" dirty="0" smtClean="0"/>
              <a:t>De-identification algorithms over published data are getting increasingly sophisticated</a:t>
            </a:r>
          </a:p>
          <a:p>
            <a:r>
              <a:rPr lang="en-US" dirty="0" smtClean="0"/>
              <a:t>Need to take a hard look at the query answering paradigm</a:t>
            </a:r>
          </a:p>
          <a:p>
            <a:pPr lvl="1"/>
            <a:r>
              <a:rPr lang="en-US" dirty="0" smtClean="0"/>
              <a:t>Potential implications for DBMS</a:t>
            </a:r>
          </a:p>
          <a:p>
            <a:pPr lvl="1"/>
            <a:r>
              <a:rPr lang="en-US" sz="2400" dirty="0" smtClean="0"/>
              <a:t>“An interactive, query-based approach is generally superior from the privacy perspective to the “release-and-forget” approach” </a:t>
            </a:r>
            <a:r>
              <a:rPr lang="en-US" dirty="0" smtClean="0"/>
              <a:t>[CACM’10]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“Privacy-Aware” = (Fine-Grained) Access Control (FGA)?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user is allowed to view only subset of data (</a:t>
            </a:r>
            <a:r>
              <a:rPr lang="en-US" i="1" dirty="0" smtClean="0"/>
              <a:t>authorization 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Subset defined using a predicate</a:t>
            </a:r>
          </a:p>
          <a:p>
            <a:r>
              <a:rPr lang="en-US" dirty="0" smtClean="0"/>
              <a:t>Queries are (logically) rewritten to go against subset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048000"/>
            <a:ext cx="191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</a:t>
            </a:r>
          </a:p>
          <a:p>
            <a:r>
              <a:rPr lang="en-US" sz="2400" dirty="0" smtClean="0"/>
              <a:t>From Patients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38172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</a:t>
            </a:r>
            <a:r>
              <a:rPr lang="en-US" sz="2400" dirty="0" err="1" smtClean="0">
                <a:solidFill>
                  <a:srgbClr val="FF0000"/>
                </a:solidFill>
              </a:rPr>
              <a:t>Patients.Physician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userID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“Privacy-Aware” = (Fine-Grained) Access Control (FGA)?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user is allowed to view only subset of data (</a:t>
            </a:r>
            <a:r>
              <a:rPr lang="en-US" i="1" dirty="0" smtClean="0"/>
              <a:t>authorization 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Subset defined using a predicate</a:t>
            </a:r>
          </a:p>
          <a:p>
            <a:r>
              <a:rPr lang="en-US" dirty="0" smtClean="0"/>
              <a:t>Queries are (logically) rewritten to go against subset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2971800"/>
            <a:ext cx="60960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 Drug, count(*)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Patients right outer join Drugs on Drug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(Select count(*) From Side-Effects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Where Drug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Drugs.Drug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&gt;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by Drug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14400" y="2971800"/>
            <a:ext cx="60960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 Drug, count(*)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Patients right outer join Drugs on Drug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(Select count(*) From Side-Effects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Where Drug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Drugs.Drug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auth(Side-Effects)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&gt;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auth(Patients) and auth(Drugs)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by Drug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is “Black and White”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67840"/>
            <a:ext cx="8229600" cy="4099560"/>
          </a:xfrm>
        </p:spPr>
        <p:txBody>
          <a:bodyPr/>
          <a:lstStyle/>
          <a:p>
            <a:r>
              <a:rPr lang="en-US" dirty="0" smtClean="0"/>
              <a:t>Query: Count the number of cancer patients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4200" y="2453640"/>
            <a:ext cx="2514600" cy="2057400"/>
            <a:chOff x="5791200" y="1295400"/>
            <a:chExt cx="2362200" cy="18288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791200" y="3124200"/>
              <a:ext cx="2362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791200" y="1295400"/>
              <a:ext cx="0" cy="1828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191000" y="458724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5204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1600" y="435864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2834640"/>
            <a:ext cx="190500" cy="1905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359664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 access to cancer patients</a:t>
            </a:r>
          </a:p>
          <a:p>
            <a:r>
              <a:rPr lang="en-US" dirty="0" smtClean="0"/>
              <a:t>(Return accurate count)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  <a:endCxn id="16" idx="0"/>
          </p:cNvCxnSpPr>
          <p:nvPr/>
        </p:nvCxnSpPr>
        <p:spPr>
          <a:xfrm rot="10800000" flipV="1">
            <a:off x="5295900" y="3919806"/>
            <a:ext cx="34290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7091" y="2377439"/>
            <a:ext cx="30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Deny access to cancer patients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  <a:endCxn id="17" idx="7"/>
          </p:cNvCxnSpPr>
          <p:nvPr/>
        </p:nvCxnSpPr>
        <p:spPr>
          <a:xfrm rot="10800000" flipV="1">
            <a:off x="3210603" y="2562104"/>
            <a:ext cx="786489" cy="30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“Black and White”: Differential Privacy [SIGMOD09]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1246-20D5-41EC-B930-16BF1DB19D0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24708"/>
            <a:ext cx="4953000" cy="490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4200" y="1905000"/>
            <a:ext cx="208602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P</a:t>
            </a:r>
            <a:r>
              <a:rPr lang="en-US" dirty="0" smtClean="0"/>
              <a:t>erturb </a:t>
            </a:r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</a:t>
            </a:r>
            <a:endParaRPr lang="en-US" dirty="0" smtClean="0"/>
          </a:p>
          <a:p>
            <a:pPr marL="0" lvl="1"/>
            <a:r>
              <a:rPr lang="en-US" dirty="0" smtClean="0"/>
              <a:t>of </a:t>
            </a:r>
            <a:r>
              <a:rPr lang="en-US" dirty="0" err="1" smtClean="0"/>
              <a:t>agg</a:t>
            </a:r>
            <a:r>
              <a:rPr lang="en-US" dirty="0" smtClean="0"/>
              <a:t>. computation</a:t>
            </a:r>
            <a:endParaRPr lang="en-US" dirty="0"/>
          </a:p>
          <a:p>
            <a:r>
              <a:rPr lang="en-US" dirty="0" smtClean="0"/>
              <a:t>(Requires no change</a:t>
            </a:r>
          </a:p>
          <a:p>
            <a:r>
              <a:rPr lang="en-US" dirty="0" smtClean="0"/>
              <a:t>in execution engine)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096000" y="1676401"/>
            <a:ext cx="838200" cy="828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3275577"/>
            <a:ext cx="1463862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Need to set</a:t>
            </a:r>
          </a:p>
          <a:p>
            <a:pPr marL="0" lvl="1"/>
            <a:r>
              <a:rPr lang="en-US" dirty="0" smtClean="0"/>
              <a:t>parameters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</a:p>
          <a:p>
            <a:pPr marL="0" lvl="1"/>
            <a:r>
              <a:rPr lang="en-US" dirty="0" smtClean="0"/>
              <a:t>Budget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692462" y="2895604"/>
            <a:ext cx="745938" cy="841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1692462" y="1676404"/>
            <a:ext cx="2041338" cy="2060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71800" y="1371600"/>
            <a:ext cx="7620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333500"/>
            <a:ext cx="251459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Count the number of cancer </a:t>
            </a:r>
            <a:r>
              <a:rPr lang="en-US" dirty="0" smtClean="0"/>
              <a:t>patients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2200" y="4419600"/>
            <a:ext cx="289560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Baggage</a:t>
            </a:r>
          </a:p>
          <a:p>
            <a:r>
              <a:rPr lang="en-US" dirty="0" smtClean="0"/>
              <a:t>Non-deterministic</a:t>
            </a:r>
          </a:p>
          <a:p>
            <a:r>
              <a:rPr lang="en-US" dirty="0" smtClean="0"/>
              <a:t>Per-query privacy parameter</a:t>
            </a:r>
          </a:p>
          <a:p>
            <a:r>
              <a:rPr lang="en-US" dirty="0" smtClean="0"/>
              <a:t>Overall privacy budget</a:t>
            </a:r>
          </a:p>
        </p:txBody>
      </p:sp>
    </p:spTree>
    <p:extLst>
      <p:ext uri="{BB962C8B-B14F-4D97-AF65-F5344CB8AC3E}">
        <p14:creationId xmlns:p14="http://schemas.microsoft.com/office/powerpoint/2010/main" xmlns="" val="40777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</TotalTime>
  <Words>1743</Words>
  <Application>Microsoft Office PowerPoint</Application>
  <PresentationFormat>On-screen Show (4:3)</PresentationFormat>
  <Paragraphs>672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Database Access Control &amp; Privacy: Is There A Common Ground?</vt:lpstr>
      <vt:lpstr>Data Privacy</vt:lpstr>
      <vt:lpstr>Data Publishing</vt:lpstr>
      <vt:lpstr>Privacy-Aware Query Answering</vt:lpstr>
      <vt:lpstr>Data Publishing Vs Query Answering</vt:lpstr>
      <vt:lpstr>Is “Privacy-Aware” = (Fine-Grained) Access Control (FGA)?</vt:lpstr>
      <vt:lpstr>Is “Privacy-Aware” = (Fine-Grained) Access Control (FGA)?</vt:lpstr>
      <vt:lpstr>Authorization is “Black and White”</vt:lpstr>
      <vt:lpstr>Beyond “Black and White”: Differential Privacy [SIGMOD09]</vt:lpstr>
      <vt:lpstr>Seeking Common Ground</vt:lpstr>
      <vt:lpstr>What Does “Best of Both Worlds” Look Like?</vt:lpstr>
      <vt:lpstr>FGA </vt:lpstr>
      <vt:lpstr>Differential Privacy</vt:lpstr>
      <vt:lpstr>Mix And Match: FGA + Differential Privacy</vt:lpstr>
      <vt:lpstr>Architecture That Will Fail To Mix And Match</vt:lpstr>
      <vt:lpstr>Architecture That Will Fail To Mix And Match</vt:lpstr>
      <vt:lpstr>Authorization-Aware Data Privacy</vt:lpstr>
      <vt:lpstr>Query Rewriting</vt:lpstr>
      <vt:lpstr>Query Rewriting</vt:lpstr>
      <vt:lpstr>Query Rewriting</vt:lpstr>
      <vt:lpstr>Query Rewriting</vt:lpstr>
      <vt:lpstr>Class of Queries</vt:lpstr>
      <vt:lpstr>Our Privacy Guarantee: Relative Differential Privacy</vt:lpstr>
      <vt:lpstr>Noisy View</vt:lpstr>
      <vt:lpstr>Noisy View Examples</vt:lpstr>
      <vt:lpstr>Noisy View Architecture</vt:lpstr>
      <vt:lpstr>Differential Privacy Parameters [SIGMOD09]</vt:lpstr>
      <vt:lpstr>Noisy View Architecture: Differential Privacy Parameters</vt:lpstr>
      <vt:lpstr>Conclusions and Future Work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Synth: Synthetic Data Generation</dc:title>
  <dc:creator>Arvind Arasu</dc:creator>
  <cp:lastModifiedBy>priya</cp:lastModifiedBy>
  <cp:revision>1167</cp:revision>
  <dcterms:created xsi:type="dcterms:W3CDTF">2010-12-07T23:07:58Z</dcterms:created>
  <dcterms:modified xsi:type="dcterms:W3CDTF">2011-01-10T22:32:00Z</dcterms:modified>
</cp:coreProperties>
</file>