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27" r:id="rId3"/>
    <p:sldId id="328" r:id="rId4"/>
    <p:sldId id="329" r:id="rId5"/>
    <p:sldId id="332" r:id="rId6"/>
    <p:sldId id="330" r:id="rId7"/>
    <p:sldId id="331" r:id="rId8"/>
    <p:sldId id="333" r:id="rId9"/>
    <p:sldId id="334" r:id="rId10"/>
    <p:sldId id="335" r:id="rId11"/>
    <p:sldId id="336" r:id="rId12"/>
    <p:sldId id="299" r:id="rId13"/>
    <p:sldId id="337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4D92-6C02-4346-8C90-E5EE6218BCAE}" type="datetimeFigureOut">
              <a:rPr lang="en-US" smtClean="0"/>
              <a:t>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AE1FA-BF92-413A-979A-D6AAC5840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2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0A48E21-1A98-4368-A1FE-77182126344F}" type="datetime1">
              <a:rPr lang="en-US" smtClean="0"/>
              <a:t>1/6/2013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B0A7-556D-4FA6-B674-50F5A261072F}" type="datetime1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6EDF-0A15-4B11-B42D-F3BEB5178041}" type="datetime1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87A6F-F61C-4E75-A0CC-18309BB0D8E1}" type="datetime1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C00D3AA4-DFD4-40BE-B7CD-6797AF61EF08}" type="datetime1">
              <a:rPr lang="en-US" smtClean="0"/>
              <a:t>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3C41-04BA-44D2-962B-B0B9C1704871}" type="datetime1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7200-D0F0-4E98-8E29-36FE940DFD4A}" type="datetime1">
              <a:rPr lang="en-US" smtClean="0"/>
              <a:t>1/6/2013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EBBC-DC03-4CBA-B175-2312DEBA999D}" type="datetime1">
              <a:rPr lang="en-US" smtClean="0"/>
              <a:t>1/6/2013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E0E0-9713-4355-967D-EB94D8570D26}" type="datetime1">
              <a:rPr lang="en-US" smtClean="0"/>
              <a:t>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97F29-CCF3-4547-80EF-BE8EDB557049}" type="datetime1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0736-3F01-4EC3-BBC3-1FE74378D7A8}" type="datetime1">
              <a:rPr lang="en-US" smtClean="0"/>
              <a:t>1/6/2013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DFC018-E784-4A9B-B5BD-CD63AC08E469}" type="datetime1">
              <a:rPr lang="en-US" smtClean="0"/>
              <a:t>1/6/2013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9342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Querying Encrypted Data using 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Murali</a:t>
            </a:r>
            <a:r>
              <a:rPr lang="en-US" dirty="0" smtClean="0"/>
              <a:t> Mani, </a:t>
            </a:r>
            <a:r>
              <a:rPr lang="en-US" dirty="0" err="1" smtClean="0"/>
              <a:t>UMFlint</a:t>
            </a:r>
            <a:endParaRPr lang="en-US" dirty="0" smtClean="0"/>
          </a:p>
          <a:p>
            <a:r>
              <a:rPr lang="en-US" dirty="0" smtClean="0"/>
              <a:t>Talk given at CIDR, Jan 7,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Processing using FHE: Computational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90600"/>
          </a:xfrm>
        </p:spPr>
        <p:txBody>
          <a:bodyPr/>
          <a:lstStyle/>
          <a:p>
            <a:r>
              <a:rPr lang="en-US" dirty="0" smtClean="0"/>
              <a:t>What programming language constructs can be supported on encrypted data?</a:t>
            </a:r>
          </a:p>
          <a:p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533400" y="3124200"/>
            <a:ext cx="8153400" cy="6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Example: suppose a, b are encrypted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7269" y="3886200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(a &gt; b)</a:t>
            </a:r>
          </a:p>
          <a:p>
            <a:r>
              <a:rPr lang="en-US" dirty="0" smtClean="0"/>
              <a:t>  x = a;</a:t>
            </a:r>
          </a:p>
          <a:p>
            <a:r>
              <a:rPr lang="en-US" dirty="0" smtClean="0"/>
              <a:t>else x = b;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25669" y="4038600"/>
            <a:ext cx="246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flag = a &gt; b;</a:t>
            </a:r>
          </a:p>
          <a:p>
            <a:r>
              <a:rPr lang="en-US" dirty="0" smtClean="0"/>
              <a:t>x = (flag * a) + (!flag * b)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558869" y="426720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Processing using FHE: Example Operator Algorithm (SELECT)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illustration,  we will use a single equality comparison . Algorithm for (SELECT * FROM R WHERE col = </a:t>
            </a:r>
            <a:r>
              <a:rPr lang="en-US" dirty="0" err="1" smtClean="0"/>
              <a:t>val</a:t>
            </a:r>
            <a:r>
              <a:rPr lang="en-US" dirty="0" smtClean="0"/>
              <a:t>) using our computational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929" y="5455613"/>
            <a:ext cx="81224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(1 XOR x1 XOR y1) AND (1 XOR x2 XOR y2) AND … AND (1 XOR </a:t>
            </a:r>
            <a:r>
              <a:rPr lang="en-US" dirty="0" err="1"/>
              <a:t>xn</a:t>
            </a:r>
            <a:r>
              <a:rPr lang="en-US" dirty="0"/>
              <a:t> XOR </a:t>
            </a:r>
            <a:r>
              <a:rPr lang="en-US" dirty="0" err="1"/>
              <a:t>yn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2667000"/>
            <a:ext cx="46363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every row (a, p) in R</a:t>
            </a:r>
          </a:p>
          <a:p>
            <a:r>
              <a:rPr lang="en-US" dirty="0"/>
              <a:t>  match = (col(a) ==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/>
              <a:t>  produce a row in result as (a, p (AND) match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79808" y="3962400"/>
            <a:ext cx="8229600" cy="137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/>
              <a:buNone/>
            </a:pPr>
            <a:r>
              <a:rPr lang="en-US" dirty="0" smtClean="0"/>
              <a:t>To check x == y, we can use a fixed, combinational circuit (supported by FHE). One simple circuit for x == y,  given bits of x are x1, x2, …, </a:t>
            </a:r>
            <a:r>
              <a:rPr lang="en-US" dirty="0" err="1" smtClean="0"/>
              <a:t>xn</a:t>
            </a:r>
            <a:r>
              <a:rPr lang="en-US" dirty="0" smtClean="0"/>
              <a:t> and bits of y are y1, y2, …, </a:t>
            </a:r>
            <a:r>
              <a:rPr lang="en-US" dirty="0" err="1" smtClean="0"/>
              <a:t>yn</a:t>
            </a:r>
            <a:r>
              <a:rPr lang="en-US" dirty="0" smtClean="0"/>
              <a:t>  is: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Processing using FHE: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143000"/>
                <a:ext cx="8305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Data Model</a:t>
                </a:r>
              </a:p>
              <a:p>
                <a:pPr lvl="1"/>
                <a:r>
                  <a:rPr lang="en-US" dirty="0" smtClean="0"/>
                  <a:t>every table has a presence bit column</a:t>
                </a:r>
              </a:p>
              <a:p>
                <a:pPr lvl="1"/>
                <a:r>
                  <a:rPr lang="en-US" dirty="0" smtClean="0"/>
                  <a:t>Every operator operates on tables in this data model and produces result table in this data model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Encryption </a:t>
                </a:r>
                <a:r>
                  <a:rPr lang="en-US" dirty="0" smtClean="0"/>
                  <a:t>granularity: value in the table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Query processing by service provider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Compiles </a:t>
                </a:r>
                <a:r>
                  <a:rPr lang="en-US" dirty="0" smtClean="0"/>
                  <a:t>the query into an algebraic plan</a:t>
                </a:r>
              </a:p>
              <a:p>
                <a:pPr lvl="1"/>
                <a:r>
                  <a:rPr lang="en-US" dirty="0" smtClean="0"/>
                  <a:t>We have developed algorithms </a:t>
                </a:r>
                <a:r>
                  <a:rPr lang="en-US" dirty="0" smtClean="0"/>
                  <a:t>for </a:t>
                </a:r>
                <a:r>
                  <a:rPr lang="en-US" dirty="0" smtClean="0"/>
                  <a:t>each </a:t>
                </a:r>
                <a:r>
                  <a:rPr lang="en-US" dirty="0" smtClean="0"/>
                  <a:t>algebraic operator </a:t>
                </a:r>
                <a:r>
                  <a:rPr lang="en-US" dirty="0" smtClean="0"/>
                  <a:t>on our data </a:t>
                </a:r>
                <a:r>
                  <a:rPr lang="en-US" dirty="0" smtClean="0"/>
                  <a:t>model.</a:t>
                </a:r>
              </a:p>
              <a:p>
                <a:r>
                  <a:rPr lang="en-US" dirty="0" smtClean="0"/>
                  <a:t>Client </a:t>
                </a:r>
                <a:r>
                  <a:rPr lang="en-US" dirty="0" smtClean="0"/>
                  <a:t>only deals with encryption/decryption</a:t>
                </a:r>
              </a:p>
              <a:p>
                <a:pPr lvl="1"/>
                <a:r>
                  <a:rPr lang="en-US" dirty="0" smtClean="0"/>
                  <a:t>Encrypt original data extended with presence </a:t>
                </a:r>
                <a:r>
                  <a:rPr lang="en-US" dirty="0" smtClean="0"/>
                  <a:t>bits and send to server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Provide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𝑝𝑘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a set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𝑝𝑘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e>
                      <m:sub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server</a:t>
                </a:r>
              </a:p>
              <a:p>
                <a:pPr lvl="1"/>
                <a:r>
                  <a:rPr lang="en-US" dirty="0" smtClean="0"/>
                  <a:t>Client encrypts literals in the query and sends this modified query to server</a:t>
                </a:r>
              </a:p>
              <a:p>
                <a:pPr lvl="1"/>
                <a:r>
                  <a:rPr lang="en-US" dirty="0" smtClean="0"/>
                  <a:t>Client </a:t>
                </a:r>
                <a:r>
                  <a:rPr lang="en-US" dirty="0" smtClean="0"/>
                  <a:t>decrypts the results </a:t>
                </a:r>
                <a:r>
                  <a:rPr lang="en-US" dirty="0" smtClean="0"/>
                  <a:t>obtained from a query</a:t>
                </a:r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143000"/>
                <a:ext cx="8305800" cy="5181600"/>
              </a:xfrm>
              <a:blipFill rotWithShape="1">
                <a:blip r:embed="rId2"/>
                <a:stretch>
                  <a:fillRect l="-440" t="-2353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71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developed an approach to “perform” algebraic query processing of encrypted data using FHE</a:t>
            </a:r>
          </a:p>
          <a:p>
            <a:r>
              <a:rPr lang="en-US" dirty="0" smtClean="0"/>
              <a:t>Gives us strongest security guarantees as yet, and the server does all query processing.</a:t>
            </a:r>
          </a:p>
          <a:p>
            <a:endParaRPr lang="en-US" dirty="0"/>
          </a:p>
          <a:p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Practicality of  FHE is a concern, though crypto community has made substantial progress since 2009</a:t>
            </a:r>
          </a:p>
          <a:p>
            <a:pPr lvl="1"/>
            <a:r>
              <a:rPr lang="en-US" dirty="0" smtClean="0"/>
              <a:t>Database style optimization needs investigation</a:t>
            </a:r>
          </a:p>
          <a:p>
            <a:pPr lvl="2"/>
            <a:r>
              <a:rPr lang="en-US" dirty="0" smtClean="0"/>
              <a:t>Utilizing indexes</a:t>
            </a:r>
          </a:p>
          <a:p>
            <a:pPr lvl="2"/>
            <a:r>
              <a:rPr lang="en-US" dirty="0" smtClean="0"/>
              <a:t>Cost-based optimization</a:t>
            </a:r>
          </a:p>
          <a:p>
            <a:pPr lvl="2"/>
            <a:r>
              <a:rPr lang="en-US" dirty="0" smtClean="0"/>
              <a:t>Alternate algorithms for operators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077200" cy="259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 !!!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304800"/>
            <a:ext cx="4191000" cy="4191000"/>
            <a:chOff x="4465674" y="836659"/>
            <a:chExt cx="4191000" cy="4191000"/>
          </a:xfrm>
        </p:grpSpPr>
        <p:pic>
          <p:nvPicPr>
            <p:cNvPr id="7" name="Picture 6" descr="C:\Users\mmani\AppData\Local\Microsoft\Windows\Temporary Internet Files\Content.IE5\89G3DHT8\MC90044180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74" y="836659"/>
              <a:ext cx="4191000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5715000" y="1923486"/>
              <a:ext cx="2438400" cy="1517087"/>
              <a:chOff x="600626" y="1594489"/>
              <a:chExt cx="2438400" cy="1517087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401" y="2094749"/>
                <a:ext cx="1744625" cy="1016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626" y="2375737"/>
                <a:ext cx="693775" cy="520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026" y="1726249"/>
                <a:ext cx="693774" cy="520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227" y="1594489"/>
                <a:ext cx="685800" cy="514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83" y="1371600"/>
            <a:ext cx="1332432" cy="13324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4583" y="2674733"/>
            <a:ext cx="172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Content-Owner</a:t>
            </a:r>
          </a:p>
          <a:p>
            <a:pPr algn="ctr"/>
            <a:r>
              <a:rPr lang="en-US" dirty="0" smtClean="0"/>
              <a:t>(Client)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3402817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 Service Provider (Content Host)</a:t>
            </a:r>
          </a:p>
          <a:p>
            <a:pPr algn="ctr"/>
            <a:r>
              <a:rPr lang="en-US" dirty="0" smtClean="0"/>
              <a:t>(Has lot of resources)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3284333"/>
            <a:ext cx="2080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</a:rPr>
              <a:t>Limited resources (cannot host </a:t>
            </a:r>
            <a:r>
              <a:rPr lang="en-US" dirty="0">
                <a:solidFill>
                  <a:prstClr val="black"/>
                </a:solidFill>
              </a:rPr>
              <a:t>data)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2613526" y="1968851"/>
            <a:ext cx="1882274" cy="204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67000" y="1673423"/>
            <a:ext cx="172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Hand over data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10000"/>
            <a:ext cx="1332432" cy="133243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384926" y="5105400"/>
            <a:ext cx="2002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Content-Requester (has permission) (could be the content-owner)</a:t>
            </a:r>
          </a:p>
        </p:txBody>
      </p:sp>
      <p:sp>
        <p:nvSpPr>
          <p:cNvPr id="25" name="Right Arrow 24"/>
          <p:cNvSpPr/>
          <p:nvPr/>
        </p:nvSpPr>
        <p:spPr>
          <a:xfrm rot="19657459">
            <a:off x="3370594" y="3241415"/>
            <a:ext cx="1318980" cy="221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8953334" flipV="1">
            <a:off x="3797839" y="3452213"/>
            <a:ext cx="1179006" cy="246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9747139">
            <a:off x="2955018" y="2872214"/>
            <a:ext cx="1720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Request content (Query)</a:t>
            </a:r>
          </a:p>
        </p:txBody>
      </p:sp>
      <p:sp>
        <p:nvSpPr>
          <p:cNvPr id="28" name="TextBox 27"/>
          <p:cNvSpPr txBox="1"/>
          <p:nvPr/>
        </p:nvSpPr>
        <p:spPr>
          <a:xfrm rot="19747139">
            <a:off x="3953100" y="3634605"/>
            <a:ext cx="138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Content (Query Results)</a:t>
            </a:r>
          </a:p>
        </p:txBody>
      </p:sp>
    </p:spTree>
    <p:extLst>
      <p:ext uri="{BB962C8B-B14F-4D97-AF65-F5344CB8AC3E}">
        <p14:creationId xmlns:p14="http://schemas.microsoft.com/office/powerpoint/2010/main" val="3813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could be malicious?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2648" y="6339840"/>
            <a:ext cx="1981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0" y="1230338"/>
            <a:ext cx="4191000" cy="4191000"/>
            <a:chOff x="4465674" y="836659"/>
            <a:chExt cx="4191000" cy="4191000"/>
          </a:xfrm>
        </p:grpSpPr>
        <p:pic>
          <p:nvPicPr>
            <p:cNvPr id="7" name="Picture 6" descr="C:\Users\mmani\AppData\Local\Microsoft\Windows\Temporary Internet Files\Content.IE5\89G3DHT8\MC900441809[1]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5674" y="836659"/>
              <a:ext cx="4191000" cy="419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5715000" y="1923486"/>
              <a:ext cx="2438400" cy="1517087"/>
              <a:chOff x="600626" y="1594489"/>
              <a:chExt cx="2438400" cy="1517087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4401" y="2094749"/>
                <a:ext cx="1744625" cy="10168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626" y="2375737"/>
                <a:ext cx="693775" cy="520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3026" y="1726249"/>
                <a:ext cx="693774" cy="520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1227" y="1594489"/>
                <a:ext cx="685800" cy="5149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19200"/>
            <a:ext cx="1332432" cy="13324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411" y="3124200"/>
            <a:ext cx="1332432" cy="13324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38200" y="2522333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Content-Owner</a:t>
            </a:r>
          </a:p>
          <a:p>
            <a:pPr algn="ctr"/>
            <a:r>
              <a:rPr lang="en-US" dirty="0" smtClean="0"/>
              <a:t>(Client) (Trusted)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638800" y="429700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 Service Provider (Content Host)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81200" y="4464365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Potentially Malicious Client (no permission to view content) (uses the same host)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7376" y="4887938"/>
            <a:ext cx="2744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(Could be intentionally or unintentionally malicious)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014992"/>
            <a:ext cx="79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Reference: Hey</a:t>
            </a:r>
            <a:r>
              <a:rPr lang="en-US" sz="1200" dirty="0"/>
              <a:t>, You, Get Off of My Cloud: Exploring Information Leakage in Third-Party Compute Clouds, CCS 2009</a:t>
            </a:r>
          </a:p>
        </p:txBody>
      </p:sp>
    </p:spTree>
    <p:extLst>
      <p:ext uri="{BB962C8B-B14F-4D97-AF65-F5344CB8AC3E}">
        <p14:creationId xmlns:p14="http://schemas.microsoft.com/office/powerpoint/2010/main" val="11838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the cloud service provider see only encrypted data and still answer queries?</a:t>
            </a:r>
          </a:p>
          <a:p>
            <a:endParaRPr lang="en-US" dirty="0"/>
          </a:p>
          <a:p>
            <a:r>
              <a:rPr lang="en-US" dirty="0" smtClean="0"/>
              <a:t>What capabilities are provided by the somewhat recent breakthroughs by the crypto community in 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 (FHE)?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some of the state-of-the-art approaches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4419600" cy="2835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4191000"/>
            <a:ext cx="899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SimpleDB-Enc</a:t>
            </a:r>
            <a:r>
              <a:rPr lang="en-US" dirty="0" smtClean="0"/>
              <a:t>* -- Amazon </a:t>
            </a:r>
            <a:r>
              <a:rPr lang="en-US" dirty="0" err="1" smtClean="0"/>
              <a:t>SimpleDB</a:t>
            </a:r>
            <a:r>
              <a:rPr lang="en-US" dirty="0" smtClean="0"/>
              <a:t> where all data is encrypted</a:t>
            </a:r>
          </a:p>
          <a:p>
            <a:r>
              <a:rPr lang="en-US" dirty="0" smtClean="0"/>
              <a:t>UCI* -- Approach  from UCI where a few distinct values fall into a bucket</a:t>
            </a:r>
          </a:p>
          <a:p>
            <a:r>
              <a:rPr lang="en-US" sz="1200" dirty="0" smtClean="0"/>
              <a:t>H</a:t>
            </a:r>
            <a:r>
              <a:rPr lang="en-US" sz="1200" dirty="0"/>
              <a:t>. </a:t>
            </a:r>
            <a:r>
              <a:rPr lang="en-US" sz="1200" dirty="0" err="1"/>
              <a:t>Hacigumus</a:t>
            </a:r>
            <a:r>
              <a:rPr lang="en-US" sz="1200" dirty="0"/>
              <a:t>, B. R. </a:t>
            </a:r>
            <a:r>
              <a:rPr lang="en-US" sz="1200" dirty="0" err="1"/>
              <a:t>Iyer</a:t>
            </a:r>
            <a:r>
              <a:rPr lang="en-US" sz="1200" dirty="0"/>
              <a:t>, C. Li, and S. </a:t>
            </a:r>
            <a:r>
              <a:rPr lang="en-US" sz="1200" dirty="0" err="1" smtClean="0"/>
              <a:t>Mehrotra</a:t>
            </a:r>
            <a:r>
              <a:rPr lang="en-US" sz="1200" dirty="0" smtClean="0"/>
              <a:t>. Executing </a:t>
            </a:r>
            <a:r>
              <a:rPr lang="en-US" sz="1200" dirty="0" err="1"/>
              <a:t>sql</a:t>
            </a:r>
            <a:r>
              <a:rPr lang="en-US" sz="1200" dirty="0"/>
              <a:t> over encrypted data in </a:t>
            </a:r>
            <a:r>
              <a:rPr lang="en-US" sz="1200" dirty="0" smtClean="0"/>
              <a:t>the database-service-provider </a:t>
            </a:r>
            <a:r>
              <a:rPr lang="en-US" sz="1200" dirty="0"/>
              <a:t>model. In SIGMOD, 2002</a:t>
            </a:r>
            <a:r>
              <a:rPr lang="en-US" sz="1200" dirty="0" smtClean="0"/>
              <a:t>.</a:t>
            </a:r>
          </a:p>
          <a:p>
            <a:r>
              <a:rPr lang="en-US" dirty="0" smtClean="0"/>
              <a:t>OPE (Order Preserving Encryption)</a:t>
            </a:r>
          </a:p>
          <a:p>
            <a:r>
              <a:rPr lang="sv-SE" sz="1200" dirty="0"/>
              <a:t>R. Agrawal, J. Kiernan, R. Srikant, and Y. </a:t>
            </a:r>
            <a:r>
              <a:rPr lang="sv-SE" sz="1200" dirty="0" smtClean="0"/>
              <a:t>Xu. </a:t>
            </a:r>
            <a:r>
              <a:rPr lang="en-US" sz="1200" dirty="0" smtClean="0"/>
              <a:t>Order-preserving </a:t>
            </a:r>
            <a:r>
              <a:rPr lang="en-US" sz="1200" dirty="0"/>
              <a:t>encryption for numeric data. </a:t>
            </a:r>
            <a:r>
              <a:rPr lang="en-US" sz="1200" dirty="0" smtClean="0"/>
              <a:t>In ACM </a:t>
            </a:r>
            <a:r>
              <a:rPr lang="en-US" sz="1200" dirty="0"/>
              <a:t>SIGMOD, 2004.</a:t>
            </a:r>
          </a:p>
          <a:p>
            <a:r>
              <a:rPr lang="en-US" sz="1200" dirty="0" smtClean="0"/>
              <a:t>A</a:t>
            </a:r>
            <a:r>
              <a:rPr lang="en-US" sz="1200" dirty="0"/>
              <a:t>. </a:t>
            </a:r>
            <a:r>
              <a:rPr lang="en-US" sz="1200" dirty="0" err="1"/>
              <a:t>Boldyreva</a:t>
            </a:r>
            <a:r>
              <a:rPr lang="en-US" sz="1200" dirty="0"/>
              <a:t>, N. </a:t>
            </a:r>
            <a:r>
              <a:rPr lang="en-US" sz="1200" dirty="0" err="1"/>
              <a:t>Chenette</a:t>
            </a:r>
            <a:r>
              <a:rPr lang="en-US" sz="1200" dirty="0"/>
              <a:t>, Y. Lee, and A. </a:t>
            </a:r>
            <a:r>
              <a:rPr lang="en-US" sz="1200" dirty="0" smtClean="0"/>
              <a:t>O'Neill. Order-preserving </a:t>
            </a:r>
            <a:r>
              <a:rPr lang="en-US" sz="1200" dirty="0"/>
              <a:t>symmetric encryption. </a:t>
            </a:r>
            <a:r>
              <a:rPr lang="en-US" sz="1200" dirty="0" smtClean="0"/>
              <a:t>In EUROCRYPT</a:t>
            </a:r>
            <a:r>
              <a:rPr lang="en-US" sz="1200" dirty="0"/>
              <a:t>, 2009.</a:t>
            </a:r>
          </a:p>
          <a:p>
            <a:r>
              <a:rPr lang="en-US" dirty="0" err="1" smtClean="0"/>
              <a:t>CryptDB</a:t>
            </a:r>
            <a:r>
              <a:rPr lang="en-US" dirty="0" smtClean="0"/>
              <a:t> – (Adjustable security)</a:t>
            </a:r>
          </a:p>
          <a:p>
            <a:r>
              <a:rPr lang="nl-NL" sz="1200" dirty="0" smtClean="0"/>
              <a:t>R</a:t>
            </a:r>
            <a:r>
              <a:rPr lang="nl-NL" sz="1200" dirty="0"/>
              <a:t>. A. Popa, </a:t>
            </a:r>
            <a:r>
              <a:rPr lang="nl-NL" sz="1200" dirty="0" smtClean="0"/>
              <a:t>H. </a:t>
            </a:r>
            <a:r>
              <a:rPr lang="en-US" sz="1200" dirty="0" err="1" smtClean="0"/>
              <a:t>Balakrishnan</a:t>
            </a:r>
            <a:r>
              <a:rPr lang="en-US" sz="1200" dirty="0" smtClean="0"/>
              <a:t>, S. Madden et al. </a:t>
            </a:r>
            <a:r>
              <a:rPr lang="en-US" sz="1200" dirty="0" err="1"/>
              <a:t>Cryptdb</a:t>
            </a:r>
            <a:r>
              <a:rPr lang="en-US" sz="1200" dirty="0"/>
              <a:t>: Protecting </a:t>
            </a:r>
            <a:r>
              <a:rPr lang="en-US" sz="1200" dirty="0" err="1" smtClean="0"/>
              <a:t>condentiality</a:t>
            </a:r>
            <a:r>
              <a:rPr lang="en-US" sz="1200" dirty="0"/>
              <a:t> </a:t>
            </a:r>
            <a:r>
              <a:rPr lang="en-US" sz="1200" dirty="0" smtClean="0"/>
              <a:t>with </a:t>
            </a:r>
            <a:r>
              <a:rPr lang="en-US" sz="1200" dirty="0"/>
              <a:t>encrypted query processing. </a:t>
            </a:r>
            <a:r>
              <a:rPr lang="en-US" sz="1200" dirty="0" smtClean="0"/>
              <a:t>In SOSP 2011.</a:t>
            </a:r>
          </a:p>
        </p:txBody>
      </p:sp>
    </p:spTree>
    <p:extLst>
      <p:ext uri="{BB962C8B-B14F-4D97-AF65-F5344CB8AC3E}">
        <p14:creationId xmlns:p14="http://schemas.microsoft.com/office/powerpoint/2010/main" val="28530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Encryption: An Overview (Craig Gentry et al, 2009+)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Any number of additions and multiplications (think bit-wise XOR and AND) can be performed on encrypted data.</a:t>
            </a:r>
          </a:p>
          <a:p>
            <a:r>
              <a:rPr lang="en-US" dirty="0"/>
              <a:t>All computer programs can be written in terms of these operations.</a:t>
            </a:r>
          </a:p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Every addition/multiplication adds some “error”</a:t>
            </a:r>
          </a:p>
          <a:p>
            <a:pPr lvl="1"/>
            <a:r>
              <a:rPr lang="en-US" dirty="0" smtClean="0"/>
              <a:t>When error becomes large, re-encrypt with a second public key, while removing the previous encryption – “bootstrapping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Bootstrapping done </a:t>
            </a:r>
            <a:r>
              <a:rPr lang="en-US" dirty="0" smtClean="0"/>
              <a:t>in such a way as to decrease the error and more operations can be done on this re-encrypted data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48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FHE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Cryptographic Security guarantees:</a:t>
            </a:r>
          </a:p>
          <a:p>
            <a:pPr marL="274320" lvl="1" indent="0">
              <a:buNone/>
            </a:pPr>
            <a:r>
              <a:rPr lang="en-US" sz="1200" dirty="0"/>
              <a:t>C. Gentry. Fully </a:t>
            </a:r>
            <a:r>
              <a:rPr lang="en-US" sz="1200" dirty="0" err="1"/>
              <a:t>homomorphic</a:t>
            </a:r>
            <a:r>
              <a:rPr lang="en-US" sz="1200" dirty="0"/>
              <a:t> encryption using </a:t>
            </a:r>
            <a:r>
              <a:rPr lang="en-US" sz="1200" dirty="0" smtClean="0"/>
              <a:t>ideal lattices</a:t>
            </a:r>
            <a:r>
              <a:rPr lang="en-US" sz="1200" dirty="0"/>
              <a:t>. In STOC, 2009.</a:t>
            </a:r>
            <a:endParaRPr lang="en-US" sz="1200" dirty="0" smtClean="0"/>
          </a:p>
          <a:p>
            <a:pPr lvl="1"/>
            <a:r>
              <a:rPr lang="en-US" dirty="0" smtClean="0"/>
              <a:t>FHE is secure given approximate-GCD is hard</a:t>
            </a:r>
          </a:p>
          <a:p>
            <a:pPr lvl="1"/>
            <a:r>
              <a:rPr lang="en-US" dirty="0" smtClean="0"/>
              <a:t>Bootstrapping makes assumption that sparse subset sum problem is hard</a:t>
            </a:r>
          </a:p>
          <a:p>
            <a:pPr lvl="1"/>
            <a:r>
              <a:rPr lang="en-US" dirty="0" smtClean="0"/>
              <a:t>“Better” </a:t>
            </a:r>
            <a:r>
              <a:rPr lang="en-US" dirty="0" smtClean="0"/>
              <a:t>security guarantees have been provided since 2009.</a:t>
            </a:r>
          </a:p>
          <a:p>
            <a:r>
              <a:rPr lang="en-US" dirty="0" smtClean="0"/>
              <a:t>Practicality of FHE</a:t>
            </a:r>
          </a:p>
          <a:p>
            <a:pPr lvl="1"/>
            <a:r>
              <a:rPr lang="en-US" dirty="0" smtClean="0"/>
              <a:t>Bootstrapping is an extremely time-consuming operation</a:t>
            </a:r>
          </a:p>
          <a:p>
            <a:pPr lvl="1"/>
            <a:r>
              <a:rPr lang="en-US" dirty="0" smtClean="0"/>
              <a:t>Improvements have been made since original 2009 construction</a:t>
            </a:r>
          </a:p>
          <a:p>
            <a:pPr marL="274320" lvl="1" indent="0">
              <a:buNone/>
            </a:pPr>
            <a:r>
              <a:rPr lang="en-US" sz="1300" dirty="0"/>
              <a:t>V. </a:t>
            </a:r>
            <a:r>
              <a:rPr lang="en-US" sz="1300" dirty="0" err="1"/>
              <a:t>Vaikuntanathan</a:t>
            </a:r>
            <a:r>
              <a:rPr lang="en-US" sz="1300" dirty="0"/>
              <a:t>. Computing blindfolded: </a:t>
            </a:r>
            <a:r>
              <a:rPr lang="en-US" sz="1300" dirty="0" smtClean="0"/>
              <a:t>New developments </a:t>
            </a:r>
            <a:r>
              <a:rPr lang="en-US" sz="1300" dirty="0"/>
              <a:t>in fully </a:t>
            </a:r>
            <a:r>
              <a:rPr lang="en-US" sz="1300" dirty="0" err="1"/>
              <a:t>homomorphic</a:t>
            </a:r>
            <a:r>
              <a:rPr lang="en-US" sz="1300" dirty="0"/>
              <a:t> encryption. </a:t>
            </a:r>
            <a:r>
              <a:rPr lang="en-US" sz="1300" dirty="0" smtClean="0"/>
              <a:t>In FOCS</a:t>
            </a:r>
            <a:r>
              <a:rPr lang="en-US" sz="1300" dirty="0"/>
              <a:t>, 2011</a:t>
            </a:r>
            <a:r>
              <a:rPr lang="en-US" sz="1300" dirty="0" smtClean="0"/>
              <a:t>.</a:t>
            </a:r>
          </a:p>
          <a:p>
            <a:pPr marL="274320" lvl="1" indent="0">
              <a:buNone/>
            </a:pPr>
            <a:r>
              <a:rPr lang="en-US" sz="1300" dirty="0"/>
              <a:t>C. Gentry, S. </a:t>
            </a:r>
            <a:r>
              <a:rPr lang="en-US" sz="1300" dirty="0" err="1"/>
              <a:t>Halevi</a:t>
            </a:r>
            <a:r>
              <a:rPr lang="en-US" sz="1300" dirty="0"/>
              <a:t>, and N. P. Smart. </a:t>
            </a:r>
            <a:r>
              <a:rPr lang="en-US" sz="1300" dirty="0" smtClean="0"/>
              <a:t>Better bootstrapping </a:t>
            </a:r>
            <a:r>
              <a:rPr lang="en-US" sz="1300" dirty="0"/>
              <a:t>in fully </a:t>
            </a:r>
            <a:r>
              <a:rPr lang="en-US" sz="1300" dirty="0" err="1"/>
              <a:t>homomorphic</a:t>
            </a:r>
            <a:r>
              <a:rPr lang="en-US" sz="1300" dirty="0"/>
              <a:t> encryption. </a:t>
            </a:r>
            <a:r>
              <a:rPr lang="en-US" sz="1300" dirty="0" smtClean="0"/>
              <a:t>In PKC</a:t>
            </a:r>
            <a:r>
              <a:rPr lang="en-US" sz="1300" dirty="0"/>
              <a:t>, 2012.</a:t>
            </a:r>
          </a:p>
        </p:txBody>
      </p:sp>
    </p:spTree>
    <p:extLst>
      <p:ext uri="{BB962C8B-B14F-4D97-AF65-F5344CB8AC3E}">
        <p14:creationId xmlns:p14="http://schemas.microsoft.com/office/powerpoint/2010/main" val="32348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FHE for Databases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FHE as is “can be” used for answering queries</a:t>
            </a:r>
          </a:p>
          <a:p>
            <a:pPr lvl="1"/>
            <a:r>
              <a:rPr lang="en-US" dirty="0" smtClean="0"/>
              <a:t>Translate a query into a circuit (that uses XOR and </a:t>
            </a:r>
            <a:r>
              <a:rPr lang="en-US" dirty="0" err="1" smtClean="0"/>
              <a:t>AND</a:t>
            </a:r>
            <a:r>
              <a:rPr lang="en-US" dirty="0" smtClean="0"/>
              <a:t> operations)</a:t>
            </a:r>
          </a:p>
          <a:p>
            <a:r>
              <a:rPr lang="en-US" dirty="0" smtClean="0"/>
              <a:t>However, translating a query in its entirety into a circuit could </a:t>
            </a:r>
            <a:r>
              <a:rPr lang="en-US" dirty="0" smtClean="0"/>
              <a:t>be cumbersome</a:t>
            </a:r>
          </a:p>
          <a:p>
            <a:pPr lvl="1"/>
            <a:r>
              <a:rPr lang="en-US" dirty="0" smtClean="0"/>
              <a:t>We would lose out on algebraic operator-by-operator processing used typically in DB systems.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Qn</a:t>
            </a:r>
            <a:r>
              <a:rPr lang="en-US" dirty="0" smtClean="0"/>
              <a:t>: How do we support algebraic query processing of encrypted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4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Algebraic Processing </a:t>
            </a:r>
            <a:r>
              <a:rPr lang="en-US" dirty="0" smtClean="0"/>
              <a:t>using </a:t>
            </a:r>
            <a:r>
              <a:rPr lang="en-US" dirty="0" smtClean="0"/>
              <a:t>FHE: Data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121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Every table is appended with a presence bit column.  All algebraic operators operate on tables represented in this model.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81386"/>
              </p:ext>
            </p:extLst>
          </p:nvPr>
        </p:nvGraphicFramePr>
        <p:xfrm>
          <a:off x="609600" y="3072598"/>
          <a:ext cx="2583180" cy="1261872"/>
        </p:xfrm>
        <a:graphic>
          <a:graphicData uri="http://schemas.openxmlformats.org/drawingml/2006/table">
            <a:tbl>
              <a:tblPr firstRow="1" firstCol="1" bandRow="1"/>
              <a:tblGrid>
                <a:gridCol w="525780"/>
                <a:gridCol w="571500"/>
                <a:gridCol w="571500"/>
                <a:gridCol w="457200"/>
                <a:gridCol w="4572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price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995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649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3.20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630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3352800" y="3729632"/>
            <a:ext cx="685800" cy="20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06677"/>
              </p:ext>
            </p:extLst>
          </p:nvPr>
        </p:nvGraphicFramePr>
        <p:xfrm>
          <a:off x="4343400" y="3110531"/>
          <a:ext cx="3048000" cy="1454658"/>
        </p:xfrm>
        <a:graphic>
          <a:graphicData uri="http://schemas.openxmlformats.org/drawingml/2006/table">
            <a:tbl>
              <a:tblPr firstRow="1" firstCol="1" bandRow="1"/>
              <a:tblGrid>
                <a:gridCol w="527098"/>
                <a:gridCol w="572932"/>
                <a:gridCol w="572932"/>
                <a:gridCol w="458346"/>
                <a:gridCol w="458346"/>
                <a:gridCol w="45834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speed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price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2.66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2114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995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1.42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478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2.80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1024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649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1005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3.20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512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630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1006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2.5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512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250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600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266283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62470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267200" y="4791670"/>
                <a:ext cx="34289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Every value in the second table will be encrypted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sent to the server.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91670"/>
                <a:ext cx="3428999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142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1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11734</TotalTime>
  <Words>1150</Words>
  <Application>Microsoft Office PowerPoint</Application>
  <PresentationFormat>On-screen Show (4:3)</PresentationFormat>
  <Paragraphs>189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Origin</vt:lpstr>
      <vt:lpstr>Querying Encrypted Data using Fully Homomorphic Encryption</vt:lpstr>
      <vt:lpstr>Scenario</vt:lpstr>
      <vt:lpstr>Who could be malicious?</vt:lpstr>
      <vt:lpstr>Approach</vt:lpstr>
      <vt:lpstr>Comparing some of the state-of-the-art approaches</vt:lpstr>
      <vt:lpstr>Fully Homomorphic Encryption: An Overview (Craig Gentry et al, 2009+)</vt:lpstr>
      <vt:lpstr>About FHE</vt:lpstr>
      <vt:lpstr>FHE for Databases</vt:lpstr>
      <vt:lpstr>Algebraic Processing using FHE: Data Model</vt:lpstr>
      <vt:lpstr>Algebraic Processing using FHE: Computational Model</vt:lpstr>
      <vt:lpstr>Algebraic Processing using FHE: Example Operator Algorithm (SELECT)</vt:lpstr>
      <vt:lpstr>Algebraic Processing using FHE: Summary</vt:lpstr>
      <vt:lpstr>Conclusions</vt:lpstr>
      <vt:lpstr>Thank you !!!   Questions??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Mani, Murali</dc:creator>
  <cp:lastModifiedBy>Mani, Murali</cp:lastModifiedBy>
  <cp:revision>1089</cp:revision>
  <dcterms:created xsi:type="dcterms:W3CDTF">2006-08-16T00:00:00Z</dcterms:created>
  <dcterms:modified xsi:type="dcterms:W3CDTF">2013-01-06T13:45:24Z</dcterms:modified>
</cp:coreProperties>
</file>