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8" r:id="rId2"/>
    <p:sldId id="362" r:id="rId3"/>
    <p:sldId id="359" r:id="rId4"/>
    <p:sldId id="369" r:id="rId5"/>
    <p:sldId id="370" r:id="rId6"/>
    <p:sldId id="371" r:id="rId7"/>
    <p:sldId id="374" r:id="rId8"/>
    <p:sldId id="378" r:id="rId9"/>
    <p:sldId id="379" r:id="rId10"/>
    <p:sldId id="380" r:id="rId11"/>
    <p:sldId id="381" r:id="rId12"/>
    <p:sldId id="365" r:id="rId13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F63C"/>
    <a:srgbClr val="B9FDED"/>
    <a:srgbClr val="86F6B3"/>
    <a:srgbClr val="A50021"/>
    <a:srgbClr val="3C8684"/>
    <a:srgbClr val="33CCCC"/>
    <a:srgbClr val="0099CC"/>
    <a:srgbClr val="843C84"/>
    <a:srgbClr val="B05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9492" autoAdjust="0"/>
  </p:normalViewPr>
  <p:slideViewPr>
    <p:cSldViewPr>
      <p:cViewPr varScale="1">
        <p:scale>
          <a:sx n="119" d="100"/>
          <a:sy n="119" d="100"/>
        </p:scale>
        <p:origin x="-26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856" y="-102"/>
      </p:cViewPr>
      <p:guideLst>
        <p:guide orient="horz" pos="3128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107611548556"/>
          <c:y val="0.117832522772889"/>
          <c:w val="0.845540682414698"/>
          <c:h val="0.74106376408831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H/W latency</c:v>
                </c:pt>
              </c:strCache>
            </c:strRef>
          </c:tx>
          <c:spPr>
            <a:ln w="57150" cmpd="sng"/>
          </c:spPr>
          <c:marker>
            <c:spPr>
              <a:ln w="57150" cmpd="sng"/>
            </c:spPr>
          </c:marker>
          <c:dLbls>
            <c:dLbl>
              <c:idx val="0"/>
              <c:layout>
                <c:manualLayout>
                  <c:x val="-0.0484848484848485"/>
                  <c:y val="-0.05637254901960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272727272727273"/>
                  <c:y val="-0.05637254901960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333333333333333"/>
                  <c:y val="-0.056372549019607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HDD</c:v>
                </c:pt>
                <c:pt idx="1">
                  <c:v>Flash</c:v>
                </c:pt>
                <c:pt idx="2">
                  <c:v>PCM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4000.0</c:v>
                </c:pt>
                <c:pt idx="1">
                  <c:v>50.0</c:v>
                </c:pt>
                <c:pt idx="2">
                  <c:v>17.0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S/W latency</c:v>
                </c:pt>
              </c:strCache>
            </c:strRef>
          </c:tx>
          <c:spPr>
            <a:ln w="57150" cmpd="sng"/>
          </c:spPr>
          <c:marker>
            <c:spPr>
              <a:ln w="57150" cmpd="sng"/>
            </c:spPr>
          </c:marker>
          <c:dLbls>
            <c:dLbl>
              <c:idx val="0"/>
              <c:layout>
                <c:manualLayout>
                  <c:x val="-0.0303030303030303"/>
                  <c:y val="0.05882352941176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287878787878788"/>
                  <c:y val="0.0588233364211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303030303030303"/>
                  <c:y val="0.05882352941176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HDD</c:v>
                </c:pt>
                <c:pt idx="1">
                  <c:v>Flash</c:v>
                </c:pt>
                <c:pt idx="2">
                  <c:v>PCM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17.0</c:v>
                </c:pt>
                <c:pt idx="1">
                  <c:v>17.0</c:v>
                </c:pt>
                <c:pt idx="2">
                  <c:v>17.0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78205144"/>
        <c:axId val="2078207160"/>
      </c:lineChart>
      <c:catAx>
        <c:axId val="2078205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2078207160"/>
        <c:crosses val="autoZero"/>
        <c:auto val="1"/>
        <c:lblAlgn val="ctr"/>
        <c:lblOffset val="100"/>
        <c:noMultiLvlLbl val="0"/>
      </c:catAx>
      <c:valAx>
        <c:axId val="2078207160"/>
        <c:scaling>
          <c:logBase val="10.0"/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3200" dirty="0" smtClean="0"/>
                  <a:t>Latency (</a:t>
                </a:r>
                <a:r>
                  <a:rPr lang="el-GR" sz="3200" dirty="0" smtClean="0"/>
                  <a:t>μ</a:t>
                </a:r>
                <a:r>
                  <a:rPr lang="en-US" sz="3200" dirty="0" smtClean="0"/>
                  <a:t>s)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0.00303030303030303"/>
              <c:y val="0.316527713447584"/>
            </c:manualLayout>
          </c:layout>
          <c:overlay val="0"/>
        </c:title>
        <c:numFmt formatCode="General" sourceLinked="1"/>
        <c:majorTickMark val="out"/>
        <c:minorTickMark val="out"/>
        <c:tickLblPos val="nextTo"/>
        <c:crossAx val="20782051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0.36364</cdr:x>
      <cdr:y>0.19118</cdr:y>
    </cdr:from>
    <cdr:to>
      <cdr:x>0.68182</cdr:x>
      <cdr:y>0.36765</cdr:y>
    </cdr:to>
    <cdr:sp macro="" textlink="">
      <cdr:nvSpPr>
        <cdr:cNvPr id="17" name="TextBox 16"/>
        <cdr:cNvSpPr txBox="1"/>
      </cdr:nvSpPr>
      <cdr:spPr>
        <a:xfrm xmlns:a="http://schemas.openxmlformats.org/drawingml/2006/main">
          <a:off x="3048000" y="990600"/>
          <a:ext cx="26670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200" dirty="0" smtClean="0"/>
            <a:t>Device Latency (H/W)</a:t>
          </a:r>
          <a:endParaRPr lang="en-US" sz="3200" dirty="0"/>
        </a:p>
      </cdr:txBody>
    </cdr:sp>
  </cdr:relSizeAnchor>
  <cdr:relSizeAnchor xmlns:cdr="http://schemas.openxmlformats.org/drawingml/2006/chartDrawing">
    <cdr:from>
      <cdr:x>0.3</cdr:x>
      <cdr:y>0.67647</cdr:y>
    </cdr:from>
    <cdr:to>
      <cdr:x>0.61818</cdr:x>
      <cdr:y>0.85294</cdr:y>
    </cdr:to>
    <cdr:sp macro="" textlink="">
      <cdr:nvSpPr>
        <cdr:cNvPr id="18" name="TextBox 17"/>
        <cdr:cNvSpPr txBox="1"/>
      </cdr:nvSpPr>
      <cdr:spPr>
        <a:xfrm xmlns:a="http://schemas.openxmlformats.org/drawingml/2006/main">
          <a:off x="2514600" y="3505200"/>
          <a:ext cx="26670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3200" dirty="0" smtClean="0"/>
            <a:t>OS &amp; FS Latency (S/W)</a:t>
          </a:r>
          <a:endParaRPr lang="en-US" sz="3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4D8950D-FA54-4B60-A177-B9B35B717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35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A2B018A-536A-4E95-B27E-3171BA8DAA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few years flash disks</a:t>
            </a:r>
            <a:r>
              <a:rPr lang="en-US" baseline="0" dirty="0" smtClean="0"/>
              <a:t> have gained a big part of the storage market.</a:t>
            </a:r>
          </a:p>
          <a:p>
            <a:r>
              <a:rPr lang="en-US" baseline="0" dirty="0" smtClean="0"/>
              <a:t>Flash, however, compared with traditional disks shows higher instability in performance and generally shorter device lifetime, while flash capacity is – also – more expensive.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a lot of research has been conducted answering the question whether flash is really suitable for secondary storage.</a:t>
            </a:r>
          </a:p>
          <a:p>
            <a:r>
              <a:rPr lang="en-US" baseline="0" dirty="0" smtClean="0"/>
              <a:t>Or to reverse the question: How systems, like database systems, can exploit flash? ..</a:t>
            </a:r>
          </a:p>
          <a:p>
            <a:r>
              <a:rPr lang="en-US" baseline="0" dirty="0" smtClean="0"/>
              <a:t>particularly, having in mind that flash is not a drop-in replacement for disks.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9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but not</a:t>
            </a:r>
            <a:r>
              <a:rPr lang="en-US" baseline="0" dirty="0" smtClean="0"/>
              <a:t> least, the software stack for managing storage devices is becoming too slow.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As technology progresses the hardware latency for accessing data decreases exponentially, while the software latency (in OS and FS) remains the same, hence, being a major performance bottleneck.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the technologies progress (from hard disks, to flash and lately to other solid-state technologies like PCM) the cost of accessing data on the hardware level decreases exponentially, while the software cost (in OS and FS) remains the same, hence, being a major performance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9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 every layer of a traditional database system assumes the presence of disks:</a:t>
            </a:r>
          </a:p>
          <a:p>
            <a:r>
              <a:rPr lang="en-US" dirty="0" smtClean="0"/>
              <a:t>The storage layer, the buffer management, the indexing and the logging subsystems all do.</a:t>
            </a:r>
          </a:p>
          <a:p>
            <a:r>
              <a:rPr lang="en-US" dirty="0" smtClean="0"/>
              <a:t>Moreover, the block</a:t>
            </a:r>
            <a:r>
              <a:rPr lang="en-US" baseline="0" dirty="0" smtClean="0"/>
              <a:t> APIs themselves and the software stack regarding secondary storage manipulation assume disks as the underlying storage medium.</a:t>
            </a:r>
          </a:p>
          <a:p>
            <a:r>
              <a:rPr lang="en-US" baseline="0" dirty="0" smtClean="0"/>
              <a:t>Re-architecting database systems for solid state is important!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– in</a:t>
            </a:r>
            <a:r>
              <a:rPr lang="en-US" baseline="0" dirty="0" smtClean="0"/>
              <a:t> a disk-world -</a:t>
            </a:r>
            <a:r>
              <a:rPr lang="en-US" dirty="0" smtClean="0"/>
              <a:t> how can we use flash?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use flash as a specialized write cache to hide the update overhead,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4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as the</a:t>
            </a:r>
            <a:r>
              <a:rPr lang="en-US" baseline="0" dirty="0" smtClean="0"/>
              <a:t> sole secondary storage, something that requires altering the access patterns in a flash-friendly way,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 or as a regular cache level between the traditional</a:t>
            </a:r>
            <a:r>
              <a:rPr lang="en-US" baseline="0" dirty="0" smtClean="0"/>
              <a:t> storage and the memory management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the challenges are far from done!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0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</a:t>
            </a:r>
            <a:r>
              <a:rPr lang="en-US" baseline="0" dirty="0" smtClean="0"/>
              <a:t> storage will soon hit the wall of capacity, and is already hitting the wall of endurance.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7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wealth of technologies – like PCM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memristor</a:t>
            </a:r>
            <a:r>
              <a:rPr lang="en-US" baseline="0" dirty="0" smtClean="0"/>
              <a:t> - </a:t>
            </a:r>
            <a:r>
              <a:rPr lang="en-US" dirty="0" smtClean="0"/>
              <a:t>are around</a:t>
            </a:r>
            <a:r>
              <a:rPr lang="en-US" baseline="0" dirty="0" smtClean="0"/>
              <a:t> the corner and a new fundamental question is posed:</a:t>
            </a:r>
            <a:br>
              <a:rPr lang="en-US" baseline="0" dirty="0" smtClean="0"/>
            </a:br>
            <a:r>
              <a:rPr lang="en-US" baseline="0" dirty="0" smtClean="0"/>
              <a:t>How can we use persistent main memory?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B018A-536A-4E95-B27E-3171BA8DAA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3319" name="Group 7"/>
          <p:cNvGrpSpPr>
            <a:grpSpLocks noChangeAspect="1"/>
          </p:cNvGrpSpPr>
          <p:nvPr/>
        </p:nvGrpSpPr>
        <p:grpSpPr bwMode="auto">
          <a:xfrm>
            <a:off x="7162800" y="6096000"/>
            <a:ext cx="1590675" cy="457200"/>
            <a:chOff x="3269" y="1445"/>
            <a:chExt cx="1680" cy="482"/>
          </a:xfrm>
        </p:grpSpPr>
        <p:sp>
          <p:nvSpPr>
            <p:cNvPr id="13320" name="Rectangle 8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9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12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5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 descr="dias_color_proposals_0142_3D_mediu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64"/>
            <a:ext cx="1828800" cy="71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B124F-D3AE-4AEB-B238-04968465F6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5E198-EA6C-4BFE-A482-9201B0249C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1C2F872F-421D-4B65-AAA3-129D049C9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3B99274B-176E-435C-8857-84979719B9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E783343F-3840-485D-A731-06527D2D3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4189-C436-47D0-AC37-8484B13A8E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5F9E2-ACF0-4066-8FCC-6FF3D74F2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62274-4D91-4102-8B2B-567009310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09BE-044C-40FD-B391-8DFF2F79F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970BD-9972-4D08-B83E-9264E792A2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FC239-7393-457C-9CC3-689C6419C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460BC-0006-4CBA-B4E4-B3FFD2C25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4E61-B26F-43A7-8A14-05F02F28A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150ECFD-5807-44D9-AF3B-3260B807F6A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32" name="Group 208"/>
          <p:cNvGrpSpPr>
            <a:grpSpLocks noChangeAspect="1"/>
          </p:cNvGrpSpPr>
          <p:nvPr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1224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235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" name="Picture 17" descr="dias_color_proposals_0142_3D_medium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912"/>
            <a:ext cx="1331640" cy="5178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Solid-state storage </a:t>
            </a:r>
            <a:r>
              <a:rPr lang="en-US" dirty="0"/>
              <a:t>&amp;</a:t>
            </a:r>
            <a:r>
              <a:rPr lang="en-US" dirty="0" smtClean="0"/>
              <a:t> DBMS</a:t>
            </a:r>
            <a:br>
              <a:rPr lang="en-US" dirty="0" smtClean="0"/>
            </a:br>
            <a:endParaRPr lang="el-G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CIDR </a:t>
            </a:r>
            <a:r>
              <a:rPr lang="en-US" dirty="0" smtClean="0"/>
              <a:t>2013</a:t>
            </a:r>
          </a:p>
          <a:p>
            <a:pPr algn="ctr"/>
            <a:r>
              <a:rPr lang="en-US" dirty="0" smtClean="0"/>
              <a:t>Manos Athanassoulis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5225"/>
            <a:ext cx="2438400" cy="476250"/>
          </a:xfrm>
        </p:spPr>
        <p:txBody>
          <a:bodyPr/>
          <a:lstStyle/>
          <a:p>
            <a:fld id="{35B54189-C436-47D0-AC37-8484B13A8E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PCM, </a:t>
            </a:r>
            <a:r>
              <a:rPr lang="en-US" dirty="0" err="1" smtClean="0"/>
              <a:t>memristor</a:t>
            </a:r>
            <a:r>
              <a:rPr lang="en-US" dirty="0" smtClean="0"/>
              <a:t> and 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More than flash:</a:t>
            </a:r>
          </a:p>
          <a:p>
            <a:pPr marL="0" indent="0" algn="ctr">
              <a:buNone/>
            </a:pPr>
            <a:r>
              <a:rPr lang="en-US" sz="4000" dirty="0" smtClean="0"/>
              <a:t>How to use persistent main memory?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C:\Users\manos\Dropbox\Professional\PhD\TALKS\CIDR-2013\225px-Memris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15306"/>
            <a:ext cx="2057400" cy="19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9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stack is too slow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333685243"/>
              </p:ext>
            </p:extLst>
          </p:nvPr>
        </p:nvGraphicFramePr>
        <p:xfrm>
          <a:off x="457200" y="1066800"/>
          <a:ext cx="8382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78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Flash Wall(s)</a:t>
            </a:r>
          </a:p>
          <a:p>
            <a:pPr marL="0" indent="0" algn="ctr">
              <a:buNone/>
            </a:pPr>
            <a:r>
              <a:rPr lang="en-US" dirty="0" smtClean="0"/>
              <a:t>Persistent main memory</a:t>
            </a:r>
          </a:p>
          <a:p>
            <a:pPr marL="0" indent="0" algn="ctr">
              <a:buNone/>
            </a:pPr>
            <a:r>
              <a:rPr lang="en-US" dirty="0" smtClean="0"/>
              <a:t>OS &amp; FS too slow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Thank you!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dirty="0" smtClean="0"/>
              <a:t>Manos Athanassoulis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is replacing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But,</a:t>
            </a:r>
            <a:r>
              <a:rPr lang="en-US" dirty="0" smtClean="0"/>
              <a:t> random writes on flash</a:t>
            </a:r>
          </a:p>
          <a:p>
            <a:pPr lvl="1"/>
            <a:r>
              <a:rPr lang="en-US" dirty="0" smtClean="0"/>
              <a:t>Instability in performance</a:t>
            </a:r>
          </a:p>
          <a:p>
            <a:pPr lvl="1"/>
            <a:r>
              <a:rPr lang="en-US" dirty="0" smtClean="0"/>
              <a:t>Shorter device lifetime</a:t>
            </a:r>
          </a:p>
          <a:p>
            <a:pPr marL="0" indent="0">
              <a:buNone/>
            </a:pPr>
            <a:r>
              <a:rPr lang="en-US" b="1" dirty="0" smtClean="0"/>
              <a:t>And</a:t>
            </a:r>
            <a:r>
              <a:rPr lang="en-US" dirty="0" smtClean="0"/>
              <a:t> flash capacity is expensive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flash </a:t>
            </a:r>
            <a:r>
              <a:rPr lang="en-US" dirty="0" smtClean="0"/>
              <a:t>ready/suitable for secondary storage?</a:t>
            </a:r>
          </a:p>
          <a:p>
            <a:pPr marL="0" indent="0">
              <a:buNone/>
            </a:pPr>
            <a:r>
              <a:rPr lang="en-US" b="1" dirty="0" smtClean="0"/>
              <a:t>Reverse: </a:t>
            </a:r>
            <a:r>
              <a:rPr lang="en-US" dirty="0" smtClean="0"/>
              <a:t>How</a:t>
            </a:r>
            <a:r>
              <a:rPr lang="en-US" b="1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an DBMS exploit flash?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5157788"/>
            <a:ext cx="8305800" cy="709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smtClean="0"/>
              <a:t>Flash not a drop-in replacement for disks 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75054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 all over the place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DBMS modules </a:t>
            </a:r>
            <a:r>
              <a:rPr lang="en-US" dirty="0"/>
              <a:t>assumes disks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Buffer management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Logging</a:t>
            </a:r>
          </a:p>
          <a:p>
            <a:r>
              <a:rPr lang="en-US" dirty="0" smtClean="0"/>
              <a:t>Lower-level: </a:t>
            </a:r>
          </a:p>
          <a:p>
            <a:pPr lvl="1"/>
            <a:r>
              <a:rPr lang="en-US" dirty="0" smtClean="0"/>
              <a:t>Block APIs </a:t>
            </a:r>
          </a:p>
          <a:p>
            <a:pPr lvl="1"/>
            <a:r>
              <a:rPr lang="en-US" dirty="0" smtClean="0"/>
              <a:t>Storage software stack</a:t>
            </a:r>
          </a:p>
          <a:p>
            <a:endParaRPr lang="en-US" dirty="0" smtClean="0"/>
          </a:p>
        </p:txBody>
      </p:sp>
      <p:grpSp>
        <p:nvGrpSpPr>
          <p:cNvPr id="59" name="Group 58"/>
          <p:cNvGrpSpPr/>
          <p:nvPr/>
        </p:nvGrpSpPr>
        <p:grpSpPr>
          <a:xfrm>
            <a:off x="6858000" y="4572000"/>
            <a:ext cx="1133804" cy="1091789"/>
            <a:chOff x="6019800" y="5181600"/>
            <a:chExt cx="1133804" cy="1091789"/>
          </a:xfrm>
        </p:grpSpPr>
        <p:sp>
          <p:nvSpPr>
            <p:cNvPr id="6" name="Flowchart: Magnetic Disk 95"/>
            <p:cNvSpPr/>
            <p:nvPr/>
          </p:nvSpPr>
          <p:spPr>
            <a:xfrm>
              <a:off x="6019800" y="51816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98"/>
            <p:cNvSpPr/>
            <p:nvPr/>
          </p:nvSpPr>
          <p:spPr>
            <a:xfrm>
              <a:off x="6172200" y="53340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99"/>
            <p:cNvSpPr/>
            <p:nvPr/>
          </p:nvSpPr>
          <p:spPr>
            <a:xfrm>
              <a:off x="6324600" y="54864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457200" y="4648200"/>
            <a:ext cx="5867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Re-architect DBMS needed for solid-state storage</a:t>
            </a:r>
            <a:endParaRPr lang="en-US" sz="40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6400800" y="1219200"/>
            <a:ext cx="609600" cy="1219200"/>
            <a:chOff x="4085912" y="4448516"/>
            <a:chExt cx="609600" cy="1219200"/>
          </a:xfrm>
        </p:grpSpPr>
        <p:grpSp>
          <p:nvGrpSpPr>
            <p:cNvPr id="144" name="Group 46"/>
            <p:cNvGrpSpPr>
              <a:grpSpLocks/>
            </p:cNvGrpSpPr>
            <p:nvPr/>
          </p:nvGrpSpPr>
          <p:grpSpPr bwMode="auto">
            <a:xfrm>
              <a:off x="4085912" y="4448516"/>
              <a:ext cx="609600" cy="457200"/>
              <a:chOff x="1248" y="240"/>
              <a:chExt cx="4176" cy="3600"/>
            </a:xfrm>
          </p:grpSpPr>
          <p:sp>
            <p:nvSpPr>
              <p:cNvPr id="158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" name="Rectangle 52"/>
            <p:cNvSpPr>
              <a:spLocks noChangeArrowheads="1"/>
            </p:cNvSpPr>
            <p:nvPr/>
          </p:nvSpPr>
          <p:spPr bwMode="auto">
            <a:xfrm>
              <a:off x="4162112" y="5058116"/>
              <a:ext cx="457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l-GR"/>
            </a:p>
          </p:txBody>
        </p:sp>
        <p:sp>
          <p:nvSpPr>
            <p:cNvPr id="146" name="Line 53"/>
            <p:cNvSpPr>
              <a:spLocks noChangeShapeType="1"/>
            </p:cNvSpPr>
            <p:nvPr/>
          </p:nvSpPr>
          <p:spPr bwMode="auto">
            <a:xfrm>
              <a:off x="4162112" y="5134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Line 54"/>
            <p:cNvSpPr>
              <a:spLocks noChangeShapeType="1"/>
            </p:cNvSpPr>
            <p:nvPr/>
          </p:nvSpPr>
          <p:spPr bwMode="auto">
            <a:xfrm>
              <a:off x="4162112" y="5210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Line 55"/>
            <p:cNvSpPr>
              <a:spLocks noChangeShapeType="1"/>
            </p:cNvSpPr>
            <p:nvPr/>
          </p:nvSpPr>
          <p:spPr bwMode="auto">
            <a:xfrm>
              <a:off x="4162112" y="52867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56"/>
            <p:cNvSpPr>
              <a:spLocks noChangeShapeType="1"/>
            </p:cNvSpPr>
            <p:nvPr/>
          </p:nvSpPr>
          <p:spPr bwMode="auto">
            <a:xfrm>
              <a:off x="4162112" y="53629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Line 57"/>
            <p:cNvSpPr>
              <a:spLocks noChangeShapeType="1"/>
            </p:cNvSpPr>
            <p:nvPr/>
          </p:nvSpPr>
          <p:spPr bwMode="auto">
            <a:xfrm>
              <a:off x="4162112" y="54391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Line 58"/>
            <p:cNvSpPr>
              <a:spLocks noChangeShapeType="1"/>
            </p:cNvSpPr>
            <p:nvPr/>
          </p:nvSpPr>
          <p:spPr bwMode="auto">
            <a:xfrm>
              <a:off x="4162112" y="5515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" name="Line 59"/>
            <p:cNvSpPr>
              <a:spLocks noChangeShapeType="1"/>
            </p:cNvSpPr>
            <p:nvPr/>
          </p:nvSpPr>
          <p:spPr bwMode="auto">
            <a:xfrm>
              <a:off x="4162112" y="5591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3" name="Line 60"/>
            <p:cNvSpPr>
              <a:spLocks noChangeShapeType="1"/>
            </p:cNvSpPr>
            <p:nvPr/>
          </p:nvSpPr>
          <p:spPr bwMode="auto">
            <a:xfrm>
              <a:off x="42383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4" name="Line 61"/>
            <p:cNvSpPr>
              <a:spLocks noChangeShapeType="1"/>
            </p:cNvSpPr>
            <p:nvPr/>
          </p:nvSpPr>
          <p:spPr bwMode="auto">
            <a:xfrm>
              <a:off x="43145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5" name="Line 62"/>
            <p:cNvSpPr>
              <a:spLocks noChangeShapeType="1"/>
            </p:cNvSpPr>
            <p:nvPr/>
          </p:nvSpPr>
          <p:spPr bwMode="auto">
            <a:xfrm>
              <a:off x="43907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Line 63"/>
            <p:cNvSpPr>
              <a:spLocks noChangeShapeType="1"/>
            </p:cNvSpPr>
            <p:nvPr/>
          </p:nvSpPr>
          <p:spPr bwMode="auto">
            <a:xfrm>
              <a:off x="44669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7" name="Line 64"/>
            <p:cNvSpPr>
              <a:spLocks noChangeShapeType="1"/>
            </p:cNvSpPr>
            <p:nvPr/>
          </p:nvSpPr>
          <p:spPr bwMode="auto">
            <a:xfrm>
              <a:off x="45431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31351" y="2793152"/>
            <a:ext cx="1950649" cy="1321648"/>
            <a:chOff x="6431351" y="3707552"/>
            <a:chExt cx="1950649" cy="1321648"/>
          </a:xfrm>
        </p:grpSpPr>
        <p:sp>
          <p:nvSpPr>
            <p:cNvPr id="163" name="Rectangle 45"/>
            <p:cNvSpPr>
              <a:spLocks noChangeArrowheads="1"/>
            </p:cNvSpPr>
            <p:nvPr/>
          </p:nvSpPr>
          <p:spPr bwMode="auto">
            <a:xfrm>
              <a:off x="6431351" y="3707552"/>
              <a:ext cx="1905000" cy="1295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l-GR"/>
            </a:p>
          </p:txBody>
        </p:sp>
        <p:sp>
          <p:nvSpPr>
            <p:cNvPr id="164" name="Text Box 51"/>
            <p:cNvSpPr txBox="1">
              <a:spLocks noChangeArrowheads="1"/>
            </p:cNvSpPr>
            <p:nvPr/>
          </p:nvSpPr>
          <p:spPr bwMode="auto">
            <a:xfrm>
              <a:off x="7536063" y="4659868"/>
              <a:ext cx="84593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60000"/>
                <a:buFont typeface="Wingdings" pitchFamily="2" charset="2"/>
                <a:buNone/>
              </a:pPr>
              <a:r>
                <a:rPr lang="en-US" sz="1800" dirty="0" smtClean="0">
                  <a:latin typeface="+mn-lt"/>
                </a:rPr>
                <a:t>Buffers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456097" y="38179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561199" y="39703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666301" y="41227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627109" y="3817280"/>
              <a:ext cx="483476" cy="591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732211" y="39696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837313" y="41220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7239000" y="2057400"/>
            <a:ext cx="1371600" cy="381000"/>
            <a:chOff x="7467600" y="5334000"/>
            <a:chExt cx="1371600" cy="381000"/>
          </a:xfrm>
        </p:grpSpPr>
        <p:sp>
          <p:nvSpPr>
            <p:cNvPr id="172" name="Rectangle 171"/>
            <p:cNvSpPr/>
            <p:nvPr/>
          </p:nvSpPr>
          <p:spPr>
            <a:xfrm>
              <a:off x="7467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7620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772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924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80772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8229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382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8534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8686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60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How to use flash in a “disk-world”? </a:t>
            </a:r>
            <a:endParaRPr lang="el-GR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72" name="Group 71"/>
          <p:cNvGrpSpPr/>
          <p:nvPr/>
        </p:nvGrpSpPr>
        <p:grpSpPr>
          <a:xfrm>
            <a:off x="6400800" y="1219200"/>
            <a:ext cx="609600" cy="1219200"/>
            <a:chOff x="4085912" y="4448516"/>
            <a:chExt cx="609600" cy="1219200"/>
          </a:xfrm>
        </p:grpSpPr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4085912" y="4448516"/>
              <a:ext cx="609600" cy="457200"/>
              <a:chOff x="1248" y="240"/>
              <a:chExt cx="4176" cy="3600"/>
            </a:xfrm>
          </p:grpSpPr>
          <p:sp>
            <p:nvSpPr>
              <p:cNvPr id="87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4" name="Rectangle 52"/>
            <p:cNvSpPr>
              <a:spLocks noChangeArrowheads="1"/>
            </p:cNvSpPr>
            <p:nvPr/>
          </p:nvSpPr>
          <p:spPr bwMode="auto">
            <a:xfrm>
              <a:off x="4162112" y="5058116"/>
              <a:ext cx="457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l-GR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>
              <a:off x="4162112" y="5134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4162112" y="5210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162112" y="52867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>
              <a:off x="4162112" y="53629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>
              <a:off x="4162112" y="54391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4162112" y="5515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4162112" y="5591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>
              <a:off x="42383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>
              <a:off x="43145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43907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44669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>
              <a:off x="45431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31351" y="2793152"/>
            <a:ext cx="1950649" cy="1321648"/>
            <a:chOff x="6431351" y="3707552"/>
            <a:chExt cx="1950649" cy="1321648"/>
          </a:xfrm>
        </p:grpSpPr>
        <p:sp>
          <p:nvSpPr>
            <p:cNvPr id="92" name="Rectangle 45"/>
            <p:cNvSpPr>
              <a:spLocks noChangeArrowheads="1"/>
            </p:cNvSpPr>
            <p:nvPr/>
          </p:nvSpPr>
          <p:spPr bwMode="auto">
            <a:xfrm>
              <a:off x="6431351" y="3707552"/>
              <a:ext cx="1905000" cy="1295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l-GR"/>
            </a:p>
          </p:txBody>
        </p:sp>
        <p:sp>
          <p:nvSpPr>
            <p:cNvPr id="93" name="Text Box 51"/>
            <p:cNvSpPr txBox="1">
              <a:spLocks noChangeArrowheads="1"/>
            </p:cNvSpPr>
            <p:nvPr/>
          </p:nvSpPr>
          <p:spPr bwMode="auto">
            <a:xfrm>
              <a:off x="7536063" y="4659868"/>
              <a:ext cx="84593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60000"/>
                <a:buFont typeface="Wingdings" pitchFamily="2" charset="2"/>
                <a:buNone/>
              </a:pPr>
              <a:r>
                <a:rPr lang="en-US" sz="1800" dirty="0" smtClean="0">
                  <a:latin typeface="+mn-lt"/>
                </a:rPr>
                <a:t>Buffers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456097" y="38179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561199" y="39703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666301" y="41227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627109" y="3817280"/>
              <a:ext cx="483476" cy="591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732211" y="39696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37313" y="41220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239000" y="2057400"/>
            <a:ext cx="1371600" cy="381000"/>
            <a:chOff x="7467600" y="5334000"/>
            <a:chExt cx="1371600" cy="381000"/>
          </a:xfrm>
        </p:grpSpPr>
        <p:sp>
          <p:nvSpPr>
            <p:cNvPr id="101" name="Rectangle 100"/>
            <p:cNvSpPr/>
            <p:nvPr/>
          </p:nvSpPr>
          <p:spPr>
            <a:xfrm>
              <a:off x="7467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620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772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924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0772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229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382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534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686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858000" y="4572000"/>
            <a:ext cx="1133804" cy="1091789"/>
            <a:chOff x="6019800" y="5181600"/>
            <a:chExt cx="1133804" cy="1091789"/>
          </a:xfrm>
        </p:grpSpPr>
        <p:sp>
          <p:nvSpPr>
            <p:cNvPr id="111" name="Flowchart: Magnetic Disk 95"/>
            <p:cNvSpPr/>
            <p:nvPr/>
          </p:nvSpPr>
          <p:spPr>
            <a:xfrm>
              <a:off x="6019800" y="51816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Magnetic Disk 98"/>
            <p:cNvSpPr/>
            <p:nvPr/>
          </p:nvSpPr>
          <p:spPr>
            <a:xfrm>
              <a:off x="6172200" y="53340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Magnetic Disk 99"/>
            <p:cNvSpPr/>
            <p:nvPr/>
          </p:nvSpPr>
          <p:spPr>
            <a:xfrm>
              <a:off x="6324600" y="54864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22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How to use flash in a </a:t>
            </a:r>
            <a:r>
              <a:rPr lang="en-US" sz="4200" dirty="0" smtClean="0"/>
              <a:t>“disk-</a:t>
            </a:r>
            <a:r>
              <a:rPr lang="en-US" sz="4200" dirty="0"/>
              <a:t>world”? </a:t>
            </a:r>
            <a:endParaRPr lang="el-GR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specialized write cache </a:t>
            </a:r>
          </a:p>
          <a:p>
            <a:pPr lvl="1"/>
            <a:r>
              <a:rPr lang="en-US" dirty="0"/>
              <a:t>Hides update overhead </a:t>
            </a:r>
          </a:p>
        </p:txBody>
      </p:sp>
      <p:pic>
        <p:nvPicPr>
          <p:cNvPr id="48" name="Content Placeholder 9" descr="fusion-io-iodrive-duo-s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096709" y="4841426"/>
            <a:ext cx="807827" cy="109172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657207">
            <a:off x="5309240" y="4824098"/>
            <a:ext cx="1005996" cy="1700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2582" y="4842929"/>
            <a:ext cx="1223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7241867" y="4191615"/>
            <a:ext cx="207574" cy="562597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1931135">
            <a:off x="7111206" y="4884328"/>
            <a:ext cx="118790" cy="378866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 Arrow 58"/>
          <p:cNvSpPr/>
          <p:nvPr/>
        </p:nvSpPr>
        <p:spPr>
          <a:xfrm rot="18234322">
            <a:off x="7421586" y="4868073"/>
            <a:ext cx="209601" cy="268334"/>
          </a:xfrm>
          <a:prstGeom prst="up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400800" y="1219200"/>
            <a:ext cx="609600" cy="1219200"/>
            <a:chOff x="4085912" y="4448516"/>
            <a:chExt cx="609600" cy="1219200"/>
          </a:xfrm>
        </p:grpSpPr>
        <p:grpSp>
          <p:nvGrpSpPr>
            <p:cNvPr id="72" name="Group 46"/>
            <p:cNvGrpSpPr>
              <a:grpSpLocks/>
            </p:cNvGrpSpPr>
            <p:nvPr/>
          </p:nvGrpSpPr>
          <p:grpSpPr bwMode="auto">
            <a:xfrm>
              <a:off x="4085912" y="4448516"/>
              <a:ext cx="609600" cy="457200"/>
              <a:chOff x="1248" y="240"/>
              <a:chExt cx="4176" cy="3600"/>
            </a:xfrm>
          </p:grpSpPr>
          <p:sp>
            <p:nvSpPr>
              <p:cNvPr id="86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Rectangle 52"/>
            <p:cNvSpPr>
              <a:spLocks noChangeArrowheads="1"/>
            </p:cNvSpPr>
            <p:nvPr/>
          </p:nvSpPr>
          <p:spPr bwMode="auto">
            <a:xfrm>
              <a:off x="4162112" y="5058116"/>
              <a:ext cx="457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l-GR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4162112" y="5134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4162112" y="5210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55"/>
            <p:cNvSpPr>
              <a:spLocks noChangeShapeType="1"/>
            </p:cNvSpPr>
            <p:nvPr/>
          </p:nvSpPr>
          <p:spPr bwMode="auto">
            <a:xfrm>
              <a:off x="4162112" y="52867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Line 56"/>
            <p:cNvSpPr>
              <a:spLocks noChangeShapeType="1"/>
            </p:cNvSpPr>
            <p:nvPr/>
          </p:nvSpPr>
          <p:spPr bwMode="auto">
            <a:xfrm>
              <a:off x="4162112" y="53629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57"/>
            <p:cNvSpPr>
              <a:spLocks noChangeShapeType="1"/>
            </p:cNvSpPr>
            <p:nvPr/>
          </p:nvSpPr>
          <p:spPr bwMode="auto">
            <a:xfrm>
              <a:off x="4162112" y="54391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58"/>
            <p:cNvSpPr>
              <a:spLocks noChangeShapeType="1"/>
            </p:cNvSpPr>
            <p:nvPr/>
          </p:nvSpPr>
          <p:spPr bwMode="auto">
            <a:xfrm>
              <a:off x="4162112" y="5515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9"/>
            <p:cNvSpPr>
              <a:spLocks noChangeShapeType="1"/>
            </p:cNvSpPr>
            <p:nvPr/>
          </p:nvSpPr>
          <p:spPr bwMode="auto">
            <a:xfrm>
              <a:off x="4162112" y="5591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60"/>
            <p:cNvSpPr>
              <a:spLocks noChangeShapeType="1"/>
            </p:cNvSpPr>
            <p:nvPr/>
          </p:nvSpPr>
          <p:spPr bwMode="auto">
            <a:xfrm>
              <a:off x="42383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61"/>
            <p:cNvSpPr>
              <a:spLocks noChangeShapeType="1"/>
            </p:cNvSpPr>
            <p:nvPr/>
          </p:nvSpPr>
          <p:spPr bwMode="auto">
            <a:xfrm>
              <a:off x="43145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62"/>
            <p:cNvSpPr>
              <a:spLocks noChangeShapeType="1"/>
            </p:cNvSpPr>
            <p:nvPr/>
          </p:nvSpPr>
          <p:spPr bwMode="auto">
            <a:xfrm>
              <a:off x="43907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63"/>
            <p:cNvSpPr>
              <a:spLocks noChangeShapeType="1"/>
            </p:cNvSpPr>
            <p:nvPr/>
          </p:nvSpPr>
          <p:spPr bwMode="auto">
            <a:xfrm>
              <a:off x="44669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64"/>
            <p:cNvSpPr>
              <a:spLocks noChangeShapeType="1"/>
            </p:cNvSpPr>
            <p:nvPr/>
          </p:nvSpPr>
          <p:spPr bwMode="auto">
            <a:xfrm>
              <a:off x="45431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31351" y="2793152"/>
            <a:ext cx="1950649" cy="1321648"/>
            <a:chOff x="6431351" y="3707552"/>
            <a:chExt cx="1950649" cy="1321648"/>
          </a:xfrm>
        </p:grpSpPr>
        <p:sp>
          <p:nvSpPr>
            <p:cNvPr id="91" name="Rectangle 45"/>
            <p:cNvSpPr>
              <a:spLocks noChangeArrowheads="1"/>
            </p:cNvSpPr>
            <p:nvPr/>
          </p:nvSpPr>
          <p:spPr bwMode="auto">
            <a:xfrm>
              <a:off x="6431351" y="3707552"/>
              <a:ext cx="1905000" cy="1295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l-GR"/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7536063" y="4659868"/>
              <a:ext cx="84593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60000"/>
                <a:buFont typeface="Wingdings" pitchFamily="2" charset="2"/>
                <a:buNone/>
              </a:pPr>
              <a:r>
                <a:rPr lang="en-US" sz="1800" dirty="0" smtClean="0">
                  <a:latin typeface="+mn-lt"/>
                </a:rPr>
                <a:t>Buffers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456097" y="38179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561199" y="39703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666301" y="41227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627109" y="3817280"/>
              <a:ext cx="483476" cy="591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732211" y="39696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37313" y="41220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239000" y="2057400"/>
            <a:ext cx="1371600" cy="381000"/>
            <a:chOff x="7467600" y="5334000"/>
            <a:chExt cx="1371600" cy="381000"/>
          </a:xfrm>
        </p:grpSpPr>
        <p:sp>
          <p:nvSpPr>
            <p:cNvPr id="100" name="Rectangle 99"/>
            <p:cNvSpPr/>
            <p:nvPr/>
          </p:nvSpPr>
          <p:spPr>
            <a:xfrm>
              <a:off x="7467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620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72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924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0772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8229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382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534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686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772400" y="4648200"/>
            <a:ext cx="1133804" cy="1091789"/>
            <a:chOff x="6019800" y="5181600"/>
            <a:chExt cx="1133804" cy="1091789"/>
          </a:xfrm>
        </p:grpSpPr>
        <p:sp>
          <p:nvSpPr>
            <p:cNvPr id="110" name="Flowchart: Magnetic Disk 95"/>
            <p:cNvSpPr/>
            <p:nvPr/>
          </p:nvSpPr>
          <p:spPr>
            <a:xfrm>
              <a:off x="6019800" y="51816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Magnetic Disk 98"/>
            <p:cNvSpPr/>
            <p:nvPr/>
          </p:nvSpPr>
          <p:spPr>
            <a:xfrm>
              <a:off x="6172200" y="53340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Magnetic Disk 99"/>
            <p:cNvSpPr/>
            <p:nvPr/>
          </p:nvSpPr>
          <p:spPr>
            <a:xfrm>
              <a:off x="6324600" y="54864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47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How to use flash in a </a:t>
            </a:r>
            <a:r>
              <a:rPr lang="en-US" sz="4200" dirty="0" smtClean="0"/>
              <a:t>“disk-</a:t>
            </a:r>
            <a:r>
              <a:rPr lang="en-US" sz="4200" dirty="0"/>
              <a:t>world”? </a:t>
            </a:r>
            <a:endParaRPr lang="el-GR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</a:t>
            </a:r>
            <a:r>
              <a:rPr lang="en-US" dirty="0"/>
              <a:t>specialized write cache </a:t>
            </a:r>
          </a:p>
          <a:p>
            <a:pPr lvl="1"/>
            <a:r>
              <a:rPr lang="en-US" dirty="0"/>
              <a:t>Hides update </a:t>
            </a:r>
            <a:r>
              <a:rPr lang="en-US" dirty="0" smtClean="0"/>
              <a:t>overhead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secondary </a:t>
            </a:r>
            <a:r>
              <a:rPr lang="en-US" dirty="0" smtClean="0"/>
              <a:t>storage</a:t>
            </a:r>
          </a:p>
          <a:p>
            <a:pPr lvl="1"/>
            <a:r>
              <a:rPr lang="en-US" dirty="0"/>
              <a:t>Offers efficient random access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8" name="Content Placeholder 9" descr="fusion-io-iodrive-duo-s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987486" y="4231620"/>
            <a:ext cx="807827" cy="1091721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6400800" y="1219200"/>
            <a:ext cx="609600" cy="1219200"/>
            <a:chOff x="4085912" y="4448516"/>
            <a:chExt cx="609600" cy="1219200"/>
          </a:xfrm>
        </p:grpSpPr>
        <p:grpSp>
          <p:nvGrpSpPr>
            <p:cNvPr id="76" name="Group 46"/>
            <p:cNvGrpSpPr>
              <a:grpSpLocks/>
            </p:cNvGrpSpPr>
            <p:nvPr/>
          </p:nvGrpSpPr>
          <p:grpSpPr bwMode="auto">
            <a:xfrm>
              <a:off x="4085912" y="4448516"/>
              <a:ext cx="609600" cy="457200"/>
              <a:chOff x="1248" y="240"/>
              <a:chExt cx="4176" cy="3600"/>
            </a:xfrm>
          </p:grpSpPr>
          <p:sp>
            <p:nvSpPr>
              <p:cNvPr id="90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4162112" y="5058116"/>
              <a:ext cx="457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l-GR"/>
            </a:p>
          </p:txBody>
        </p:sp>
        <p:sp>
          <p:nvSpPr>
            <p:cNvPr id="78" name="Line 53"/>
            <p:cNvSpPr>
              <a:spLocks noChangeShapeType="1"/>
            </p:cNvSpPr>
            <p:nvPr/>
          </p:nvSpPr>
          <p:spPr bwMode="auto">
            <a:xfrm>
              <a:off x="4162112" y="5134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54"/>
            <p:cNvSpPr>
              <a:spLocks noChangeShapeType="1"/>
            </p:cNvSpPr>
            <p:nvPr/>
          </p:nvSpPr>
          <p:spPr bwMode="auto">
            <a:xfrm>
              <a:off x="4162112" y="5210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55"/>
            <p:cNvSpPr>
              <a:spLocks noChangeShapeType="1"/>
            </p:cNvSpPr>
            <p:nvPr/>
          </p:nvSpPr>
          <p:spPr bwMode="auto">
            <a:xfrm>
              <a:off x="4162112" y="52867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56"/>
            <p:cNvSpPr>
              <a:spLocks noChangeShapeType="1"/>
            </p:cNvSpPr>
            <p:nvPr/>
          </p:nvSpPr>
          <p:spPr bwMode="auto">
            <a:xfrm>
              <a:off x="4162112" y="53629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57"/>
            <p:cNvSpPr>
              <a:spLocks noChangeShapeType="1"/>
            </p:cNvSpPr>
            <p:nvPr/>
          </p:nvSpPr>
          <p:spPr bwMode="auto">
            <a:xfrm>
              <a:off x="4162112" y="54391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58"/>
            <p:cNvSpPr>
              <a:spLocks noChangeShapeType="1"/>
            </p:cNvSpPr>
            <p:nvPr/>
          </p:nvSpPr>
          <p:spPr bwMode="auto">
            <a:xfrm>
              <a:off x="4162112" y="5515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9"/>
            <p:cNvSpPr>
              <a:spLocks noChangeShapeType="1"/>
            </p:cNvSpPr>
            <p:nvPr/>
          </p:nvSpPr>
          <p:spPr bwMode="auto">
            <a:xfrm>
              <a:off x="4162112" y="5591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60"/>
            <p:cNvSpPr>
              <a:spLocks noChangeShapeType="1"/>
            </p:cNvSpPr>
            <p:nvPr/>
          </p:nvSpPr>
          <p:spPr bwMode="auto">
            <a:xfrm>
              <a:off x="42383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61"/>
            <p:cNvSpPr>
              <a:spLocks noChangeShapeType="1"/>
            </p:cNvSpPr>
            <p:nvPr/>
          </p:nvSpPr>
          <p:spPr bwMode="auto">
            <a:xfrm>
              <a:off x="43145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62"/>
            <p:cNvSpPr>
              <a:spLocks noChangeShapeType="1"/>
            </p:cNvSpPr>
            <p:nvPr/>
          </p:nvSpPr>
          <p:spPr bwMode="auto">
            <a:xfrm>
              <a:off x="43907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63"/>
            <p:cNvSpPr>
              <a:spLocks noChangeShapeType="1"/>
            </p:cNvSpPr>
            <p:nvPr/>
          </p:nvSpPr>
          <p:spPr bwMode="auto">
            <a:xfrm>
              <a:off x="44669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Line 64"/>
            <p:cNvSpPr>
              <a:spLocks noChangeShapeType="1"/>
            </p:cNvSpPr>
            <p:nvPr/>
          </p:nvSpPr>
          <p:spPr bwMode="auto">
            <a:xfrm>
              <a:off x="45431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431351" y="2793152"/>
            <a:ext cx="1950649" cy="1321648"/>
            <a:chOff x="6431351" y="3707552"/>
            <a:chExt cx="1950649" cy="1321648"/>
          </a:xfrm>
        </p:grpSpPr>
        <p:sp>
          <p:nvSpPr>
            <p:cNvPr id="95" name="Rectangle 45"/>
            <p:cNvSpPr>
              <a:spLocks noChangeArrowheads="1"/>
            </p:cNvSpPr>
            <p:nvPr/>
          </p:nvSpPr>
          <p:spPr bwMode="auto">
            <a:xfrm>
              <a:off x="6431351" y="3707552"/>
              <a:ext cx="1905000" cy="1295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l-GR"/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7536063" y="4659868"/>
              <a:ext cx="84593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60000"/>
                <a:buFont typeface="Wingdings" pitchFamily="2" charset="2"/>
                <a:buNone/>
              </a:pPr>
              <a:r>
                <a:rPr lang="en-US" sz="1800" dirty="0" smtClean="0">
                  <a:latin typeface="+mn-lt"/>
                </a:rPr>
                <a:t>Buffers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456097" y="38179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561199" y="39703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666301" y="41227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27109" y="3817280"/>
              <a:ext cx="483476" cy="591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732211" y="39696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837313" y="41220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239000" y="2057400"/>
            <a:ext cx="1371600" cy="381000"/>
            <a:chOff x="7467600" y="5334000"/>
            <a:chExt cx="1371600" cy="381000"/>
          </a:xfrm>
        </p:grpSpPr>
        <p:sp>
          <p:nvSpPr>
            <p:cNvPr id="104" name="Rectangle 103"/>
            <p:cNvSpPr/>
            <p:nvPr/>
          </p:nvSpPr>
          <p:spPr>
            <a:xfrm>
              <a:off x="7467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620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772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24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0772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8229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8382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8534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686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7891298" y="5181394"/>
            <a:ext cx="1133804" cy="1091789"/>
            <a:chOff x="6019800" y="5181600"/>
            <a:chExt cx="1133804" cy="1091789"/>
          </a:xfrm>
        </p:grpSpPr>
        <p:sp>
          <p:nvSpPr>
            <p:cNvPr id="114" name="Flowchart: Magnetic Disk 95"/>
            <p:cNvSpPr/>
            <p:nvPr/>
          </p:nvSpPr>
          <p:spPr>
            <a:xfrm>
              <a:off x="6019800" y="51816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Magnetic Disk 98"/>
            <p:cNvSpPr/>
            <p:nvPr/>
          </p:nvSpPr>
          <p:spPr>
            <a:xfrm>
              <a:off x="6172200" y="53340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Magnetic Disk 99"/>
            <p:cNvSpPr/>
            <p:nvPr/>
          </p:nvSpPr>
          <p:spPr>
            <a:xfrm>
              <a:off x="6324600" y="54864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816733" y="5143088"/>
            <a:ext cx="1143000" cy="1143000"/>
            <a:chOff x="5614610" y="5372380"/>
            <a:chExt cx="1143000" cy="1143000"/>
          </a:xfrm>
        </p:grpSpPr>
        <p:sp>
          <p:nvSpPr>
            <p:cNvPr id="118" name="Rectangle 117"/>
            <p:cNvSpPr/>
            <p:nvPr/>
          </p:nvSpPr>
          <p:spPr>
            <a:xfrm rot="3005016">
              <a:off x="5614611" y="5905780"/>
              <a:ext cx="1143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19171851">
              <a:off x="5614610" y="5924840"/>
              <a:ext cx="11430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68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How to use flash in a </a:t>
            </a:r>
            <a:r>
              <a:rPr lang="en-US" sz="4200" dirty="0" smtClean="0"/>
              <a:t>“disk-</a:t>
            </a:r>
            <a:r>
              <a:rPr lang="en-US" sz="4200" dirty="0"/>
              <a:t>world”? </a:t>
            </a:r>
            <a:endParaRPr lang="el-GR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specialized write cache </a:t>
            </a:r>
          </a:p>
          <a:p>
            <a:pPr lvl="1"/>
            <a:r>
              <a:rPr lang="en-US" dirty="0"/>
              <a:t>Hides update overhead 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secondary storage</a:t>
            </a:r>
          </a:p>
          <a:p>
            <a:pPr lvl="1"/>
            <a:r>
              <a:rPr lang="en-US" dirty="0"/>
              <a:t>Offers efficient random access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 “regular” cache level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6400800" y="1219200"/>
            <a:ext cx="609600" cy="1219200"/>
            <a:chOff x="4085912" y="4448516"/>
            <a:chExt cx="609600" cy="1219200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4085912" y="4448516"/>
              <a:ext cx="609600" cy="457200"/>
              <a:chOff x="1248" y="240"/>
              <a:chExt cx="4176" cy="3600"/>
            </a:xfrm>
          </p:grpSpPr>
          <p:sp>
            <p:nvSpPr>
              <p:cNvPr id="24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Pyr4"/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52"/>
            <p:cNvSpPr>
              <a:spLocks noChangeArrowheads="1"/>
            </p:cNvSpPr>
            <p:nvPr/>
          </p:nvSpPr>
          <p:spPr bwMode="auto">
            <a:xfrm>
              <a:off x="4162112" y="5058116"/>
              <a:ext cx="457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none" anchor="ctr">
              <a:spAutoFit/>
            </a:bodyPr>
            <a:lstStyle/>
            <a:p>
              <a:endParaRPr lang="el-GR"/>
            </a:p>
          </p:txBody>
        </p:sp>
        <p:sp>
          <p:nvSpPr>
            <p:cNvPr id="12" name="Line 53"/>
            <p:cNvSpPr>
              <a:spLocks noChangeShapeType="1"/>
            </p:cNvSpPr>
            <p:nvPr/>
          </p:nvSpPr>
          <p:spPr bwMode="auto">
            <a:xfrm>
              <a:off x="4162112" y="5134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>
              <a:off x="4162112" y="5210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Line 55"/>
            <p:cNvSpPr>
              <a:spLocks noChangeShapeType="1"/>
            </p:cNvSpPr>
            <p:nvPr/>
          </p:nvSpPr>
          <p:spPr bwMode="auto">
            <a:xfrm>
              <a:off x="4162112" y="52867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56"/>
            <p:cNvSpPr>
              <a:spLocks noChangeShapeType="1"/>
            </p:cNvSpPr>
            <p:nvPr/>
          </p:nvSpPr>
          <p:spPr bwMode="auto">
            <a:xfrm>
              <a:off x="4162112" y="53629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>
              <a:off x="4162112" y="54391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58"/>
            <p:cNvSpPr>
              <a:spLocks noChangeShapeType="1"/>
            </p:cNvSpPr>
            <p:nvPr/>
          </p:nvSpPr>
          <p:spPr bwMode="auto">
            <a:xfrm>
              <a:off x="4162112" y="55153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59"/>
            <p:cNvSpPr>
              <a:spLocks noChangeShapeType="1"/>
            </p:cNvSpPr>
            <p:nvPr/>
          </p:nvSpPr>
          <p:spPr bwMode="auto">
            <a:xfrm>
              <a:off x="4162112" y="5591516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>
              <a:off x="42383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61"/>
            <p:cNvSpPr>
              <a:spLocks noChangeShapeType="1"/>
            </p:cNvSpPr>
            <p:nvPr/>
          </p:nvSpPr>
          <p:spPr bwMode="auto">
            <a:xfrm>
              <a:off x="43145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43907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63"/>
            <p:cNvSpPr>
              <a:spLocks noChangeShapeType="1"/>
            </p:cNvSpPr>
            <p:nvPr/>
          </p:nvSpPr>
          <p:spPr bwMode="auto">
            <a:xfrm>
              <a:off x="44669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4543112" y="4905716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431351" y="2793152"/>
            <a:ext cx="1950649" cy="1321648"/>
            <a:chOff x="6431351" y="3707552"/>
            <a:chExt cx="1950649" cy="1321648"/>
          </a:xfrm>
        </p:grpSpPr>
        <p:sp>
          <p:nvSpPr>
            <p:cNvPr id="28" name="Rectangle 45"/>
            <p:cNvSpPr>
              <a:spLocks noChangeArrowheads="1"/>
            </p:cNvSpPr>
            <p:nvPr/>
          </p:nvSpPr>
          <p:spPr bwMode="auto">
            <a:xfrm>
              <a:off x="6431351" y="3707552"/>
              <a:ext cx="1905000" cy="1295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l-GR"/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7536063" y="4659868"/>
              <a:ext cx="845937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SzPct val="60000"/>
                <a:buFont typeface="Wingdings" pitchFamily="2" charset="2"/>
                <a:buNone/>
              </a:pPr>
              <a:r>
                <a:rPr lang="en-US" sz="1800" dirty="0" smtClean="0">
                  <a:latin typeface="+mn-lt"/>
                </a:rPr>
                <a:t>Buffers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56097" y="38179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61199" y="39703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666301" y="4122715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27109" y="3817280"/>
              <a:ext cx="483476" cy="5912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32211" y="39696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837313" y="4122080"/>
              <a:ext cx="483476" cy="59120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39000" y="2057400"/>
            <a:ext cx="1371600" cy="381000"/>
            <a:chOff x="7467600" y="5334000"/>
            <a:chExt cx="1371600" cy="381000"/>
          </a:xfrm>
        </p:grpSpPr>
        <p:sp>
          <p:nvSpPr>
            <p:cNvPr id="60" name="Rectangle 59"/>
            <p:cNvSpPr/>
            <p:nvPr/>
          </p:nvSpPr>
          <p:spPr>
            <a:xfrm>
              <a:off x="7467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620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772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924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0772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2296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3820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5344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686800" y="5334000"/>
              <a:ext cx="152400" cy="381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Content Placeholder 9" descr="fusion-io-iodrive-duo-ss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6925423" y="4353853"/>
            <a:ext cx="807827" cy="1091721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757837" y="5579230"/>
            <a:ext cx="1133804" cy="1091789"/>
            <a:chOff x="6019800" y="5181600"/>
            <a:chExt cx="1133804" cy="1091789"/>
          </a:xfrm>
        </p:grpSpPr>
        <p:sp>
          <p:nvSpPr>
            <p:cNvPr id="72" name="Flowchart: Magnetic Disk 95"/>
            <p:cNvSpPr/>
            <p:nvPr/>
          </p:nvSpPr>
          <p:spPr>
            <a:xfrm>
              <a:off x="6019800" y="51816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98"/>
            <p:cNvSpPr/>
            <p:nvPr/>
          </p:nvSpPr>
          <p:spPr>
            <a:xfrm>
              <a:off x="6172200" y="53340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Magnetic Disk 99"/>
            <p:cNvSpPr/>
            <p:nvPr/>
          </p:nvSpPr>
          <p:spPr>
            <a:xfrm>
              <a:off x="6324600" y="5486400"/>
              <a:ext cx="829004" cy="786989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7886700" y="4657296"/>
            <a:ext cx="760143" cy="6463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SzPct val="60000"/>
              <a:buFont typeface="Wingdings" pitchFamily="2" charset="2"/>
              <a:buNone/>
            </a:pPr>
            <a:r>
              <a:rPr lang="en-US" sz="1800" dirty="0" smtClean="0">
                <a:latin typeface="+mn-lt"/>
              </a:rPr>
              <a:t>SSD</a:t>
            </a:r>
            <a:br>
              <a:rPr lang="en-US" sz="1800" dirty="0" smtClean="0">
                <a:latin typeface="+mn-lt"/>
              </a:rPr>
            </a:br>
            <a:r>
              <a:rPr lang="en-US" sz="1800" dirty="0" smtClean="0">
                <a:latin typeface="+mn-lt"/>
              </a:rPr>
              <a:t>Buffer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657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r>
              <a:rPr lang="en-US" dirty="0" smtClean="0"/>
              <a:t>Flash, solid-state, DBMS:</a:t>
            </a:r>
            <a:br>
              <a:rPr lang="en-US" dirty="0" smtClean="0"/>
            </a:br>
            <a:r>
              <a:rPr lang="en-US" dirty="0" smtClean="0"/>
              <a:t>The challenges are far from done …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5225"/>
            <a:ext cx="2438400" cy="476250"/>
          </a:xfrm>
        </p:spPr>
        <p:txBody>
          <a:bodyPr/>
          <a:lstStyle/>
          <a:p>
            <a:fld id="{35B54189-C436-47D0-AC37-8484B13A8E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i="1" dirty="0" smtClean="0"/>
              <a:t>Capacity</a:t>
            </a:r>
            <a:r>
              <a:rPr lang="en-US" sz="4000" dirty="0" smtClean="0"/>
              <a:t>: Density will plateau (soon)</a:t>
            </a:r>
          </a:p>
          <a:p>
            <a:pPr marL="0" indent="0" algn="ctr">
              <a:buNone/>
            </a:pPr>
            <a:r>
              <a:rPr lang="en-US" sz="4000" i="1" dirty="0" smtClean="0"/>
              <a:t>Endurance </a:t>
            </a:r>
            <a:r>
              <a:rPr lang="en-US" sz="4000" dirty="0" smtClean="0"/>
              <a:t>(already)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54189-C436-47D0-AC37-8484B13A8E1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C:\Users\manos\Dropbox\Professional\PhD\TALKS\CIDR-2013\wall-sma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119981"/>
            <a:ext cx="4525962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9" descr="fusion-io-iodrive-duo-ss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1702199" y="1650601"/>
            <a:ext cx="1447800" cy="19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3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riginal-dias-template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original-dias-template (3)</Template>
  <TotalTime>6571</TotalTime>
  <Words>691</Words>
  <Application>Microsoft Macintosh PowerPoint</Application>
  <PresentationFormat>On-screen Show (4:3)</PresentationFormat>
  <Paragraphs>125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original-dias-template (3)</vt:lpstr>
      <vt:lpstr>Solid-state storage &amp; DBMS </vt:lpstr>
      <vt:lpstr>Flash is replacing disks</vt:lpstr>
      <vt:lpstr>Disks all over the place</vt:lpstr>
      <vt:lpstr>How to use flash in a “disk-world”? </vt:lpstr>
      <vt:lpstr>How to use flash in a “disk-world”? </vt:lpstr>
      <vt:lpstr>How to use flash in a “disk-world”? </vt:lpstr>
      <vt:lpstr>How to use flash in a “disk-world”? </vt:lpstr>
      <vt:lpstr>Flash, solid-state, DBMS: The challenges are far from done …</vt:lpstr>
      <vt:lpstr>Flash Wall</vt:lpstr>
      <vt:lpstr>PCM, memristor and co</vt:lpstr>
      <vt:lpstr>Software stack is too slow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 – Spring 2013</dc:title>
  <dc:creator>manos</dc:creator>
  <cp:lastModifiedBy>Manos Athanassoulis</cp:lastModifiedBy>
  <cp:revision>53</cp:revision>
  <dcterms:created xsi:type="dcterms:W3CDTF">2012-11-29T14:53:54Z</dcterms:created>
  <dcterms:modified xsi:type="dcterms:W3CDTF">2013-01-21T17:33:16Z</dcterms:modified>
</cp:coreProperties>
</file>