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8" r:id="rId1"/>
  </p:sldMasterIdLst>
  <p:notesMasterIdLst>
    <p:notesMasterId r:id="rId5"/>
  </p:notesMasterIdLst>
  <p:sldIdLst>
    <p:sldId id="258" r:id="rId2"/>
    <p:sldId id="296" r:id="rId3"/>
    <p:sldId id="294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46" autoAdjust="0"/>
    <p:restoredTop sz="87762" autoAdjust="0"/>
  </p:normalViewPr>
  <p:slideViewPr>
    <p:cSldViewPr>
      <p:cViewPr>
        <p:scale>
          <a:sx n="121" d="100"/>
          <a:sy n="121" d="100"/>
        </p:scale>
        <p:origin x="-1308" y="-60"/>
      </p:cViewPr>
      <p:guideLst>
        <p:guide orient="horz" pos="2208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cygwin\home\pinar\papers\tpce\tpc-microarchitectural-v03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D:\cygwin\home\pinar\papers\tpce\tpc-microarchitectural-v03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5891999528797704"/>
          <c:y val="3.5676081703112907E-2"/>
          <c:w val="0.74108000471202296"/>
          <c:h val="0.8511381800368774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Summary!$A$4</c:f>
              <c:strCache>
                <c:ptCount val="1"/>
                <c:pt idx="0">
                  <c:v>No HT</c:v>
                </c:pt>
              </c:strCache>
            </c:strRef>
          </c:tx>
          <c:invertIfNegative val="0"/>
          <c:cat>
            <c:strRef>
              <c:f>Summary!$C$2:$D$2</c:f>
              <c:strCache>
                <c:ptCount val="2"/>
                <c:pt idx="0">
                  <c:v>TPC-C</c:v>
                </c:pt>
                <c:pt idx="1">
                  <c:v>TPC-E</c:v>
                </c:pt>
              </c:strCache>
            </c:strRef>
          </c:cat>
          <c:val>
            <c:numRef>
              <c:f>Summary!$C$4:$D$4</c:f>
              <c:numCache>
                <c:formatCode>General</c:formatCode>
                <c:ptCount val="2"/>
                <c:pt idx="0">
                  <c:v>0.68117235711013502</c:v>
                </c:pt>
                <c:pt idx="1">
                  <c:v>0.84511857459171602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2275456"/>
        <c:axId val="33120256"/>
      </c:barChart>
      <c:catAx>
        <c:axId val="3227545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2000"/>
            </a:pPr>
            <a:endParaRPr lang="en-US"/>
          </a:p>
        </c:txPr>
        <c:crossAx val="33120256"/>
        <c:crosses val="autoZero"/>
        <c:auto val="1"/>
        <c:lblAlgn val="ctr"/>
        <c:lblOffset val="100"/>
        <c:noMultiLvlLbl val="0"/>
      </c:catAx>
      <c:valAx>
        <c:axId val="33120256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2000"/>
                </a:pPr>
                <a:r>
                  <a:rPr lang="en-US" sz="2000" dirty="0" smtClean="0"/>
                  <a:t>Instructions </a:t>
                </a:r>
                <a:r>
                  <a:rPr lang="en-US" sz="2000" baseline="0" dirty="0" smtClean="0"/>
                  <a:t> per </a:t>
                </a:r>
                <a:r>
                  <a:rPr lang="en-US" sz="2000" dirty="0" smtClean="0"/>
                  <a:t>Cycle</a:t>
                </a:r>
                <a:endParaRPr lang="en-US" sz="2000" dirty="0"/>
              </a:p>
            </c:rich>
          </c:tx>
          <c:layout>
            <c:manualLayout>
              <c:xMode val="edge"/>
              <c:yMode val="edge"/>
              <c:x val="3.6860818623364383E-3"/>
              <c:y val="0.14044269317971475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3227545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23402887139107612"/>
          <c:y val="0.16903958562204405"/>
          <c:w val="0.6869140419947507"/>
          <c:h val="0.73236815080033602"/>
        </c:manualLayout>
      </c:layout>
      <c:barChart>
        <c:barDir val="col"/>
        <c:grouping val="percentStacked"/>
        <c:varyColors val="0"/>
        <c:ser>
          <c:idx val="1"/>
          <c:order val="0"/>
          <c:tx>
            <c:strRef>
              <c:f>Summary!$AA$130</c:f>
              <c:strCache>
                <c:ptCount val="1"/>
                <c:pt idx="0">
                  <c:v>Instructions</c:v>
                </c:pt>
              </c:strCache>
            </c:strRef>
          </c:tx>
          <c:invertIfNegative val="0"/>
          <c:cat>
            <c:strRef>
              <c:f>Summary!$AB$127:$AC$128</c:f>
              <c:strCache>
                <c:ptCount val="2"/>
                <c:pt idx="0">
                  <c:v>TPC-C</c:v>
                </c:pt>
                <c:pt idx="1">
                  <c:v>TPC-E</c:v>
                </c:pt>
              </c:strCache>
            </c:strRef>
          </c:cat>
          <c:val>
            <c:numRef>
              <c:f>Summary!$AB$130:$AC$130</c:f>
              <c:numCache>
                <c:formatCode>General</c:formatCode>
                <c:ptCount val="2"/>
                <c:pt idx="0">
                  <c:v>834840000000</c:v>
                </c:pt>
                <c:pt idx="1">
                  <c:v>477684000000</c:v>
                </c:pt>
              </c:numCache>
            </c:numRef>
          </c:val>
        </c:ser>
        <c:ser>
          <c:idx val="0"/>
          <c:order val="1"/>
          <c:tx>
            <c:strRef>
              <c:f>Summary!$AA$129</c:f>
              <c:strCache>
                <c:ptCount val="1"/>
                <c:pt idx="0">
                  <c:v>Resource (includes data)</c:v>
                </c:pt>
              </c:strCache>
            </c:strRef>
          </c:tx>
          <c:spPr>
            <a:solidFill>
              <a:srgbClr val="92D050"/>
            </a:solidFill>
          </c:spPr>
          <c:invertIfNegative val="0"/>
          <c:cat>
            <c:strRef>
              <c:f>Summary!$AB$127:$AC$128</c:f>
              <c:strCache>
                <c:ptCount val="2"/>
                <c:pt idx="0">
                  <c:v>TPC-C</c:v>
                </c:pt>
                <c:pt idx="1">
                  <c:v>TPC-E</c:v>
                </c:pt>
              </c:strCache>
            </c:strRef>
          </c:cat>
          <c:val>
            <c:numRef>
              <c:f>Summary!$AB$129:$AC$129</c:f>
              <c:numCache>
                <c:formatCode>General</c:formatCode>
                <c:ptCount val="2"/>
                <c:pt idx="0">
                  <c:v>329238000000</c:v>
                </c:pt>
                <c:pt idx="1">
                  <c:v>80280000000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33145216"/>
        <c:axId val="33146752"/>
      </c:barChart>
      <c:catAx>
        <c:axId val="3314521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2000"/>
            </a:pPr>
            <a:endParaRPr lang="en-US"/>
          </a:p>
        </c:txPr>
        <c:crossAx val="33146752"/>
        <c:crosses val="autoZero"/>
        <c:auto val="1"/>
        <c:lblAlgn val="ctr"/>
        <c:lblOffset val="100"/>
        <c:noMultiLvlLbl val="0"/>
      </c:catAx>
      <c:valAx>
        <c:axId val="33146752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2000"/>
                </a:pPr>
                <a:r>
                  <a:rPr lang="en-US" sz="2000" dirty="0" smtClean="0"/>
                  <a:t>Breakdown of Core</a:t>
                </a:r>
                <a:r>
                  <a:rPr lang="en-US" sz="2000" baseline="0" dirty="0" smtClean="0"/>
                  <a:t> Stalls</a:t>
                </a:r>
              </a:p>
            </c:rich>
          </c:tx>
          <c:layout>
            <c:manualLayout>
              <c:xMode val="edge"/>
              <c:yMode val="edge"/>
              <c:x val="5.5555555555555558E-3"/>
              <c:y val="0.2184354772088343"/>
            </c:manualLayout>
          </c:layout>
          <c:overlay val="0"/>
        </c:title>
        <c:numFmt formatCode="0%" sourceLinked="1"/>
        <c:majorTickMark val="out"/>
        <c:minorTickMark val="none"/>
        <c:tickLblPos val="nextTo"/>
        <c:crossAx val="33145216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22469250610915012"/>
          <c:y val="1.5125231354871514E-5"/>
          <c:w val="0.65263734274594987"/>
          <c:h val="0.13108548669546838"/>
        </c:manualLayout>
      </c:layout>
      <c:overlay val="0"/>
      <c:txPr>
        <a:bodyPr/>
        <a:lstStyle/>
        <a:p>
          <a:pPr>
            <a:defRPr sz="20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28D59F-2754-426F-8541-27EDE0E46AB1}" type="datetimeFigureOut">
              <a:rPr lang="en-US" smtClean="0"/>
              <a:t>1/25/2013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38C7B6-50DC-49E8-A04F-739F72A79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1864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4ABBE8-668F-4A3C-A202-CB10E2ADEE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8538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8C7B6-50DC-49E8-A04F-739F72A7965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9246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Tx/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8C7B6-50DC-49E8-A04F-739F72A7965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411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886200"/>
            <a:ext cx="7772400" cy="17526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grpSp>
        <p:nvGrpSpPr>
          <p:cNvPr id="13319" name="Group 7"/>
          <p:cNvGrpSpPr>
            <a:grpSpLocks noChangeAspect="1"/>
          </p:cNvGrpSpPr>
          <p:nvPr/>
        </p:nvGrpSpPr>
        <p:grpSpPr bwMode="auto">
          <a:xfrm>
            <a:off x="7162800" y="6096000"/>
            <a:ext cx="1590675" cy="457200"/>
            <a:chOff x="3269" y="1445"/>
            <a:chExt cx="1680" cy="482"/>
          </a:xfrm>
        </p:grpSpPr>
        <p:sp>
          <p:nvSpPr>
            <p:cNvPr id="13320" name="Rectangle 8"/>
            <p:cNvSpPr>
              <a:spLocks noChangeAspect="1" noChangeArrowheads="1"/>
            </p:cNvSpPr>
            <p:nvPr userDrawn="1"/>
          </p:nvSpPr>
          <p:spPr bwMode="auto">
            <a:xfrm>
              <a:off x="3269" y="1445"/>
              <a:ext cx="1680" cy="48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21" name="Freeform 9"/>
            <p:cNvSpPr>
              <a:spLocks noChangeAspect="1"/>
            </p:cNvSpPr>
            <p:nvPr userDrawn="1"/>
          </p:nvSpPr>
          <p:spPr bwMode="auto">
            <a:xfrm>
              <a:off x="3269" y="1445"/>
              <a:ext cx="545" cy="48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45" y="0"/>
                </a:cxn>
                <a:cxn ang="0">
                  <a:pos x="530" y="35"/>
                </a:cxn>
                <a:cxn ang="0">
                  <a:pos x="515" y="70"/>
                </a:cxn>
                <a:cxn ang="0">
                  <a:pos x="505" y="103"/>
                </a:cxn>
                <a:cxn ang="0">
                  <a:pos x="496" y="134"/>
                </a:cxn>
                <a:cxn ang="0">
                  <a:pos x="490" y="166"/>
                </a:cxn>
                <a:cxn ang="0">
                  <a:pos x="485" y="196"/>
                </a:cxn>
                <a:cxn ang="0">
                  <a:pos x="482" y="224"/>
                </a:cxn>
                <a:cxn ang="0">
                  <a:pos x="482" y="251"/>
                </a:cxn>
                <a:cxn ang="0">
                  <a:pos x="482" y="277"/>
                </a:cxn>
                <a:cxn ang="0">
                  <a:pos x="485" y="302"/>
                </a:cxn>
                <a:cxn ang="0">
                  <a:pos x="488" y="325"/>
                </a:cxn>
                <a:cxn ang="0">
                  <a:pos x="491" y="347"/>
                </a:cxn>
                <a:cxn ang="0">
                  <a:pos x="496" y="368"/>
                </a:cxn>
                <a:cxn ang="0">
                  <a:pos x="502" y="387"/>
                </a:cxn>
                <a:cxn ang="0">
                  <a:pos x="508" y="404"/>
                </a:cxn>
                <a:cxn ang="0">
                  <a:pos x="514" y="419"/>
                </a:cxn>
                <a:cxn ang="0">
                  <a:pos x="520" y="433"/>
                </a:cxn>
                <a:cxn ang="0">
                  <a:pos x="526" y="446"/>
                </a:cxn>
                <a:cxn ang="0">
                  <a:pos x="530" y="456"/>
                </a:cxn>
                <a:cxn ang="0">
                  <a:pos x="536" y="465"/>
                </a:cxn>
                <a:cxn ang="0">
                  <a:pos x="539" y="472"/>
                </a:cxn>
                <a:cxn ang="0">
                  <a:pos x="545" y="479"/>
                </a:cxn>
                <a:cxn ang="0">
                  <a:pos x="545" y="480"/>
                </a:cxn>
                <a:cxn ang="0">
                  <a:pos x="0" y="480"/>
                </a:cxn>
                <a:cxn ang="0">
                  <a:pos x="0" y="0"/>
                </a:cxn>
              </a:cxnLst>
              <a:rect l="0" t="0" r="r" b="b"/>
              <a:pathLst>
                <a:path w="545" h="480">
                  <a:moveTo>
                    <a:pt x="0" y="0"/>
                  </a:moveTo>
                  <a:lnTo>
                    <a:pt x="545" y="0"/>
                  </a:lnTo>
                  <a:lnTo>
                    <a:pt x="530" y="35"/>
                  </a:lnTo>
                  <a:lnTo>
                    <a:pt x="515" y="70"/>
                  </a:lnTo>
                  <a:lnTo>
                    <a:pt x="505" y="103"/>
                  </a:lnTo>
                  <a:lnTo>
                    <a:pt x="496" y="134"/>
                  </a:lnTo>
                  <a:lnTo>
                    <a:pt x="490" y="166"/>
                  </a:lnTo>
                  <a:lnTo>
                    <a:pt x="485" y="196"/>
                  </a:lnTo>
                  <a:lnTo>
                    <a:pt x="482" y="224"/>
                  </a:lnTo>
                  <a:lnTo>
                    <a:pt x="482" y="251"/>
                  </a:lnTo>
                  <a:lnTo>
                    <a:pt x="482" y="277"/>
                  </a:lnTo>
                  <a:lnTo>
                    <a:pt x="485" y="302"/>
                  </a:lnTo>
                  <a:lnTo>
                    <a:pt x="488" y="325"/>
                  </a:lnTo>
                  <a:lnTo>
                    <a:pt x="491" y="347"/>
                  </a:lnTo>
                  <a:lnTo>
                    <a:pt x="496" y="368"/>
                  </a:lnTo>
                  <a:lnTo>
                    <a:pt x="502" y="387"/>
                  </a:lnTo>
                  <a:lnTo>
                    <a:pt x="508" y="404"/>
                  </a:lnTo>
                  <a:lnTo>
                    <a:pt x="514" y="419"/>
                  </a:lnTo>
                  <a:lnTo>
                    <a:pt x="520" y="433"/>
                  </a:lnTo>
                  <a:lnTo>
                    <a:pt x="526" y="446"/>
                  </a:lnTo>
                  <a:lnTo>
                    <a:pt x="530" y="456"/>
                  </a:lnTo>
                  <a:lnTo>
                    <a:pt x="536" y="465"/>
                  </a:lnTo>
                  <a:lnTo>
                    <a:pt x="539" y="472"/>
                  </a:lnTo>
                  <a:lnTo>
                    <a:pt x="545" y="479"/>
                  </a:lnTo>
                  <a:lnTo>
                    <a:pt x="545" y="480"/>
                  </a:lnTo>
                  <a:lnTo>
                    <a:pt x="0" y="4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6323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22" name="Freeform 10"/>
            <p:cNvSpPr>
              <a:spLocks noChangeAspect="1"/>
            </p:cNvSpPr>
            <p:nvPr userDrawn="1"/>
          </p:nvSpPr>
          <p:spPr bwMode="auto">
            <a:xfrm>
              <a:off x="4397" y="1445"/>
              <a:ext cx="552" cy="48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52" y="0"/>
                </a:cxn>
                <a:cxn ang="0">
                  <a:pos x="551" y="480"/>
                </a:cxn>
                <a:cxn ang="0">
                  <a:pos x="67" y="480"/>
                </a:cxn>
                <a:cxn ang="0">
                  <a:pos x="51" y="454"/>
                </a:cxn>
                <a:cxn ang="0">
                  <a:pos x="39" y="428"/>
                </a:cxn>
                <a:cxn ang="0">
                  <a:pos x="28" y="404"/>
                </a:cxn>
                <a:cxn ang="0">
                  <a:pos x="20" y="381"/>
                </a:cxn>
                <a:cxn ang="0">
                  <a:pos x="13" y="358"/>
                </a:cxn>
                <a:cxn ang="0">
                  <a:pos x="8" y="338"/>
                </a:cxn>
                <a:cxn ang="0">
                  <a:pos x="5" y="320"/>
                </a:cxn>
                <a:cxn ang="0">
                  <a:pos x="2" y="303"/>
                </a:cxn>
                <a:cxn ang="0">
                  <a:pos x="1" y="290"/>
                </a:cxn>
                <a:cxn ang="0">
                  <a:pos x="0" y="278"/>
                </a:cxn>
                <a:cxn ang="0">
                  <a:pos x="0" y="0"/>
                </a:cxn>
              </a:cxnLst>
              <a:rect l="0" t="0" r="r" b="b"/>
              <a:pathLst>
                <a:path w="552" h="480">
                  <a:moveTo>
                    <a:pt x="0" y="0"/>
                  </a:moveTo>
                  <a:lnTo>
                    <a:pt x="552" y="0"/>
                  </a:lnTo>
                  <a:lnTo>
                    <a:pt x="551" y="480"/>
                  </a:lnTo>
                  <a:lnTo>
                    <a:pt x="67" y="480"/>
                  </a:lnTo>
                  <a:lnTo>
                    <a:pt x="51" y="454"/>
                  </a:lnTo>
                  <a:lnTo>
                    <a:pt x="39" y="428"/>
                  </a:lnTo>
                  <a:lnTo>
                    <a:pt x="28" y="404"/>
                  </a:lnTo>
                  <a:lnTo>
                    <a:pt x="20" y="381"/>
                  </a:lnTo>
                  <a:lnTo>
                    <a:pt x="13" y="358"/>
                  </a:lnTo>
                  <a:lnTo>
                    <a:pt x="8" y="338"/>
                  </a:lnTo>
                  <a:lnTo>
                    <a:pt x="5" y="320"/>
                  </a:lnTo>
                  <a:lnTo>
                    <a:pt x="2" y="303"/>
                  </a:lnTo>
                  <a:lnTo>
                    <a:pt x="1" y="290"/>
                  </a:lnTo>
                  <a:lnTo>
                    <a:pt x="0" y="2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6323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23" name="Freeform 11"/>
            <p:cNvSpPr>
              <a:spLocks noChangeAspect="1"/>
            </p:cNvSpPr>
            <p:nvPr userDrawn="1"/>
          </p:nvSpPr>
          <p:spPr bwMode="auto">
            <a:xfrm>
              <a:off x="3797" y="1445"/>
              <a:ext cx="121" cy="482"/>
            </a:xfrm>
            <a:custGeom>
              <a:avLst/>
              <a:gdLst/>
              <a:ahLst/>
              <a:cxnLst>
                <a:cxn ang="0">
                  <a:pos x="63" y="0"/>
                </a:cxn>
                <a:cxn ang="0">
                  <a:pos x="121" y="0"/>
                </a:cxn>
                <a:cxn ang="0">
                  <a:pos x="120" y="2"/>
                </a:cxn>
                <a:cxn ang="0">
                  <a:pos x="118" y="4"/>
                </a:cxn>
                <a:cxn ang="0">
                  <a:pos x="115" y="11"/>
                </a:cxn>
                <a:cxn ang="0">
                  <a:pos x="111" y="18"/>
                </a:cxn>
                <a:cxn ang="0">
                  <a:pos x="106" y="29"/>
                </a:cxn>
                <a:cxn ang="0">
                  <a:pos x="101" y="41"/>
                </a:cxn>
                <a:cxn ang="0">
                  <a:pos x="95" y="54"/>
                </a:cxn>
                <a:cxn ang="0">
                  <a:pos x="89" y="68"/>
                </a:cxn>
                <a:cxn ang="0">
                  <a:pos x="84" y="84"/>
                </a:cxn>
                <a:cxn ang="0">
                  <a:pos x="78" y="101"/>
                </a:cxn>
                <a:cxn ang="0">
                  <a:pos x="72" y="118"/>
                </a:cxn>
                <a:cxn ang="0">
                  <a:pos x="67" y="137"/>
                </a:cxn>
                <a:cxn ang="0">
                  <a:pos x="63" y="156"/>
                </a:cxn>
                <a:cxn ang="0">
                  <a:pos x="60" y="175"/>
                </a:cxn>
                <a:cxn ang="0">
                  <a:pos x="58" y="194"/>
                </a:cxn>
                <a:cxn ang="0">
                  <a:pos x="56" y="213"/>
                </a:cxn>
                <a:cxn ang="0">
                  <a:pos x="114" y="213"/>
                </a:cxn>
                <a:cxn ang="0">
                  <a:pos x="114" y="263"/>
                </a:cxn>
                <a:cxn ang="0">
                  <a:pos x="54" y="263"/>
                </a:cxn>
                <a:cxn ang="0">
                  <a:pos x="54" y="279"/>
                </a:cxn>
                <a:cxn ang="0">
                  <a:pos x="55" y="291"/>
                </a:cxn>
                <a:cxn ang="0">
                  <a:pos x="56" y="304"/>
                </a:cxn>
                <a:cxn ang="0">
                  <a:pos x="59" y="321"/>
                </a:cxn>
                <a:cxn ang="0">
                  <a:pos x="63" y="339"/>
                </a:cxn>
                <a:cxn ang="0">
                  <a:pos x="67" y="359"/>
                </a:cxn>
                <a:cxn ang="0">
                  <a:pos x="74" y="382"/>
                </a:cxn>
                <a:cxn ang="0">
                  <a:pos x="82" y="405"/>
                </a:cxn>
                <a:cxn ang="0">
                  <a:pos x="93" y="430"/>
                </a:cxn>
                <a:cxn ang="0">
                  <a:pos x="105" y="456"/>
                </a:cxn>
                <a:cxn ang="0">
                  <a:pos x="121" y="482"/>
                </a:cxn>
                <a:cxn ang="0">
                  <a:pos x="63" y="482"/>
                </a:cxn>
                <a:cxn ang="0">
                  <a:pos x="62" y="481"/>
                </a:cxn>
                <a:cxn ang="0">
                  <a:pos x="57" y="473"/>
                </a:cxn>
                <a:cxn ang="0">
                  <a:pos x="53" y="466"/>
                </a:cxn>
                <a:cxn ang="0">
                  <a:pos x="48" y="458"/>
                </a:cxn>
                <a:cxn ang="0">
                  <a:pos x="43" y="447"/>
                </a:cxn>
                <a:cxn ang="0">
                  <a:pos x="37" y="435"/>
                </a:cxn>
                <a:cxn ang="0">
                  <a:pos x="31" y="421"/>
                </a:cxn>
                <a:cxn ang="0">
                  <a:pos x="26" y="404"/>
                </a:cxn>
                <a:cxn ang="0">
                  <a:pos x="20" y="387"/>
                </a:cxn>
                <a:cxn ang="0">
                  <a:pos x="15" y="368"/>
                </a:cxn>
                <a:cxn ang="0">
                  <a:pos x="10" y="348"/>
                </a:cxn>
                <a:cxn ang="0">
                  <a:pos x="6" y="326"/>
                </a:cxn>
                <a:cxn ang="0">
                  <a:pos x="3" y="303"/>
                </a:cxn>
                <a:cxn ang="0">
                  <a:pos x="1" y="279"/>
                </a:cxn>
                <a:cxn ang="0">
                  <a:pos x="0" y="252"/>
                </a:cxn>
                <a:cxn ang="0">
                  <a:pos x="1" y="224"/>
                </a:cxn>
                <a:cxn ang="0">
                  <a:pos x="4" y="196"/>
                </a:cxn>
                <a:cxn ang="0">
                  <a:pos x="8" y="166"/>
                </a:cxn>
                <a:cxn ang="0">
                  <a:pos x="14" y="134"/>
                </a:cxn>
                <a:cxn ang="0">
                  <a:pos x="23" y="103"/>
                </a:cxn>
                <a:cxn ang="0">
                  <a:pos x="33" y="70"/>
                </a:cxn>
                <a:cxn ang="0">
                  <a:pos x="47" y="35"/>
                </a:cxn>
                <a:cxn ang="0">
                  <a:pos x="63" y="0"/>
                </a:cxn>
              </a:cxnLst>
              <a:rect l="0" t="0" r="r" b="b"/>
              <a:pathLst>
                <a:path w="121" h="482">
                  <a:moveTo>
                    <a:pt x="63" y="0"/>
                  </a:moveTo>
                  <a:lnTo>
                    <a:pt x="121" y="0"/>
                  </a:lnTo>
                  <a:lnTo>
                    <a:pt x="120" y="2"/>
                  </a:lnTo>
                  <a:lnTo>
                    <a:pt x="118" y="4"/>
                  </a:lnTo>
                  <a:lnTo>
                    <a:pt x="115" y="11"/>
                  </a:lnTo>
                  <a:lnTo>
                    <a:pt x="111" y="18"/>
                  </a:lnTo>
                  <a:lnTo>
                    <a:pt x="106" y="29"/>
                  </a:lnTo>
                  <a:lnTo>
                    <a:pt x="101" y="41"/>
                  </a:lnTo>
                  <a:lnTo>
                    <a:pt x="95" y="54"/>
                  </a:lnTo>
                  <a:lnTo>
                    <a:pt x="89" y="68"/>
                  </a:lnTo>
                  <a:lnTo>
                    <a:pt x="84" y="84"/>
                  </a:lnTo>
                  <a:lnTo>
                    <a:pt x="78" y="101"/>
                  </a:lnTo>
                  <a:lnTo>
                    <a:pt x="72" y="118"/>
                  </a:lnTo>
                  <a:lnTo>
                    <a:pt x="67" y="137"/>
                  </a:lnTo>
                  <a:lnTo>
                    <a:pt x="63" y="156"/>
                  </a:lnTo>
                  <a:lnTo>
                    <a:pt x="60" y="175"/>
                  </a:lnTo>
                  <a:lnTo>
                    <a:pt x="58" y="194"/>
                  </a:lnTo>
                  <a:lnTo>
                    <a:pt x="56" y="213"/>
                  </a:lnTo>
                  <a:lnTo>
                    <a:pt x="114" y="213"/>
                  </a:lnTo>
                  <a:lnTo>
                    <a:pt x="114" y="263"/>
                  </a:lnTo>
                  <a:lnTo>
                    <a:pt x="54" y="263"/>
                  </a:lnTo>
                  <a:lnTo>
                    <a:pt x="54" y="279"/>
                  </a:lnTo>
                  <a:lnTo>
                    <a:pt x="55" y="291"/>
                  </a:lnTo>
                  <a:lnTo>
                    <a:pt x="56" y="304"/>
                  </a:lnTo>
                  <a:lnTo>
                    <a:pt x="59" y="321"/>
                  </a:lnTo>
                  <a:lnTo>
                    <a:pt x="63" y="339"/>
                  </a:lnTo>
                  <a:lnTo>
                    <a:pt x="67" y="359"/>
                  </a:lnTo>
                  <a:lnTo>
                    <a:pt x="74" y="382"/>
                  </a:lnTo>
                  <a:lnTo>
                    <a:pt x="82" y="405"/>
                  </a:lnTo>
                  <a:lnTo>
                    <a:pt x="93" y="430"/>
                  </a:lnTo>
                  <a:lnTo>
                    <a:pt x="105" y="456"/>
                  </a:lnTo>
                  <a:lnTo>
                    <a:pt x="121" y="482"/>
                  </a:lnTo>
                  <a:lnTo>
                    <a:pt x="63" y="482"/>
                  </a:lnTo>
                  <a:lnTo>
                    <a:pt x="62" y="481"/>
                  </a:lnTo>
                  <a:lnTo>
                    <a:pt x="57" y="473"/>
                  </a:lnTo>
                  <a:lnTo>
                    <a:pt x="53" y="466"/>
                  </a:lnTo>
                  <a:lnTo>
                    <a:pt x="48" y="458"/>
                  </a:lnTo>
                  <a:lnTo>
                    <a:pt x="43" y="447"/>
                  </a:lnTo>
                  <a:lnTo>
                    <a:pt x="37" y="435"/>
                  </a:lnTo>
                  <a:lnTo>
                    <a:pt x="31" y="421"/>
                  </a:lnTo>
                  <a:lnTo>
                    <a:pt x="26" y="404"/>
                  </a:lnTo>
                  <a:lnTo>
                    <a:pt x="20" y="387"/>
                  </a:lnTo>
                  <a:lnTo>
                    <a:pt x="15" y="368"/>
                  </a:lnTo>
                  <a:lnTo>
                    <a:pt x="10" y="348"/>
                  </a:lnTo>
                  <a:lnTo>
                    <a:pt x="6" y="326"/>
                  </a:lnTo>
                  <a:lnTo>
                    <a:pt x="3" y="303"/>
                  </a:lnTo>
                  <a:lnTo>
                    <a:pt x="1" y="279"/>
                  </a:lnTo>
                  <a:lnTo>
                    <a:pt x="0" y="252"/>
                  </a:lnTo>
                  <a:lnTo>
                    <a:pt x="1" y="224"/>
                  </a:lnTo>
                  <a:lnTo>
                    <a:pt x="4" y="196"/>
                  </a:lnTo>
                  <a:lnTo>
                    <a:pt x="8" y="166"/>
                  </a:lnTo>
                  <a:lnTo>
                    <a:pt x="14" y="134"/>
                  </a:lnTo>
                  <a:lnTo>
                    <a:pt x="23" y="103"/>
                  </a:lnTo>
                  <a:lnTo>
                    <a:pt x="33" y="70"/>
                  </a:lnTo>
                  <a:lnTo>
                    <a:pt x="47" y="35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24" name="Freeform 12"/>
            <p:cNvSpPr>
              <a:spLocks noChangeAspect="1"/>
            </p:cNvSpPr>
            <p:nvPr userDrawn="1"/>
          </p:nvSpPr>
          <p:spPr bwMode="auto">
            <a:xfrm>
              <a:off x="4157" y="1445"/>
              <a:ext cx="120" cy="482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120" y="0"/>
                </a:cxn>
                <a:cxn ang="0">
                  <a:pos x="119" y="2"/>
                </a:cxn>
                <a:cxn ang="0">
                  <a:pos x="117" y="4"/>
                </a:cxn>
                <a:cxn ang="0">
                  <a:pos x="114" y="11"/>
                </a:cxn>
                <a:cxn ang="0">
                  <a:pos x="110" y="18"/>
                </a:cxn>
                <a:cxn ang="0">
                  <a:pos x="106" y="29"/>
                </a:cxn>
                <a:cxn ang="0">
                  <a:pos x="100" y="41"/>
                </a:cxn>
                <a:cxn ang="0">
                  <a:pos x="94" y="54"/>
                </a:cxn>
                <a:cxn ang="0">
                  <a:pos x="89" y="68"/>
                </a:cxn>
                <a:cxn ang="0">
                  <a:pos x="82" y="84"/>
                </a:cxn>
                <a:cxn ang="0">
                  <a:pos x="71" y="118"/>
                </a:cxn>
                <a:cxn ang="0">
                  <a:pos x="62" y="156"/>
                </a:cxn>
                <a:cxn ang="0">
                  <a:pos x="59" y="175"/>
                </a:cxn>
                <a:cxn ang="0">
                  <a:pos x="56" y="194"/>
                </a:cxn>
                <a:cxn ang="0">
                  <a:pos x="55" y="213"/>
                </a:cxn>
                <a:cxn ang="0">
                  <a:pos x="113" y="213"/>
                </a:cxn>
                <a:cxn ang="0">
                  <a:pos x="113" y="263"/>
                </a:cxn>
                <a:cxn ang="0">
                  <a:pos x="55" y="263"/>
                </a:cxn>
                <a:cxn ang="0">
                  <a:pos x="55" y="482"/>
                </a:cxn>
                <a:cxn ang="0">
                  <a:pos x="0" y="482"/>
                </a:cxn>
                <a:cxn ang="0">
                  <a:pos x="0" y="241"/>
                </a:cxn>
                <a:cxn ang="0">
                  <a:pos x="1" y="215"/>
                </a:cxn>
                <a:cxn ang="0">
                  <a:pos x="4" y="188"/>
                </a:cxn>
                <a:cxn ang="0">
                  <a:pos x="8" y="159"/>
                </a:cxn>
                <a:cxn ang="0">
                  <a:pos x="15" y="129"/>
                </a:cxn>
                <a:cxn ang="0">
                  <a:pos x="23" y="98"/>
                </a:cxn>
                <a:cxn ang="0">
                  <a:pos x="34" y="66"/>
                </a:cxn>
                <a:cxn ang="0">
                  <a:pos x="46" y="34"/>
                </a:cxn>
                <a:cxn ang="0">
                  <a:pos x="62" y="0"/>
                </a:cxn>
              </a:cxnLst>
              <a:rect l="0" t="0" r="r" b="b"/>
              <a:pathLst>
                <a:path w="120" h="482">
                  <a:moveTo>
                    <a:pt x="62" y="0"/>
                  </a:moveTo>
                  <a:lnTo>
                    <a:pt x="120" y="0"/>
                  </a:lnTo>
                  <a:lnTo>
                    <a:pt x="119" y="2"/>
                  </a:lnTo>
                  <a:lnTo>
                    <a:pt x="117" y="4"/>
                  </a:lnTo>
                  <a:lnTo>
                    <a:pt x="114" y="11"/>
                  </a:lnTo>
                  <a:lnTo>
                    <a:pt x="110" y="18"/>
                  </a:lnTo>
                  <a:lnTo>
                    <a:pt x="106" y="29"/>
                  </a:lnTo>
                  <a:lnTo>
                    <a:pt x="100" y="41"/>
                  </a:lnTo>
                  <a:lnTo>
                    <a:pt x="94" y="54"/>
                  </a:lnTo>
                  <a:lnTo>
                    <a:pt x="89" y="68"/>
                  </a:lnTo>
                  <a:lnTo>
                    <a:pt x="82" y="84"/>
                  </a:lnTo>
                  <a:lnTo>
                    <a:pt x="71" y="118"/>
                  </a:lnTo>
                  <a:lnTo>
                    <a:pt x="62" y="156"/>
                  </a:lnTo>
                  <a:lnTo>
                    <a:pt x="59" y="175"/>
                  </a:lnTo>
                  <a:lnTo>
                    <a:pt x="56" y="194"/>
                  </a:lnTo>
                  <a:lnTo>
                    <a:pt x="55" y="213"/>
                  </a:lnTo>
                  <a:lnTo>
                    <a:pt x="113" y="213"/>
                  </a:lnTo>
                  <a:lnTo>
                    <a:pt x="113" y="263"/>
                  </a:lnTo>
                  <a:lnTo>
                    <a:pt x="55" y="263"/>
                  </a:lnTo>
                  <a:lnTo>
                    <a:pt x="55" y="482"/>
                  </a:lnTo>
                  <a:lnTo>
                    <a:pt x="0" y="482"/>
                  </a:lnTo>
                  <a:lnTo>
                    <a:pt x="0" y="241"/>
                  </a:lnTo>
                  <a:lnTo>
                    <a:pt x="1" y="215"/>
                  </a:lnTo>
                  <a:lnTo>
                    <a:pt x="4" y="188"/>
                  </a:lnTo>
                  <a:lnTo>
                    <a:pt x="8" y="159"/>
                  </a:lnTo>
                  <a:lnTo>
                    <a:pt x="15" y="129"/>
                  </a:lnTo>
                  <a:lnTo>
                    <a:pt x="23" y="98"/>
                  </a:lnTo>
                  <a:lnTo>
                    <a:pt x="34" y="66"/>
                  </a:lnTo>
                  <a:lnTo>
                    <a:pt x="46" y="34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25" name="Freeform 13"/>
            <p:cNvSpPr>
              <a:spLocks noChangeAspect="1"/>
            </p:cNvSpPr>
            <p:nvPr userDrawn="1"/>
          </p:nvSpPr>
          <p:spPr bwMode="auto">
            <a:xfrm>
              <a:off x="4300" y="1445"/>
              <a:ext cx="121" cy="48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3" y="0"/>
                </a:cxn>
                <a:cxn ang="0">
                  <a:pos x="53" y="263"/>
                </a:cxn>
                <a:cxn ang="0">
                  <a:pos x="53" y="279"/>
                </a:cxn>
                <a:cxn ang="0">
                  <a:pos x="54" y="291"/>
                </a:cxn>
                <a:cxn ang="0">
                  <a:pos x="57" y="304"/>
                </a:cxn>
                <a:cxn ang="0">
                  <a:pos x="58" y="321"/>
                </a:cxn>
                <a:cxn ang="0">
                  <a:pos x="63" y="339"/>
                </a:cxn>
                <a:cxn ang="0">
                  <a:pos x="66" y="359"/>
                </a:cxn>
                <a:cxn ang="0">
                  <a:pos x="74" y="382"/>
                </a:cxn>
                <a:cxn ang="0">
                  <a:pos x="82" y="405"/>
                </a:cxn>
                <a:cxn ang="0">
                  <a:pos x="93" y="430"/>
                </a:cxn>
                <a:cxn ang="0">
                  <a:pos x="105" y="456"/>
                </a:cxn>
                <a:cxn ang="0">
                  <a:pos x="121" y="482"/>
                </a:cxn>
                <a:cxn ang="0">
                  <a:pos x="63" y="482"/>
                </a:cxn>
                <a:cxn ang="0">
                  <a:pos x="62" y="481"/>
                </a:cxn>
                <a:cxn ang="0">
                  <a:pos x="59" y="478"/>
                </a:cxn>
                <a:cxn ang="0">
                  <a:pos x="57" y="473"/>
                </a:cxn>
                <a:cxn ang="0">
                  <a:pos x="52" y="465"/>
                </a:cxn>
                <a:cxn ang="0">
                  <a:pos x="47" y="456"/>
                </a:cxn>
                <a:cxn ang="0">
                  <a:pos x="41" y="445"/>
                </a:cxn>
                <a:cxn ang="0">
                  <a:pos x="36" y="433"/>
                </a:cxn>
                <a:cxn ang="0">
                  <a:pos x="29" y="418"/>
                </a:cxn>
                <a:cxn ang="0">
                  <a:pos x="23" y="401"/>
                </a:cxn>
                <a:cxn ang="0">
                  <a:pos x="18" y="383"/>
                </a:cxn>
                <a:cxn ang="0">
                  <a:pos x="12" y="363"/>
                </a:cxn>
                <a:cxn ang="0">
                  <a:pos x="8" y="342"/>
                </a:cxn>
                <a:cxn ang="0">
                  <a:pos x="4" y="319"/>
                </a:cxn>
                <a:cxn ang="0">
                  <a:pos x="1" y="294"/>
                </a:cxn>
                <a:cxn ang="0">
                  <a:pos x="0" y="268"/>
                </a:cxn>
                <a:cxn ang="0">
                  <a:pos x="0" y="0"/>
                </a:cxn>
              </a:cxnLst>
              <a:rect l="0" t="0" r="r" b="b"/>
              <a:pathLst>
                <a:path w="121" h="482">
                  <a:moveTo>
                    <a:pt x="0" y="0"/>
                  </a:moveTo>
                  <a:lnTo>
                    <a:pt x="53" y="0"/>
                  </a:lnTo>
                  <a:lnTo>
                    <a:pt x="53" y="263"/>
                  </a:lnTo>
                  <a:lnTo>
                    <a:pt x="53" y="279"/>
                  </a:lnTo>
                  <a:lnTo>
                    <a:pt x="54" y="291"/>
                  </a:lnTo>
                  <a:lnTo>
                    <a:pt x="57" y="304"/>
                  </a:lnTo>
                  <a:lnTo>
                    <a:pt x="58" y="321"/>
                  </a:lnTo>
                  <a:lnTo>
                    <a:pt x="63" y="339"/>
                  </a:lnTo>
                  <a:lnTo>
                    <a:pt x="66" y="359"/>
                  </a:lnTo>
                  <a:lnTo>
                    <a:pt x="74" y="382"/>
                  </a:lnTo>
                  <a:lnTo>
                    <a:pt x="82" y="405"/>
                  </a:lnTo>
                  <a:lnTo>
                    <a:pt x="93" y="430"/>
                  </a:lnTo>
                  <a:lnTo>
                    <a:pt x="105" y="456"/>
                  </a:lnTo>
                  <a:lnTo>
                    <a:pt x="121" y="482"/>
                  </a:lnTo>
                  <a:lnTo>
                    <a:pt x="63" y="482"/>
                  </a:lnTo>
                  <a:lnTo>
                    <a:pt x="62" y="481"/>
                  </a:lnTo>
                  <a:lnTo>
                    <a:pt x="59" y="478"/>
                  </a:lnTo>
                  <a:lnTo>
                    <a:pt x="57" y="473"/>
                  </a:lnTo>
                  <a:lnTo>
                    <a:pt x="52" y="465"/>
                  </a:lnTo>
                  <a:lnTo>
                    <a:pt x="47" y="456"/>
                  </a:lnTo>
                  <a:lnTo>
                    <a:pt x="41" y="445"/>
                  </a:lnTo>
                  <a:lnTo>
                    <a:pt x="36" y="433"/>
                  </a:lnTo>
                  <a:lnTo>
                    <a:pt x="29" y="418"/>
                  </a:lnTo>
                  <a:lnTo>
                    <a:pt x="23" y="401"/>
                  </a:lnTo>
                  <a:lnTo>
                    <a:pt x="18" y="383"/>
                  </a:lnTo>
                  <a:lnTo>
                    <a:pt x="12" y="363"/>
                  </a:lnTo>
                  <a:lnTo>
                    <a:pt x="8" y="342"/>
                  </a:lnTo>
                  <a:lnTo>
                    <a:pt x="4" y="319"/>
                  </a:lnTo>
                  <a:lnTo>
                    <a:pt x="1" y="294"/>
                  </a:lnTo>
                  <a:lnTo>
                    <a:pt x="0" y="2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26" name="Rectangle 14"/>
            <p:cNvSpPr>
              <a:spLocks noChangeAspect="1" noChangeArrowheads="1"/>
            </p:cNvSpPr>
            <p:nvPr userDrawn="1"/>
          </p:nvSpPr>
          <p:spPr bwMode="auto">
            <a:xfrm>
              <a:off x="3962" y="1445"/>
              <a:ext cx="56" cy="48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27" name="Freeform 15"/>
            <p:cNvSpPr>
              <a:spLocks noChangeAspect="1"/>
            </p:cNvSpPr>
            <p:nvPr userDrawn="1"/>
          </p:nvSpPr>
          <p:spPr bwMode="auto">
            <a:xfrm>
              <a:off x="4038" y="1445"/>
              <a:ext cx="95" cy="24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7" y="0"/>
                </a:cxn>
                <a:cxn ang="0">
                  <a:pos x="70" y="23"/>
                </a:cxn>
                <a:cxn ang="0">
                  <a:pos x="81" y="45"/>
                </a:cxn>
                <a:cxn ang="0">
                  <a:pos x="88" y="66"/>
                </a:cxn>
                <a:cxn ang="0">
                  <a:pos x="93" y="87"/>
                </a:cxn>
                <a:cxn ang="0">
                  <a:pos x="94" y="106"/>
                </a:cxn>
                <a:cxn ang="0">
                  <a:pos x="95" y="125"/>
                </a:cxn>
                <a:cxn ang="0">
                  <a:pos x="94" y="143"/>
                </a:cxn>
                <a:cxn ang="0">
                  <a:pos x="92" y="161"/>
                </a:cxn>
                <a:cxn ang="0">
                  <a:pos x="87" y="177"/>
                </a:cxn>
                <a:cxn ang="0">
                  <a:pos x="82" y="191"/>
                </a:cxn>
                <a:cxn ang="0">
                  <a:pos x="77" y="204"/>
                </a:cxn>
                <a:cxn ang="0">
                  <a:pos x="73" y="214"/>
                </a:cxn>
                <a:cxn ang="0">
                  <a:pos x="68" y="224"/>
                </a:cxn>
                <a:cxn ang="0">
                  <a:pos x="63" y="232"/>
                </a:cxn>
                <a:cxn ang="0">
                  <a:pos x="61" y="237"/>
                </a:cxn>
                <a:cxn ang="0">
                  <a:pos x="58" y="240"/>
                </a:cxn>
                <a:cxn ang="0">
                  <a:pos x="57" y="241"/>
                </a:cxn>
                <a:cxn ang="0">
                  <a:pos x="0" y="241"/>
                </a:cxn>
                <a:cxn ang="0">
                  <a:pos x="13" y="221"/>
                </a:cxn>
                <a:cxn ang="0">
                  <a:pos x="23" y="202"/>
                </a:cxn>
                <a:cxn ang="0">
                  <a:pos x="31" y="182"/>
                </a:cxn>
                <a:cxn ang="0">
                  <a:pos x="36" y="163"/>
                </a:cxn>
                <a:cxn ang="0">
                  <a:pos x="39" y="143"/>
                </a:cxn>
                <a:cxn ang="0">
                  <a:pos x="40" y="124"/>
                </a:cxn>
                <a:cxn ang="0">
                  <a:pos x="39" y="107"/>
                </a:cxn>
                <a:cxn ang="0">
                  <a:pos x="37" y="91"/>
                </a:cxn>
                <a:cxn ang="0">
                  <a:pos x="34" y="75"/>
                </a:cxn>
                <a:cxn ang="0">
                  <a:pos x="29" y="61"/>
                </a:cxn>
                <a:cxn ang="0">
                  <a:pos x="25" y="48"/>
                </a:cxn>
                <a:cxn ang="0">
                  <a:pos x="20" y="36"/>
                </a:cxn>
                <a:cxn ang="0">
                  <a:pos x="15" y="26"/>
                </a:cxn>
                <a:cxn ang="0">
                  <a:pos x="10" y="17"/>
                </a:cxn>
                <a:cxn ang="0">
                  <a:pos x="6" y="10"/>
                </a:cxn>
                <a:cxn ang="0">
                  <a:pos x="3" y="4"/>
                </a:cxn>
                <a:cxn ang="0">
                  <a:pos x="1" y="2"/>
                </a:cxn>
                <a:cxn ang="0">
                  <a:pos x="0" y="0"/>
                </a:cxn>
              </a:cxnLst>
              <a:rect l="0" t="0" r="r" b="b"/>
              <a:pathLst>
                <a:path w="95" h="241">
                  <a:moveTo>
                    <a:pt x="0" y="0"/>
                  </a:moveTo>
                  <a:lnTo>
                    <a:pt x="57" y="0"/>
                  </a:lnTo>
                  <a:lnTo>
                    <a:pt x="70" y="23"/>
                  </a:lnTo>
                  <a:lnTo>
                    <a:pt x="81" y="45"/>
                  </a:lnTo>
                  <a:lnTo>
                    <a:pt x="88" y="66"/>
                  </a:lnTo>
                  <a:lnTo>
                    <a:pt x="93" y="87"/>
                  </a:lnTo>
                  <a:lnTo>
                    <a:pt x="94" y="106"/>
                  </a:lnTo>
                  <a:lnTo>
                    <a:pt x="95" y="125"/>
                  </a:lnTo>
                  <a:lnTo>
                    <a:pt x="94" y="143"/>
                  </a:lnTo>
                  <a:lnTo>
                    <a:pt x="92" y="161"/>
                  </a:lnTo>
                  <a:lnTo>
                    <a:pt x="87" y="177"/>
                  </a:lnTo>
                  <a:lnTo>
                    <a:pt x="82" y="191"/>
                  </a:lnTo>
                  <a:lnTo>
                    <a:pt x="77" y="204"/>
                  </a:lnTo>
                  <a:lnTo>
                    <a:pt x="73" y="214"/>
                  </a:lnTo>
                  <a:lnTo>
                    <a:pt x="68" y="224"/>
                  </a:lnTo>
                  <a:lnTo>
                    <a:pt x="63" y="232"/>
                  </a:lnTo>
                  <a:lnTo>
                    <a:pt x="61" y="237"/>
                  </a:lnTo>
                  <a:lnTo>
                    <a:pt x="58" y="240"/>
                  </a:lnTo>
                  <a:lnTo>
                    <a:pt x="57" y="241"/>
                  </a:lnTo>
                  <a:lnTo>
                    <a:pt x="0" y="241"/>
                  </a:lnTo>
                  <a:lnTo>
                    <a:pt x="13" y="221"/>
                  </a:lnTo>
                  <a:lnTo>
                    <a:pt x="23" y="202"/>
                  </a:lnTo>
                  <a:lnTo>
                    <a:pt x="31" y="182"/>
                  </a:lnTo>
                  <a:lnTo>
                    <a:pt x="36" y="163"/>
                  </a:lnTo>
                  <a:lnTo>
                    <a:pt x="39" y="143"/>
                  </a:lnTo>
                  <a:lnTo>
                    <a:pt x="40" y="124"/>
                  </a:lnTo>
                  <a:lnTo>
                    <a:pt x="39" y="107"/>
                  </a:lnTo>
                  <a:lnTo>
                    <a:pt x="37" y="91"/>
                  </a:lnTo>
                  <a:lnTo>
                    <a:pt x="34" y="75"/>
                  </a:lnTo>
                  <a:lnTo>
                    <a:pt x="29" y="61"/>
                  </a:lnTo>
                  <a:lnTo>
                    <a:pt x="25" y="48"/>
                  </a:lnTo>
                  <a:lnTo>
                    <a:pt x="20" y="36"/>
                  </a:lnTo>
                  <a:lnTo>
                    <a:pt x="15" y="26"/>
                  </a:lnTo>
                  <a:lnTo>
                    <a:pt x="10" y="17"/>
                  </a:lnTo>
                  <a:lnTo>
                    <a:pt x="6" y="10"/>
                  </a:lnTo>
                  <a:lnTo>
                    <a:pt x="3" y="4"/>
                  </a:lnTo>
                  <a:lnTo>
                    <a:pt x="1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14" name="Picture 13" descr="dias_color_proposals_0142_3D_medium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994464"/>
            <a:ext cx="1828800" cy="7111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81400" y="6172200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81400" y="6172200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AndTx" preserve="1">
  <p:cSld name="Title, Ch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sz="half" idx="1"/>
          </p:nvPr>
        </p:nvSpPr>
        <p:spPr>
          <a:xfrm>
            <a:off x="457200" y="1219200"/>
            <a:ext cx="4038600" cy="4906963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219200"/>
            <a:ext cx="4038600" cy="4906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581400" y="6172200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438400" cy="476250"/>
          </a:xfrm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19200"/>
            <a:ext cx="4038600" cy="4906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06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581400" y="6172200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438400" cy="476250"/>
          </a:xfrm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81400" y="6172200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438400" cy="476250"/>
          </a:xfrm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81400" y="6172200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81400" y="6172200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06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06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581400" y="6172200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3581400" y="6172200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581400" y="6172200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3581400" y="6172200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581400" y="6172200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581400" y="6172200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4906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438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232" name="Group 208"/>
          <p:cNvGrpSpPr>
            <a:grpSpLocks noChangeAspect="1"/>
          </p:cNvGrpSpPr>
          <p:nvPr/>
        </p:nvGrpSpPr>
        <p:grpSpPr bwMode="auto">
          <a:xfrm>
            <a:off x="8093075" y="0"/>
            <a:ext cx="1050925" cy="301625"/>
            <a:chOff x="3269" y="1445"/>
            <a:chExt cx="1680" cy="482"/>
          </a:xfrm>
        </p:grpSpPr>
        <p:sp>
          <p:nvSpPr>
            <p:cNvPr id="1224" name="Rectangle 200"/>
            <p:cNvSpPr>
              <a:spLocks noChangeAspect="1" noChangeArrowheads="1"/>
            </p:cNvSpPr>
            <p:nvPr userDrawn="1"/>
          </p:nvSpPr>
          <p:spPr bwMode="auto">
            <a:xfrm>
              <a:off x="3269" y="1445"/>
              <a:ext cx="1680" cy="48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25" name="Freeform 201"/>
            <p:cNvSpPr>
              <a:spLocks noChangeAspect="1"/>
            </p:cNvSpPr>
            <p:nvPr userDrawn="1"/>
          </p:nvSpPr>
          <p:spPr bwMode="auto">
            <a:xfrm>
              <a:off x="3269" y="1445"/>
              <a:ext cx="545" cy="48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45" y="0"/>
                </a:cxn>
                <a:cxn ang="0">
                  <a:pos x="530" y="35"/>
                </a:cxn>
                <a:cxn ang="0">
                  <a:pos x="515" y="70"/>
                </a:cxn>
                <a:cxn ang="0">
                  <a:pos x="505" y="103"/>
                </a:cxn>
                <a:cxn ang="0">
                  <a:pos x="496" y="134"/>
                </a:cxn>
                <a:cxn ang="0">
                  <a:pos x="490" y="166"/>
                </a:cxn>
                <a:cxn ang="0">
                  <a:pos x="485" y="196"/>
                </a:cxn>
                <a:cxn ang="0">
                  <a:pos x="482" y="224"/>
                </a:cxn>
                <a:cxn ang="0">
                  <a:pos x="482" y="251"/>
                </a:cxn>
                <a:cxn ang="0">
                  <a:pos x="482" y="277"/>
                </a:cxn>
                <a:cxn ang="0">
                  <a:pos x="485" y="302"/>
                </a:cxn>
                <a:cxn ang="0">
                  <a:pos x="488" y="325"/>
                </a:cxn>
                <a:cxn ang="0">
                  <a:pos x="491" y="347"/>
                </a:cxn>
                <a:cxn ang="0">
                  <a:pos x="496" y="368"/>
                </a:cxn>
                <a:cxn ang="0">
                  <a:pos x="502" y="387"/>
                </a:cxn>
                <a:cxn ang="0">
                  <a:pos x="508" y="404"/>
                </a:cxn>
                <a:cxn ang="0">
                  <a:pos x="514" y="419"/>
                </a:cxn>
                <a:cxn ang="0">
                  <a:pos x="520" y="433"/>
                </a:cxn>
                <a:cxn ang="0">
                  <a:pos x="526" y="446"/>
                </a:cxn>
                <a:cxn ang="0">
                  <a:pos x="530" y="456"/>
                </a:cxn>
                <a:cxn ang="0">
                  <a:pos x="536" y="465"/>
                </a:cxn>
                <a:cxn ang="0">
                  <a:pos x="539" y="472"/>
                </a:cxn>
                <a:cxn ang="0">
                  <a:pos x="545" y="479"/>
                </a:cxn>
                <a:cxn ang="0">
                  <a:pos x="545" y="480"/>
                </a:cxn>
                <a:cxn ang="0">
                  <a:pos x="0" y="480"/>
                </a:cxn>
                <a:cxn ang="0">
                  <a:pos x="0" y="0"/>
                </a:cxn>
              </a:cxnLst>
              <a:rect l="0" t="0" r="r" b="b"/>
              <a:pathLst>
                <a:path w="545" h="480">
                  <a:moveTo>
                    <a:pt x="0" y="0"/>
                  </a:moveTo>
                  <a:lnTo>
                    <a:pt x="545" y="0"/>
                  </a:lnTo>
                  <a:lnTo>
                    <a:pt x="530" y="35"/>
                  </a:lnTo>
                  <a:lnTo>
                    <a:pt x="515" y="70"/>
                  </a:lnTo>
                  <a:lnTo>
                    <a:pt x="505" y="103"/>
                  </a:lnTo>
                  <a:lnTo>
                    <a:pt x="496" y="134"/>
                  </a:lnTo>
                  <a:lnTo>
                    <a:pt x="490" y="166"/>
                  </a:lnTo>
                  <a:lnTo>
                    <a:pt x="485" y="196"/>
                  </a:lnTo>
                  <a:lnTo>
                    <a:pt x="482" y="224"/>
                  </a:lnTo>
                  <a:lnTo>
                    <a:pt x="482" y="251"/>
                  </a:lnTo>
                  <a:lnTo>
                    <a:pt x="482" y="277"/>
                  </a:lnTo>
                  <a:lnTo>
                    <a:pt x="485" y="302"/>
                  </a:lnTo>
                  <a:lnTo>
                    <a:pt x="488" y="325"/>
                  </a:lnTo>
                  <a:lnTo>
                    <a:pt x="491" y="347"/>
                  </a:lnTo>
                  <a:lnTo>
                    <a:pt x="496" y="368"/>
                  </a:lnTo>
                  <a:lnTo>
                    <a:pt x="502" y="387"/>
                  </a:lnTo>
                  <a:lnTo>
                    <a:pt x="508" y="404"/>
                  </a:lnTo>
                  <a:lnTo>
                    <a:pt x="514" y="419"/>
                  </a:lnTo>
                  <a:lnTo>
                    <a:pt x="520" y="433"/>
                  </a:lnTo>
                  <a:lnTo>
                    <a:pt x="526" y="446"/>
                  </a:lnTo>
                  <a:lnTo>
                    <a:pt x="530" y="456"/>
                  </a:lnTo>
                  <a:lnTo>
                    <a:pt x="536" y="465"/>
                  </a:lnTo>
                  <a:lnTo>
                    <a:pt x="539" y="472"/>
                  </a:lnTo>
                  <a:lnTo>
                    <a:pt x="545" y="479"/>
                  </a:lnTo>
                  <a:lnTo>
                    <a:pt x="545" y="480"/>
                  </a:lnTo>
                  <a:lnTo>
                    <a:pt x="0" y="4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6323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26" name="Freeform 202"/>
            <p:cNvSpPr>
              <a:spLocks noChangeAspect="1"/>
            </p:cNvSpPr>
            <p:nvPr userDrawn="1"/>
          </p:nvSpPr>
          <p:spPr bwMode="auto">
            <a:xfrm>
              <a:off x="4397" y="1445"/>
              <a:ext cx="552" cy="48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52" y="0"/>
                </a:cxn>
                <a:cxn ang="0">
                  <a:pos x="551" y="480"/>
                </a:cxn>
                <a:cxn ang="0">
                  <a:pos x="67" y="480"/>
                </a:cxn>
                <a:cxn ang="0">
                  <a:pos x="51" y="454"/>
                </a:cxn>
                <a:cxn ang="0">
                  <a:pos x="39" y="428"/>
                </a:cxn>
                <a:cxn ang="0">
                  <a:pos x="28" y="404"/>
                </a:cxn>
                <a:cxn ang="0">
                  <a:pos x="20" y="381"/>
                </a:cxn>
                <a:cxn ang="0">
                  <a:pos x="13" y="358"/>
                </a:cxn>
                <a:cxn ang="0">
                  <a:pos x="8" y="338"/>
                </a:cxn>
                <a:cxn ang="0">
                  <a:pos x="5" y="320"/>
                </a:cxn>
                <a:cxn ang="0">
                  <a:pos x="2" y="303"/>
                </a:cxn>
                <a:cxn ang="0">
                  <a:pos x="1" y="290"/>
                </a:cxn>
                <a:cxn ang="0">
                  <a:pos x="0" y="278"/>
                </a:cxn>
                <a:cxn ang="0">
                  <a:pos x="0" y="0"/>
                </a:cxn>
              </a:cxnLst>
              <a:rect l="0" t="0" r="r" b="b"/>
              <a:pathLst>
                <a:path w="552" h="480">
                  <a:moveTo>
                    <a:pt x="0" y="0"/>
                  </a:moveTo>
                  <a:lnTo>
                    <a:pt x="552" y="0"/>
                  </a:lnTo>
                  <a:lnTo>
                    <a:pt x="551" y="480"/>
                  </a:lnTo>
                  <a:lnTo>
                    <a:pt x="67" y="480"/>
                  </a:lnTo>
                  <a:lnTo>
                    <a:pt x="51" y="454"/>
                  </a:lnTo>
                  <a:lnTo>
                    <a:pt x="39" y="428"/>
                  </a:lnTo>
                  <a:lnTo>
                    <a:pt x="28" y="404"/>
                  </a:lnTo>
                  <a:lnTo>
                    <a:pt x="20" y="381"/>
                  </a:lnTo>
                  <a:lnTo>
                    <a:pt x="13" y="358"/>
                  </a:lnTo>
                  <a:lnTo>
                    <a:pt x="8" y="338"/>
                  </a:lnTo>
                  <a:lnTo>
                    <a:pt x="5" y="320"/>
                  </a:lnTo>
                  <a:lnTo>
                    <a:pt x="2" y="303"/>
                  </a:lnTo>
                  <a:lnTo>
                    <a:pt x="1" y="290"/>
                  </a:lnTo>
                  <a:lnTo>
                    <a:pt x="0" y="2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6323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27" name="Freeform 203"/>
            <p:cNvSpPr>
              <a:spLocks noChangeAspect="1"/>
            </p:cNvSpPr>
            <p:nvPr userDrawn="1"/>
          </p:nvSpPr>
          <p:spPr bwMode="auto">
            <a:xfrm>
              <a:off x="3797" y="1445"/>
              <a:ext cx="121" cy="482"/>
            </a:xfrm>
            <a:custGeom>
              <a:avLst/>
              <a:gdLst/>
              <a:ahLst/>
              <a:cxnLst>
                <a:cxn ang="0">
                  <a:pos x="63" y="0"/>
                </a:cxn>
                <a:cxn ang="0">
                  <a:pos x="121" y="0"/>
                </a:cxn>
                <a:cxn ang="0">
                  <a:pos x="120" y="2"/>
                </a:cxn>
                <a:cxn ang="0">
                  <a:pos x="118" y="4"/>
                </a:cxn>
                <a:cxn ang="0">
                  <a:pos x="115" y="11"/>
                </a:cxn>
                <a:cxn ang="0">
                  <a:pos x="111" y="18"/>
                </a:cxn>
                <a:cxn ang="0">
                  <a:pos x="106" y="29"/>
                </a:cxn>
                <a:cxn ang="0">
                  <a:pos x="101" y="41"/>
                </a:cxn>
                <a:cxn ang="0">
                  <a:pos x="95" y="54"/>
                </a:cxn>
                <a:cxn ang="0">
                  <a:pos x="89" y="68"/>
                </a:cxn>
                <a:cxn ang="0">
                  <a:pos x="84" y="84"/>
                </a:cxn>
                <a:cxn ang="0">
                  <a:pos x="78" y="101"/>
                </a:cxn>
                <a:cxn ang="0">
                  <a:pos x="72" y="118"/>
                </a:cxn>
                <a:cxn ang="0">
                  <a:pos x="67" y="137"/>
                </a:cxn>
                <a:cxn ang="0">
                  <a:pos x="63" y="156"/>
                </a:cxn>
                <a:cxn ang="0">
                  <a:pos x="60" y="175"/>
                </a:cxn>
                <a:cxn ang="0">
                  <a:pos x="58" y="194"/>
                </a:cxn>
                <a:cxn ang="0">
                  <a:pos x="56" y="213"/>
                </a:cxn>
                <a:cxn ang="0">
                  <a:pos x="114" y="213"/>
                </a:cxn>
                <a:cxn ang="0">
                  <a:pos x="114" y="263"/>
                </a:cxn>
                <a:cxn ang="0">
                  <a:pos x="54" y="263"/>
                </a:cxn>
                <a:cxn ang="0">
                  <a:pos x="54" y="279"/>
                </a:cxn>
                <a:cxn ang="0">
                  <a:pos x="55" y="291"/>
                </a:cxn>
                <a:cxn ang="0">
                  <a:pos x="56" y="304"/>
                </a:cxn>
                <a:cxn ang="0">
                  <a:pos x="59" y="321"/>
                </a:cxn>
                <a:cxn ang="0">
                  <a:pos x="63" y="339"/>
                </a:cxn>
                <a:cxn ang="0">
                  <a:pos x="67" y="359"/>
                </a:cxn>
                <a:cxn ang="0">
                  <a:pos x="74" y="382"/>
                </a:cxn>
                <a:cxn ang="0">
                  <a:pos x="82" y="405"/>
                </a:cxn>
                <a:cxn ang="0">
                  <a:pos x="93" y="430"/>
                </a:cxn>
                <a:cxn ang="0">
                  <a:pos x="105" y="456"/>
                </a:cxn>
                <a:cxn ang="0">
                  <a:pos x="121" y="482"/>
                </a:cxn>
                <a:cxn ang="0">
                  <a:pos x="63" y="482"/>
                </a:cxn>
                <a:cxn ang="0">
                  <a:pos x="62" y="481"/>
                </a:cxn>
                <a:cxn ang="0">
                  <a:pos x="57" y="473"/>
                </a:cxn>
                <a:cxn ang="0">
                  <a:pos x="53" y="466"/>
                </a:cxn>
                <a:cxn ang="0">
                  <a:pos x="48" y="458"/>
                </a:cxn>
                <a:cxn ang="0">
                  <a:pos x="43" y="447"/>
                </a:cxn>
                <a:cxn ang="0">
                  <a:pos x="37" y="435"/>
                </a:cxn>
                <a:cxn ang="0">
                  <a:pos x="31" y="421"/>
                </a:cxn>
                <a:cxn ang="0">
                  <a:pos x="26" y="404"/>
                </a:cxn>
                <a:cxn ang="0">
                  <a:pos x="20" y="387"/>
                </a:cxn>
                <a:cxn ang="0">
                  <a:pos x="15" y="368"/>
                </a:cxn>
                <a:cxn ang="0">
                  <a:pos x="10" y="348"/>
                </a:cxn>
                <a:cxn ang="0">
                  <a:pos x="6" y="326"/>
                </a:cxn>
                <a:cxn ang="0">
                  <a:pos x="3" y="303"/>
                </a:cxn>
                <a:cxn ang="0">
                  <a:pos x="1" y="279"/>
                </a:cxn>
                <a:cxn ang="0">
                  <a:pos x="0" y="252"/>
                </a:cxn>
                <a:cxn ang="0">
                  <a:pos x="1" y="224"/>
                </a:cxn>
                <a:cxn ang="0">
                  <a:pos x="4" y="196"/>
                </a:cxn>
                <a:cxn ang="0">
                  <a:pos x="8" y="166"/>
                </a:cxn>
                <a:cxn ang="0">
                  <a:pos x="14" y="134"/>
                </a:cxn>
                <a:cxn ang="0">
                  <a:pos x="23" y="103"/>
                </a:cxn>
                <a:cxn ang="0">
                  <a:pos x="33" y="70"/>
                </a:cxn>
                <a:cxn ang="0">
                  <a:pos x="47" y="35"/>
                </a:cxn>
                <a:cxn ang="0">
                  <a:pos x="63" y="0"/>
                </a:cxn>
              </a:cxnLst>
              <a:rect l="0" t="0" r="r" b="b"/>
              <a:pathLst>
                <a:path w="121" h="482">
                  <a:moveTo>
                    <a:pt x="63" y="0"/>
                  </a:moveTo>
                  <a:lnTo>
                    <a:pt x="121" y="0"/>
                  </a:lnTo>
                  <a:lnTo>
                    <a:pt x="120" y="2"/>
                  </a:lnTo>
                  <a:lnTo>
                    <a:pt x="118" y="4"/>
                  </a:lnTo>
                  <a:lnTo>
                    <a:pt x="115" y="11"/>
                  </a:lnTo>
                  <a:lnTo>
                    <a:pt x="111" y="18"/>
                  </a:lnTo>
                  <a:lnTo>
                    <a:pt x="106" y="29"/>
                  </a:lnTo>
                  <a:lnTo>
                    <a:pt x="101" y="41"/>
                  </a:lnTo>
                  <a:lnTo>
                    <a:pt x="95" y="54"/>
                  </a:lnTo>
                  <a:lnTo>
                    <a:pt x="89" y="68"/>
                  </a:lnTo>
                  <a:lnTo>
                    <a:pt x="84" y="84"/>
                  </a:lnTo>
                  <a:lnTo>
                    <a:pt x="78" y="101"/>
                  </a:lnTo>
                  <a:lnTo>
                    <a:pt x="72" y="118"/>
                  </a:lnTo>
                  <a:lnTo>
                    <a:pt x="67" y="137"/>
                  </a:lnTo>
                  <a:lnTo>
                    <a:pt x="63" y="156"/>
                  </a:lnTo>
                  <a:lnTo>
                    <a:pt x="60" y="175"/>
                  </a:lnTo>
                  <a:lnTo>
                    <a:pt x="58" y="194"/>
                  </a:lnTo>
                  <a:lnTo>
                    <a:pt x="56" y="213"/>
                  </a:lnTo>
                  <a:lnTo>
                    <a:pt x="114" y="213"/>
                  </a:lnTo>
                  <a:lnTo>
                    <a:pt x="114" y="263"/>
                  </a:lnTo>
                  <a:lnTo>
                    <a:pt x="54" y="263"/>
                  </a:lnTo>
                  <a:lnTo>
                    <a:pt x="54" y="279"/>
                  </a:lnTo>
                  <a:lnTo>
                    <a:pt x="55" y="291"/>
                  </a:lnTo>
                  <a:lnTo>
                    <a:pt x="56" y="304"/>
                  </a:lnTo>
                  <a:lnTo>
                    <a:pt x="59" y="321"/>
                  </a:lnTo>
                  <a:lnTo>
                    <a:pt x="63" y="339"/>
                  </a:lnTo>
                  <a:lnTo>
                    <a:pt x="67" y="359"/>
                  </a:lnTo>
                  <a:lnTo>
                    <a:pt x="74" y="382"/>
                  </a:lnTo>
                  <a:lnTo>
                    <a:pt x="82" y="405"/>
                  </a:lnTo>
                  <a:lnTo>
                    <a:pt x="93" y="430"/>
                  </a:lnTo>
                  <a:lnTo>
                    <a:pt x="105" y="456"/>
                  </a:lnTo>
                  <a:lnTo>
                    <a:pt x="121" y="482"/>
                  </a:lnTo>
                  <a:lnTo>
                    <a:pt x="63" y="482"/>
                  </a:lnTo>
                  <a:lnTo>
                    <a:pt x="62" y="481"/>
                  </a:lnTo>
                  <a:lnTo>
                    <a:pt x="57" y="473"/>
                  </a:lnTo>
                  <a:lnTo>
                    <a:pt x="53" y="466"/>
                  </a:lnTo>
                  <a:lnTo>
                    <a:pt x="48" y="458"/>
                  </a:lnTo>
                  <a:lnTo>
                    <a:pt x="43" y="447"/>
                  </a:lnTo>
                  <a:lnTo>
                    <a:pt x="37" y="435"/>
                  </a:lnTo>
                  <a:lnTo>
                    <a:pt x="31" y="421"/>
                  </a:lnTo>
                  <a:lnTo>
                    <a:pt x="26" y="404"/>
                  </a:lnTo>
                  <a:lnTo>
                    <a:pt x="20" y="387"/>
                  </a:lnTo>
                  <a:lnTo>
                    <a:pt x="15" y="368"/>
                  </a:lnTo>
                  <a:lnTo>
                    <a:pt x="10" y="348"/>
                  </a:lnTo>
                  <a:lnTo>
                    <a:pt x="6" y="326"/>
                  </a:lnTo>
                  <a:lnTo>
                    <a:pt x="3" y="303"/>
                  </a:lnTo>
                  <a:lnTo>
                    <a:pt x="1" y="279"/>
                  </a:lnTo>
                  <a:lnTo>
                    <a:pt x="0" y="252"/>
                  </a:lnTo>
                  <a:lnTo>
                    <a:pt x="1" y="224"/>
                  </a:lnTo>
                  <a:lnTo>
                    <a:pt x="4" y="196"/>
                  </a:lnTo>
                  <a:lnTo>
                    <a:pt x="8" y="166"/>
                  </a:lnTo>
                  <a:lnTo>
                    <a:pt x="14" y="134"/>
                  </a:lnTo>
                  <a:lnTo>
                    <a:pt x="23" y="103"/>
                  </a:lnTo>
                  <a:lnTo>
                    <a:pt x="33" y="70"/>
                  </a:lnTo>
                  <a:lnTo>
                    <a:pt x="47" y="35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28" name="Freeform 204"/>
            <p:cNvSpPr>
              <a:spLocks noChangeAspect="1"/>
            </p:cNvSpPr>
            <p:nvPr userDrawn="1"/>
          </p:nvSpPr>
          <p:spPr bwMode="auto">
            <a:xfrm>
              <a:off x="4157" y="1445"/>
              <a:ext cx="120" cy="482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120" y="0"/>
                </a:cxn>
                <a:cxn ang="0">
                  <a:pos x="119" y="2"/>
                </a:cxn>
                <a:cxn ang="0">
                  <a:pos x="117" y="4"/>
                </a:cxn>
                <a:cxn ang="0">
                  <a:pos x="114" y="11"/>
                </a:cxn>
                <a:cxn ang="0">
                  <a:pos x="110" y="18"/>
                </a:cxn>
                <a:cxn ang="0">
                  <a:pos x="106" y="29"/>
                </a:cxn>
                <a:cxn ang="0">
                  <a:pos x="100" y="41"/>
                </a:cxn>
                <a:cxn ang="0">
                  <a:pos x="94" y="54"/>
                </a:cxn>
                <a:cxn ang="0">
                  <a:pos x="89" y="68"/>
                </a:cxn>
                <a:cxn ang="0">
                  <a:pos x="82" y="84"/>
                </a:cxn>
                <a:cxn ang="0">
                  <a:pos x="71" y="118"/>
                </a:cxn>
                <a:cxn ang="0">
                  <a:pos x="62" y="156"/>
                </a:cxn>
                <a:cxn ang="0">
                  <a:pos x="59" y="175"/>
                </a:cxn>
                <a:cxn ang="0">
                  <a:pos x="56" y="194"/>
                </a:cxn>
                <a:cxn ang="0">
                  <a:pos x="55" y="213"/>
                </a:cxn>
                <a:cxn ang="0">
                  <a:pos x="113" y="213"/>
                </a:cxn>
                <a:cxn ang="0">
                  <a:pos x="113" y="263"/>
                </a:cxn>
                <a:cxn ang="0">
                  <a:pos x="55" y="263"/>
                </a:cxn>
                <a:cxn ang="0">
                  <a:pos x="55" y="482"/>
                </a:cxn>
                <a:cxn ang="0">
                  <a:pos x="0" y="482"/>
                </a:cxn>
                <a:cxn ang="0">
                  <a:pos x="0" y="241"/>
                </a:cxn>
                <a:cxn ang="0">
                  <a:pos x="1" y="215"/>
                </a:cxn>
                <a:cxn ang="0">
                  <a:pos x="4" y="188"/>
                </a:cxn>
                <a:cxn ang="0">
                  <a:pos x="8" y="159"/>
                </a:cxn>
                <a:cxn ang="0">
                  <a:pos x="15" y="129"/>
                </a:cxn>
                <a:cxn ang="0">
                  <a:pos x="23" y="98"/>
                </a:cxn>
                <a:cxn ang="0">
                  <a:pos x="34" y="66"/>
                </a:cxn>
                <a:cxn ang="0">
                  <a:pos x="46" y="34"/>
                </a:cxn>
                <a:cxn ang="0">
                  <a:pos x="62" y="0"/>
                </a:cxn>
              </a:cxnLst>
              <a:rect l="0" t="0" r="r" b="b"/>
              <a:pathLst>
                <a:path w="120" h="482">
                  <a:moveTo>
                    <a:pt x="62" y="0"/>
                  </a:moveTo>
                  <a:lnTo>
                    <a:pt x="120" y="0"/>
                  </a:lnTo>
                  <a:lnTo>
                    <a:pt x="119" y="2"/>
                  </a:lnTo>
                  <a:lnTo>
                    <a:pt x="117" y="4"/>
                  </a:lnTo>
                  <a:lnTo>
                    <a:pt x="114" y="11"/>
                  </a:lnTo>
                  <a:lnTo>
                    <a:pt x="110" y="18"/>
                  </a:lnTo>
                  <a:lnTo>
                    <a:pt x="106" y="29"/>
                  </a:lnTo>
                  <a:lnTo>
                    <a:pt x="100" y="41"/>
                  </a:lnTo>
                  <a:lnTo>
                    <a:pt x="94" y="54"/>
                  </a:lnTo>
                  <a:lnTo>
                    <a:pt x="89" y="68"/>
                  </a:lnTo>
                  <a:lnTo>
                    <a:pt x="82" y="84"/>
                  </a:lnTo>
                  <a:lnTo>
                    <a:pt x="71" y="118"/>
                  </a:lnTo>
                  <a:lnTo>
                    <a:pt x="62" y="156"/>
                  </a:lnTo>
                  <a:lnTo>
                    <a:pt x="59" y="175"/>
                  </a:lnTo>
                  <a:lnTo>
                    <a:pt x="56" y="194"/>
                  </a:lnTo>
                  <a:lnTo>
                    <a:pt x="55" y="213"/>
                  </a:lnTo>
                  <a:lnTo>
                    <a:pt x="113" y="213"/>
                  </a:lnTo>
                  <a:lnTo>
                    <a:pt x="113" y="263"/>
                  </a:lnTo>
                  <a:lnTo>
                    <a:pt x="55" y="263"/>
                  </a:lnTo>
                  <a:lnTo>
                    <a:pt x="55" y="482"/>
                  </a:lnTo>
                  <a:lnTo>
                    <a:pt x="0" y="482"/>
                  </a:lnTo>
                  <a:lnTo>
                    <a:pt x="0" y="241"/>
                  </a:lnTo>
                  <a:lnTo>
                    <a:pt x="1" y="215"/>
                  </a:lnTo>
                  <a:lnTo>
                    <a:pt x="4" y="188"/>
                  </a:lnTo>
                  <a:lnTo>
                    <a:pt x="8" y="159"/>
                  </a:lnTo>
                  <a:lnTo>
                    <a:pt x="15" y="129"/>
                  </a:lnTo>
                  <a:lnTo>
                    <a:pt x="23" y="98"/>
                  </a:lnTo>
                  <a:lnTo>
                    <a:pt x="34" y="66"/>
                  </a:lnTo>
                  <a:lnTo>
                    <a:pt x="46" y="34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29" name="Freeform 205"/>
            <p:cNvSpPr>
              <a:spLocks noChangeAspect="1"/>
            </p:cNvSpPr>
            <p:nvPr userDrawn="1"/>
          </p:nvSpPr>
          <p:spPr bwMode="auto">
            <a:xfrm>
              <a:off x="4300" y="1445"/>
              <a:ext cx="121" cy="48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3" y="0"/>
                </a:cxn>
                <a:cxn ang="0">
                  <a:pos x="53" y="263"/>
                </a:cxn>
                <a:cxn ang="0">
                  <a:pos x="53" y="279"/>
                </a:cxn>
                <a:cxn ang="0">
                  <a:pos x="54" y="291"/>
                </a:cxn>
                <a:cxn ang="0">
                  <a:pos x="57" y="304"/>
                </a:cxn>
                <a:cxn ang="0">
                  <a:pos x="58" y="321"/>
                </a:cxn>
                <a:cxn ang="0">
                  <a:pos x="63" y="339"/>
                </a:cxn>
                <a:cxn ang="0">
                  <a:pos x="66" y="359"/>
                </a:cxn>
                <a:cxn ang="0">
                  <a:pos x="74" y="382"/>
                </a:cxn>
                <a:cxn ang="0">
                  <a:pos x="82" y="405"/>
                </a:cxn>
                <a:cxn ang="0">
                  <a:pos x="93" y="430"/>
                </a:cxn>
                <a:cxn ang="0">
                  <a:pos x="105" y="456"/>
                </a:cxn>
                <a:cxn ang="0">
                  <a:pos x="121" y="482"/>
                </a:cxn>
                <a:cxn ang="0">
                  <a:pos x="63" y="482"/>
                </a:cxn>
                <a:cxn ang="0">
                  <a:pos x="62" y="481"/>
                </a:cxn>
                <a:cxn ang="0">
                  <a:pos x="59" y="478"/>
                </a:cxn>
                <a:cxn ang="0">
                  <a:pos x="57" y="473"/>
                </a:cxn>
                <a:cxn ang="0">
                  <a:pos x="52" y="465"/>
                </a:cxn>
                <a:cxn ang="0">
                  <a:pos x="47" y="456"/>
                </a:cxn>
                <a:cxn ang="0">
                  <a:pos x="41" y="445"/>
                </a:cxn>
                <a:cxn ang="0">
                  <a:pos x="36" y="433"/>
                </a:cxn>
                <a:cxn ang="0">
                  <a:pos x="29" y="418"/>
                </a:cxn>
                <a:cxn ang="0">
                  <a:pos x="23" y="401"/>
                </a:cxn>
                <a:cxn ang="0">
                  <a:pos x="18" y="383"/>
                </a:cxn>
                <a:cxn ang="0">
                  <a:pos x="12" y="363"/>
                </a:cxn>
                <a:cxn ang="0">
                  <a:pos x="8" y="342"/>
                </a:cxn>
                <a:cxn ang="0">
                  <a:pos x="4" y="319"/>
                </a:cxn>
                <a:cxn ang="0">
                  <a:pos x="1" y="294"/>
                </a:cxn>
                <a:cxn ang="0">
                  <a:pos x="0" y="268"/>
                </a:cxn>
                <a:cxn ang="0">
                  <a:pos x="0" y="0"/>
                </a:cxn>
              </a:cxnLst>
              <a:rect l="0" t="0" r="r" b="b"/>
              <a:pathLst>
                <a:path w="121" h="482">
                  <a:moveTo>
                    <a:pt x="0" y="0"/>
                  </a:moveTo>
                  <a:lnTo>
                    <a:pt x="53" y="0"/>
                  </a:lnTo>
                  <a:lnTo>
                    <a:pt x="53" y="263"/>
                  </a:lnTo>
                  <a:lnTo>
                    <a:pt x="53" y="279"/>
                  </a:lnTo>
                  <a:lnTo>
                    <a:pt x="54" y="291"/>
                  </a:lnTo>
                  <a:lnTo>
                    <a:pt x="57" y="304"/>
                  </a:lnTo>
                  <a:lnTo>
                    <a:pt x="58" y="321"/>
                  </a:lnTo>
                  <a:lnTo>
                    <a:pt x="63" y="339"/>
                  </a:lnTo>
                  <a:lnTo>
                    <a:pt x="66" y="359"/>
                  </a:lnTo>
                  <a:lnTo>
                    <a:pt x="74" y="382"/>
                  </a:lnTo>
                  <a:lnTo>
                    <a:pt x="82" y="405"/>
                  </a:lnTo>
                  <a:lnTo>
                    <a:pt x="93" y="430"/>
                  </a:lnTo>
                  <a:lnTo>
                    <a:pt x="105" y="456"/>
                  </a:lnTo>
                  <a:lnTo>
                    <a:pt x="121" y="482"/>
                  </a:lnTo>
                  <a:lnTo>
                    <a:pt x="63" y="482"/>
                  </a:lnTo>
                  <a:lnTo>
                    <a:pt x="62" y="481"/>
                  </a:lnTo>
                  <a:lnTo>
                    <a:pt x="59" y="478"/>
                  </a:lnTo>
                  <a:lnTo>
                    <a:pt x="57" y="473"/>
                  </a:lnTo>
                  <a:lnTo>
                    <a:pt x="52" y="465"/>
                  </a:lnTo>
                  <a:lnTo>
                    <a:pt x="47" y="456"/>
                  </a:lnTo>
                  <a:lnTo>
                    <a:pt x="41" y="445"/>
                  </a:lnTo>
                  <a:lnTo>
                    <a:pt x="36" y="433"/>
                  </a:lnTo>
                  <a:lnTo>
                    <a:pt x="29" y="418"/>
                  </a:lnTo>
                  <a:lnTo>
                    <a:pt x="23" y="401"/>
                  </a:lnTo>
                  <a:lnTo>
                    <a:pt x="18" y="383"/>
                  </a:lnTo>
                  <a:lnTo>
                    <a:pt x="12" y="363"/>
                  </a:lnTo>
                  <a:lnTo>
                    <a:pt x="8" y="342"/>
                  </a:lnTo>
                  <a:lnTo>
                    <a:pt x="4" y="319"/>
                  </a:lnTo>
                  <a:lnTo>
                    <a:pt x="1" y="294"/>
                  </a:lnTo>
                  <a:lnTo>
                    <a:pt x="0" y="2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0" name="Rectangle 206"/>
            <p:cNvSpPr>
              <a:spLocks noChangeAspect="1" noChangeArrowheads="1"/>
            </p:cNvSpPr>
            <p:nvPr userDrawn="1"/>
          </p:nvSpPr>
          <p:spPr bwMode="auto">
            <a:xfrm>
              <a:off x="3962" y="1445"/>
              <a:ext cx="56" cy="48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1" name="Freeform 207"/>
            <p:cNvSpPr>
              <a:spLocks noChangeAspect="1"/>
            </p:cNvSpPr>
            <p:nvPr userDrawn="1"/>
          </p:nvSpPr>
          <p:spPr bwMode="auto">
            <a:xfrm>
              <a:off x="4038" y="1445"/>
              <a:ext cx="95" cy="24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7" y="0"/>
                </a:cxn>
                <a:cxn ang="0">
                  <a:pos x="70" y="23"/>
                </a:cxn>
                <a:cxn ang="0">
                  <a:pos x="81" y="45"/>
                </a:cxn>
                <a:cxn ang="0">
                  <a:pos x="88" y="66"/>
                </a:cxn>
                <a:cxn ang="0">
                  <a:pos x="93" y="87"/>
                </a:cxn>
                <a:cxn ang="0">
                  <a:pos x="94" y="106"/>
                </a:cxn>
                <a:cxn ang="0">
                  <a:pos x="95" y="125"/>
                </a:cxn>
                <a:cxn ang="0">
                  <a:pos x="94" y="143"/>
                </a:cxn>
                <a:cxn ang="0">
                  <a:pos x="92" y="161"/>
                </a:cxn>
                <a:cxn ang="0">
                  <a:pos x="87" y="177"/>
                </a:cxn>
                <a:cxn ang="0">
                  <a:pos x="82" y="191"/>
                </a:cxn>
                <a:cxn ang="0">
                  <a:pos x="77" y="204"/>
                </a:cxn>
                <a:cxn ang="0">
                  <a:pos x="73" y="214"/>
                </a:cxn>
                <a:cxn ang="0">
                  <a:pos x="68" y="224"/>
                </a:cxn>
                <a:cxn ang="0">
                  <a:pos x="63" y="232"/>
                </a:cxn>
                <a:cxn ang="0">
                  <a:pos x="61" y="237"/>
                </a:cxn>
                <a:cxn ang="0">
                  <a:pos x="58" y="240"/>
                </a:cxn>
                <a:cxn ang="0">
                  <a:pos x="57" y="241"/>
                </a:cxn>
                <a:cxn ang="0">
                  <a:pos x="0" y="241"/>
                </a:cxn>
                <a:cxn ang="0">
                  <a:pos x="13" y="221"/>
                </a:cxn>
                <a:cxn ang="0">
                  <a:pos x="23" y="202"/>
                </a:cxn>
                <a:cxn ang="0">
                  <a:pos x="31" y="182"/>
                </a:cxn>
                <a:cxn ang="0">
                  <a:pos x="36" y="163"/>
                </a:cxn>
                <a:cxn ang="0">
                  <a:pos x="39" y="143"/>
                </a:cxn>
                <a:cxn ang="0">
                  <a:pos x="40" y="124"/>
                </a:cxn>
                <a:cxn ang="0">
                  <a:pos x="39" y="107"/>
                </a:cxn>
                <a:cxn ang="0">
                  <a:pos x="37" y="91"/>
                </a:cxn>
                <a:cxn ang="0">
                  <a:pos x="34" y="75"/>
                </a:cxn>
                <a:cxn ang="0">
                  <a:pos x="29" y="61"/>
                </a:cxn>
                <a:cxn ang="0">
                  <a:pos x="25" y="48"/>
                </a:cxn>
                <a:cxn ang="0">
                  <a:pos x="20" y="36"/>
                </a:cxn>
                <a:cxn ang="0">
                  <a:pos x="15" y="26"/>
                </a:cxn>
                <a:cxn ang="0">
                  <a:pos x="10" y="17"/>
                </a:cxn>
                <a:cxn ang="0">
                  <a:pos x="6" y="10"/>
                </a:cxn>
                <a:cxn ang="0">
                  <a:pos x="3" y="4"/>
                </a:cxn>
                <a:cxn ang="0">
                  <a:pos x="1" y="2"/>
                </a:cxn>
                <a:cxn ang="0">
                  <a:pos x="0" y="0"/>
                </a:cxn>
              </a:cxnLst>
              <a:rect l="0" t="0" r="r" b="b"/>
              <a:pathLst>
                <a:path w="95" h="241">
                  <a:moveTo>
                    <a:pt x="0" y="0"/>
                  </a:moveTo>
                  <a:lnTo>
                    <a:pt x="57" y="0"/>
                  </a:lnTo>
                  <a:lnTo>
                    <a:pt x="70" y="23"/>
                  </a:lnTo>
                  <a:lnTo>
                    <a:pt x="81" y="45"/>
                  </a:lnTo>
                  <a:lnTo>
                    <a:pt x="88" y="66"/>
                  </a:lnTo>
                  <a:lnTo>
                    <a:pt x="93" y="87"/>
                  </a:lnTo>
                  <a:lnTo>
                    <a:pt x="94" y="106"/>
                  </a:lnTo>
                  <a:lnTo>
                    <a:pt x="95" y="125"/>
                  </a:lnTo>
                  <a:lnTo>
                    <a:pt x="94" y="143"/>
                  </a:lnTo>
                  <a:lnTo>
                    <a:pt x="92" y="161"/>
                  </a:lnTo>
                  <a:lnTo>
                    <a:pt x="87" y="177"/>
                  </a:lnTo>
                  <a:lnTo>
                    <a:pt x="82" y="191"/>
                  </a:lnTo>
                  <a:lnTo>
                    <a:pt x="77" y="204"/>
                  </a:lnTo>
                  <a:lnTo>
                    <a:pt x="73" y="214"/>
                  </a:lnTo>
                  <a:lnTo>
                    <a:pt x="68" y="224"/>
                  </a:lnTo>
                  <a:lnTo>
                    <a:pt x="63" y="232"/>
                  </a:lnTo>
                  <a:lnTo>
                    <a:pt x="61" y="237"/>
                  </a:lnTo>
                  <a:lnTo>
                    <a:pt x="58" y="240"/>
                  </a:lnTo>
                  <a:lnTo>
                    <a:pt x="57" y="241"/>
                  </a:lnTo>
                  <a:lnTo>
                    <a:pt x="0" y="241"/>
                  </a:lnTo>
                  <a:lnTo>
                    <a:pt x="13" y="221"/>
                  </a:lnTo>
                  <a:lnTo>
                    <a:pt x="23" y="202"/>
                  </a:lnTo>
                  <a:lnTo>
                    <a:pt x="31" y="182"/>
                  </a:lnTo>
                  <a:lnTo>
                    <a:pt x="36" y="163"/>
                  </a:lnTo>
                  <a:lnTo>
                    <a:pt x="39" y="143"/>
                  </a:lnTo>
                  <a:lnTo>
                    <a:pt x="40" y="124"/>
                  </a:lnTo>
                  <a:lnTo>
                    <a:pt x="39" y="107"/>
                  </a:lnTo>
                  <a:lnTo>
                    <a:pt x="37" y="91"/>
                  </a:lnTo>
                  <a:lnTo>
                    <a:pt x="34" y="75"/>
                  </a:lnTo>
                  <a:lnTo>
                    <a:pt x="29" y="61"/>
                  </a:lnTo>
                  <a:lnTo>
                    <a:pt x="25" y="48"/>
                  </a:lnTo>
                  <a:lnTo>
                    <a:pt x="20" y="36"/>
                  </a:lnTo>
                  <a:lnTo>
                    <a:pt x="15" y="26"/>
                  </a:lnTo>
                  <a:lnTo>
                    <a:pt x="10" y="17"/>
                  </a:lnTo>
                  <a:lnTo>
                    <a:pt x="6" y="10"/>
                  </a:lnTo>
                  <a:lnTo>
                    <a:pt x="3" y="4"/>
                  </a:lnTo>
                  <a:lnTo>
                    <a:pt x="1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42" name="Group 218"/>
          <p:cNvGrpSpPr>
            <a:grpSpLocks/>
          </p:cNvGrpSpPr>
          <p:nvPr/>
        </p:nvGrpSpPr>
        <p:grpSpPr bwMode="auto">
          <a:xfrm>
            <a:off x="0" y="0"/>
            <a:ext cx="8270875" cy="300038"/>
            <a:chOff x="4608" y="240"/>
            <a:chExt cx="362" cy="189"/>
          </a:xfrm>
        </p:grpSpPr>
        <p:sp>
          <p:nvSpPr>
            <p:cNvPr id="1235" name="Freeform 211"/>
            <p:cNvSpPr>
              <a:spLocks noChangeAspect="1"/>
            </p:cNvSpPr>
            <p:nvPr userDrawn="1"/>
          </p:nvSpPr>
          <p:spPr bwMode="auto">
            <a:xfrm>
              <a:off x="4608" y="240"/>
              <a:ext cx="215" cy="18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45" y="0"/>
                </a:cxn>
                <a:cxn ang="0">
                  <a:pos x="530" y="35"/>
                </a:cxn>
                <a:cxn ang="0">
                  <a:pos x="515" y="70"/>
                </a:cxn>
                <a:cxn ang="0">
                  <a:pos x="505" y="103"/>
                </a:cxn>
                <a:cxn ang="0">
                  <a:pos x="496" y="134"/>
                </a:cxn>
                <a:cxn ang="0">
                  <a:pos x="490" y="166"/>
                </a:cxn>
                <a:cxn ang="0">
                  <a:pos x="485" y="196"/>
                </a:cxn>
                <a:cxn ang="0">
                  <a:pos x="482" y="224"/>
                </a:cxn>
                <a:cxn ang="0">
                  <a:pos x="482" y="251"/>
                </a:cxn>
                <a:cxn ang="0">
                  <a:pos x="482" y="277"/>
                </a:cxn>
                <a:cxn ang="0">
                  <a:pos x="485" y="302"/>
                </a:cxn>
                <a:cxn ang="0">
                  <a:pos x="488" y="325"/>
                </a:cxn>
                <a:cxn ang="0">
                  <a:pos x="491" y="347"/>
                </a:cxn>
                <a:cxn ang="0">
                  <a:pos x="496" y="368"/>
                </a:cxn>
                <a:cxn ang="0">
                  <a:pos x="502" y="387"/>
                </a:cxn>
                <a:cxn ang="0">
                  <a:pos x="508" y="404"/>
                </a:cxn>
                <a:cxn ang="0">
                  <a:pos x="514" y="419"/>
                </a:cxn>
                <a:cxn ang="0">
                  <a:pos x="520" y="433"/>
                </a:cxn>
                <a:cxn ang="0">
                  <a:pos x="526" y="446"/>
                </a:cxn>
                <a:cxn ang="0">
                  <a:pos x="530" y="456"/>
                </a:cxn>
                <a:cxn ang="0">
                  <a:pos x="536" y="465"/>
                </a:cxn>
                <a:cxn ang="0">
                  <a:pos x="539" y="472"/>
                </a:cxn>
                <a:cxn ang="0">
                  <a:pos x="545" y="479"/>
                </a:cxn>
                <a:cxn ang="0">
                  <a:pos x="545" y="480"/>
                </a:cxn>
                <a:cxn ang="0">
                  <a:pos x="0" y="480"/>
                </a:cxn>
                <a:cxn ang="0">
                  <a:pos x="0" y="0"/>
                </a:cxn>
              </a:cxnLst>
              <a:rect l="0" t="0" r="r" b="b"/>
              <a:pathLst>
                <a:path w="545" h="480">
                  <a:moveTo>
                    <a:pt x="0" y="0"/>
                  </a:moveTo>
                  <a:lnTo>
                    <a:pt x="545" y="0"/>
                  </a:lnTo>
                  <a:lnTo>
                    <a:pt x="530" y="35"/>
                  </a:lnTo>
                  <a:lnTo>
                    <a:pt x="515" y="70"/>
                  </a:lnTo>
                  <a:lnTo>
                    <a:pt x="505" y="103"/>
                  </a:lnTo>
                  <a:lnTo>
                    <a:pt x="496" y="134"/>
                  </a:lnTo>
                  <a:lnTo>
                    <a:pt x="490" y="166"/>
                  </a:lnTo>
                  <a:lnTo>
                    <a:pt x="485" y="196"/>
                  </a:lnTo>
                  <a:lnTo>
                    <a:pt x="482" y="224"/>
                  </a:lnTo>
                  <a:lnTo>
                    <a:pt x="482" y="251"/>
                  </a:lnTo>
                  <a:lnTo>
                    <a:pt x="482" y="277"/>
                  </a:lnTo>
                  <a:lnTo>
                    <a:pt x="485" y="302"/>
                  </a:lnTo>
                  <a:lnTo>
                    <a:pt x="488" y="325"/>
                  </a:lnTo>
                  <a:lnTo>
                    <a:pt x="491" y="347"/>
                  </a:lnTo>
                  <a:lnTo>
                    <a:pt x="496" y="368"/>
                  </a:lnTo>
                  <a:lnTo>
                    <a:pt x="502" y="387"/>
                  </a:lnTo>
                  <a:lnTo>
                    <a:pt x="508" y="404"/>
                  </a:lnTo>
                  <a:lnTo>
                    <a:pt x="514" y="419"/>
                  </a:lnTo>
                  <a:lnTo>
                    <a:pt x="520" y="433"/>
                  </a:lnTo>
                  <a:lnTo>
                    <a:pt x="526" y="446"/>
                  </a:lnTo>
                  <a:lnTo>
                    <a:pt x="530" y="456"/>
                  </a:lnTo>
                  <a:lnTo>
                    <a:pt x="536" y="465"/>
                  </a:lnTo>
                  <a:lnTo>
                    <a:pt x="539" y="472"/>
                  </a:lnTo>
                  <a:lnTo>
                    <a:pt x="545" y="479"/>
                  </a:lnTo>
                  <a:lnTo>
                    <a:pt x="545" y="480"/>
                  </a:lnTo>
                  <a:lnTo>
                    <a:pt x="0" y="4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6323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6" name="Freeform 212"/>
            <p:cNvSpPr>
              <a:spLocks noChangeAspect="1"/>
            </p:cNvSpPr>
            <p:nvPr userDrawn="1"/>
          </p:nvSpPr>
          <p:spPr bwMode="auto">
            <a:xfrm>
              <a:off x="4752" y="240"/>
              <a:ext cx="218" cy="18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52" y="0"/>
                </a:cxn>
                <a:cxn ang="0">
                  <a:pos x="551" y="480"/>
                </a:cxn>
                <a:cxn ang="0">
                  <a:pos x="67" y="480"/>
                </a:cxn>
                <a:cxn ang="0">
                  <a:pos x="51" y="454"/>
                </a:cxn>
                <a:cxn ang="0">
                  <a:pos x="39" y="428"/>
                </a:cxn>
                <a:cxn ang="0">
                  <a:pos x="28" y="404"/>
                </a:cxn>
                <a:cxn ang="0">
                  <a:pos x="20" y="381"/>
                </a:cxn>
                <a:cxn ang="0">
                  <a:pos x="13" y="358"/>
                </a:cxn>
                <a:cxn ang="0">
                  <a:pos x="8" y="338"/>
                </a:cxn>
                <a:cxn ang="0">
                  <a:pos x="5" y="320"/>
                </a:cxn>
                <a:cxn ang="0">
                  <a:pos x="2" y="303"/>
                </a:cxn>
                <a:cxn ang="0">
                  <a:pos x="1" y="290"/>
                </a:cxn>
                <a:cxn ang="0">
                  <a:pos x="0" y="278"/>
                </a:cxn>
                <a:cxn ang="0">
                  <a:pos x="0" y="0"/>
                </a:cxn>
              </a:cxnLst>
              <a:rect l="0" t="0" r="r" b="b"/>
              <a:pathLst>
                <a:path w="552" h="480">
                  <a:moveTo>
                    <a:pt x="0" y="0"/>
                  </a:moveTo>
                  <a:lnTo>
                    <a:pt x="552" y="0"/>
                  </a:lnTo>
                  <a:lnTo>
                    <a:pt x="551" y="480"/>
                  </a:lnTo>
                  <a:lnTo>
                    <a:pt x="67" y="480"/>
                  </a:lnTo>
                  <a:lnTo>
                    <a:pt x="51" y="454"/>
                  </a:lnTo>
                  <a:lnTo>
                    <a:pt x="39" y="428"/>
                  </a:lnTo>
                  <a:lnTo>
                    <a:pt x="28" y="404"/>
                  </a:lnTo>
                  <a:lnTo>
                    <a:pt x="20" y="381"/>
                  </a:lnTo>
                  <a:lnTo>
                    <a:pt x="13" y="358"/>
                  </a:lnTo>
                  <a:lnTo>
                    <a:pt x="8" y="338"/>
                  </a:lnTo>
                  <a:lnTo>
                    <a:pt x="5" y="320"/>
                  </a:lnTo>
                  <a:lnTo>
                    <a:pt x="2" y="303"/>
                  </a:lnTo>
                  <a:lnTo>
                    <a:pt x="1" y="290"/>
                  </a:lnTo>
                  <a:lnTo>
                    <a:pt x="0" y="2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6323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18" name="Picture 17" descr="dias_color_proposals_0142_3D_medium.jpg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50912"/>
            <a:ext cx="1331640" cy="51781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1600200"/>
            <a:ext cx="8534400" cy="1295400"/>
          </a:xfrm>
        </p:spPr>
        <p:txBody>
          <a:bodyPr/>
          <a:lstStyle/>
          <a:p>
            <a:r>
              <a:rPr lang="en-US" dirty="0" smtClean="0"/>
              <a:t>A Case for Thread Migration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0514" y="3429000"/>
            <a:ext cx="7900086" cy="762000"/>
          </a:xfrm>
        </p:spPr>
        <p:txBody>
          <a:bodyPr/>
          <a:lstStyle/>
          <a:p>
            <a:pPr algn="ctr"/>
            <a:r>
              <a:rPr lang="en-US" b="1" i="1" dirty="0" smtClean="0"/>
              <a:t>Pınar </a:t>
            </a:r>
            <a:r>
              <a:rPr lang="en-US" b="1" i="1" dirty="0" err="1" smtClean="0"/>
              <a:t>Tözün</a:t>
            </a:r>
            <a:endParaRPr lang="en-US" i="1" dirty="0"/>
          </a:p>
        </p:txBody>
      </p:sp>
      <p:sp>
        <p:nvSpPr>
          <p:cNvPr id="4" name="Rectangle 3"/>
          <p:cNvSpPr/>
          <p:nvPr/>
        </p:nvSpPr>
        <p:spPr>
          <a:xfrm>
            <a:off x="457200" y="4712662"/>
            <a:ext cx="8229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400" dirty="0" smtClean="0"/>
              <a:t>Data Intensive Applications and </a:t>
            </a:r>
            <a:r>
              <a:rPr lang="fr-FR" sz="2400" dirty="0" err="1" smtClean="0"/>
              <a:t>Systems</a:t>
            </a:r>
            <a:endParaRPr lang="fr-FR" sz="2400" dirty="0"/>
          </a:p>
          <a:p>
            <a:pPr algn="ctr"/>
            <a:r>
              <a:rPr lang="fr-FR" sz="2400" dirty="0" smtClean="0"/>
              <a:t>École </a:t>
            </a:r>
            <a:r>
              <a:rPr lang="fr-FR" sz="2400" dirty="0"/>
              <a:t>Polytechnique Fédérale de </a:t>
            </a:r>
            <a:r>
              <a:rPr lang="fr-FR" sz="2400" dirty="0" smtClean="0"/>
              <a:t>Lausanne</a:t>
            </a:r>
          </a:p>
        </p:txBody>
      </p:sp>
    </p:spTree>
    <p:extLst>
      <p:ext uri="{BB962C8B-B14F-4D97-AF65-F5344CB8AC3E}">
        <p14:creationId xmlns:p14="http://schemas.microsoft.com/office/powerpoint/2010/main" val="2123288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OLTP on a Intel Xeon5660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1000" y="997803"/>
            <a:ext cx="3352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alibri" pitchFamily="34" charset="0"/>
                <a:cs typeface="Calibri" pitchFamily="34" charset="0"/>
              </a:rPr>
              <a:t>Shore-MT</a:t>
            </a:r>
          </a:p>
          <a:p>
            <a:r>
              <a:rPr lang="en-US" sz="2400" dirty="0" smtClean="0">
                <a:latin typeface="Calibri" pitchFamily="34" charset="0"/>
                <a:cs typeface="Calibri" pitchFamily="34" charset="0"/>
              </a:rPr>
              <a:t>Hyper-threading disabled 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0" y="5867400"/>
            <a:ext cx="9144000" cy="4953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tIns="0" bIns="0">
            <a:no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3200" b="1" dirty="0" smtClean="0">
                <a:latin typeface="Calibri" pitchFamily="34" charset="0"/>
                <a:cs typeface="Calibri" pitchFamily="34" charset="0"/>
              </a:rPr>
              <a:t>IPC &lt; 1 on a 4-issue machine</a:t>
            </a:r>
            <a:endParaRPr lang="en-US" sz="3200" b="1" i="1" baseline="30000" dirty="0">
              <a:solidFill>
                <a:srgbClr val="435EB3"/>
              </a:solidFill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64378118"/>
              </p:ext>
            </p:extLst>
          </p:nvPr>
        </p:nvGraphicFramePr>
        <p:xfrm>
          <a:off x="609600" y="1879868"/>
          <a:ext cx="3531392" cy="39113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" name="Chart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85116814"/>
              </p:ext>
            </p:extLst>
          </p:nvPr>
        </p:nvGraphicFramePr>
        <p:xfrm>
          <a:off x="4495800" y="1295400"/>
          <a:ext cx="4572000" cy="44957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pSp>
        <p:nvGrpSpPr>
          <p:cNvPr id="3" name="Group 2"/>
          <p:cNvGrpSpPr/>
          <p:nvPr/>
        </p:nvGrpSpPr>
        <p:grpSpPr>
          <a:xfrm>
            <a:off x="152401" y="2743200"/>
            <a:ext cx="400110" cy="1447800"/>
            <a:chOff x="152401" y="2743200"/>
            <a:chExt cx="400110" cy="1447800"/>
          </a:xfrm>
        </p:grpSpPr>
        <p:cxnSp>
          <p:nvCxnSpPr>
            <p:cNvPr id="8" name="Straight Arrow Connector 7"/>
            <p:cNvCxnSpPr/>
            <p:nvPr/>
          </p:nvCxnSpPr>
          <p:spPr>
            <a:xfrm flipV="1">
              <a:off x="501134" y="2743200"/>
              <a:ext cx="0" cy="14478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 rot="16200000">
              <a:off x="-63011" y="3257799"/>
              <a:ext cx="83093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better</a:t>
              </a:r>
              <a:endParaRPr lang="en-US" sz="2000" dirty="0"/>
            </a:p>
          </p:txBody>
        </p:sp>
      </p:grp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0" y="6395113"/>
            <a:ext cx="9144000" cy="4953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tIns="0" bIns="0">
            <a:no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3200" b="1" dirty="0" smtClean="0">
                <a:latin typeface="Calibri" pitchFamily="34" charset="0"/>
                <a:cs typeface="Calibri" pitchFamily="34" charset="0"/>
              </a:rPr>
              <a:t>70-80% of stalls are instruction stalls</a:t>
            </a:r>
            <a:endParaRPr lang="en-US" sz="3200" b="1" i="1" baseline="30000" dirty="0">
              <a:solidFill>
                <a:srgbClr val="435EB3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0016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Graphic spid="12" grpId="0">
        <p:bldAsOne/>
      </p:bldGraphic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Rethinking Thread Scheduling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936802" y="192043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537240" y="192043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1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7135885" y="192043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738616" y="192043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3</a:t>
            </a:r>
            <a:endParaRPr lang="en-US" sz="2000" dirty="0"/>
          </a:p>
        </p:txBody>
      </p:sp>
      <p:grpSp>
        <p:nvGrpSpPr>
          <p:cNvPr id="27" name="Group 26"/>
          <p:cNvGrpSpPr/>
          <p:nvPr/>
        </p:nvGrpSpPr>
        <p:grpSpPr>
          <a:xfrm>
            <a:off x="5816865" y="2301438"/>
            <a:ext cx="2356198" cy="689328"/>
            <a:chOff x="971734" y="2000665"/>
            <a:chExt cx="2356198" cy="689328"/>
          </a:xfrm>
        </p:grpSpPr>
        <p:grpSp>
          <p:nvGrpSpPr>
            <p:cNvPr id="28" name="Group 27"/>
            <p:cNvGrpSpPr/>
            <p:nvPr/>
          </p:nvGrpSpPr>
          <p:grpSpPr>
            <a:xfrm>
              <a:off x="971735" y="2000665"/>
              <a:ext cx="2356197" cy="344662"/>
              <a:chOff x="971735" y="2000665"/>
              <a:chExt cx="2356197" cy="344662"/>
            </a:xfrm>
          </p:grpSpPr>
          <p:sp>
            <p:nvSpPr>
              <p:cNvPr id="34" name="Rectangle 33"/>
              <p:cNvSpPr/>
              <p:nvPr/>
            </p:nvSpPr>
            <p:spPr>
              <a:xfrm>
                <a:off x="971735" y="2000666"/>
                <a:ext cx="554383" cy="34465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>
                    <a:solidFill>
                      <a:prstClr val="black"/>
                    </a:solidFill>
                  </a:rPr>
                  <a:t>T1</a:t>
                </a:r>
                <a:endParaRPr lang="en-US" sz="20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1572173" y="2000665"/>
                <a:ext cx="554383" cy="34465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2173111" y="2000669"/>
                <a:ext cx="554383" cy="34465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2773549" y="2000669"/>
                <a:ext cx="554383" cy="34465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9" name="Group 28"/>
            <p:cNvGrpSpPr/>
            <p:nvPr/>
          </p:nvGrpSpPr>
          <p:grpSpPr>
            <a:xfrm>
              <a:off x="971734" y="2345331"/>
              <a:ext cx="2356197" cy="344662"/>
              <a:chOff x="971735" y="2000665"/>
              <a:chExt cx="2356197" cy="344662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971735" y="2000666"/>
                <a:ext cx="554383" cy="344657"/>
              </a:xfrm>
              <a:prstGeom prst="rect">
                <a:avLst/>
              </a:prstGeom>
              <a:gradFill flip="none" rotWithShape="1">
                <a:gsLst>
                  <a:gs pos="0">
                    <a:srgbClr val="C00000">
                      <a:shade val="30000"/>
                      <a:satMod val="115000"/>
                    </a:srgbClr>
                  </a:gs>
                  <a:gs pos="50000">
                    <a:srgbClr val="C00000">
                      <a:shade val="67500"/>
                      <a:satMod val="115000"/>
                    </a:srgbClr>
                  </a:gs>
                  <a:gs pos="100000">
                    <a:srgbClr val="C0000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1572173" y="2000665"/>
                <a:ext cx="554383" cy="344657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2173111" y="2000669"/>
                <a:ext cx="554383" cy="344658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2773549" y="2000669"/>
                <a:ext cx="554383" cy="344658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38" name="Group 37"/>
          <p:cNvGrpSpPr/>
          <p:nvPr/>
        </p:nvGrpSpPr>
        <p:grpSpPr>
          <a:xfrm>
            <a:off x="5816866" y="3093477"/>
            <a:ext cx="2356198" cy="689328"/>
            <a:chOff x="971734" y="2000665"/>
            <a:chExt cx="2356198" cy="689328"/>
          </a:xfrm>
        </p:grpSpPr>
        <p:grpSp>
          <p:nvGrpSpPr>
            <p:cNvPr id="39" name="Group 38"/>
            <p:cNvGrpSpPr/>
            <p:nvPr/>
          </p:nvGrpSpPr>
          <p:grpSpPr>
            <a:xfrm>
              <a:off x="971735" y="2000665"/>
              <a:ext cx="2356197" cy="344662"/>
              <a:chOff x="971735" y="2000665"/>
              <a:chExt cx="2356197" cy="344662"/>
            </a:xfrm>
          </p:grpSpPr>
          <p:sp>
            <p:nvSpPr>
              <p:cNvPr id="45" name="Rectangle 44"/>
              <p:cNvSpPr/>
              <p:nvPr/>
            </p:nvSpPr>
            <p:spPr>
              <a:xfrm>
                <a:off x="971735" y="2000666"/>
                <a:ext cx="554383" cy="34465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>
                    <a:solidFill>
                      <a:prstClr val="black"/>
                    </a:solidFill>
                  </a:rPr>
                  <a:t>T2</a:t>
                </a:r>
                <a:endParaRPr lang="en-US" sz="20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1572173" y="2000665"/>
                <a:ext cx="554383" cy="34465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>
                    <a:solidFill>
                      <a:prstClr val="black"/>
                    </a:solidFill>
                  </a:rPr>
                  <a:t>T1</a:t>
                </a:r>
                <a:endParaRPr lang="en-US" sz="20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2173111" y="2000669"/>
                <a:ext cx="554383" cy="34465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2773549" y="2000669"/>
                <a:ext cx="554383" cy="34465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40" name="Group 39"/>
            <p:cNvGrpSpPr/>
            <p:nvPr/>
          </p:nvGrpSpPr>
          <p:grpSpPr>
            <a:xfrm>
              <a:off x="971734" y="2345331"/>
              <a:ext cx="2356197" cy="344662"/>
              <a:chOff x="971735" y="2000665"/>
              <a:chExt cx="2356197" cy="344662"/>
            </a:xfrm>
          </p:grpSpPr>
          <p:sp>
            <p:nvSpPr>
              <p:cNvPr id="41" name="Rectangle 40"/>
              <p:cNvSpPr/>
              <p:nvPr/>
            </p:nvSpPr>
            <p:spPr>
              <a:xfrm>
                <a:off x="971735" y="2000666"/>
                <a:ext cx="554383" cy="344657"/>
              </a:xfrm>
              <a:prstGeom prst="rect">
                <a:avLst/>
              </a:prstGeom>
              <a:gradFill flip="none" rotWithShape="1">
                <a:gsLst>
                  <a:gs pos="0">
                    <a:srgbClr val="C00000">
                      <a:shade val="30000"/>
                      <a:satMod val="115000"/>
                    </a:srgbClr>
                  </a:gs>
                  <a:gs pos="50000">
                    <a:srgbClr val="C00000">
                      <a:shade val="67500"/>
                      <a:satMod val="115000"/>
                    </a:srgbClr>
                  </a:gs>
                  <a:gs pos="100000">
                    <a:srgbClr val="C0000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1572173" y="2000665"/>
                <a:ext cx="554383" cy="344657"/>
              </a:xfrm>
              <a:prstGeom prst="rect">
                <a:avLst/>
              </a:prstGeom>
              <a:gradFill flip="none" rotWithShape="1">
                <a:gsLst>
                  <a:gs pos="0">
                    <a:srgbClr val="00B050">
                      <a:shade val="30000"/>
                      <a:satMod val="115000"/>
                    </a:srgbClr>
                  </a:gs>
                  <a:gs pos="50000">
                    <a:srgbClr val="00B050">
                      <a:shade val="67500"/>
                      <a:satMod val="115000"/>
                    </a:srgbClr>
                  </a:gs>
                  <a:gs pos="100000">
                    <a:srgbClr val="00B05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2173111" y="2000669"/>
                <a:ext cx="554383" cy="344658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2773549" y="2000669"/>
                <a:ext cx="554383" cy="344658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49" name="Group 48"/>
          <p:cNvGrpSpPr/>
          <p:nvPr/>
        </p:nvGrpSpPr>
        <p:grpSpPr>
          <a:xfrm>
            <a:off x="5816864" y="3877455"/>
            <a:ext cx="2356198" cy="689328"/>
            <a:chOff x="971734" y="2000665"/>
            <a:chExt cx="2356198" cy="689328"/>
          </a:xfrm>
        </p:grpSpPr>
        <p:grpSp>
          <p:nvGrpSpPr>
            <p:cNvPr id="50" name="Group 49"/>
            <p:cNvGrpSpPr/>
            <p:nvPr/>
          </p:nvGrpSpPr>
          <p:grpSpPr>
            <a:xfrm>
              <a:off x="971735" y="2000665"/>
              <a:ext cx="2356197" cy="344662"/>
              <a:chOff x="971735" y="2000665"/>
              <a:chExt cx="2356197" cy="344662"/>
            </a:xfrm>
          </p:grpSpPr>
          <p:sp>
            <p:nvSpPr>
              <p:cNvPr id="56" name="Rectangle 55"/>
              <p:cNvSpPr/>
              <p:nvPr/>
            </p:nvSpPr>
            <p:spPr>
              <a:xfrm>
                <a:off x="971735" y="2000666"/>
                <a:ext cx="554383" cy="34465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>
                    <a:solidFill>
                      <a:prstClr val="black"/>
                    </a:solidFill>
                  </a:rPr>
                  <a:t>T3</a:t>
                </a:r>
                <a:endParaRPr lang="en-US" sz="20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1572173" y="2000665"/>
                <a:ext cx="554383" cy="34465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>
                    <a:solidFill>
                      <a:prstClr val="black"/>
                    </a:solidFill>
                  </a:rPr>
                  <a:t>T2</a:t>
                </a:r>
                <a:endParaRPr lang="en-US" sz="20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2173111" y="2000669"/>
                <a:ext cx="554383" cy="34465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>
                    <a:solidFill>
                      <a:prstClr val="black"/>
                    </a:solidFill>
                  </a:rPr>
                  <a:t>T1</a:t>
                </a:r>
                <a:endParaRPr lang="en-US" sz="20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2773549" y="2000669"/>
                <a:ext cx="554383" cy="34465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971734" y="2345331"/>
              <a:ext cx="2356197" cy="344662"/>
              <a:chOff x="971735" y="2000665"/>
              <a:chExt cx="2356197" cy="344662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971735" y="2000666"/>
                <a:ext cx="554383" cy="344657"/>
              </a:xfrm>
              <a:prstGeom prst="rect">
                <a:avLst/>
              </a:prstGeom>
              <a:gradFill flip="none" rotWithShape="1">
                <a:gsLst>
                  <a:gs pos="0">
                    <a:srgbClr val="C00000">
                      <a:shade val="30000"/>
                      <a:satMod val="115000"/>
                    </a:srgbClr>
                  </a:gs>
                  <a:gs pos="50000">
                    <a:srgbClr val="C00000">
                      <a:shade val="67500"/>
                      <a:satMod val="115000"/>
                    </a:srgbClr>
                  </a:gs>
                  <a:gs pos="100000">
                    <a:srgbClr val="C0000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1572173" y="2000665"/>
                <a:ext cx="554383" cy="344657"/>
              </a:xfrm>
              <a:prstGeom prst="rect">
                <a:avLst/>
              </a:prstGeom>
              <a:gradFill flip="none" rotWithShape="1">
                <a:gsLst>
                  <a:gs pos="0">
                    <a:srgbClr val="00B050">
                      <a:shade val="30000"/>
                      <a:satMod val="115000"/>
                    </a:srgbClr>
                  </a:gs>
                  <a:gs pos="50000">
                    <a:srgbClr val="00B050">
                      <a:shade val="67500"/>
                      <a:satMod val="115000"/>
                    </a:srgbClr>
                  </a:gs>
                  <a:gs pos="100000">
                    <a:srgbClr val="00B05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2173111" y="2000669"/>
                <a:ext cx="554383" cy="344658"/>
              </a:xfrm>
              <a:prstGeom prst="rect">
                <a:avLst/>
              </a:prstGeom>
              <a:gradFill flip="none" rotWithShape="1">
                <a:gsLst>
                  <a:gs pos="0">
                    <a:srgbClr val="0070C0">
                      <a:shade val="30000"/>
                      <a:satMod val="115000"/>
                    </a:srgbClr>
                  </a:gs>
                  <a:gs pos="50000">
                    <a:srgbClr val="0070C0">
                      <a:shade val="67500"/>
                      <a:satMod val="115000"/>
                    </a:srgbClr>
                  </a:gs>
                  <a:gs pos="100000">
                    <a:srgbClr val="0070C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2773549" y="2000669"/>
                <a:ext cx="554383" cy="344658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60" name="Group 59"/>
          <p:cNvGrpSpPr/>
          <p:nvPr/>
        </p:nvGrpSpPr>
        <p:grpSpPr>
          <a:xfrm>
            <a:off x="5816863" y="4681983"/>
            <a:ext cx="2356198" cy="689328"/>
            <a:chOff x="971734" y="2000665"/>
            <a:chExt cx="2356198" cy="689328"/>
          </a:xfrm>
        </p:grpSpPr>
        <p:grpSp>
          <p:nvGrpSpPr>
            <p:cNvPr id="61" name="Group 60"/>
            <p:cNvGrpSpPr/>
            <p:nvPr/>
          </p:nvGrpSpPr>
          <p:grpSpPr>
            <a:xfrm>
              <a:off x="971735" y="2000665"/>
              <a:ext cx="2356197" cy="344662"/>
              <a:chOff x="971735" y="2000665"/>
              <a:chExt cx="2356197" cy="344662"/>
            </a:xfrm>
          </p:grpSpPr>
          <p:sp>
            <p:nvSpPr>
              <p:cNvPr id="67" name="Rectangle 66"/>
              <p:cNvSpPr/>
              <p:nvPr/>
            </p:nvSpPr>
            <p:spPr>
              <a:xfrm>
                <a:off x="971735" y="2000666"/>
                <a:ext cx="554383" cy="34465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>
                    <a:solidFill>
                      <a:prstClr val="black"/>
                    </a:solidFill>
                  </a:rPr>
                  <a:t>T1</a:t>
                </a:r>
                <a:endParaRPr lang="en-US" sz="20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1572173" y="2000665"/>
                <a:ext cx="554383" cy="34465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2173111" y="2000669"/>
                <a:ext cx="554383" cy="34465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>
                    <a:solidFill>
                      <a:prstClr val="black"/>
                    </a:solidFill>
                  </a:rPr>
                  <a:t>T3</a:t>
                </a:r>
                <a:endParaRPr lang="en-US" sz="20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2773549" y="2000669"/>
                <a:ext cx="554383" cy="34465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>
                    <a:solidFill>
                      <a:prstClr val="black"/>
                    </a:solidFill>
                  </a:rPr>
                  <a:t>T2</a:t>
                </a:r>
                <a:endParaRPr lang="en-US" sz="2000" dirty="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62" name="Group 61"/>
            <p:cNvGrpSpPr/>
            <p:nvPr/>
          </p:nvGrpSpPr>
          <p:grpSpPr>
            <a:xfrm>
              <a:off x="971734" y="2345331"/>
              <a:ext cx="2356197" cy="344662"/>
              <a:chOff x="971735" y="2000665"/>
              <a:chExt cx="2356197" cy="344662"/>
            </a:xfrm>
          </p:grpSpPr>
          <p:sp>
            <p:nvSpPr>
              <p:cNvPr id="63" name="Rectangle 62"/>
              <p:cNvSpPr/>
              <p:nvPr/>
            </p:nvSpPr>
            <p:spPr>
              <a:xfrm>
                <a:off x="971735" y="2000666"/>
                <a:ext cx="554383" cy="344657"/>
              </a:xfrm>
              <a:prstGeom prst="rect">
                <a:avLst/>
              </a:prstGeom>
              <a:gradFill flip="none" rotWithShape="1">
                <a:gsLst>
                  <a:gs pos="0">
                    <a:srgbClr val="C00000">
                      <a:shade val="30000"/>
                      <a:satMod val="115000"/>
                    </a:srgbClr>
                  </a:gs>
                  <a:gs pos="50000">
                    <a:srgbClr val="C00000">
                      <a:shade val="67500"/>
                      <a:satMod val="115000"/>
                    </a:srgbClr>
                  </a:gs>
                  <a:gs pos="100000">
                    <a:srgbClr val="C0000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1572173" y="2000665"/>
                <a:ext cx="554383" cy="344657"/>
              </a:xfrm>
              <a:prstGeom prst="rect">
                <a:avLst/>
              </a:prstGeom>
              <a:gradFill flip="none" rotWithShape="1">
                <a:gsLst>
                  <a:gs pos="0">
                    <a:srgbClr val="00B050">
                      <a:shade val="30000"/>
                      <a:satMod val="115000"/>
                    </a:srgbClr>
                  </a:gs>
                  <a:gs pos="50000">
                    <a:srgbClr val="00B050">
                      <a:shade val="67500"/>
                      <a:satMod val="115000"/>
                    </a:srgbClr>
                  </a:gs>
                  <a:gs pos="100000">
                    <a:srgbClr val="00B05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2173111" y="2000669"/>
                <a:ext cx="554383" cy="344658"/>
              </a:xfrm>
              <a:prstGeom prst="rect">
                <a:avLst/>
              </a:prstGeom>
              <a:gradFill flip="none" rotWithShape="1">
                <a:gsLst>
                  <a:gs pos="0">
                    <a:srgbClr val="0070C0">
                      <a:shade val="30000"/>
                      <a:satMod val="115000"/>
                    </a:srgbClr>
                  </a:gs>
                  <a:gs pos="50000">
                    <a:srgbClr val="0070C0">
                      <a:shade val="67500"/>
                      <a:satMod val="115000"/>
                    </a:srgbClr>
                  </a:gs>
                  <a:gs pos="100000">
                    <a:srgbClr val="0070C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2773549" y="2000669"/>
                <a:ext cx="554383" cy="344658"/>
              </a:xfrm>
              <a:prstGeom prst="rect">
                <a:avLst/>
              </a:prstGeom>
              <a:gradFill flip="none" rotWithShape="1">
                <a:gsLst>
                  <a:gs pos="0">
                    <a:srgbClr val="FFFF00">
                      <a:shade val="30000"/>
                      <a:satMod val="115000"/>
                    </a:srgbClr>
                  </a:gs>
                  <a:gs pos="50000">
                    <a:srgbClr val="FFFF00">
                      <a:shade val="67500"/>
                      <a:satMod val="115000"/>
                    </a:srgbClr>
                  </a:gs>
                  <a:gs pos="100000">
                    <a:srgbClr val="FFFF0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71" name="TextBox 70"/>
          <p:cNvSpPr txBox="1"/>
          <p:nvPr/>
        </p:nvSpPr>
        <p:spPr>
          <a:xfrm>
            <a:off x="6537078" y="1615638"/>
            <a:ext cx="8692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CORES</a:t>
            </a:r>
            <a:endParaRPr lang="en-US" sz="2000" dirty="0"/>
          </a:p>
        </p:txBody>
      </p:sp>
      <p:sp>
        <p:nvSpPr>
          <p:cNvPr id="72" name="TextBox 71"/>
          <p:cNvSpPr txBox="1"/>
          <p:nvPr/>
        </p:nvSpPr>
        <p:spPr>
          <a:xfrm>
            <a:off x="2438400" y="2473766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1</a:t>
            </a:r>
            <a:endParaRPr lang="en-US" sz="2000" dirty="0">
              <a:solidFill>
                <a:srgbClr val="C00000"/>
              </a:solidFill>
            </a:endParaRPr>
          </a:p>
        </p:txBody>
      </p:sp>
      <p:grpSp>
        <p:nvGrpSpPr>
          <p:cNvPr id="90" name="Group 89"/>
          <p:cNvGrpSpPr/>
          <p:nvPr/>
        </p:nvGrpSpPr>
        <p:grpSpPr>
          <a:xfrm>
            <a:off x="5822244" y="5482872"/>
            <a:ext cx="2356198" cy="689328"/>
            <a:chOff x="971734" y="2000665"/>
            <a:chExt cx="2356198" cy="689328"/>
          </a:xfrm>
        </p:grpSpPr>
        <p:grpSp>
          <p:nvGrpSpPr>
            <p:cNvPr id="91" name="Group 90"/>
            <p:cNvGrpSpPr/>
            <p:nvPr/>
          </p:nvGrpSpPr>
          <p:grpSpPr>
            <a:xfrm>
              <a:off x="971735" y="2000665"/>
              <a:ext cx="2356197" cy="344662"/>
              <a:chOff x="971735" y="2000665"/>
              <a:chExt cx="2356197" cy="344662"/>
            </a:xfrm>
          </p:grpSpPr>
          <p:sp>
            <p:nvSpPr>
              <p:cNvPr id="97" name="Rectangle 96"/>
              <p:cNvSpPr/>
              <p:nvPr/>
            </p:nvSpPr>
            <p:spPr>
              <a:xfrm>
                <a:off x="971735" y="2000666"/>
                <a:ext cx="554383" cy="34465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1572173" y="2000665"/>
                <a:ext cx="554383" cy="34465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2173111" y="2000669"/>
                <a:ext cx="554383" cy="34465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00" name="Rectangle 99"/>
              <p:cNvSpPr/>
              <p:nvPr/>
            </p:nvSpPr>
            <p:spPr>
              <a:xfrm>
                <a:off x="2773549" y="2000669"/>
                <a:ext cx="554383" cy="34465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>
                    <a:solidFill>
                      <a:prstClr val="black"/>
                    </a:solidFill>
                  </a:rPr>
                  <a:t>T3</a:t>
                </a:r>
                <a:endParaRPr lang="en-US" sz="2000" dirty="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92" name="Group 91"/>
            <p:cNvGrpSpPr/>
            <p:nvPr/>
          </p:nvGrpSpPr>
          <p:grpSpPr>
            <a:xfrm>
              <a:off x="971734" y="2345331"/>
              <a:ext cx="2356197" cy="344662"/>
              <a:chOff x="971735" y="2000665"/>
              <a:chExt cx="2356197" cy="344662"/>
            </a:xfrm>
          </p:grpSpPr>
          <p:sp>
            <p:nvSpPr>
              <p:cNvPr id="93" name="Rectangle 92"/>
              <p:cNvSpPr/>
              <p:nvPr/>
            </p:nvSpPr>
            <p:spPr>
              <a:xfrm>
                <a:off x="971735" y="2000666"/>
                <a:ext cx="554383" cy="344657"/>
              </a:xfrm>
              <a:prstGeom prst="rect">
                <a:avLst/>
              </a:prstGeom>
              <a:gradFill flip="none" rotWithShape="1">
                <a:gsLst>
                  <a:gs pos="0">
                    <a:srgbClr val="C00000">
                      <a:shade val="30000"/>
                      <a:satMod val="115000"/>
                    </a:srgbClr>
                  </a:gs>
                  <a:gs pos="50000">
                    <a:srgbClr val="C00000">
                      <a:shade val="67500"/>
                      <a:satMod val="115000"/>
                    </a:srgbClr>
                  </a:gs>
                  <a:gs pos="100000">
                    <a:srgbClr val="C0000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1572173" y="2000665"/>
                <a:ext cx="554383" cy="344657"/>
              </a:xfrm>
              <a:prstGeom prst="rect">
                <a:avLst/>
              </a:prstGeom>
              <a:gradFill flip="none" rotWithShape="1">
                <a:gsLst>
                  <a:gs pos="0">
                    <a:srgbClr val="00B050">
                      <a:shade val="30000"/>
                      <a:satMod val="115000"/>
                    </a:srgbClr>
                  </a:gs>
                  <a:gs pos="50000">
                    <a:srgbClr val="00B050">
                      <a:shade val="67500"/>
                      <a:satMod val="115000"/>
                    </a:srgbClr>
                  </a:gs>
                  <a:gs pos="100000">
                    <a:srgbClr val="00B05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95" name="Rectangle 94"/>
              <p:cNvSpPr/>
              <p:nvPr/>
            </p:nvSpPr>
            <p:spPr>
              <a:xfrm>
                <a:off x="2173111" y="2000669"/>
                <a:ext cx="554383" cy="344658"/>
              </a:xfrm>
              <a:prstGeom prst="rect">
                <a:avLst/>
              </a:prstGeom>
              <a:gradFill flip="none" rotWithShape="1">
                <a:gsLst>
                  <a:gs pos="0">
                    <a:srgbClr val="0070C0">
                      <a:shade val="30000"/>
                      <a:satMod val="115000"/>
                    </a:srgbClr>
                  </a:gs>
                  <a:gs pos="50000">
                    <a:srgbClr val="0070C0">
                      <a:shade val="67500"/>
                      <a:satMod val="115000"/>
                    </a:srgbClr>
                  </a:gs>
                  <a:gs pos="100000">
                    <a:srgbClr val="0070C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96" name="Rectangle 95"/>
              <p:cNvSpPr/>
              <p:nvPr/>
            </p:nvSpPr>
            <p:spPr>
              <a:xfrm>
                <a:off x="2773549" y="2000669"/>
                <a:ext cx="554383" cy="344658"/>
              </a:xfrm>
              <a:prstGeom prst="rect">
                <a:avLst/>
              </a:prstGeom>
              <a:gradFill flip="none" rotWithShape="1">
                <a:gsLst>
                  <a:gs pos="0">
                    <a:srgbClr val="FFFF00">
                      <a:shade val="30000"/>
                      <a:satMod val="115000"/>
                    </a:srgbClr>
                  </a:gs>
                  <a:gs pos="50000">
                    <a:srgbClr val="FFFF00">
                      <a:shade val="67500"/>
                      <a:satMod val="115000"/>
                    </a:srgbClr>
                  </a:gs>
                  <a:gs pos="100000">
                    <a:srgbClr val="FFFF0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101" name="TextBox 100"/>
          <p:cNvSpPr txBox="1"/>
          <p:nvPr/>
        </p:nvSpPr>
        <p:spPr>
          <a:xfrm>
            <a:off x="3015539" y="192043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0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3615977" y="192043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1</a:t>
            </a:r>
            <a:endParaRPr lang="en-US" sz="2000" dirty="0"/>
          </a:p>
        </p:txBody>
      </p:sp>
      <p:sp>
        <p:nvSpPr>
          <p:cNvPr id="103" name="TextBox 102"/>
          <p:cNvSpPr txBox="1"/>
          <p:nvPr/>
        </p:nvSpPr>
        <p:spPr>
          <a:xfrm>
            <a:off x="4214622" y="192043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2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4817353" y="192043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3</a:t>
            </a:r>
            <a:endParaRPr lang="en-US" sz="2000" dirty="0"/>
          </a:p>
        </p:txBody>
      </p:sp>
      <p:grpSp>
        <p:nvGrpSpPr>
          <p:cNvPr id="116" name="Group 115"/>
          <p:cNvGrpSpPr/>
          <p:nvPr/>
        </p:nvGrpSpPr>
        <p:grpSpPr>
          <a:xfrm>
            <a:off x="2895602" y="2301438"/>
            <a:ext cx="2356198" cy="689328"/>
            <a:chOff x="971734" y="2000665"/>
            <a:chExt cx="2356198" cy="689328"/>
          </a:xfrm>
        </p:grpSpPr>
        <p:grpSp>
          <p:nvGrpSpPr>
            <p:cNvPr id="117" name="Group 116"/>
            <p:cNvGrpSpPr/>
            <p:nvPr/>
          </p:nvGrpSpPr>
          <p:grpSpPr>
            <a:xfrm>
              <a:off x="971735" y="2000665"/>
              <a:ext cx="2356197" cy="344662"/>
              <a:chOff x="971735" y="2000665"/>
              <a:chExt cx="2356197" cy="344662"/>
            </a:xfrm>
          </p:grpSpPr>
          <p:sp>
            <p:nvSpPr>
              <p:cNvPr id="123" name="Rectangle 122"/>
              <p:cNvSpPr/>
              <p:nvPr/>
            </p:nvSpPr>
            <p:spPr>
              <a:xfrm>
                <a:off x="971735" y="2000666"/>
                <a:ext cx="554383" cy="34465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>
                    <a:solidFill>
                      <a:prstClr val="black"/>
                    </a:solidFill>
                  </a:rPr>
                  <a:t>T1</a:t>
                </a:r>
                <a:endParaRPr lang="en-US" sz="20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24" name="Rectangle 123"/>
              <p:cNvSpPr/>
              <p:nvPr/>
            </p:nvSpPr>
            <p:spPr>
              <a:xfrm>
                <a:off x="1572173" y="2000665"/>
                <a:ext cx="554383" cy="34465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2173111" y="2000669"/>
                <a:ext cx="554383" cy="34465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26" name="Rectangle 125"/>
              <p:cNvSpPr/>
              <p:nvPr/>
            </p:nvSpPr>
            <p:spPr>
              <a:xfrm>
                <a:off x="2773549" y="2000669"/>
                <a:ext cx="554383" cy="34465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18" name="Group 117"/>
            <p:cNvGrpSpPr/>
            <p:nvPr/>
          </p:nvGrpSpPr>
          <p:grpSpPr>
            <a:xfrm>
              <a:off x="971734" y="2345331"/>
              <a:ext cx="2356197" cy="344662"/>
              <a:chOff x="971735" y="2000665"/>
              <a:chExt cx="2356197" cy="344662"/>
            </a:xfrm>
          </p:grpSpPr>
          <p:sp>
            <p:nvSpPr>
              <p:cNvPr id="119" name="Rectangle 118"/>
              <p:cNvSpPr/>
              <p:nvPr/>
            </p:nvSpPr>
            <p:spPr>
              <a:xfrm>
                <a:off x="971735" y="2000666"/>
                <a:ext cx="554383" cy="344657"/>
              </a:xfrm>
              <a:prstGeom prst="rect">
                <a:avLst/>
              </a:prstGeom>
              <a:gradFill flip="none" rotWithShape="1">
                <a:gsLst>
                  <a:gs pos="0">
                    <a:srgbClr val="C00000">
                      <a:shade val="30000"/>
                      <a:satMod val="115000"/>
                    </a:srgbClr>
                  </a:gs>
                  <a:gs pos="50000">
                    <a:srgbClr val="C00000">
                      <a:shade val="67500"/>
                      <a:satMod val="115000"/>
                    </a:srgbClr>
                  </a:gs>
                  <a:gs pos="100000">
                    <a:srgbClr val="C0000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20" name="Rectangle 119"/>
              <p:cNvSpPr/>
              <p:nvPr/>
            </p:nvSpPr>
            <p:spPr>
              <a:xfrm>
                <a:off x="1572173" y="2000665"/>
                <a:ext cx="554383" cy="344657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21" name="Rectangle 120"/>
              <p:cNvSpPr/>
              <p:nvPr/>
            </p:nvSpPr>
            <p:spPr>
              <a:xfrm>
                <a:off x="2173111" y="2000669"/>
                <a:ext cx="554383" cy="344658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2773549" y="2000669"/>
                <a:ext cx="554383" cy="344658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127" name="Group 126"/>
          <p:cNvGrpSpPr/>
          <p:nvPr/>
        </p:nvGrpSpPr>
        <p:grpSpPr>
          <a:xfrm>
            <a:off x="2895603" y="3093477"/>
            <a:ext cx="2356198" cy="689328"/>
            <a:chOff x="971734" y="2000665"/>
            <a:chExt cx="2356198" cy="689328"/>
          </a:xfrm>
        </p:grpSpPr>
        <p:grpSp>
          <p:nvGrpSpPr>
            <p:cNvPr id="128" name="Group 127"/>
            <p:cNvGrpSpPr/>
            <p:nvPr/>
          </p:nvGrpSpPr>
          <p:grpSpPr>
            <a:xfrm>
              <a:off x="971735" y="2000665"/>
              <a:ext cx="2356197" cy="344662"/>
              <a:chOff x="971735" y="2000665"/>
              <a:chExt cx="2356197" cy="344662"/>
            </a:xfrm>
          </p:grpSpPr>
          <p:sp>
            <p:nvSpPr>
              <p:cNvPr id="134" name="Rectangle 133"/>
              <p:cNvSpPr/>
              <p:nvPr/>
            </p:nvSpPr>
            <p:spPr>
              <a:xfrm>
                <a:off x="971735" y="2000666"/>
                <a:ext cx="554383" cy="34465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>
                    <a:solidFill>
                      <a:prstClr val="black"/>
                    </a:solidFill>
                  </a:rPr>
                  <a:t>T1</a:t>
                </a:r>
                <a:endParaRPr lang="en-US" sz="20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35" name="Rectangle 134"/>
              <p:cNvSpPr/>
              <p:nvPr/>
            </p:nvSpPr>
            <p:spPr>
              <a:xfrm>
                <a:off x="1572173" y="2000665"/>
                <a:ext cx="554383" cy="34465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>
                    <a:solidFill>
                      <a:prstClr val="black"/>
                    </a:solidFill>
                  </a:rPr>
                  <a:t>T2</a:t>
                </a:r>
                <a:endParaRPr lang="en-US" sz="20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36" name="Rectangle 135"/>
              <p:cNvSpPr/>
              <p:nvPr/>
            </p:nvSpPr>
            <p:spPr>
              <a:xfrm>
                <a:off x="2173111" y="2000669"/>
                <a:ext cx="554383" cy="34465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37" name="Rectangle 136"/>
              <p:cNvSpPr/>
              <p:nvPr/>
            </p:nvSpPr>
            <p:spPr>
              <a:xfrm>
                <a:off x="2773549" y="2000669"/>
                <a:ext cx="554383" cy="34465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29" name="Group 128"/>
            <p:cNvGrpSpPr/>
            <p:nvPr/>
          </p:nvGrpSpPr>
          <p:grpSpPr>
            <a:xfrm>
              <a:off x="971734" y="2345331"/>
              <a:ext cx="2356197" cy="344662"/>
              <a:chOff x="971735" y="2000665"/>
              <a:chExt cx="2356197" cy="344662"/>
            </a:xfrm>
          </p:grpSpPr>
          <p:sp>
            <p:nvSpPr>
              <p:cNvPr id="130" name="Rectangle 129"/>
              <p:cNvSpPr/>
              <p:nvPr/>
            </p:nvSpPr>
            <p:spPr>
              <a:xfrm>
                <a:off x="971735" y="2000666"/>
                <a:ext cx="554383" cy="344657"/>
              </a:xfrm>
              <a:prstGeom prst="rect">
                <a:avLst/>
              </a:prstGeom>
              <a:gradFill flip="none" rotWithShape="1">
                <a:gsLst>
                  <a:gs pos="0">
                    <a:srgbClr val="00B050">
                      <a:shade val="30000"/>
                      <a:satMod val="115000"/>
                    </a:srgbClr>
                  </a:gs>
                  <a:gs pos="50000">
                    <a:srgbClr val="00B050">
                      <a:shade val="67500"/>
                      <a:satMod val="115000"/>
                    </a:srgbClr>
                  </a:gs>
                  <a:gs pos="100000">
                    <a:srgbClr val="00B05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31" name="Rectangle 130"/>
              <p:cNvSpPr/>
              <p:nvPr/>
            </p:nvSpPr>
            <p:spPr>
              <a:xfrm>
                <a:off x="1572173" y="2000665"/>
                <a:ext cx="554383" cy="344657"/>
              </a:xfrm>
              <a:prstGeom prst="rect">
                <a:avLst/>
              </a:prstGeom>
              <a:gradFill flip="none" rotWithShape="1">
                <a:gsLst>
                  <a:gs pos="0">
                    <a:srgbClr val="C00000">
                      <a:shade val="30000"/>
                      <a:satMod val="115000"/>
                    </a:srgbClr>
                  </a:gs>
                  <a:gs pos="50000">
                    <a:srgbClr val="C00000">
                      <a:shade val="67500"/>
                      <a:satMod val="115000"/>
                    </a:srgbClr>
                  </a:gs>
                  <a:gs pos="100000">
                    <a:srgbClr val="C0000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32" name="Rectangle 131"/>
              <p:cNvSpPr/>
              <p:nvPr/>
            </p:nvSpPr>
            <p:spPr>
              <a:xfrm>
                <a:off x="2173111" y="2000669"/>
                <a:ext cx="554383" cy="344658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33" name="Rectangle 132"/>
              <p:cNvSpPr/>
              <p:nvPr/>
            </p:nvSpPr>
            <p:spPr>
              <a:xfrm>
                <a:off x="2773549" y="2000669"/>
                <a:ext cx="554383" cy="344658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138" name="Group 137"/>
          <p:cNvGrpSpPr/>
          <p:nvPr/>
        </p:nvGrpSpPr>
        <p:grpSpPr>
          <a:xfrm>
            <a:off x="2895601" y="3877455"/>
            <a:ext cx="2356198" cy="689328"/>
            <a:chOff x="971734" y="2000665"/>
            <a:chExt cx="2356198" cy="689328"/>
          </a:xfrm>
        </p:grpSpPr>
        <p:grpSp>
          <p:nvGrpSpPr>
            <p:cNvPr id="139" name="Group 138"/>
            <p:cNvGrpSpPr/>
            <p:nvPr/>
          </p:nvGrpSpPr>
          <p:grpSpPr>
            <a:xfrm>
              <a:off x="971735" y="2000665"/>
              <a:ext cx="2356197" cy="344662"/>
              <a:chOff x="971735" y="2000665"/>
              <a:chExt cx="2356197" cy="344662"/>
            </a:xfrm>
          </p:grpSpPr>
          <p:sp>
            <p:nvSpPr>
              <p:cNvPr id="145" name="Rectangle 144"/>
              <p:cNvSpPr/>
              <p:nvPr/>
            </p:nvSpPr>
            <p:spPr>
              <a:xfrm>
                <a:off x="971735" y="2000666"/>
                <a:ext cx="554383" cy="34465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>
                    <a:solidFill>
                      <a:prstClr val="black"/>
                    </a:solidFill>
                  </a:rPr>
                  <a:t>T1</a:t>
                </a:r>
                <a:endParaRPr lang="en-US" sz="20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46" name="Rectangle 145"/>
              <p:cNvSpPr/>
              <p:nvPr/>
            </p:nvSpPr>
            <p:spPr>
              <a:xfrm>
                <a:off x="1572173" y="2000665"/>
                <a:ext cx="554383" cy="34465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>
                    <a:solidFill>
                      <a:prstClr val="black"/>
                    </a:solidFill>
                  </a:rPr>
                  <a:t>T2</a:t>
                </a:r>
                <a:endParaRPr lang="en-US" sz="20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47" name="Rectangle 146"/>
              <p:cNvSpPr/>
              <p:nvPr/>
            </p:nvSpPr>
            <p:spPr>
              <a:xfrm>
                <a:off x="2173111" y="2000669"/>
                <a:ext cx="554383" cy="34465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>
                    <a:solidFill>
                      <a:prstClr val="black"/>
                    </a:solidFill>
                  </a:rPr>
                  <a:t>T3</a:t>
                </a:r>
                <a:endParaRPr lang="en-US" sz="20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48" name="Rectangle 147"/>
              <p:cNvSpPr/>
              <p:nvPr/>
            </p:nvSpPr>
            <p:spPr>
              <a:xfrm>
                <a:off x="2773549" y="2000669"/>
                <a:ext cx="554383" cy="34465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40" name="Group 139"/>
            <p:cNvGrpSpPr/>
            <p:nvPr/>
          </p:nvGrpSpPr>
          <p:grpSpPr>
            <a:xfrm>
              <a:off x="971734" y="2345331"/>
              <a:ext cx="2356197" cy="344662"/>
              <a:chOff x="971735" y="2000665"/>
              <a:chExt cx="2356197" cy="344662"/>
            </a:xfrm>
          </p:grpSpPr>
          <p:sp>
            <p:nvSpPr>
              <p:cNvPr id="141" name="Rectangle 140"/>
              <p:cNvSpPr/>
              <p:nvPr/>
            </p:nvSpPr>
            <p:spPr>
              <a:xfrm>
                <a:off x="971735" y="2000666"/>
                <a:ext cx="554383" cy="344657"/>
              </a:xfrm>
              <a:prstGeom prst="rect">
                <a:avLst/>
              </a:prstGeom>
              <a:gradFill flip="none" rotWithShape="1">
                <a:gsLst>
                  <a:gs pos="0">
                    <a:srgbClr val="0070C0">
                      <a:shade val="30000"/>
                      <a:satMod val="115000"/>
                    </a:srgbClr>
                  </a:gs>
                  <a:gs pos="50000">
                    <a:srgbClr val="0070C0">
                      <a:shade val="67500"/>
                      <a:satMod val="115000"/>
                    </a:srgbClr>
                  </a:gs>
                  <a:gs pos="100000">
                    <a:srgbClr val="0070C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42" name="Rectangle 141"/>
              <p:cNvSpPr/>
              <p:nvPr/>
            </p:nvSpPr>
            <p:spPr>
              <a:xfrm>
                <a:off x="1572173" y="2000665"/>
                <a:ext cx="554383" cy="344657"/>
              </a:xfrm>
              <a:prstGeom prst="rect">
                <a:avLst/>
              </a:prstGeom>
              <a:gradFill flip="none" rotWithShape="1">
                <a:gsLst>
                  <a:gs pos="0">
                    <a:srgbClr val="00B050">
                      <a:shade val="30000"/>
                      <a:satMod val="115000"/>
                    </a:srgbClr>
                  </a:gs>
                  <a:gs pos="50000">
                    <a:srgbClr val="00B050">
                      <a:shade val="67500"/>
                      <a:satMod val="115000"/>
                    </a:srgbClr>
                  </a:gs>
                  <a:gs pos="100000">
                    <a:srgbClr val="00B05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43" name="Rectangle 142"/>
              <p:cNvSpPr/>
              <p:nvPr/>
            </p:nvSpPr>
            <p:spPr>
              <a:xfrm>
                <a:off x="2173111" y="2000669"/>
                <a:ext cx="554383" cy="344658"/>
              </a:xfrm>
              <a:prstGeom prst="rect">
                <a:avLst/>
              </a:prstGeom>
              <a:gradFill flip="none" rotWithShape="1">
                <a:gsLst>
                  <a:gs pos="0">
                    <a:srgbClr val="C00000">
                      <a:shade val="30000"/>
                      <a:satMod val="115000"/>
                    </a:srgbClr>
                  </a:gs>
                  <a:gs pos="50000">
                    <a:srgbClr val="C00000">
                      <a:shade val="67500"/>
                      <a:satMod val="115000"/>
                    </a:srgbClr>
                  </a:gs>
                  <a:gs pos="100000">
                    <a:srgbClr val="C0000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44" name="Rectangle 143"/>
              <p:cNvSpPr/>
              <p:nvPr/>
            </p:nvSpPr>
            <p:spPr>
              <a:xfrm>
                <a:off x="2773549" y="2000669"/>
                <a:ext cx="554383" cy="344658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149" name="Group 148"/>
          <p:cNvGrpSpPr/>
          <p:nvPr/>
        </p:nvGrpSpPr>
        <p:grpSpPr>
          <a:xfrm>
            <a:off x="2895600" y="4681983"/>
            <a:ext cx="2356198" cy="689328"/>
            <a:chOff x="971734" y="2000665"/>
            <a:chExt cx="2356198" cy="689328"/>
          </a:xfrm>
        </p:grpSpPr>
        <p:grpSp>
          <p:nvGrpSpPr>
            <p:cNvPr id="150" name="Group 149"/>
            <p:cNvGrpSpPr/>
            <p:nvPr/>
          </p:nvGrpSpPr>
          <p:grpSpPr>
            <a:xfrm>
              <a:off x="971735" y="2000665"/>
              <a:ext cx="2356197" cy="344662"/>
              <a:chOff x="971735" y="2000665"/>
              <a:chExt cx="2356197" cy="344662"/>
            </a:xfrm>
          </p:grpSpPr>
          <p:sp>
            <p:nvSpPr>
              <p:cNvPr id="156" name="Rectangle 155"/>
              <p:cNvSpPr/>
              <p:nvPr/>
            </p:nvSpPr>
            <p:spPr>
              <a:xfrm>
                <a:off x="971735" y="2000666"/>
                <a:ext cx="554383" cy="34465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>
                    <a:solidFill>
                      <a:prstClr val="black"/>
                    </a:solidFill>
                  </a:rPr>
                  <a:t>T1</a:t>
                </a:r>
                <a:endParaRPr lang="en-US" sz="20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57" name="Rectangle 156"/>
              <p:cNvSpPr/>
              <p:nvPr/>
            </p:nvSpPr>
            <p:spPr>
              <a:xfrm>
                <a:off x="1572173" y="2000665"/>
                <a:ext cx="554383" cy="34465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>
                    <a:solidFill>
                      <a:prstClr val="black"/>
                    </a:solidFill>
                  </a:rPr>
                  <a:t>T2</a:t>
                </a:r>
                <a:endParaRPr lang="en-US" sz="20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58" name="Rectangle 157"/>
              <p:cNvSpPr/>
              <p:nvPr/>
            </p:nvSpPr>
            <p:spPr>
              <a:xfrm>
                <a:off x="2173111" y="2000669"/>
                <a:ext cx="554383" cy="34465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>
                    <a:solidFill>
                      <a:prstClr val="black"/>
                    </a:solidFill>
                  </a:rPr>
                  <a:t>T3</a:t>
                </a:r>
                <a:endParaRPr lang="en-US" sz="20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2773549" y="2000669"/>
                <a:ext cx="554383" cy="34465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51" name="Group 150"/>
            <p:cNvGrpSpPr/>
            <p:nvPr/>
          </p:nvGrpSpPr>
          <p:grpSpPr>
            <a:xfrm>
              <a:off x="971734" y="2345331"/>
              <a:ext cx="2356197" cy="344662"/>
              <a:chOff x="971735" y="2000665"/>
              <a:chExt cx="2356197" cy="344662"/>
            </a:xfrm>
          </p:grpSpPr>
          <p:sp>
            <p:nvSpPr>
              <p:cNvPr id="152" name="Rectangle 151"/>
              <p:cNvSpPr/>
              <p:nvPr/>
            </p:nvSpPr>
            <p:spPr>
              <a:xfrm>
                <a:off x="971735" y="2000666"/>
                <a:ext cx="554383" cy="344657"/>
              </a:xfrm>
              <a:prstGeom prst="rect">
                <a:avLst/>
              </a:prstGeom>
              <a:gradFill flip="none" rotWithShape="1">
                <a:gsLst>
                  <a:gs pos="0">
                    <a:srgbClr val="C00000">
                      <a:shade val="30000"/>
                      <a:satMod val="115000"/>
                    </a:srgbClr>
                  </a:gs>
                  <a:gs pos="50000">
                    <a:srgbClr val="C00000">
                      <a:shade val="67500"/>
                      <a:satMod val="115000"/>
                    </a:srgbClr>
                  </a:gs>
                  <a:gs pos="100000">
                    <a:srgbClr val="C0000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53" name="Rectangle 152"/>
              <p:cNvSpPr/>
              <p:nvPr/>
            </p:nvSpPr>
            <p:spPr>
              <a:xfrm>
                <a:off x="1572173" y="2000665"/>
                <a:ext cx="554383" cy="344657"/>
              </a:xfrm>
              <a:prstGeom prst="rect">
                <a:avLst/>
              </a:prstGeom>
              <a:gradFill flip="none" rotWithShape="1">
                <a:gsLst>
                  <a:gs pos="0">
                    <a:srgbClr val="FFFF00">
                      <a:shade val="30000"/>
                      <a:satMod val="115000"/>
                    </a:srgbClr>
                  </a:gs>
                  <a:gs pos="50000">
                    <a:srgbClr val="FFFF00">
                      <a:shade val="67500"/>
                      <a:satMod val="115000"/>
                    </a:srgbClr>
                  </a:gs>
                  <a:gs pos="100000">
                    <a:srgbClr val="FFFF0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54" name="Rectangle 153"/>
              <p:cNvSpPr/>
              <p:nvPr/>
            </p:nvSpPr>
            <p:spPr>
              <a:xfrm>
                <a:off x="2173111" y="2000669"/>
                <a:ext cx="554383" cy="344658"/>
              </a:xfrm>
              <a:prstGeom prst="rect">
                <a:avLst/>
              </a:prstGeom>
              <a:gradFill flip="none" rotWithShape="1">
                <a:gsLst>
                  <a:gs pos="0">
                    <a:srgbClr val="0070C0">
                      <a:shade val="30000"/>
                      <a:satMod val="115000"/>
                    </a:srgbClr>
                  </a:gs>
                  <a:gs pos="50000">
                    <a:srgbClr val="0070C0">
                      <a:shade val="67500"/>
                      <a:satMod val="115000"/>
                    </a:srgbClr>
                  </a:gs>
                  <a:gs pos="100000">
                    <a:srgbClr val="0070C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55" name="Rectangle 154"/>
              <p:cNvSpPr/>
              <p:nvPr/>
            </p:nvSpPr>
            <p:spPr>
              <a:xfrm>
                <a:off x="2773549" y="2000669"/>
                <a:ext cx="554383" cy="344658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160" name="TextBox 159"/>
          <p:cNvSpPr txBox="1"/>
          <p:nvPr/>
        </p:nvSpPr>
        <p:spPr>
          <a:xfrm>
            <a:off x="3615815" y="1615638"/>
            <a:ext cx="8692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CORES</a:t>
            </a:r>
            <a:endParaRPr lang="en-US" sz="2000" dirty="0"/>
          </a:p>
        </p:txBody>
      </p:sp>
      <p:grpSp>
        <p:nvGrpSpPr>
          <p:cNvPr id="161" name="Group 160"/>
          <p:cNvGrpSpPr/>
          <p:nvPr/>
        </p:nvGrpSpPr>
        <p:grpSpPr>
          <a:xfrm>
            <a:off x="2895604" y="5482872"/>
            <a:ext cx="2356198" cy="689328"/>
            <a:chOff x="971734" y="2000665"/>
            <a:chExt cx="2356198" cy="689328"/>
          </a:xfrm>
        </p:grpSpPr>
        <p:grpSp>
          <p:nvGrpSpPr>
            <p:cNvPr id="162" name="Group 161"/>
            <p:cNvGrpSpPr/>
            <p:nvPr/>
          </p:nvGrpSpPr>
          <p:grpSpPr>
            <a:xfrm>
              <a:off x="971735" y="2000665"/>
              <a:ext cx="2356197" cy="344662"/>
              <a:chOff x="971735" y="2000665"/>
              <a:chExt cx="2356197" cy="344662"/>
            </a:xfrm>
          </p:grpSpPr>
          <p:sp>
            <p:nvSpPr>
              <p:cNvPr id="168" name="Rectangle 167"/>
              <p:cNvSpPr/>
              <p:nvPr/>
            </p:nvSpPr>
            <p:spPr>
              <a:xfrm>
                <a:off x="971735" y="2000666"/>
                <a:ext cx="554383" cy="34465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69" name="Rectangle 168"/>
              <p:cNvSpPr/>
              <p:nvPr/>
            </p:nvSpPr>
            <p:spPr>
              <a:xfrm>
                <a:off x="1572173" y="2000665"/>
                <a:ext cx="554383" cy="34465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70" name="Rectangle 169"/>
              <p:cNvSpPr/>
              <p:nvPr/>
            </p:nvSpPr>
            <p:spPr>
              <a:xfrm>
                <a:off x="2173111" y="2000669"/>
                <a:ext cx="554383" cy="34465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>
                    <a:solidFill>
                      <a:prstClr val="black"/>
                    </a:solidFill>
                  </a:rPr>
                  <a:t>T3</a:t>
                </a:r>
                <a:endParaRPr lang="en-US" sz="20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71" name="Rectangle 170"/>
              <p:cNvSpPr/>
              <p:nvPr/>
            </p:nvSpPr>
            <p:spPr>
              <a:xfrm>
                <a:off x="2773549" y="2000669"/>
                <a:ext cx="554383" cy="34465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63" name="Group 162"/>
            <p:cNvGrpSpPr/>
            <p:nvPr/>
          </p:nvGrpSpPr>
          <p:grpSpPr>
            <a:xfrm>
              <a:off x="971734" y="2345331"/>
              <a:ext cx="2356197" cy="344662"/>
              <a:chOff x="971735" y="2000665"/>
              <a:chExt cx="2356197" cy="344662"/>
            </a:xfrm>
          </p:grpSpPr>
          <p:sp>
            <p:nvSpPr>
              <p:cNvPr id="164" name="Rectangle 163"/>
              <p:cNvSpPr/>
              <p:nvPr/>
            </p:nvSpPr>
            <p:spPr>
              <a:xfrm>
                <a:off x="971735" y="2000666"/>
                <a:ext cx="554383" cy="344657"/>
              </a:xfrm>
              <a:prstGeom prst="rect">
                <a:avLst/>
              </a:prstGeom>
              <a:gradFill flip="none" rotWithShape="1">
                <a:gsLst>
                  <a:gs pos="0">
                    <a:srgbClr val="C00000">
                      <a:shade val="30000"/>
                      <a:satMod val="115000"/>
                    </a:srgbClr>
                  </a:gs>
                  <a:gs pos="50000">
                    <a:srgbClr val="C00000">
                      <a:shade val="67500"/>
                      <a:satMod val="115000"/>
                    </a:srgbClr>
                  </a:gs>
                  <a:gs pos="100000">
                    <a:srgbClr val="C0000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65" name="Rectangle 164"/>
              <p:cNvSpPr/>
              <p:nvPr/>
            </p:nvSpPr>
            <p:spPr>
              <a:xfrm>
                <a:off x="1572173" y="2000665"/>
                <a:ext cx="554383" cy="344657"/>
              </a:xfrm>
              <a:prstGeom prst="rect">
                <a:avLst/>
              </a:prstGeom>
              <a:gradFill flip="none" rotWithShape="1">
                <a:gsLst>
                  <a:gs pos="0">
                    <a:srgbClr val="FFFF00">
                      <a:shade val="30000"/>
                      <a:satMod val="115000"/>
                    </a:srgbClr>
                  </a:gs>
                  <a:gs pos="50000">
                    <a:srgbClr val="FFFF00">
                      <a:shade val="67500"/>
                      <a:satMod val="115000"/>
                    </a:srgbClr>
                  </a:gs>
                  <a:gs pos="100000">
                    <a:srgbClr val="FFFF0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66" name="Rectangle 165"/>
              <p:cNvSpPr/>
              <p:nvPr/>
            </p:nvSpPr>
            <p:spPr>
              <a:xfrm>
                <a:off x="2173111" y="2000669"/>
                <a:ext cx="554383" cy="344658"/>
              </a:xfrm>
              <a:prstGeom prst="rect">
                <a:avLst/>
              </a:prstGeom>
              <a:gradFill flip="none" rotWithShape="1">
                <a:gsLst>
                  <a:gs pos="0">
                    <a:srgbClr val="FFFF00">
                      <a:shade val="30000"/>
                      <a:satMod val="115000"/>
                    </a:srgbClr>
                  </a:gs>
                  <a:gs pos="50000">
                    <a:srgbClr val="FFFF00">
                      <a:shade val="67500"/>
                      <a:satMod val="115000"/>
                    </a:srgbClr>
                  </a:gs>
                  <a:gs pos="100000">
                    <a:srgbClr val="FFFF0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67" name="Rectangle 166"/>
              <p:cNvSpPr/>
              <p:nvPr/>
            </p:nvSpPr>
            <p:spPr>
              <a:xfrm>
                <a:off x="2773549" y="2000669"/>
                <a:ext cx="554383" cy="344658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174" name="Rectangle 173"/>
          <p:cNvSpPr/>
          <p:nvPr/>
        </p:nvSpPr>
        <p:spPr>
          <a:xfrm>
            <a:off x="2895597" y="2301452"/>
            <a:ext cx="554383" cy="34465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prstClr val="black"/>
              </a:solidFill>
            </a:endParaRPr>
          </a:p>
        </p:txBody>
      </p:sp>
      <p:sp>
        <p:nvSpPr>
          <p:cNvPr id="177" name="TextBox 176"/>
          <p:cNvSpPr txBox="1"/>
          <p:nvPr/>
        </p:nvSpPr>
        <p:spPr>
          <a:xfrm>
            <a:off x="3095655" y="1066177"/>
            <a:ext cx="17307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Traditional</a:t>
            </a:r>
            <a:endParaRPr lang="en-US" sz="2800" dirty="0"/>
          </a:p>
        </p:txBody>
      </p:sp>
      <p:sp>
        <p:nvSpPr>
          <p:cNvPr id="178" name="TextBox 177"/>
          <p:cNvSpPr txBox="1"/>
          <p:nvPr/>
        </p:nvSpPr>
        <p:spPr>
          <a:xfrm>
            <a:off x="6412932" y="1048568"/>
            <a:ext cx="103746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/>
              <a:t>SLICC</a:t>
            </a:r>
            <a:endParaRPr lang="en-US" sz="3000" b="1" dirty="0"/>
          </a:p>
        </p:txBody>
      </p:sp>
      <p:sp>
        <p:nvSpPr>
          <p:cNvPr id="179" name="TextBox 178"/>
          <p:cNvSpPr txBox="1"/>
          <p:nvPr/>
        </p:nvSpPr>
        <p:spPr>
          <a:xfrm>
            <a:off x="5251797" y="2587604"/>
            <a:ext cx="5469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L1I</a:t>
            </a:r>
            <a:endParaRPr lang="en-US" sz="2400" dirty="0"/>
          </a:p>
        </p:txBody>
      </p:sp>
      <p:sp>
        <p:nvSpPr>
          <p:cNvPr id="180" name="TextBox 179"/>
          <p:cNvSpPr txBox="1"/>
          <p:nvPr/>
        </p:nvSpPr>
        <p:spPr>
          <a:xfrm>
            <a:off x="2438400" y="319732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3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2438400" y="4051517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6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182" name="TextBox 181"/>
          <p:cNvSpPr txBox="1"/>
          <p:nvPr/>
        </p:nvSpPr>
        <p:spPr>
          <a:xfrm>
            <a:off x="2438400" y="489223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9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183" name="TextBox 182"/>
          <p:cNvSpPr txBox="1"/>
          <p:nvPr/>
        </p:nvSpPr>
        <p:spPr>
          <a:xfrm>
            <a:off x="2286000" y="5645877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10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184" name="TextBox 183"/>
          <p:cNvSpPr txBox="1"/>
          <p:nvPr/>
        </p:nvSpPr>
        <p:spPr>
          <a:xfrm>
            <a:off x="8372290" y="245383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1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185" name="TextBox 184"/>
          <p:cNvSpPr txBox="1"/>
          <p:nvPr/>
        </p:nvSpPr>
        <p:spPr>
          <a:xfrm>
            <a:off x="8372290" y="3177392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2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186" name="TextBox 185"/>
          <p:cNvSpPr txBox="1"/>
          <p:nvPr/>
        </p:nvSpPr>
        <p:spPr>
          <a:xfrm>
            <a:off x="8372290" y="4031589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3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187" name="TextBox 186"/>
          <p:cNvSpPr txBox="1"/>
          <p:nvPr/>
        </p:nvSpPr>
        <p:spPr>
          <a:xfrm>
            <a:off x="8372290" y="4854311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4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188" name="TextBox 187"/>
          <p:cNvSpPr txBox="1"/>
          <p:nvPr/>
        </p:nvSpPr>
        <p:spPr>
          <a:xfrm>
            <a:off x="8390782" y="5625949"/>
            <a:ext cx="37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4 </a:t>
            </a:r>
            <a:endParaRPr lang="en-US" sz="2000" dirty="0">
              <a:solidFill>
                <a:srgbClr val="C00000"/>
              </a:solidFill>
            </a:endParaRPr>
          </a:p>
        </p:txBody>
      </p:sp>
      <p:grpSp>
        <p:nvGrpSpPr>
          <p:cNvPr id="173" name="Group 172"/>
          <p:cNvGrpSpPr/>
          <p:nvPr/>
        </p:nvGrpSpPr>
        <p:grpSpPr>
          <a:xfrm>
            <a:off x="637207" y="1687120"/>
            <a:ext cx="554386" cy="1705537"/>
            <a:chOff x="685798" y="1922699"/>
            <a:chExt cx="554386" cy="1705537"/>
          </a:xfrm>
        </p:grpSpPr>
        <p:sp>
          <p:nvSpPr>
            <p:cNvPr id="175" name="Rectangle 174"/>
            <p:cNvSpPr/>
            <p:nvPr/>
          </p:nvSpPr>
          <p:spPr>
            <a:xfrm>
              <a:off x="685801" y="1922699"/>
              <a:ext cx="554383" cy="344657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prstClr val="black"/>
                  </a:solidFill>
                </a:rPr>
                <a:t>T1</a:t>
              </a:r>
              <a:endParaRPr lang="en-US" sz="2000" dirty="0">
                <a:solidFill>
                  <a:prstClr val="black"/>
                </a:solidFill>
              </a:endParaRPr>
            </a:p>
          </p:txBody>
        </p:sp>
        <p:sp>
          <p:nvSpPr>
            <p:cNvPr id="176" name="Rectangle 175"/>
            <p:cNvSpPr/>
            <p:nvPr/>
          </p:nvSpPr>
          <p:spPr>
            <a:xfrm>
              <a:off x="685800" y="2267365"/>
              <a:ext cx="554383" cy="344657"/>
            </a:xfrm>
            <a:prstGeom prst="rect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prstClr val="black"/>
                </a:solidFill>
              </a:endParaRPr>
            </a:p>
          </p:txBody>
        </p:sp>
        <p:sp>
          <p:nvSpPr>
            <p:cNvPr id="189" name="Rectangle 188"/>
            <p:cNvSpPr/>
            <p:nvPr/>
          </p:nvSpPr>
          <p:spPr>
            <a:xfrm>
              <a:off x="685801" y="2612022"/>
              <a:ext cx="554383" cy="344657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shade val="30000"/>
                    <a:satMod val="115000"/>
                  </a:srgbClr>
                </a:gs>
                <a:gs pos="50000">
                  <a:srgbClr val="00B050">
                    <a:shade val="67500"/>
                    <a:satMod val="115000"/>
                  </a:srgbClr>
                </a:gs>
                <a:gs pos="100000">
                  <a:srgbClr val="00B05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prstClr val="black"/>
                </a:solidFill>
              </a:endParaRPr>
            </a:p>
          </p:txBody>
        </p:sp>
        <p:sp>
          <p:nvSpPr>
            <p:cNvPr id="190" name="Rectangle 189"/>
            <p:cNvSpPr/>
            <p:nvPr/>
          </p:nvSpPr>
          <p:spPr>
            <a:xfrm>
              <a:off x="685798" y="2938922"/>
              <a:ext cx="554383" cy="344657"/>
            </a:xfrm>
            <a:prstGeom prst="rect">
              <a:avLst/>
            </a:prstGeom>
            <a:gradFill flip="none" rotWithShape="1">
              <a:gsLst>
                <a:gs pos="0">
                  <a:srgbClr val="0070C0">
                    <a:shade val="30000"/>
                    <a:satMod val="115000"/>
                  </a:srgbClr>
                </a:gs>
                <a:gs pos="50000">
                  <a:srgbClr val="0070C0">
                    <a:shade val="67500"/>
                    <a:satMod val="115000"/>
                  </a:srgbClr>
                </a:gs>
                <a:gs pos="100000">
                  <a:srgbClr val="0070C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prstClr val="black"/>
                </a:solidFill>
              </a:endParaRPr>
            </a:p>
          </p:txBody>
        </p:sp>
        <p:sp>
          <p:nvSpPr>
            <p:cNvPr id="191" name="Rectangle 190"/>
            <p:cNvSpPr/>
            <p:nvPr/>
          </p:nvSpPr>
          <p:spPr>
            <a:xfrm>
              <a:off x="685799" y="3283579"/>
              <a:ext cx="554383" cy="344657"/>
            </a:xfrm>
            <a:prstGeom prst="rect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192" name="Group 191"/>
          <p:cNvGrpSpPr/>
          <p:nvPr/>
        </p:nvGrpSpPr>
        <p:grpSpPr>
          <a:xfrm>
            <a:off x="637210" y="3439720"/>
            <a:ext cx="554386" cy="1360880"/>
            <a:chOff x="685798" y="1922699"/>
            <a:chExt cx="554386" cy="1360880"/>
          </a:xfrm>
        </p:grpSpPr>
        <p:sp>
          <p:nvSpPr>
            <p:cNvPr id="193" name="Rectangle 192"/>
            <p:cNvSpPr/>
            <p:nvPr/>
          </p:nvSpPr>
          <p:spPr>
            <a:xfrm>
              <a:off x="685801" y="1922699"/>
              <a:ext cx="554383" cy="344657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prstClr val="black"/>
                  </a:solidFill>
                </a:rPr>
                <a:t>T2</a:t>
              </a:r>
              <a:endParaRPr lang="en-US" sz="2000" dirty="0">
                <a:solidFill>
                  <a:prstClr val="black"/>
                </a:solidFill>
              </a:endParaRPr>
            </a:p>
          </p:txBody>
        </p:sp>
        <p:sp>
          <p:nvSpPr>
            <p:cNvPr id="194" name="Rectangle 193"/>
            <p:cNvSpPr/>
            <p:nvPr/>
          </p:nvSpPr>
          <p:spPr>
            <a:xfrm>
              <a:off x="685800" y="2267365"/>
              <a:ext cx="554383" cy="344657"/>
            </a:xfrm>
            <a:prstGeom prst="rect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prstClr val="black"/>
                </a:solidFill>
              </a:endParaRPr>
            </a:p>
          </p:txBody>
        </p:sp>
        <p:sp>
          <p:nvSpPr>
            <p:cNvPr id="195" name="Rectangle 194"/>
            <p:cNvSpPr/>
            <p:nvPr/>
          </p:nvSpPr>
          <p:spPr>
            <a:xfrm>
              <a:off x="685801" y="2612022"/>
              <a:ext cx="554383" cy="344657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shade val="30000"/>
                    <a:satMod val="115000"/>
                  </a:srgbClr>
                </a:gs>
                <a:gs pos="50000">
                  <a:srgbClr val="00B050">
                    <a:shade val="67500"/>
                    <a:satMod val="115000"/>
                  </a:srgbClr>
                </a:gs>
                <a:gs pos="100000">
                  <a:srgbClr val="00B05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prstClr val="black"/>
                </a:solidFill>
              </a:endParaRPr>
            </a:p>
          </p:txBody>
        </p:sp>
        <p:sp>
          <p:nvSpPr>
            <p:cNvPr id="196" name="Rectangle 195"/>
            <p:cNvSpPr/>
            <p:nvPr/>
          </p:nvSpPr>
          <p:spPr>
            <a:xfrm>
              <a:off x="685798" y="2938922"/>
              <a:ext cx="554383" cy="344657"/>
            </a:xfrm>
            <a:prstGeom prst="rect">
              <a:avLst/>
            </a:prstGeom>
            <a:gradFill flip="none" rotWithShape="1">
              <a:gsLst>
                <a:gs pos="0">
                  <a:srgbClr val="FFFF00">
                    <a:shade val="30000"/>
                    <a:satMod val="115000"/>
                  </a:srgbClr>
                </a:gs>
                <a:gs pos="50000">
                  <a:srgbClr val="FFFF00">
                    <a:shade val="67500"/>
                    <a:satMod val="115000"/>
                  </a:srgbClr>
                </a:gs>
                <a:gs pos="100000">
                  <a:srgbClr val="FFFF0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197" name="Group 196"/>
          <p:cNvGrpSpPr/>
          <p:nvPr/>
        </p:nvGrpSpPr>
        <p:grpSpPr>
          <a:xfrm>
            <a:off x="637204" y="4811320"/>
            <a:ext cx="554386" cy="1360880"/>
            <a:chOff x="685798" y="1922699"/>
            <a:chExt cx="554386" cy="1360880"/>
          </a:xfrm>
        </p:grpSpPr>
        <p:sp>
          <p:nvSpPr>
            <p:cNvPr id="198" name="Rectangle 197"/>
            <p:cNvSpPr/>
            <p:nvPr/>
          </p:nvSpPr>
          <p:spPr>
            <a:xfrm>
              <a:off x="685801" y="1922699"/>
              <a:ext cx="554383" cy="344657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prstClr val="black"/>
                  </a:solidFill>
                </a:rPr>
                <a:t>T3</a:t>
              </a:r>
              <a:endParaRPr lang="en-US" sz="2000" dirty="0">
                <a:solidFill>
                  <a:prstClr val="black"/>
                </a:solidFill>
              </a:endParaRPr>
            </a:p>
          </p:txBody>
        </p:sp>
        <p:sp>
          <p:nvSpPr>
            <p:cNvPr id="199" name="Rectangle 198"/>
            <p:cNvSpPr/>
            <p:nvPr/>
          </p:nvSpPr>
          <p:spPr>
            <a:xfrm>
              <a:off x="685800" y="2267365"/>
              <a:ext cx="554383" cy="344657"/>
            </a:xfrm>
            <a:prstGeom prst="rect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prstClr val="black"/>
                </a:solidFill>
              </a:endParaRPr>
            </a:p>
          </p:txBody>
        </p:sp>
        <p:sp>
          <p:nvSpPr>
            <p:cNvPr id="200" name="Rectangle 199"/>
            <p:cNvSpPr/>
            <p:nvPr/>
          </p:nvSpPr>
          <p:spPr>
            <a:xfrm>
              <a:off x="685802" y="2612022"/>
              <a:ext cx="554374" cy="344657"/>
            </a:xfrm>
            <a:prstGeom prst="rect">
              <a:avLst/>
            </a:prstGeom>
            <a:gradFill flip="none" rotWithShape="1">
              <a:gsLst>
                <a:gs pos="0">
                  <a:srgbClr val="0070C0">
                    <a:shade val="30000"/>
                    <a:satMod val="115000"/>
                  </a:srgbClr>
                </a:gs>
                <a:gs pos="50000">
                  <a:srgbClr val="0070C0">
                    <a:shade val="67500"/>
                    <a:satMod val="115000"/>
                  </a:srgbClr>
                </a:gs>
                <a:gs pos="100000">
                  <a:srgbClr val="0070C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prstClr val="black"/>
                </a:solidFill>
              </a:endParaRPr>
            </a:p>
          </p:txBody>
        </p:sp>
        <p:sp>
          <p:nvSpPr>
            <p:cNvPr id="201" name="Rectangle 200"/>
            <p:cNvSpPr/>
            <p:nvPr/>
          </p:nvSpPr>
          <p:spPr>
            <a:xfrm>
              <a:off x="685798" y="2938922"/>
              <a:ext cx="554383" cy="344657"/>
            </a:xfrm>
            <a:prstGeom prst="rect">
              <a:avLst/>
            </a:prstGeom>
            <a:gradFill flip="none" rotWithShape="1">
              <a:gsLst>
                <a:gs pos="0">
                  <a:srgbClr val="FFFF00">
                    <a:shade val="30000"/>
                    <a:satMod val="115000"/>
                  </a:srgbClr>
                </a:gs>
                <a:gs pos="50000">
                  <a:srgbClr val="FFFF00">
                    <a:shade val="67500"/>
                    <a:satMod val="115000"/>
                  </a:srgbClr>
                </a:gs>
                <a:gs pos="100000">
                  <a:srgbClr val="FFFF0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prstClr val="black"/>
                </a:solidFill>
              </a:endParaRPr>
            </a:p>
          </p:txBody>
        </p:sp>
      </p:grpSp>
      <p:sp>
        <p:nvSpPr>
          <p:cNvPr id="202" name="TextBox 201"/>
          <p:cNvSpPr txBox="1"/>
          <p:nvPr/>
        </p:nvSpPr>
        <p:spPr>
          <a:xfrm>
            <a:off x="381000" y="1306120"/>
            <a:ext cx="10668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alibri" pitchFamily="34" charset="0"/>
                <a:cs typeface="Calibri" pitchFamily="34" charset="0"/>
              </a:rPr>
              <a:t>Threads</a:t>
            </a:r>
          </a:p>
        </p:txBody>
      </p:sp>
      <p:sp>
        <p:nvSpPr>
          <p:cNvPr id="204" name="Rectangle 203"/>
          <p:cNvSpPr/>
          <p:nvPr/>
        </p:nvSpPr>
        <p:spPr>
          <a:xfrm>
            <a:off x="2895604" y="2646104"/>
            <a:ext cx="554383" cy="34465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prstClr val="black"/>
              </a:solidFill>
            </a:endParaRPr>
          </a:p>
        </p:txBody>
      </p:sp>
      <p:grpSp>
        <p:nvGrpSpPr>
          <p:cNvPr id="205" name="Group 204"/>
          <p:cNvGrpSpPr/>
          <p:nvPr/>
        </p:nvGrpSpPr>
        <p:grpSpPr>
          <a:xfrm>
            <a:off x="1295400" y="2322907"/>
            <a:ext cx="482023" cy="3544493"/>
            <a:chOff x="19111" y="1659769"/>
            <a:chExt cx="482023" cy="3544493"/>
          </a:xfrm>
        </p:grpSpPr>
        <p:cxnSp>
          <p:nvCxnSpPr>
            <p:cNvPr id="206" name="Straight Arrow Connector 205"/>
            <p:cNvCxnSpPr/>
            <p:nvPr/>
          </p:nvCxnSpPr>
          <p:spPr>
            <a:xfrm flipV="1">
              <a:off x="480777" y="1659769"/>
              <a:ext cx="20357" cy="3544493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" name="TextBox 206"/>
            <p:cNvSpPr txBox="1"/>
            <p:nvPr/>
          </p:nvSpPr>
          <p:spPr>
            <a:xfrm rot="16200000">
              <a:off x="-128525" y="3227022"/>
              <a:ext cx="7569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time</a:t>
              </a:r>
              <a:endParaRPr lang="en-US" sz="2400" dirty="0"/>
            </a:p>
          </p:txBody>
        </p:sp>
      </p:grpSp>
      <p:sp>
        <p:nvSpPr>
          <p:cNvPr id="208" name="TextBox 207"/>
          <p:cNvSpPr txBox="1"/>
          <p:nvPr/>
        </p:nvSpPr>
        <p:spPr>
          <a:xfrm>
            <a:off x="2057400" y="1715869"/>
            <a:ext cx="8194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Total</a:t>
            </a:r>
          </a:p>
          <a:p>
            <a:pPr algn="ctr"/>
            <a:r>
              <a:rPr lang="en-US" dirty="0" smtClean="0"/>
              <a:t>Misses</a:t>
            </a:r>
            <a:endParaRPr lang="en-US" dirty="0"/>
          </a:p>
        </p:txBody>
      </p:sp>
      <p:sp>
        <p:nvSpPr>
          <p:cNvPr id="209" name="TextBox 208"/>
          <p:cNvSpPr txBox="1"/>
          <p:nvPr/>
        </p:nvSpPr>
        <p:spPr>
          <a:xfrm>
            <a:off x="8248345" y="1715245"/>
            <a:ext cx="8194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Total</a:t>
            </a:r>
          </a:p>
          <a:p>
            <a:pPr algn="ctr"/>
            <a:r>
              <a:rPr lang="en-US" dirty="0" smtClean="0"/>
              <a:t>Misses</a:t>
            </a:r>
            <a:endParaRPr lang="en-US" dirty="0"/>
          </a:p>
        </p:txBody>
      </p:sp>
      <p:sp>
        <p:nvSpPr>
          <p:cNvPr id="172" name="Rectangle 3"/>
          <p:cNvSpPr txBox="1">
            <a:spLocks noChangeArrowheads="1"/>
          </p:cNvSpPr>
          <p:nvPr/>
        </p:nvSpPr>
        <p:spPr>
          <a:xfrm>
            <a:off x="0" y="6362700"/>
            <a:ext cx="9144000" cy="4953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tIns="0" bIns="0">
            <a:no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3200" b="1" dirty="0" smtClean="0">
                <a:latin typeface="Calibri" pitchFamily="34" charset="0"/>
                <a:cs typeface="Calibri" pitchFamily="34" charset="0"/>
              </a:rPr>
              <a:t>~70% better performance with SLICC</a:t>
            </a:r>
            <a:endParaRPr lang="en-US" sz="3200" b="1" i="1" baseline="30000" dirty="0">
              <a:solidFill>
                <a:srgbClr val="435EB3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6188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71" grpId="0"/>
      <p:bldP spid="72" grpId="0"/>
      <p:bldP spid="174" grpId="0" animBg="1"/>
      <p:bldP spid="177" grpId="0"/>
      <p:bldP spid="178" grpId="0"/>
      <p:bldP spid="180" grpId="0"/>
      <p:bldP spid="181" grpId="0"/>
      <p:bldP spid="182" grpId="0"/>
      <p:bldP spid="183" grpId="0"/>
      <p:bldP spid="184" grpId="0"/>
      <p:bldP spid="185" grpId="0"/>
      <p:bldP spid="186" grpId="0"/>
      <p:bldP spid="187" grpId="0"/>
      <p:bldP spid="188" grpId="0"/>
      <p:bldP spid="204" grpId="0" animBg="1"/>
      <p:bldP spid="208" grpId="0"/>
      <p:bldP spid="209" grpId="0"/>
      <p:bldP spid="172" grpId="0" animBg="1"/>
    </p:bldLst>
  </p:timing>
</p:sld>
</file>

<file path=ppt/theme/theme1.xml><?xml version="1.0" encoding="utf-8"?>
<a:theme xmlns:a="http://schemas.openxmlformats.org/drawingml/2006/main" name="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Default Design">
      <a:majorFont>
        <a:latin typeface="Calibri"/>
        <a:ea typeface=""/>
        <a:cs typeface="Arial"/>
      </a:majorFont>
      <a:minorFont>
        <a:latin typeface="Calibri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original-dias-template</Template>
  <TotalTime>3789</TotalTime>
  <Words>114</Words>
  <Application>Microsoft Office PowerPoint</Application>
  <PresentationFormat>On-screen Show (4:3)</PresentationFormat>
  <Paragraphs>71</Paragraphs>
  <Slides>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template</vt:lpstr>
      <vt:lpstr>A Case for Thread Migration</vt:lpstr>
      <vt:lpstr>OLTP on a Intel Xeon5660</vt:lpstr>
      <vt:lpstr>Rethinking Thread Scheduling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pinar</dc:creator>
  <cp:lastModifiedBy>pinar</cp:lastModifiedBy>
  <cp:revision>372</cp:revision>
  <dcterms:created xsi:type="dcterms:W3CDTF">2006-08-16T00:00:00Z</dcterms:created>
  <dcterms:modified xsi:type="dcterms:W3CDTF">2013-01-25T11:57:53Z</dcterms:modified>
</cp:coreProperties>
</file>