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7" r:id="rId4"/>
    <p:sldId id="258" r:id="rId5"/>
    <p:sldId id="259" r:id="rId6"/>
    <p:sldId id="260" r:id="rId7"/>
    <p:sldId id="261" r:id="rId8"/>
    <p:sldId id="262" r:id="rId9"/>
    <p:sldId id="264" r:id="rId10"/>
    <p:sldId id="265" r:id="rId11"/>
    <p:sldId id="267" r:id="rId12"/>
    <p:sldId id="268" r:id="rId13"/>
    <p:sldId id="26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6F44"/>
    <a:srgbClr val="C7C963"/>
    <a:srgbClr val="C5A37D"/>
    <a:srgbClr val="FF9933"/>
    <a:srgbClr val="A1EDBA"/>
    <a:srgbClr val="B3A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122"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8DF514-4234-47D2-9B1D-B69DD49FBC7B}"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F31D2CC-1425-4E29-B2D7-B3CC233CE431}"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8DF514-4234-47D2-9B1D-B69DD49FBC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7F31D2CC-1425-4E29-B2D7-B3CC233CE431}" type="datetimeFigureOut">
              <a:rPr lang="zh-CN" altLang="en-US" smtClean="0"/>
              <a:t>2016-12-22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7C8DF514-4234-47D2-9B1D-B69DD49FBC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548680"/>
            <a:ext cx="7772400" cy="1470025"/>
          </a:xfrm>
        </p:spPr>
        <p:txBody>
          <a:bodyPr>
            <a:prstTxWarp prst="textChevronInverted">
              <a:avLst/>
            </a:prstTxWarp>
          </a:bodyPr>
          <a:lstStyle/>
          <a:p>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计算机系统基础</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副标题 2"/>
          <p:cNvSpPr>
            <a:spLocks noGrp="1"/>
          </p:cNvSpPr>
          <p:nvPr>
            <p:ph type="subTitle" idx="1"/>
          </p:nvPr>
        </p:nvSpPr>
        <p:spPr>
          <a:xfrm>
            <a:off x="1979712" y="2708920"/>
            <a:ext cx="5040560" cy="792088"/>
          </a:xfrm>
        </p:spPr>
        <p:txBody>
          <a:bodyPr>
            <a:noAutofit/>
          </a:bodyPr>
          <a:lstStyle/>
          <a:p>
            <a:pPr algn="ctr"/>
            <a:r>
              <a:rPr lang="zh-CN" altLang="en-US" sz="6000" dirty="0" smtClean="0">
                <a:solidFill>
                  <a:schemeClr val="accent2">
                    <a:lumMod val="75000"/>
                  </a:schemeClr>
                </a:solidFill>
                <a:latin typeface="华文行楷" pitchFamily="2" charset="-122"/>
                <a:ea typeface="华文行楷" pitchFamily="2" charset="-122"/>
              </a:rPr>
              <a:t>课  程  论  文</a:t>
            </a:r>
            <a:endParaRPr lang="zh-CN" altLang="en-US" sz="6000" dirty="0">
              <a:solidFill>
                <a:schemeClr val="accent2">
                  <a:lumMod val="75000"/>
                </a:schemeClr>
              </a:solidFill>
              <a:latin typeface="华文行楷" pitchFamily="2" charset="-122"/>
              <a:ea typeface="华文行楷" pitchFamily="2" charset="-122"/>
            </a:endParaRPr>
          </a:p>
        </p:txBody>
      </p:sp>
      <p:sp>
        <p:nvSpPr>
          <p:cNvPr id="4" name="TextBox 3"/>
          <p:cNvSpPr txBox="1"/>
          <p:nvPr/>
        </p:nvSpPr>
        <p:spPr>
          <a:xfrm>
            <a:off x="5508104" y="5229200"/>
            <a:ext cx="3024336" cy="1015663"/>
          </a:xfrm>
          <a:prstGeom prst="rect">
            <a:avLst/>
          </a:prstGeom>
          <a:noFill/>
        </p:spPr>
        <p:txBody>
          <a:bodyPr wrap="square" rtlCol="0">
            <a:spAutoFit/>
          </a:bodyPr>
          <a:lstStyle/>
          <a:p>
            <a:pPr algn="r"/>
            <a:r>
              <a:rPr lang="en-US" altLang="zh-CN" sz="2000" dirty="0" smtClean="0">
                <a:solidFill>
                  <a:srgbClr val="C5A37D"/>
                </a:solidFill>
                <a:effectLst>
                  <a:outerShdw blurRad="38100" dist="38100" dir="2700000" algn="tl">
                    <a:srgbClr val="000000">
                      <a:alpha val="43137"/>
                    </a:srgbClr>
                  </a:outerShdw>
                </a:effectLst>
                <a:latin typeface="华文楷体" pitchFamily="2" charset="-122"/>
                <a:ea typeface="华文楷体" pitchFamily="2" charset="-122"/>
              </a:rPr>
              <a:t>20151104680</a:t>
            </a:r>
          </a:p>
          <a:p>
            <a:pPr algn="r"/>
            <a:r>
              <a:rPr lang="en-US" altLang="zh-CN" sz="2000" dirty="0" smtClean="0">
                <a:solidFill>
                  <a:srgbClr val="C5A37D"/>
                </a:solidFill>
                <a:effectLst>
                  <a:outerShdw blurRad="38100" dist="38100" dir="2700000" algn="tl">
                    <a:srgbClr val="000000">
                      <a:alpha val="43137"/>
                    </a:srgbClr>
                  </a:outerShdw>
                </a:effectLst>
                <a:latin typeface="华文楷体" pitchFamily="2" charset="-122"/>
                <a:ea typeface="华文楷体" pitchFamily="2" charset="-122"/>
              </a:rPr>
              <a:t>15</a:t>
            </a:r>
            <a:r>
              <a:rPr lang="zh-CN" altLang="en-US" sz="2000" dirty="0" smtClean="0">
                <a:solidFill>
                  <a:srgbClr val="C5A37D"/>
                </a:solidFill>
                <a:effectLst>
                  <a:outerShdw blurRad="38100" dist="38100" dir="2700000" algn="tl">
                    <a:srgbClr val="000000">
                      <a:alpha val="43137"/>
                    </a:srgbClr>
                  </a:outerShdw>
                </a:effectLst>
                <a:latin typeface="华文楷体" pitchFamily="2" charset="-122"/>
                <a:ea typeface="华文楷体" pitchFamily="2" charset="-122"/>
              </a:rPr>
              <a:t>级网络编程</a:t>
            </a:r>
            <a:endParaRPr lang="en-US" altLang="zh-CN" sz="2000" dirty="0" smtClean="0">
              <a:solidFill>
                <a:srgbClr val="C5A37D"/>
              </a:solidFill>
              <a:effectLst>
                <a:outerShdw blurRad="38100" dist="38100" dir="2700000" algn="tl">
                  <a:srgbClr val="000000">
                    <a:alpha val="43137"/>
                  </a:srgbClr>
                </a:outerShdw>
              </a:effectLst>
              <a:latin typeface="华文楷体" pitchFamily="2" charset="-122"/>
              <a:ea typeface="华文楷体" pitchFamily="2" charset="-122"/>
            </a:endParaRPr>
          </a:p>
          <a:p>
            <a:pPr algn="r"/>
            <a:r>
              <a:rPr lang="zh-CN" altLang="en-US" sz="2000" dirty="0">
                <a:solidFill>
                  <a:srgbClr val="C5A37D"/>
                </a:solidFill>
                <a:effectLst>
                  <a:outerShdw blurRad="38100" dist="38100" dir="2700000" algn="tl">
                    <a:srgbClr val="000000">
                      <a:alpha val="43137"/>
                    </a:srgbClr>
                  </a:outerShdw>
                </a:effectLst>
                <a:latin typeface="华文楷体" pitchFamily="2" charset="-122"/>
                <a:ea typeface="华文楷体" pitchFamily="2" charset="-122"/>
              </a:rPr>
              <a:t>陈</a:t>
            </a:r>
            <a:r>
              <a:rPr lang="zh-CN" altLang="en-US" sz="2000" dirty="0" smtClean="0">
                <a:solidFill>
                  <a:srgbClr val="C5A37D"/>
                </a:solidFill>
                <a:effectLst>
                  <a:outerShdw blurRad="38100" dist="38100" dir="2700000" algn="tl">
                    <a:srgbClr val="000000">
                      <a:alpha val="43137"/>
                    </a:srgbClr>
                  </a:outerShdw>
                </a:effectLst>
                <a:latin typeface="华文楷体" pitchFamily="2" charset="-122"/>
                <a:ea typeface="华文楷体" pitchFamily="2" charset="-122"/>
              </a:rPr>
              <a:t>星儿 </a:t>
            </a:r>
            <a:endParaRPr lang="zh-CN" altLang="en-US" sz="2000" dirty="0">
              <a:solidFill>
                <a:srgbClr val="C5A37D"/>
              </a:solidFill>
              <a:effectLst>
                <a:outerShdw blurRad="38100" dist="38100" dir="2700000" algn="tl">
                  <a:srgbClr val="000000">
                    <a:alpha val="43137"/>
                  </a:srgbClr>
                </a:outerShdw>
              </a:effectLst>
              <a:latin typeface="华文楷体" pitchFamily="2" charset="-122"/>
              <a:ea typeface="华文楷体" pitchFamily="2" charset="-122"/>
            </a:endParaRPr>
          </a:p>
        </p:txBody>
      </p:sp>
    </p:spTree>
    <p:extLst>
      <p:ext uri="{BB962C8B-B14F-4D97-AF65-F5344CB8AC3E}">
        <p14:creationId xmlns:p14="http://schemas.microsoft.com/office/powerpoint/2010/main" val="38699902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264696"/>
          </a:xfrm>
        </p:spPr>
        <p:txBody>
          <a:bodyPr>
            <a:normAutofit fontScale="62500" lnSpcReduction="20000"/>
          </a:bodyPr>
          <a:lstStyle/>
          <a:p>
            <a:pPr marL="0" indent="0">
              <a:buNone/>
            </a:pPr>
            <a:r>
              <a:rPr lang="en-US" altLang="zh-CN" sz="2900" b="1" dirty="0">
                <a:solidFill>
                  <a:srgbClr val="C5A37D"/>
                </a:solidFill>
                <a:latin typeface="+mn-ea"/>
              </a:rPr>
              <a:t>3</a:t>
            </a:r>
            <a:r>
              <a:rPr lang="zh-CN" altLang="en-US" sz="2900" b="1" dirty="0">
                <a:solidFill>
                  <a:srgbClr val="C5A37D"/>
                </a:solidFill>
                <a:latin typeface="+mn-ea"/>
              </a:rPr>
              <a:t>．处理器</a:t>
            </a:r>
          </a:p>
          <a:p>
            <a:pPr marL="0" indent="457200">
              <a:lnSpc>
                <a:spcPct val="170000"/>
              </a:lnSpc>
              <a:buNone/>
            </a:pPr>
            <a:r>
              <a:rPr lang="zh-CN" altLang="en-US" sz="2300" dirty="0">
                <a:solidFill>
                  <a:srgbClr val="C7C963"/>
                </a:solidFill>
                <a:latin typeface="+mn-ea"/>
              </a:rPr>
              <a:t>这里讲的主要处理器为 </a:t>
            </a:r>
            <a:r>
              <a:rPr lang="en-US" altLang="zh-CN" sz="2300" dirty="0">
                <a:solidFill>
                  <a:srgbClr val="C7C963"/>
                </a:solidFill>
                <a:latin typeface="+mn-ea"/>
              </a:rPr>
              <a:t>Armega328</a:t>
            </a:r>
            <a:r>
              <a:rPr lang="zh-CN" altLang="en-US" sz="2300" dirty="0">
                <a:solidFill>
                  <a:srgbClr val="C7C963"/>
                </a:solidFill>
                <a:latin typeface="+mn-ea"/>
              </a:rPr>
              <a:t>，其程序储存为</a:t>
            </a:r>
            <a:r>
              <a:rPr lang="en-US" altLang="zh-CN" sz="2300" dirty="0">
                <a:solidFill>
                  <a:srgbClr val="C7C963"/>
                </a:solidFill>
                <a:latin typeface="+mn-ea"/>
              </a:rPr>
              <a:t>32KB</a:t>
            </a:r>
            <a:r>
              <a:rPr lang="zh-CN" altLang="en-US" sz="2300" dirty="0">
                <a:solidFill>
                  <a:srgbClr val="C7C963"/>
                </a:solidFill>
                <a:latin typeface="+mn-ea"/>
              </a:rPr>
              <a:t>，其余的大多数处理器只是程序储存不同而已。在</a:t>
            </a:r>
            <a:r>
              <a:rPr lang="en-US" altLang="zh-CN" sz="2300" dirty="0" err="1">
                <a:solidFill>
                  <a:srgbClr val="C7C963"/>
                </a:solidFill>
                <a:latin typeface="+mn-ea"/>
              </a:rPr>
              <a:t>Arduino</a:t>
            </a:r>
            <a:r>
              <a:rPr lang="zh-CN" altLang="en-US" sz="2300" dirty="0">
                <a:solidFill>
                  <a:srgbClr val="C7C963"/>
                </a:solidFill>
                <a:latin typeface="+mn-ea"/>
              </a:rPr>
              <a:t>中为了使用的方便，对其进行了二次封装 。第一次将</a:t>
            </a:r>
            <a:r>
              <a:rPr lang="en-US" altLang="zh-CN" sz="2300" dirty="0">
                <a:solidFill>
                  <a:srgbClr val="C7C963"/>
                </a:solidFill>
                <a:latin typeface="+mn-ea"/>
              </a:rPr>
              <a:t>AVR CPU</a:t>
            </a:r>
            <a:r>
              <a:rPr lang="zh-CN" altLang="en-US" sz="2300" dirty="0">
                <a:solidFill>
                  <a:srgbClr val="C7C963"/>
                </a:solidFill>
                <a:latin typeface="+mn-ea"/>
              </a:rPr>
              <a:t>、内存阵列 </a:t>
            </a:r>
            <a:r>
              <a:rPr lang="en-US" altLang="zh-CN" sz="2300" dirty="0">
                <a:solidFill>
                  <a:srgbClr val="C7C963"/>
                </a:solidFill>
                <a:latin typeface="+mn-ea"/>
              </a:rPr>
              <a:t>(</a:t>
            </a:r>
            <a:r>
              <a:rPr lang="zh-CN" altLang="en-US" sz="2300" dirty="0">
                <a:solidFill>
                  <a:srgbClr val="C7C963"/>
                </a:solidFill>
                <a:latin typeface="+mn-ea"/>
              </a:rPr>
              <a:t>有程序</a:t>
            </a:r>
            <a:r>
              <a:rPr lang="en-US" altLang="zh-CN" sz="2300" dirty="0">
                <a:solidFill>
                  <a:srgbClr val="C7C963"/>
                </a:solidFill>
                <a:latin typeface="+mn-ea"/>
              </a:rPr>
              <a:t>Flash</a:t>
            </a:r>
            <a:r>
              <a:rPr lang="zh-CN" altLang="en-US" sz="2300" dirty="0">
                <a:solidFill>
                  <a:srgbClr val="C7C963"/>
                </a:solidFill>
                <a:latin typeface="+mn-ea"/>
              </a:rPr>
              <a:t>，数据</a:t>
            </a:r>
            <a:r>
              <a:rPr lang="en-US" altLang="zh-CN" sz="2300" dirty="0">
                <a:solidFill>
                  <a:srgbClr val="C7C963"/>
                </a:solidFill>
                <a:latin typeface="+mn-ea"/>
              </a:rPr>
              <a:t>SRAM</a:t>
            </a:r>
            <a:r>
              <a:rPr lang="zh-CN" altLang="en-US" sz="2300" dirty="0">
                <a:solidFill>
                  <a:srgbClr val="C7C963"/>
                </a:solidFill>
                <a:latin typeface="+mn-ea"/>
              </a:rPr>
              <a:t>，</a:t>
            </a:r>
            <a:r>
              <a:rPr lang="en-US" altLang="zh-CN" sz="2300" dirty="0">
                <a:solidFill>
                  <a:srgbClr val="C7C963"/>
                </a:solidFill>
                <a:latin typeface="+mn-ea"/>
              </a:rPr>
              <a:t>EEPROM)</a:t>
            </a:r>
            <a:r>
              <a:rPr lang="zh-CN" altLang="en-US" sz="2300" dirty="0">
                <a:solidFill>
                  <a:srgbClr val="C7C963"/>
                </a:solidFill>
                <a:latin typeface="+mn-ea"/>
              </a:rPr>
              <a:t>、时针和外围设备 </a:t>
            </a:r>
            <a:r>
              <a:rPr lang="en-US" altLang="zh-CN" sz="2300" dirty="0">
                <a:solidFill>
                  <a:srgbClr val="C7C963"/>
                </a:solidFill>
                <a:latin typeface="+mn-ea"/>
              </a:rPr>
              <a:t>(</a:t>
            </a:r>
            <a:r>
              <a:rPr lang="zh-CN" altLang="en-US" sz="2300" dirty="0">
                <a:solidFill>
                  <a:srgbClr val="C7C963"/>
                </a:solidFill>
                <a:latin typeface="+mn-ea"/>
              </a:rPr>
              <a:t>有 </a:t>
            </a:r>
            <a:r>
              <a:rPr lang="en-US" altLang="zh-CN" sz="2300" dirty="0">
                <a:solidFill>
                  <a:srgbClr val="C7C963"/>
                </a:solidFill>
                <a:latin typeface="+mn-ea"/>
              </a:rPr>
              <a:t>i</a:t>
            </a:r>
            <a:r>
              <a:rPr lang="zh-CN" altLang="en-US" sz="2300" dirty="0">
                <a:solidFill>
                  <a:srgbClr val="C7C963"/>
                </a:solidFill>
                <a:latin typeface="+mn-ea"/>
              </a:rPr>
              <a:t>／</a:t>
            </a:r>
            <a:r>
              <a:rPr lang="en-US" altLang="zh-CN" sz="2300" dirty="0">
                <a:solidFill>
                  <a:srgbClr val="C7C963"/>
                </a:solidFill>
                <a:latin typeface="+mn-ea"/>
              </a:rPr>
              <a:t>o</a:t>
            </a:r>
            <a:r>
              <a:rPr lang="zh-CN" altLang="en-US" sz="2300" dirty="0">
                <a:solidFill>
                  <a:srgbClr val="C7C963"/>
                </a:solidFill>
                <a:latin typeface="+mn-ea"/>
              </a:rPr>
              <a:t>端口，定时器／计数器，异步串行接口，同步串行接口，两线串行接口，模数转换</a:t>
            </a:r>
            <a:r>
              <a:rPr lang="en-US" altLang="zh-CN" sz="2300" dirty="0">
                <a:solidFill>
                  <a:srgbClr val="C7C963"/>
                </a:solidFill>
                <a:latin typeface="+mn-ea"/>
              </a:rPr>
              <a:t>)</a:t>
            </a:r>
            <a:r>
              <a:rPr lang="zh-CN" altLang="en-US" sz="2300" dirty="0">
                <a:solidFill>
                  <a:srgbClr val="C7C963"/>
                </a:solidFill>
                <a:latin typeface="+mn-ea"/>
              </a:rPr>
              <a:t>封装为</a:t>
            </a:r>
            <a:r>
              <a:rPr lang="en-US" altLang="zh-CN" sz="2300" dirty="0">
                <a:solidFill>
                  <a:srgbClr val="C7C963"/>
                </a:solidFill>
                <a:latin typeface="+mn-ea"/>
              </a:rPr>
              <a:t>ATmega328</a:t>
            </a:r>
            <a:r>
              <a:rPr lang="zh-CN" altLang="en-US" sz="2300" dirty="0">
                <a:solidFill>
                  <a:srgbClr val="C7C963"/>
                </a:solidFill>
                <a:latin typeface="+mn-ea"/>
              </a:rPr>
              <a:t>。第二次是将</a:t>
            </a:r>
            <a:r>
              <a:rPr lang="en-US" altLang="zh-CN" sz="2300" dirty="0">
                <a:solidFill>
                  <a:srgbClr val="C7C963"/>
                </a:solidFill>
                <a:latin typeface="+mn-ea"/>
              </a:rPr>
              <a:t>ALU</a:t>
            </a:r>
            <a:r>
              <a:rPr lang="zh-CN" altLang="en-US" sz="2300" dirty="0">
                <a:solidFill>
                  <a:srgbClr val="C7C963"/>
                </a:solidFill>
                <a:latin typeface="+mn-ea"/>
              </a:rPr>
              <a:t>、一组 </a:t>
            </a:r>
            <a:r>
              <a:rPr lang="en-US" altLang="zh-CN" sz="2300" dirty="0">
                <a:solidFill>
                  <a:srgbClr val="C7C963"/>
                </a:solidFill>
                <a:latin typeface="+mn-ea"/>
              </a:rPr>
              <a:t>32</a:t>
            </a:r>
            <a:r>
              <a:rPr lang="zh-CN" altLang="en-US" sz="2300" dirty="0">
                <a:solidFill>
                  <a:srgbClr val="C7C963"/>
                </a:solidFill>
                <a:latin typeface="+mn-ea"/>
              </a:rPr>
              <a:t>个通用</a:t>
            </a:r>
            <a:r>
              <a:rPr lang="en-US" altLang="zh-CN" sz="2300" dirty="0">
                <a:solidFill>
                  <a:srgbClr val="C7C963"/>
                </a:solidFill>
                <a:latin typeface="+mn-ea"/>
              </a:rPr>
              <a:t>8</a:t>
            </a:r>
            <a:r>
              <a:rPr lang="zh-CN" altLang="en-US" sz="2300" dirty="0">
                <a:solidFill>
                  <a:srgbClr val="C7C963"/>
                </a:solidFill>
                <a:latin typeface="+mn-ea"/>
              </a:rPr>
              <a:t>位寄存器、一个状态寄存器、程序计数器、一个指令译码器和与内置的内存阵列及片内外围设备的接口封装为</a:t>
            </a:r>
            <a:r>
              <a:rPr lang="en-US" altLang="zh-CN" sz="2300" dirty="0">
                <a:solidFill>
                  <a:srgbClr val="C7C963"/>
                </a:solidFill>
                <a:latin typeface="+mn-ea"/>
              </a:rPr>
              <a:t>AVRCPU</a:t>
            </a:r>
            <a:r>
              <a:rPr lang="zh-CN" altLang="en-US" sz="2300" dirty="0">
                <a:solidFill>
                  <a:srgbClr val="C7C963"/>
                </a:solidFill>
                <a:latin typeface="+mn-ea"/>
              </a:rPr>
              <a:t>。</a:t>
            </a:r>
          </a:p>
          <a:p>
            <a:pPr marL="0" indent="0">
              <a:buNone/>
            </a:pPr>
            <a:r>
              <a:rPr lang="en-US" altLang="zh-CN" sz="2900" b="1" dirty="0" smtClean="0">
                <a:solidFill>
                  <a:srgbClr val="C5A37D"/>
                </a:solidFill>
                <a:latin typeface="+mj-ea"/>
                <a:ea typeface="+mj-ea"/>
              </a:rPr>
              <a:t>3</a:t>
            </a:r>
            <a:r>
              <a:rPr lang="en-US" altLang="zh-CN" sz="2900" b="1" dirty="0">
                <a:solidFill>
                  <a:srgbClr val="C5A37D"/>
                </a:solidFill>
                <a:latin typeface="+mj-ea"/>
                <a:ea typeface="+mj-ea"/>
              </a:rPr>
              <a:t>.</a:t>
            </a:r>
            <a:r>
              <a:rPr lang="en-US" altLang="zh-CN" sz="2900" b="1" dirty="0" smtClean="0">
                <a:solidFill>
                  <a:srgbClr val="C5A37D"/>
                </a:solidFill>
                <a:latin typeface="+mj-ea"/>
                <a:ea typeface="+mj-ea"/>
              </a:rPr>
              <a:t>1</a:t>
            </a:r>
            <a:r>
              <a:rPr lang="zh-CN" altLang="en-US" sz="2900" b="1" dirty="0">
                <a:solidFill>
                  <a:srgbClr val="C5A37D"/>
                </a:solidFill>
                <a:latin typeface="+mj-ea"/>
                <a:ea typeface="+mj-ea"/>
              </a:rPr>
              <a:t>时钟源</a:t>
            </a:r>
          </a:p>
          <a:p>
            <a:pPr marL="0" indent="457200">
              <a:lnSpc>
                <a:spcPct val="170000"/>
              </a:lnSpc>
              <a:buNone/>
            </a:pPr>
            <a:r>
              <a:rPr lang="zh-CN" altLang="en-US" sz="2600" dirty="0">
                <a:solidFill>
                  <a:srgbClr val="C7C963"/>
                </a:solidFill>
                <a:latin typeface="+mn-ea"/>
              </a:rPr>
              <a:t>一般的</a:t>
            </a:r>
            <a:r>
              <a:rPr lang="en-US" altLang="zh-CN" sz="2600" dirty="0" err="1">
                <a:solidFill>
                  <a:srgbClr val="C7C963"/>
                </a:solidFill>
                <a:latin typeface="+mn-ea"/>
              </a:rPr>
              <a:t>Arduino</a:t>
            </a:r>
            <a:r>
              <a:rPr lang="zh-CN" altLang="en-US" sz="2600" dirty="0">
                <a:solidFill>
                  <a:srgbClr val="C7C963"/>
                </a:solidFill>
                <a:latin typeface="+mn-ea"/>
              </a:rPr>
              <a:t>电路用外部的陶瓷谐振器或石英晶体来决定其系统时钟频率 。在</a:t>
            </a:r>
            <a:r>
              <a:rPr lang="en-US" altLang="zh-CN" sz="2600" dirty="0">
                <a:solidFill>
                  <a:srgbClr val="C7C963"/>
                </a:solidFill>
                <a:latin typeface="+mn-ea"/>
              </a:rPr>
              <a:t>ATmega328</a:t>
            </a:r>
            <a:r>
              <a:rPr lang="zh-CN" altLang="en-US" sz="2600" dirty="0">
                <a:solidFill>
                  <a:srgbClr val="C7C963"/>
                </a:solidFill>
                <a:latin typeface="+mn-ea"/>
              </a:rPr>
              <a:t>中有一 个片内振荡器，它有两个模式：低功率模式消耗的功率小，但无法传输到芯片外面；全幅模式则消耗的功率增大。</a:t>
            </a:r>
          </a:p>
          <a:p>
            <a:pPr marL="0" indent="0">
              <a:buNone/>
            </a:pPr>
            <a:r>
              <a:rPr lang="en-US" altLang="zh-CN" sz="2900" b="1" dirty="0" smtClean="0">
                <a:solidFill>
                  <a:srgbClr val="C5A37D"/>
                </a:solidFill>
                <a:latin typeface="+mj-ea"/>
                <a:ea typeface="+mj-ea"/>
              </a:rPr>
              <a:t>3.2 </a:t>
            </a:r>
            <a:r>
              <a:rPr lang="zh-CN" altLang="en-US" sz="2900" b="1" dirty="0">
                <a:solidFill>
                  <a:srgbClr val="C5A37D"/>
                </a:solidFill>
                <a:latin typeface="+mj-ea"/>
                <a:ea typeface="+mj-ea"/>
              </a:rPr>
              <a:t>程序储存器</a:t>
            </a:r>
          </a:p>
          <a:p>
            <a:pPr marL="0" indent="457200">
              <a:lnSpc>
                <a:spcPct val="170000"/>
              </a:lnSpc>
              <a:buNone/>
            </a:pPr>
            <a:r>
              <a:rPr lang="zh-CN" altLang="en-US" sz="2600" dirty="0">
                <a:solidFill>
                  <a:srgbClr val="C7C963"/>
                </a:solidFill>
                <a:latin typeface="+mn-ea"/>
              </a:rPr>
              <a:t>程序储存器储存着</a:t>
            </a:r>
            <a:r>
              <a:rPr lang="en-US" altLang="zh-CN" sz="2600" dirty="0">
                <a:solidFill>
                  <a:srgbClr val="C7C963"/>
                </a:solidFill>
                <a:latin typeface="+mn-ea"/>
              </a:rPr>
              <a:t>CPU</a:t>
            </a:r>
            <a:r>
              <a:rPr lang="zh-CN" altLang="en-US" sz="2600" dirty="0">
                <a:solidFill>
                  <a:srgbClr val="C7C963"/>
                </a:solidFill>
                <a:latin typeface="+mn-ea"/>
              </a:rPr>
              <a:t>要执行的程序语指令 。</a:t>
            </a:r>
            <a:r>
              <a:rPr lang="en-US" altLang="zh-CN" sz="2600" dirty="0">
                <a:solidFill>
                  <a:srgbClr val="C7C963"/>
                </a:solidFill>
                <a:latin typeface="+mn-ea"/>
              </a:rPr>
              <a:t>AVR</a:t>
            </a:r>
            <a:r>
              <a:rPr lang="zh-CN" altLang="en-US" sz="2600" dirty="0">
                <a:solidFill>
                  <a:srgbClr val="C7C963"/>
                </a:solidFill>
                <a:latin typeface="+mn-ea"/>
              </a:rPr>
              <a:t>中，可编程的</a:t>
            </a:r>
            <a:r>
              <a:rPr lang="en-US" altLang="zh-CN" sz="2600" dirty="0">
                <a:solidFill>
                  <a:srgbClr val="C7C963"/>
                </a:solidFill>
                <a:latin typeface="+mn-ea"/>
              </a:rPr>
              <a:t>16</a:t>
            </a:r>
            <a:r>
              <a:rPr lang="zh-CN" altLang="en-US" sz="2600" dirty="0">
                <a:solidFill>
                  <a:srgbClr val="C7C963"/>
                </a:solidFill>
                <a:latin typeface="+mn-ea"/>
              </a:rPr>
              <a:t>位宽</a:t>
            </a:r>
            <a:r>
              <a:rPr lang="en-US" altLang="zh-CN" sz="2600" dirty="0">
                <a:solidFill>
                  <a:srgbClr val="C7C963"/>
                </a:solidFill>
                <a:latin typeface="+mn-ea"/>
              </a:rPr>
              <a:t>Flash</a:t>
            </a:r>
            <a:r>
              <a:rPr lang="zh-CN" altLang="en-US" sz="2600" dirty="0">
                <a:solidFill>
                  <a:srgbClr val="C7C963"/>
                </a:solidFill>
                <a:latin typeface="+mn-ea"/>
              </a:rPr>
              <a:t>阵列作为程序储存器。有时它也被看做</a:t>
            </a:r>
            <a:r>
              <a:rPr lang="en-US" altLang="zh-CN" sz="2600" dirty="0">
                <a:solidFill>
                  <a:srgbClr val="C7C963"/>
                </a:solidFill>
                <a:latin typeface="+mn-ea"/>
              </a:rPr>
              <a:t>ROM</a:t>
            </a:r>
            <a:r>
              <a:rPr lang="zh-CN" altLang="en-US" sz="2600" dirty="0">
                <a:solidFill>
                  <a:srgbClr val="C7C963"/>
                </a:solidFill>
                <a:latin typeface="+mn-ea"/>
              </a:rPr>
              <a:t>，即只读储存器，当掉电时也不会丢失数据。</a:t>
            </a:r>
            <a:r>
              <a:rPr lang="en-US" altLang="zh-CN" sz="2600" dirty="0" err="1">
                <a:solidFill>
                  <a:srgbClr val="C7C963"/>
                </a:solidFill>
                <a:latin typeface="+mn-ea"/>
              </a:rPr>
              <a:t>Arduino</a:t>
            </a:r>
            <a:r>
              <a:rPr lang="zh-CN" altLang="en-US" sz="2600" dirty="0">
                <a:solidFill>
                  <a:srgbClr val="C7C963"/>
                </a:solidFill>
                <a:latin typeface="+mn-ea"/>
              </a:rPr>
              <a:t>中有一小段常驻的固件，叫引导装载程序，它与</a:t>
            </a:r>
            <a:r>
              <a:rPr lang="en-US" altLang="zh-CN" sz="2600" dirty="0">
                <a:solidFill>
                  <a:srgbClr val="C7C963"/>
                </a:solidFill>
                <a:latin typeface="+mn-ea"/>
              </a:rPr>
              <a:t>Pc</a:t>
            </a:r>
            <a:r>
              <a:rPr lang="zh-CN" altLang="en-US" sz="2600" dirty="0">
                <a:solidFill>
                  <a:srgbClr val="C7C963"/>
                </a:solidFill>
                <a:latin typeface="+mn-ea"/>
              </a:rPr>
              <a:t>机通信 ，将编译好的程序从</a:t>
            </a:r>
            <a:r>
              <a:rPr lang="en-US" altLang="zh-CN" sz="2600" dirty="0">
                <a:solidFill>
                  <a:srgbClr val="C7C963"/>
                </a:solidFill>
                <a:latin typeface="+mn-ea"/>
              </a:rPr>
              <a:t>Pc</a:t>
            </a:r>
            <a:r>
              <a:rPr lang="zh-CN" altLang="en-US" sz="2600" dirty="0">
                <a:solidFill>
                  <a:srgbClr val="C7C963"/>
                </a:solidFill>
                <a:latin typeface="+mn-ea"/>
              </a:rPr>
              <a:t>送过来，保存在</a:t>
            </a:r>
            <a:r>
              <a:rPr lang="en-US" altLang="zh-CN" sz="2600" dirty="0">
                <a:solidFill>
                  <a:srgbClr val="C7C963"/>
                </a:solidFill>
                <a:latin typeface="+mn-ea"/>
              </a:rPr>
              <a:t>AVR</a:t>
            </a:r>
            <a:r>
              <a:rPr lang="zh-CN" altLang="en-US" sz="2600" dirty="0">
                <a:solidFill>
                  <a:srgbClr val="C7C963"/>
                </a:solidFill>
                <a:latin typeface="+mn-ea"/>
              </a:rPr>
              <a:t>的程序储存器中。因此就减少了使用芯片编译硬件减少了成本。为了跟踪程序执行的位置 ，则需要寄存器</a:t>
            </a:r>
            <a:r>
              <a:rPr lang="en-US" altLang="zh-CN" sz="2600" dirty="0">
                <a:solidFill>
                  <a:srgbClr val="C7C963"/>
                </a:solidFill>
                <a:latin typeface="+mn-ea"/>
              </a:rPr>
              <a:t>Pc</a:t>
            </a:r>
            <a:r>
              <a:rPr lang="zh-CN" altLang="en-US" sz="2600" dirty="0">
                <a:solidFill>
                  <a:srgbClr val="C7C963"/>
                </a:solidFill>
                <a:latin typeface="+mn-ea"/>
              </a:rPr>
              <a:t>。当重启时，</a:t>
            </a:r>
            <a:r>
              <a:rPr lang="en-US" altLang="zh-CN" sz="2600" dirty="0">
                <a:solidFill>
                  <a:srgbClr val="C7C963"/>
                </a:solidFill>
                <a:latin typeface="+mn-ea"/>
              </a:rPr>
              <a:t>Pc</a:t>
            </a:r>
            <a:r>
              <a:rPr lang="zh-CN" altLang="en-US" sz="2600" dirty="0">
                <a:solidFill>
                  <a:srgbClr val="C7C963"/>
                </a:solidFill>
                <a:latin typeface="+mn-ea"/>
              </a:rPr>
              <a:t>清除为</a:t>
            </a:r>
            <a:r>
              <a:rPr lang="en-US" altLang="zh-CN" sz="2600" dirty="0">
                <a:solidFill>
                  <a:srgbClr val="C7C963"/>
                </a:solidFill>
                <a:latin typeface="+mn-ea"/>
              </a:rPr>
              <a:t>0</a:t>
            </a:r>
            <a:r>
              <a:rPr lang="zh-CN" altLang="en-US" sz="2600" dirty="0">
                <a:solidFill>
                  <a:srgbClr val="C7C963"/>
                </a:solidFill>
                <a:latin typeface="+mn-ea"/>
              </a:rPr>
              <a:t>，执行的顺序则变为了程序初始化代码的开头。</a:t>
            </a:r>
          </a:p>
          <a:p>
            <a:pPr marL="0" indent="0">
              <a:buNone/>
            </a:pPr>
            <a:endParaRPr lang="zh-CN" altLang="en-US" dirty="0"/>
          </a:p>
        </p:txBody>
      </p:sp>
    </p:spTree>
    <p:extLst>
      <p:ext uri="{BB962C8B-B14F-4D97-AF65-F5344CB8AC3E}">
        <p14:creationId xmlns:p14="http://schemas.microsoft.com/office/powerpoint/2010/main" val="39095820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147248" cy="5577483"/>
          </a:xfrm>
        </p:spPr>
        <p:txBody>
          <a:bodyPr>
            <a:normAutofit fontScale="62500" lnSpcReduction="20000"/>
          </a:bodyPr>
          <a:lstStyle/>
          <a:p>
            <a:pPr marL="0" indent="0">
              <a:lnSpc>
                <a:spcPct val="170000"/>
              </a:lnSpc>
              <a:buNone/>
            </a:pPr>
            <a:r>
              <a:rPr lang="en-US" altLang="zh-CN" sz="3600" b="1" dirty="0">
                <a:solidFill>
                  <a:srgbClr val="A26F44"/>
                </a:solidFill>
                <a:latin typeface="+mj-ea"/>
                <a:ea typeface="+mj-ea"/>
              </a:rPr>
              <a:t>3.2   </a:t>
            </a:r>
            <a:r>
              <a:rPr lang="en-US" altLang="zh-CN" sz="3600" b="1" dirty="0" err="1">
                <a:solidFill>
                  <a:srgbClr val="A26F44"/>
                </a:solidFill>
                <a:latin typeface="+mj-ea"/>
                <a:ea typeface="+mj-ea"/>
              </a:rPr>
              <a:t>Arduino</a:t>
            </a:r>
            <a:r>
              <a:rPr lang="zh-CN" altLang="zh-CN" sz="3600" b="1" dirty="0" smtClean="0">
                <a:solidFill>
                  <a:srgbClr val="A26F44"/>
                </a:solidFill>
                <a:latin typeface="+mj-ea"/>
                <a:ea typeface="+mj-ea"/>
              </a:rPr>
              <a:t>特点</a:t>
            </a:r>
            <a:endParaRPr lang="en-US" altLang="zh-CN" sz="3600" b="1" dirty="0" smtClean="0">
              <a:solidFill>
                <a:srgbClr val="A26F44"/>
              </a:solidFill>
              <a:latin typeface="+mj-ea"/>
              <a:ea typeface="+mj-ea"/>
            </a:endParaRPr>
          </a:p>
          <a:p>
            <a:pPr marL="0" indent="457200">
              <a:lnSpc>
                <a:spcPct val="170000"/>
              </a:lnSpc>
              <a:buNone/>
            </a:pPr>
            <a:r>
              <a:rPr lang="en-US" altLang="zh-CN" sz="2600" dirty="0" smtClean="0">
                <a:solidFill>
                  <a:schemeClr val="tx2">
                    <a:lumMod val="75000"/>
                    <a:lumOff val="25000"/>
                  </a:schemeClr>
                </a:solidFill>
                <a:latin typeface="+mn-ea"/>
              </a:rPr>
              <a:t>1</a:t>
            </a:r>
            <a:r>
              <a:rPr lang="zh-CN" altLang="zh-CN" sz="2600" dirty="0">
                <a:solidFill>
                  <a:schemeClr val="tx2">
                    <a:lumMod val="75000"/>
                    <a:lumOff val="25000"/>
                  </a:schemeClr>
                </a:solidFill>
                <a:latin typeface="+mn-ea"/>
              </a:rPr>
              <a:t>、开放源代码的电路图设计，程序开发接口免费下载，也可依个人需求自己修改</a:t>
            </a:r>
            <a:r>
              <a:rPr lang="zh-CN" altLang="zh-CN" sz="2600" dirty="0" smtClean="0">
                <a:solidFill>
                  <a:schemeClr val="tx2">
                    <a:lumMod val="75000"/>
                    <a:lumOff val="25000"/>
                  </a:schemeClr>
                </a:solidFill>
                <a:latin typeface="+mn-ea"/>
              </a:rPr>
              <a:t>。</a:t>
            </a:r>
            <a:endParaRPr lang="en-US" altLang="zh-CN" sz="2600" dirty="0" smtClean="0">
              <a:solidFill>
                <a:schemeClr val="tx2">
                  <a:lumMod val="75000"/>
                  <a:lumOff val="25000"/>
                </a:schemeClr>
              </a:solidFill>
              <a:latin typeface="+mn-ea"/>
            </a:endParaRPr>
          </a:p>
          <a:p>
            <a:pPr marL="0" indent="457200">
              <a:lnSpc>
                <a:spcPct val="170000"/>
              </a:lnSpc>
              <a:buNone/>
            </a:pPr>
            <a:r>
              <a:rPr lang="en-US" altLang="zh-CN" sz="2600" dirty="0" smtClean="0">
                <a:solidFill>
                  <a:schemeClr val="tx2">
                    <a:lumMod val="75000"/>
                    <a:lumOff val="25000"/>
                  </a:schemeClr>
                </a:solidFill>
                <a:latin typeface="+mn-ea"/>
              </a:rPr>
              <a:t>2</a:t>
            </a:r>
            <a:r>
              <a:rPr lang="zh-CN" altLang="zh-CN" sz="2600" dirty="0">
                <a:solidFill>
                  <a:schemeClr val="tx2">
                    <a:lumMod val="75000"/>
                    <a:lumOff val="25000"/>
                  </a:schemeClr>
                </a:solidFill>
                <a:latin typeface="+mn-ea"/>
              </a:rPr>
              <a:t>、使用低价格的微处理控制器</a:t>
            </a:r>
            <a:r>
              <a:rPr lang="en-US" altLang="zh-CN" sz="2600" dirty="0">
                <a:solidFill>
                  <a:schemeClr val="tx2">
                    <a:lumMod val="75000"/>
                    <a:lumOff val="25000"/>
                  </a:schemeClr>
                </a:solidFill>
                <a:latin typeface="+mn-ea"/>
              </a:rPr>
              <a:t>(AVR</a:t>
            </a:r>
            <a:r>
              <a:rPr lang="zh-CN" altLang="zh-CN" sz="2600" dirty="0">
                <a:solidFill>
                  <a:schemeClr val="tx2">
                    <a:lumMod val="75000"/>
                    <a:lumOff val="25000"/>
                  </a:schemeClr>
                </a:solidFill>
                <a:latin typeface="+mn-ea"/>
              </a:rPr>
              <a:t>系列控制器</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，可以采用</a:t>
            </a:r>
            <a:r>
              <a:rPr lang="en-US" altLang="zh-CN" sz="2600" dirty="0">
                <a:solidFill>
                  <a:schemeClr val="tx2">
                    <a:lumMod val="75000"/>
                    <a:lumOff val="25000"/>
                  </a:schemeClr>
                </a:solidFill>
                <a:latin typeface="+mn-ea"/>
              </a:rPr>
              <a:t>USB</a:t>
            </a:r>
            <a:r>
              <a:rPr lang="zh-CN" altLang="zh-CN" sz="2600" dirty="0">
                <a:solidFill>
                  <a:schemeClr val="tx2">
                    <a:lumMod val="75000"/>
                    <a:lumOff val="25000"/>
                  </a:schemeClr>
                </a:solidFill>
                <a:latin typeface="+mn-ea"/>
              </a:rPr>
              <a:t>接口供电，不需外接电源，也可以使用外部</a:t>
            </a:r>
            <a:r>
              <a:rPr lang="en-US" altLang="zh-CN" sz="2600" dirty="0">
                <a:solidFill>
                  <a:schemeClr val="tx2">
                    <a:lumMod val="75000"/>
                    <a:lumOff val="25000"/>
                  </a:schemeClr>
                </a:solidFill>
                <a:latin typeface="+mn-ea"/>
              </a:rPr>
              <a:t>9VDC</a:t>
            </a:r>
            <a:r>
              <a:rPr lang="zh-CN" altLang="zh-CN" sz="2600" dirty="0">
                <a:solidFill>
                  <a:schemeClr val="tx2">
                    <a:lumMod val="75000"/>
                    <a:lumOff val="25000"/>
                  </a:schemeClr>
                </a:solidFill>
                <a:latin typeface="+mn-ea"/>
              </a:rPr>
              <a:t>输入</a:t>
            </a:r>
            <a:r>
              <a:rPr lang="zh-CN" altLang="zh-CN" sz="2600" dirty="0" smtClean="0">
                <a:solidFill>
                  <a:schemeClr val="tx2">
                    <a:lumMod val="75000"/>
                    <a:lumOff val="25000"/>
                  </a:schemeClr>
                </a:solidFill>
                <a:latin typeface="+mn-ea"/>
              </a:rPr>
              <a:t>。</a:t>
            </a:r>
            <a:endParaRPr lang="en-US" altLang="zh-CN" sz="2600" dirty="0" smtClean="0">
              <a:solidFill>
                <a:schemeClr val="tx2">
                  <a:lumMod val="75000"/>
                  <a:lumOff val="25000"/>
                </a:schemeClr>
              </a:solidFill>
              <a:latin typeface="+mn-ea"/>
            </a:endParaRPr>
          </a:p>
          <a:p>
            <a:pPr marL="0" indent="457200">
              <a:lnSpc>
                <a:spcPct val="170000"/>
              </a:lnSpc>
              <a:buNone/>
            </a:pPr>
            <a:r>
              <a:rPr lang="en-US" altLang="zh-CN" sz="2600" dirty="0" smtClean="0">
                <a:solidFill>
                  <a:schemeClr val="tx2">
                    <a:lumMod val="75000"/>
                    <a:lumOff val="25000"/>
                  </a:schemeClr>
                </a:solidFill>
                <a:latin typeface="+mn-ea"/>
              </a:rPr>
              <a:t>3</a:t>
            </a:r>
            <a:r>
              <a:rPr lang="zh-CN" altLang="zh-CN" sz="2600" dirty="0">
                <a:solidFill>
                  <a:schemeClr val="tx2">
                    <a:lumMod val="75000"/>
                    <a:lumOff val="25000"/>
                  </a:schemeClr>
                </a:solidFill>
                <a:latin typeface="+mn-ea"/>
              </a:rPr>
              <a:t>、</a:t>
            </a:r>
            <a:r>
              <a:rPr lang="en-US" altLang="zh-CN" sz="2600" dirty="0" err="1">
                <a:solidFill>
                  <a:schemeClr val="tx2">
                    <a:lumMod val="75000"/>
                    <a:lumOff val="25000"/>
                  </a:schemeClr>
                </a:solidFill>
                <a:latin typeface="+mn-ea"/>
              </a:rPr>
              <a:t>Arduino</a:t>
            </a:r>
            <a:r>
              <a:rPr lang="zh-CN" altLang="zh-CN" sz="2600" dirty="0">
                <a:solidFill>
                  <a:schemeClr val="tx2">
                    <a:lumMod val="75000"/>
                    <a:lumOff val="25000"/>
                  </a:schemeClr>
                </a:solidFill>
                <a:latin typeface="+mn-ea"/>
              </a:rPr>
              <a:t>支持</a:t>
            </a:r>
            <a:r>
              <a:rPr lang="en-US" altLang="zh-CN" sz="2600" dirty="0">
                <a:solidFill>
                  <a:schemeClr val="tx2">
                    <a:lumMod val="75000"/>
                    <a:lumOff val="25000"/>
                  </a:schemeClr>
                </a:solidFill>
                <a:latin typeface="+mn-ea"/>
              </a:rPr>
              <a:t>ISP</a:t>
            </a:r>
            <a:r>
              <a:rPr lang="zh-CN" altLang="zh-CN" sz="2600" dirty="0">
                <a:solidFill>
                  <a:schemeClr val="tx2">
                    <a:lumMod val="75000"/>
                    <a:lumOff val="25000"/>
                  </a:schemeClr>
                </a:solidFill>
                <a:latin typeface="+mn-ea"/>
              </a:rPr>
              <a:t>在线烧，可以将新的</a:t>
            </a:r>
            <a:r>
              <a:rPr lang="en-US" altLang="zh-CN" sz="2600" dirty="0">
                <a:solidFill>
                  <a:schemeClr val="tx2">
                    <a:lumMod val="75000"/>
                    <a:lumOff val="25000"/>
                  </a:schemeClr>
                </a:solidFill>
                <a:latin typeface="+mn-ea"/>
              </a:rPr>
              <a:t>"</a:t>
            </a:r>
            <a:r>
              <a:rPr lang="en-US" altLang="zh-CN" sz="2600" dirty="0" err="1">
                <a:solidFill>
                  <a:schemeClr val="tx2">
                    <a:lumMod val="75000"/>
                    <a:lumOff val="25000"/>
                  </a:schemeClr>
                </a:solidFill>
                <a:latin typeface="+mn-ea"/>
              </a:rPr>
              <a:t>bootloader</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固件烧入</a:t>
            </a:r>
            <a:r>
              <a:rPr lang="en-US" altLang="zh-CN" sz="2600" dirty="0">
                <a:solidFill>
                  <a:schemeClr val="tx2">
                    <a:lumMod val="75000"/>
                    <a:lumOff val="25000"/>
                  </a:schemeClr>
                </a:solidFill>
                <a:latin typeface="+mn-ea"/>
              </a:rPr>
              <a:t>AVR</a:t>
            </a:r>
            <a:r>
              <a:rPr lang="zh-CN" altLang="zh-CN" sz="2600" dirty="0">
                <a:solidFill>
                  <a:schemeClr val="tx2">
                    <a:lumMod val="75000"/>
                    <a:lumOff val="25000"/>
                  </a:schemeClr>
                </a:solidFill>
                <a:latin typeface="+mn-ea"/>
              </a:rPr>
              <a:t>芯片。有了</a:t>
            </a:r>
            <a:r>
              <a:rPr lang="en-US" altLang="zh-CN" sz="2600" dirty="0" err="1">
                <a:solidFill>
                  <a:schemeClr val="tx2">
                    <a:lumMod val="75000"/>
                    <a:lumOff val="25000"/>
                  </a:schemeClr>
                </a:solidFill>
                <a:latin typeface="+mn-ea"/>
              </a:rPr>
              <a:t>bootloader</a:t>
            </a:r>
            <a:r>
              <a:rPr lang="zh-CN" altLang="zh-CN" sz="2600" dirty="0">
                <a:solidFill>
                  <a:schemeClr val="tx2">
                    <a:lumMod val="75000"/>
                    <a:lumOff val="25000"/>
                  </a:schemeClr>
                </a:solidFill>
                <a:latin typeface="+mn-ea"/>
              </a:rPr>
              <a:t>之后，可以通过串口或者</a:t>
            </a:r>
            <a:r>
              <a:rPr lang="en-US" altLang="zh-CN" sz="2600" dirty="0">
                <a:solidFill>
                  <a:schemeClr val="tx2">
                    <a:lumMod val="75000"/>
                    <a:lumOff val="25000"/>
                  </a:schemeClr>
                </a:solidFill>
                <a:latin typeface="+mn-ea"/>
              </a:rPr>
              <a:t>USB to RS232</a:t>
            </a:r>
            <a:r>
              <a:rPr lang="zh-CN" altLang="zh-CN" sz="2600" dirty="0">
                <a:solidFill>
                  <a:schemeClr val="tx2">
                    <a:lumMod val="75000"/>
                    <a:lumOff val="25000"/>
                  </a:schemeClr>
                </a:solidFill>
                <a:latin typeface="+mn-ea"/>
              </a:rPr>
              <a:t>线更新固件</a:t>
            </a:r>
            <a:r>
              <a:rPr lang="zh-CN" altLang="zh-CN" sz="2600" dirty="0" smtClean="0">
                <a:solidFill>
                  <a:schemeClr val="tx2">
                    <a:lumMod val="75000"/>
                    <a:lumOff val="25000"/>
                  </a:schemeClr>
                </a:solidFill>
                <a:latin typeface="+mn-ea"/>
              </a:rPr>
              <a:t>。</a:t>
            </a:r>
            <a:endParaRPr lang="en-US" altLang="zh-CN" sz="2600" dirty="0" smtClean="0">
              <a:solidFill>
                <a:schemeClr val="tx2">
                  <a:lumMod val="75000"/>
                  <a:lumOff val="25000"/>
                </a:schemeClr>
              </a:solidFill>
              <a:latin typeface="+mn-ea"/>
            </a:endParaRPr>
          </a:p>
          <a:p>
            <a:pPr marL="0" indent="457200">
              <a:lnSpc>
                <a:spcPct val="170000"/>
              </a:lnSpc>
              <a:buNone/>
            </a:pPr>
            <a:r>
              <a:rPr lang="en-US" altLang="zh-CN" sz="2600" dirty="0" smtClean="0">
                <a:solidFill>
                  <a:schemeClr val="tx2">
                    <a:lumMod val="75000"/>
                    <a:lumOff val="25000"/>
                  </a:schemeClr>
                </a:solidFill>
                <a:latin typeface="+mn-ea"/>
              </a:rPr>
              <a:t>4</a:t>
            </a:r>
            <a:r>
              <a:rPr lang="zh-CN" altLang="zh-CN" sz="2600" dirty="0">
                <a:solidFill>
                  <a:schemeClr val="tx2">
                    <a:lumMod val="75000"/>
                    <a:lumOff val="25000"/>
                  </a:schemeClr>
                </a:solidFill>
                <a:latin typeface="+mn-ea"/>
              </a:rPr>
              <a:t>、可依据官方提供的</a:t>
            </a:r>
            <a:r>
              <a:rPr lang="en-US" altLang="zh-CN" sz="2600" dirty="0">
                <a:solidFill>
                  <a:schemeClr val="tx2">
                    <a:lumMod val="75000"/>
                    <a:lumOff val="25000"/>
                  </a:schemeClr>
                </a:solidFill>
                <a:latin typeface="+mn-ea"/>
              </a:rPr>
              <a:t>Eagle</a:t>
            </a:r>
            <a:r>
              <a:rPr lang="zh-CN" altLang="zh-CN" sz="2600" dirty="0">
                <a:solidFill>
                  <a:schemeClr val="tx2">
                    <a:lumMod val="75000"/>
                    <a:lumOff val="25000"/>
                  </a:schemeClr>
                </a:solidFill>
                <a:latin typeface="+mn-ea"/>
              </a:rPr>
              <a:t>格式</a:t>
            </a:r>
            <a:r>
              <a:rPr lang="en-US" altLang="zh-CN" sz="2600" dirty="0">
                <a:solidFill>
                  <a:schemeClr val="tx2">
                    <a:lumMod val="75000"/>
                    <a:lumOff val="25000"/>
                  </a:schemeClr>
                </a:solidFill>
                <a:latin typeface="+mn-ea"/>
              </a:rPr>
              <a:t>PCB</a:t>
            </a:r>
            <a:r>
              <a:rPr lang="zh-CN" altLang="zh-CN" sz="2600" dirty="0">
                <a:solidFill>
                  <a:schemeClr val="tx2">
                    <a:lumMod val="75000"/>
                    <a:lumOff val="25000"/>
                  </a:schemeClr>
                </a:solidFill>
                <a:latin typeface="+mn-ea"/>
              </a:rPr>
              <a:t>和</a:t>
            </a:r>
            <a:r>
              <a:rPr lang="en-US" altLang="zh-CN" sz="2600" dirty="0">
                <a:solidFill>
                  <a:schemeClr val="tx2">
                    <a:lumMod val="75000"/>
                    <a:lumOff val="25000"/>
                  </a:schemeClr>
                </a:solidFill>
                <a:latin typeface="+mn-ea"/>
              </a:rPr>
              <a:t>SCH</a:t>
            </a:r>
            <a:r>
              <a:rPr lang="zh-CN" altLang="zh-CN" sz="2600" dirty="0">
                <a:solidFill>
                  <a:schemeClr val="tx2">
                    <a:lumMod val="75000"/>
                    <a:lumOff val="25000"/>
                  </a:schemeClr>
                </a:solidFill>
                <a:latin typeface="+mn-ea"/>
              </a:rPr>
              <a:t>电路图简化</a:t>
            </a:r>
            <a:r>
              <a:rPr lang="en-US" altLang="zh-CN" sz="2600" dirty="0" err="1">
                <a:solidFill>
                  <a:schemeClr val="tx2">
                    <a:lumMod val="75000"/>
                    <a:lumOff val="25000"/>
                  </a:schemeClr>
                </a:solidFill>
                <a:latin typeface="+mn-ea"/>
              </a:rPr>
              <a:t>Arduino</a:t>
            </a:r>
            <a:r>
              <a:rPr lang="zh-CN" altLang="zh-CN" sz="2600" dirty="0">
                <a:solidFill>
                  <a:schemeClr val="tx2">
                    <a:lumMod val="75000"/>
                    <a:lumOff val="25000"/>
                  </a:schemeClr>
                </a:solidFill>
                <a:latin typeface="+mn-ea"/>
              </a:rPr>
              <a:t>模组，完成独立运作的微处理控制</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可简单地与传感器，各式各样的电子元件连接</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例如</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红外线</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超音波</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热敏电阻</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光敏电阻</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伺服马达</a:t>
            </a:r>
            <a:r>
              <a:rPr lang="en-US" altLang="zh-CN" sz="2600" dirty="0">
                <a:solidFill>
                  <a:schemeClr val="tx2">
                    <a:lumMod val="75000"/>
                    <a:lumOff val="25000"/>
                  </a:schemeClr>
                </a:solidFill>
                <a:latin typeface="+mn-ea"/>
              </a:rPr>
              <a:t>,</a:t>
            </a:r>
            <a:r>
              <a:rPr lang="zh-CN" altLang="zh-CN" sz="2600" dirty="0">
                <a:solidFill>
                  <a:schemeClr val="tx2">
                    <a:lumMod val="75000"/>
                    <a:lumOff val="25000"/>
                  </a:schemeClr>
                </a:solidFill>
                <a:latin typeface="+mn-ea"/>
              </a:rPr>
              <a:t>…等</a:t>
            </a:r>
            <a:r>
              <a:rPr lang="en-US" altLang="zh-CN" sz="2600" dirty="0" smtClean="0">
                <a:solidFill>
                  <a:schemeClr val="tx2">
                    <a:lumMod val="75000"/>
                    <a:lumOff val="25000"/>
                  </a:schemeClr>
                </a:solidFill>
                <a:latin typeface="+mn-ea"/>
              </a:rPr>
              <a:t>)</a:t>
            </a:r>
          </a:p>
          <a:p>
            <a:pPr marL="0" indent="457200">
              <a:lnSpc>
                <a:spcPct val="170000"/>
              </a:lnSpc>
              <a:buNone/>
            </a:pPr>
            <a:r>
              <a:rPr lang="en-US" altLang="zh-CN" sz="2600" dirty="0" smtClean="0">
                <a:solidFill>
                  <a:schemeClr val="tx2">
                    <a:lumMod val="75000"/>
                    <a:lumOff val="25000"/>
                  </a:schemeClr>
                </a:solidFill>
                <a:latin typeface="+mn-ea"/>
              </a:rPr>
              <a:t>5</a:t>
            </a:r>
            <a:r>
              <a:rPr lang="zh-CN" altLang="zh-CN" sz="2600" dirty="0">
                <a:solidFill>
                  <a:schemeClr val="tx2">
                    <a:lumMod val="75000"/>
                    <a:lumOff val="25000"/>
                  </a:schemeClr>
                </a:solidFill>
                <a:latin typeface="+mn-ea"/>
              </a:rPr>
              <a:t>、支持多种互动程序，如</a:t>
            </a:r>
            <a:r>
              <a:rPr lang="en-US" altLang="zh-CN" sz="2600" dirty="0">
                <a:solidFill>
                  <a:schemeClr val="tx2">
                    <a:lumMod val="75000"/>
                    <a:lumOff val="25000"/>
                  </a:schemeClr>
                </a:solidFill>
                <a:latin typeface="+mn-ea"/>
              </a:rPr>
              <a:t>:Flash</a:t>
            </a:r>
            <a:r>
              <a:rPr lang="zh-CN" altLang="zh-CN" sz="2600" dirty="0">
                <a:solidFill>
                  <a:schemeClr val="tx2">
                    <a:lumMod val="75000"/>
                    <a:lumOff val="25000"/>
                  </a:schemeClr>
                </a:solidFill>
                <a:latin typeface="+mn-ea"/>
              </a:rPr>
              <a:t>、</a:t>
            </a:r>
            <a:r>
              <a:rPr lang="en-US" altLang="zh-CN" sz="2600" dirty="0">
                <a:solidFill>
                  <a:schemeClr val="tx2">
                    <a:lumMod val="75000"/>
                    <a:lumOff val="25000"/>
                  </a:schemeClr>
                </a:solidFill>
                <a:latin typeface="+mn-ea"/>
              </a:rPr>
              <a:t>Max/</a:t>
            </a:r>
            <a:r>
              <a:rPr lang="en-US" altLang="zh-CN" sz="2600" dirty="0" err="1">
                <a:solidFill>
                  <a:schemeClr val="tx2">
                    <a:lumMod val="75000"/>
                    <a:lumOff val="25000"/>
                  </a:schemeClr>
                </a:solidFill>
                <a:latin typeface="+mn-ea"/>
              </a:rPr>
              <a:t>Msp</a:t>
            </a:r>
            <a:r>
              <a:rPr lang="zh-CN" altLang="zh-CN" sz="2600" dirty="0">
                <a:solidFill>
                  <a:schemeClr val="tx2">
                    <a:lumMod val="75000"/>
                    <a:lumOff val="25000"/>
                  </a:schemeClr>
                </a:solidFill>
                <a:latin typeface="+mn-ea"/>
              </a:rPr>
              <a:t>、</a:t>
            </a:r>
            <a:r>
              <a:rPr lang="en-US" altLang="zh-CN" sz="2600" dirty="0" err="1">
                <a:solidFill>
                  <a:schemeClr val="tx2">
                    <a:lumMod val="75000"/>
                    <a:lumOff val="25000"/>
                  </a:schemeClr>
                </a:solidFill>
                <a:latin typeface="+mn-ea"/>
              </a:rPr>
              <a:t>vvvv</a:t>
            </a:r>
            <a:r>
              <a:rPr lang="zh-CN" altLang="zh-CN" sz="2600" dirty="0">
                <a:solidFill>
                  <a:schemeClr val="tx2">
                    <a:lumMod val="75000"/>
                    <a:lumOff val="25000"/>
                  </a:schemeClr>
                </a:solidFill>
                <a:latin typeface="+mn-ea"/>
              </a:rPr>
              <a:t>、</a:t>
            </a:r>
            <a:r>
              <a:rPr lang="en-US" altLang="zh-CN" sz="2600" dirty="0">
                <a:solidFill>
                  <a:schemeClr val="tx2">
                    <a:lumMod val="75000"/>
                    <a:lumOff val="25000"/>
                  </a:schemeClr>
                </a:solidFill>
                <a:latin typeface="+mn-ea"/>
              </a:rPr>
              <a:t>PD</a:t>
            </a:r>
            <a:r>
              <a:rPr lang="zh-CN" altLang="zh-CN" sz="2600" dirty="0">
                <a:solidFill>
                  <a:schemeClr val="tx2">
                    <a:lumMod val="75000"/>
                    <a:lumOff val="25000"/>
                  </a:schemeClr>
                </a:solidFill>
                <a:latin typeface="+mn-ea"/>
              </a:rPr>
              <a:t>、</a:t>
            </a:r>
            <a:r>
              <a:rPr lang="en-US" altLang="zh-CN" sz="2600" dirty="0">
                <a:solidFill>
                  <a:schemeClr val="tx2">
                    <a:lumMod val="75000"/>
                    <a:lumOff val="25000"/>
                  </a:schemeClr>
                </a:solidFill>
                <a:latin typeface="+mn-ea"/>
              </a:rPr>
              <a:t>C</a:t>
            </a:r>
            <a:r>
              <a:rPr lang="zh-CN" altLang="zh-CN" sz="2600" dirty="0">
                <a:solidFill>
                  <a:schemeClr val="tx2">
                    <a:lumMod val="75000"/>
                    <a:lumOff val="25000"/>
                  </a:schemeClr>
                </a:solidFill>
                <a:latin typeface="+mn-ea"/>
              </a:rPr>
              <a:t>、</a:t>
            </a:r>
            <a:r>
              <a:rPr lang="en-US" altLang="zh-CN" sz="2600" dirty="0">
                <a:solidFill>
                  <a:schemeClr val="tx2">
                    <a:lumMod val="75000"/>
                    <a:lumOff val="25000"/>
                  </a:schemeClr>
                </a:solidFill>
                <a:latin typeface="+mn-ea"/>
              </a:rPr>
              <a:t>Processing</a:t>
            </a:r>
            <a:r>
              <a:rPr lang="zh-CN" altLang="zh-CN" sz="2600" dirty="0">
                <a:solidFill>
                  <a:schemeClr val="tx2">
                    <a:lumMod val="75000"/>
                    <a:lumOff val="25000"/>
                  </a:schemeClr>
                </a:solidFill>
                <a:latin typeface="+mn-ea"/>
              </a:rPr>
              <a:t>等</a:t>
            </a:r>
            <a:r>
              <a:rPr lang="zh-CN" altLang="zh-CN" sz="2600" dirty="0" smtClean="0">
                <a:solidFill>
                  <a:schemeClr val="tx2">
                    <a:lumMod val="75000"/>
                    <a:lumOff val="25000"/>
                  </a:schemeClr>
                </a:solidFill>
                <a:latin typeface="+mn-ea"/>
              </a:rPr>
              <a:t>。</a:t>
            </a:r>
            <a:endParaRPr lang="en-US" altLang="zh-CN" sz="2600" dirty="0" smtClean="0">
              <a:solidFill>
                <a:schemeClr val="tx2">
                  <a:lumMod val="75000"/>
                  <a:lumOff val="25000"/>
                </a:schemeClr>
              </a:solidFill>
              <a:latin typeface="+mn-ea"/>
            </a:endParaRPr>
          </a:p>
          <a:p>
            <a:pPr marL="0" indent="457200">
              <a:lnSpc>
                <a:spcPct val="170000"/>
              </a:lnSpc>
              <a:buNone/>
            </a:pPr>
            <a:r>
              <a:rPr lang="en-US" altLang="zh-CN" sz="2600" dirty="0" smtClean="0">
                <a:solidFill>
                  <a:schemeClr val="tx2">
                    <a:lumMod val="75000"/>
                    <a:lumOff val="25000"/>
                  </a:schemeClr>
                </a:solidFill>
                <a:latin typeface="+mn-ea"/>
              </a:rPr>
              <a:t>6</a:t>
            </a:r>
            <a:r>
              <a:rPr lang="zh-CN" altLang="zh-CN" sz="2600" dirty="0">
                <a:solidFill>
                  <a:schemeClr val="tx2">
                    <a:lumMod val="75000"/>
                    <a:lumOff val="25000"/>
                  </a:schemeClr>
                </a:solidFill>
                <a:latin typeface="+mn-ea"/>
              </a:rPr>
              <a:t>、应用方面，利用</a:t>
            </a:r>
            <a:r>
              <a:rPr lang="en-US" altLang="zh-CN" sz="2600" dirty="0" err="1">
                <a:solidFill>
                  <a:schemeClr val="tx2">
                    <a:lumMod val="75000"/>
                    <a:lumOff val="25000"/>
                  </a:schemeClr>
                </a:solidFill>
                <a:latin typeface="+mn-ea"/>
              </a:rPr>
              <a:t>Arduino</a:t>
            </a:r>
            <a:r>
              <a:rPr lang="zh-CN" altLang="zh-CN" sz="2600" dirty="0">
                <a:solidFill>
                  <a:schemeClr val="tx2">
                    <a:lumMod val="75000"/>
                    <a:lumOff val="25000"/>
                  </a:schemeClr>
                </a:solidFill>
                <a:latin typeface="+mn-ea"/>
              </a:rPr>
              <a:t>，突破以往只能使用鼠标、键盘、</a:t>
            </a:r>
            <a:r>
              <a:rPr lang="en-US" altLang="zh-CN" sz="2600" dirty="0">
                <a:solidFill>
                  <a:schemeClr val="tx2">
                    <a:lumMod val="75000"/>
                    <a:lumOff val="25000"/>
                  </a:schemeClr>
                </a:solidFill>
                <a:latin typeface="+mn-ea"/>
              </a:rPr>
              <a:t>CCD</a:t>
            </a:r>
            <a:r>
              <a:rPr lang="zh-CN" altLang="zh-CN" sz="2600" dirty="0">
                <a:solidFill>
                  <a:schemeClr val="tx2">
                    <a:lumMod val="75000"/>
                    <a:lumOff val="25000"/>
                  </a:schemeClr>
                </a:solidFill>
                <a:latin typeface="+mn-ea"/>
              </a:rPr>
              <a:t>等输入的装置的互动内容，可以更简单地达成单人或多人游戏互动。</a:t>
            </a:r>
            <a:endParaRPr lang="zh-CN" altLang="en-US" sz="2600" dirty="0">
              <a:solidFill>
                <a:schemeClr val="tx2">
                  <a:lumMod val="75000"/>
                  <a:lumOff val="25000"/>
                </a:schemeClr>
              </a:solidFill>
              <a:latin typeface="+mn-ea"/>
            </a:endParaRPr>
          </a:p>
        </p:txBody>
      </p:sp>
    </p:spTree>
    <p:extLst>
      <p:ext uri="{BB962C8B-B14F-4D97-AF65-F5344CB8AC3E}">
        <p14:creationId xmlns:p14="http://schemas.microsoft.com/office/powerpoint/2010/main" val="345234418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23528" y="764704"/>
            <a:ext cx="8229600" cy="4525963"/>
          </a:xfrm>
          <a:effectLst>
            <a:outerShdw blurRad="152400" dist="317500" dir="5400000" sx="90000" sy="-19000" rotWithShape="0">
              <a:prstClr val="black">
                <a:alpha val="15000"/>
              </a:prstClr>
            </a:outerShdw>
            <a:reflection blurRad="6350" stA="50000" endA="300" endPos="90000" dir="5400000" sy="-100000" algn="bl" rotWithShape="0"/>
          </a:effectLst>
        </p:spPr>
        <p:txBody>
          <a:bodyPr>
            <a:noAutofit/>
          </a:bodyPr>
          <a:lstStyle/>
          <a:p>
            <a:pPr indent="0">
              <a:lnSpc>
                <a:spcPct val="150000"/>
              </a:lnSpc>
              <a:buNone/>
            </a:pPr>
            <a:r>
              <a:rPr lang="zh-CN" altLang="en-US" smtClean="0">
                <a:solidFill>
                  <a:schemeClr val="accent2">
                    <a:lumMod val="50000"/>
                  </a:schemeClr>
                </a:solidFill>
                <a:latin typeface="+mj-ea"/>
                <a:ea typeface="+mj-ea"/>
              </a:rPr>
              <a:t>结论</a:t>
            </a:r>
            <a:endParaRPr lang="en-US" altLang="zh-CN" smtClean="0">
              <a:solidFill>
                <a:schemeClr val="accent2">
                  <a:lumMod val="50000"/>
                </a:schemeClr>
              </a:solidFill>
              <a:latin typeface="+mj-ea"/>
              <a:ea typeface="+mj-ea"/>
            </a:endParaRPr>
          </a:p>
          <a:p>
            <a:pPr indent="342900">
              <a:lnSpc>
                <a:spcPct val="150000"/>
              </a:lnSpc>
            </a:pPr>
            <a:r>
              <a:rPr lang="zh-CN" altLang="zh-CN" sz="2400" smtClean="0">
                <a:solidFill>
                  <a:schemeClr val="accent2">
                    <a:lumMod val="50000"/>
                  </a:schemeClr>
                </a:solidFill>
                <a:latin typeface="+mn-ea"/>
              </a:rPr>
              <a:t>计算机技术</a:t>
            </a:r>
            <a:r>
              <a:rPr lang="zh-CN" altLang="zh-CN" sz="2400" dirty="0" smtClean="0">
                <a:solidFill>
                  <a:schemeClr val="accent2">
                    <a:lumMod val="50000"/>
                  </a:schemeClr>
                </a:solidFill>
                <a:latin typeface="+mn-ea"/>
              </a:rPr>
              <a:t>的发展，使人类社会进入了信息化和社会化，计算机智能识别也随着计算机的发展得到了迅速的发展。本论文主要阐述了计算机系统的基础知识，以及对指针学习的心得体会，在回顾这部分内容时，发现知识点仍有纰漏；此外还概述了对</a:t>
            </a:r>
            <a:r>
              <a:rPr lang="en-US" altLang="zh-CN" sz="2400" dirty="0" err="1" smtClean="0">
                <a:solidFill>
                  <a:schemeClr val="accent2">
                    <a:lumMod val="50000"/>
                  </a:schemeClr>
                </a:solidFill>
                <a:latin typeface="+mn-ea"/>
              </a:rPr>
              <a:t>Arduino</a:t>
            </a:r>
            <a:r>
              <a:rPr lang="zh-CN" altLang="zh-CN" sz="2400" dirty="0" smtClean="0">
                <a:solidFill>
                  <a:schemeClr val="accent2">
                    <a:lumMod val="50000"/>
                  </a:schemeClr>
                </a:solidFill>
                <a:latin typeface="+mn-ea"/>
              </a:rPr>
              <a:t>的初步认识，从其特点和功能两方面进行论述。通过这次书写论文，得以对计算机系统的相关知识有更深刻全面的认识，对于过去所学的知识不断积累，回顾，发现自己仍有许多不足之处，仍有掌握不牢的知识漏洞，将继续完善自己，争取做到更好。</a:t>
            </a:r>
            <a:endParaRPr lang="zh-CN" altLang="en-US" sz="2400" dirty="0">
              <a:solidFill>
                <a:schemeClr val="accent2">
                  <a:lumMod val="50000"/>
                </a:schemeClr>
              </a:solidFill>
              <a:latin typeface="+mn-ea"/>
            </a:endParaRPr>
          </a:p>
        </p:txBody>
      </p:sp>
    </p:spTree>
    <p:extLst>
      <p:ext uri="{BB962C8B-B14F-4D97-AF65-F5344CB8AC3E}">
        <p14:creationId xmlns:p14="http://schemas.microsoft.com/office/powerpoint/2010/main" val="213113526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致谢</a:t>
            </a:r>
            <a:endParaRPr lang="zh-CN" altLang="en-US" dirty="0"/>
          </a:p>
        </p:txBody>
      </p:sp>
      <p:sp>
        <p:nvSpPr>
          <p:cNvPr id="3" name="内容占位符 2"/>
          <p:cNvSpPr>
            <a:spLocks noGrp="1"/>
          </p:cNvSpPr>
          <p:nvPr>
            <p:ph idx="1"/>
          </p:nvPr>
        </p:nvSpPr>
        <p:spPr>
          <a:xfrm>
            <a:off x="0" y="4941168"/>
            <a:ext cx="9144000" cy="4608512"/>
          </a:xfrm>
        </p:spPr>
        <p:txBody>
          <a:bodyPr>
            <a:prstTxWarp prst="textArchUp">
              <a:avLst>
                <a:gd name="adj" fmla="val 14720995"/>
              </a:avLst>
            </a:prstTxWarp>
            <a:noAutofit/>
          </a:bodyPr>
          <a:lstStyle/>
          <a:p>
            <a:pPr marL="0" indent="0" algn="ctr">
              <a:buNone/>
            </a:pPr>
            <a:r>
              <a:rPr lang="zh-CN" altLang="en-US" sz="9600" b="1" dirty="0" smtClean="0">
                <a:solidFill>
                  <a:schemeClr val="bg2">
                    <a:lumMod val="25000"/>
                  </a:schemeClr>
                </a:solidFill>
              </a:rPr>
              <a:t>感 谢 老 师 和 同 学 的 帮 助</a:t>
            </a:r>
            <a:endParaRPr lang="en-US" altLang="zh-CN" sz="9600" b="1" dirty="0" smtClean="0">
              <a:solidFill>
                <a:schemeClr val="bg2">
                  <a:lumMod val="25000"/>
                </a:schemeClr>
              </a:solidFill>
            </a:endParaRPr>
          </a:p>
          <a:p>
            <a:pPr marL="0" indent="0" algn="ctr">
              <a:buNone/>
            </a:pPr>
            <a:endParaRPr lang="en-US" altLang="zh-CN" sz="9600" b="1" dirty="0">
              <a:solidFill>
                <a:schemeClr val="bg2">
                  <a:lumMod val="25000"/>
                </a:schemeClr>
              </a:solidFill>
            </a:endParaRPr>
          </a:p>
          <a:p>
            <a:pPr marL="0" indent="0" algn="ctr">
              <a:buNone/>
            </a:pPr>
            <a:endParaRPr lang="en-US" altLang="zh-CN" sz="9600" b="1" dirty="0" smtClean="0">
              <a:solidFill>
                <a:schemeClr val="bg2">
                  <a:lumMod val="25000"/>
                </a:schemeClr>
              </a:solidFill>
            </a:endParaRPr>
          </a:p>
          <a:p>
            <a:pPr marL="0" indent="0" algn="ctr">
              <a:buNone/>
            </a:pPr>
            <a:endParaRPr lang="en-US" altLang="zh-CN" sz="9600" b="1" dirty="0">
              <a:solidFill>
                <a:schemeClr val="bg2">
                  <a:lumMod val="25000"/>
                </a:schemeClr>
              </a:solidFill>
            </a:endParaRPr>
          </a:p>
          <a:p>
            <a:pPr marL="0" indent="0" algn="ctr">
              <a:buNone/>
            </a:pPr>
            <a:endParaRPr lang="en-US" altLang="zh-CN" sz="9600" b="1" dirty="0" smtClean="0">
              <a:solidFill>
                <a:schemeClr val="bg2">
                  <a:lumMod val="25000"/>
                </a:schemeClr>
              </a:solidFill>
            </a:endParaRPr>
          </a:p>
          <a:p>
            <a:pPr marL="0" indent="0" algn="ctr">
              <a:buNone/>
            </a:pPr>
            <a:r>
              <a:rPr lang="zh-CN" altLang="en-US" sz="9600" b="1" dirty="0">
                <a:solidFill>
                  <a:schemeClr val="bg2">
                    <a:lumMod val="25000"/>
                  </a:schemeClr>
                </a:solidFill>
              </a:rPr>
              <a:t>谢谢大家</a:t>
            </a:r>
          </a:p>
        </p:txBody>
      </p:sp>
    </p:spTree>
    <p:extLst>
      <p:ext uri="{BB962C8B-B14F-4D97-AF65-F5344CB8AC3E}">
        <p14:creationId xmlns:p14="http://schemas.microsoft.com/office/powerpoint/2010/main" val="24007217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052736"/>
            <a:ext cx="7571184" cy="4090466"/>
          </a:xfrm>
        </p:spPr>
        <p:txBody>
          <a:bodyPr>
            <a:scene3d>
              <a:camera prst="perspectiveFront"/>
              <a:lightRig rig="threePt" dir="t"/>
            </a:scene3d>
          </a:bodyPr>
          <a:lstStyle/>
          <a:p>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60000" endA="900" endPos="58000" dir="5400000" sy="-100000" algn="bl" rotWithShape="0"/>
                </a:effectLst>
              </a:rPr>
              <a:t>第一章   计算机系统组成及其工作原理</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60000" endA="900" endPos="58000" dir="5400000" sy="-100000" algn="bl" rotWithShape="0"/>
              </a:effectLst>
            </a:endParaRPr>
          </a:p>
        </p:txBody>
      </p:sp>
    </p:spTree>
    <p:extLst>
      <p:ext uri="{BB962C8B-B14F-4D97-AF65-F5344CB8AC3E}">
        <p14:creationId xmlns:p14="http://schemas.microsoft.com/office/powerpoint/2010/main" val="288538152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4320480" cy="504056"/>
          </a:xfrm>
        </p:spPr>
        <p:txBody>
          <a:bodyPr>
            <a:normAutofit fontScale="90000"/>
          </a:bodyPr>
          <a:lstStyle/>
          <a:p>
            <a:pPr algn="l"/>
            <a:r>
              <a:rPr lang="en-US" altLang="zh-CN" sz="2400" dirty="0" smtClean="0">
                <a:solidFill>
                  <a:schemeClr val="accent3">
                    <a:lumMod val="75000"/>
                  </a:schemeClr>
                </a:solidFill>
              </a:rPr>
              <a:t>1.1   </a:t>
            </a:r>
            <a:r>
              <a:rPr lang="zh-CN" altLang="en-US" sz="2700" dirty="0" smtClean="0">
                <a:solidFill>
                  <a:schemeClr val="accent3">
                    <a:lumMod val="75000"/>
                  </a:schemeClr>
                </a:solidFill>
              </a:rPr>
              <a:t>计算机</a:t>
            </a:r>
            <a:r>
              <a:rPr lang="zh-CN" altLang="en-US" sz="2800" dirty="0" smtClean="0">
                <a:solidFill>
                  <a:schemeClr val="accent3">
                    <a:lumMod val="75000"/>
                  </a:schemeClr>
                </a:solidFill>
              </a:rPr>
              <a:t>概述</a:t>
            </a:r>
            <a:endParaRPr lang="zh-CN" altLang="en-US" sz="2800" dirty="0">
              <a:solidFill>
                <a:schemeClr val="accent3">
                  <a:lumMod val="75000"/>
                </a:schemeClr>
              </a:solidFill>
            </a:endParaRPr>
          </a:p>
        </p:txBody>
      </p:sp>
      <p:sp>
        <p:nvSpPr>
          <p:cNvPr id="3" name="内容占位符 2"/>
          <p:cNvSpPr>
            <a:spLocks noGrp="1"/>
          </p:cNvSpPr>
          <p:nvPr>
            <p:ph idx="1"/>
          </p:nvPr>
        </p:nvSpPr>
        <p:spPr>
          <a:xfrm>
            <a:off x="395536" y="692696"/>
            <a:ext cx="8208912" cy="5976664"/>
          </a:xfrm>
        </p:spPr>
        <p:txBody>
          <a:bodyPr>
            <a:normAutofit/>
          </a:bodyPr>
          <a:lstStyle/>
          <a:p>
            <a:r>
              <a:rPr lang="zh-CN" altLang="en-US" sz="1800" dirty="0">
                <a:solidFill>
                  <a:schemeClr val="accent2">
                    <a:lumMod val="75000"/>
                  </a:schemeClr>
                </a:solidFill>
                <a:latin typeface="隶书" pitchFamily="49" charset="-122"/>
                <a:ea typeface="隶书" pitchFamily="49" charset="-122"/>
              </a:rPr>
              <a:t>电子计算机（</a:t>
            </a:r>
            <a:r>
              <a:rPr lang="en-US" altLang="zh-CN" sz="1800" dirty="0">
                <a:solidFill>
                  <a:schemeClr val="accent2">
                    <a:lumMod val="75000"/>
                  </a:schemeClr>
                </a:solidFill>
                <a:latin typeface="隶书" pitchFamily="49" charset="-122"/>
                <a:ea typeface="隶书" pitchFamily="49" charset="-122"/>
              </a:rPr>
              <a:t>Electronic Computer</a:t>
            </a:r>
            <a:r>
              <a:rPr lang="zh-CN" altLang="en-US" sz="1800" dirty="0">
                <a:solidFill>
                  <a:schemeClr val="accent2">
                    <a:lumMod val="75000"/>
                  </a:schemeClr>
                </a:solidFill>
                <a:latin typeface="隶书" pitchFamily="49" charset="-122"/>
                <a:ea typeface="隶书" pitchFamily="49" charset="-122"/>
              </a:rPr>
              <a:t>）简称计算机，是一种处理信息的电子机器，它能自动、高速、精确地对信息进行储存、传送与加工处理。计算机及其应用已渗透到社会生活的各个领域，有力推动了信息化社会的发展。</a:t>
            </a:r>
            <a:r>
              <a:rPr lang="en-US" altLang="zh-CN" sz="1800" dirty="0">
                <a:solidFill>
                  <a:schemeClr val="accent2">
                    <a:lumMod val="75000"/>
                  </a:schemeClr>
                </a:solidFill>
                <a:latin typeface="隶书" pitchFamily="49" charset="-122"/>
                <a:ea typeface="隶书" pitchFamily="49" charset="-122"/>
              </a:rPr>
              <a:t>21</a:t>
            </a:r>
            <a:r>
              <a:rPr lang="zh-CN" altLang="en-US" sz="1800" dirty="0">
                <a:solidFill>
                  <a:schemeClr val="accent2">
                    <a:lumMod val="75000"/>
                  </a:schemeClr>
                </a:solidFill>
                <a:latin typeface="隶书" pitchFamily="49" charset="-122"/>
                <a:ea typeface="隶书" pitchFamily="49" charset="-122"/>
              </a:rPr>
              <a:t>世纪，掌握以计算机为核心的信息技术基础知识、具备使用计算机的应用能力，是当代大学生应该具备的基本素质</a:t>
            </a:r>
            <a:r>
              <a:rPr lang="zh-CN" altLang="en-US" sz="1800" dirty="0" smtClean="0">
                <a:solidFill>
                  <a:schemeClr val="accent2">
                    <a:lumMod val="75000"/>
                  </a:schemeClr>
                </a:solidFill>
                <a:latin typeface="隶书" pitchFamily="49" charset="-122"/>
                <a:ea typeface="隶书" pitchFamily="49" charset="-122"/>
              </a:rPr>
              <a:t>。</a:t>
            </a:r>
            <a:endParaRPr lang="en-US" altLang="zh-CN" sz="1800" dirty="0" smtClean="0">
              <a:solidFill>
                <a:schemeClr val="accent2">
                  <a:lumMod val="75000"/>
                </a:schemeClr>
              </a:solidFill>
              <a:latin typeface="隶书" pitchFamily="49" charset="-122"/>
              <a:ea typeface="隶书" pitchFamily="49" charset="-122"/>
            </a:endParaRPr>
          </a:p>
          <a:p>
            <a:pPr marL="0" indent="0">
              <a:buNone/>
            </a:pPr>
            <a:r>
              <a:rPr lang="en-US" altLang="zh-CN" sz="2400" dirty="0" smtClean="0">
                <a:solidFill>
                  <a:schemeClr val="accent3">
                    <a:lumMod val="75000"/>
                  </a:schemeClr>
                </a:solidFill>
                <a:latin typeface="+mj-ea"/>
                <a:ea typeface="+mj-ea"/>
              </a:rPr>
              <a:t>1.2  </a:t>
            </a:r>
            <a:r>
              <a:rPr lang="zh-CN" altLang="en-US" sz="2400" dirty="0" smtClean="0">
                <a:solidFill>
                  <a:schemeClr val="accent3">
                    <a:lumMod val="75000"/>
                  </a:schemeClr>
                </a:solidFill>
                <a:latin typeface="+mj-ea"/>
                <a:ea typeface="+mj-ea"/>
              </a:rPr>
              <a:t>计算机系统组成及工作原理</a:t>
            </a:r>
            <a:endParaRPr lang="en-US" altLang="zh-CN" sz="2400" dirty="0" smtClean="0">
              <a:solidFill>
                <a:schemeClr val="accent3">
                  <a:lumMod val="75000"/>
                </a:schemeClr>
              </a:solidFill>
              <a:latin typeface="+mj-ea"/>
              <a:ea typeface="+mj-ea"/>
            </a:endParaRPr>
          </a:p>
          <a:p>
            <a:pPr marL="0" indent="0">
              <a:buNone/>
            </a:pPr>
            <a:r>
              <a:rPr lang="en-US" altLang="zh-CN" sz="2000" dirty="0" smtClean="0">
                <a:solidFill>
                  <a:schemeClr val="accent3">
                    <a:lumMod val="75000"/>
                  </a:schemeClr>
                </a:solidFill>
                <a:latin typeface="+mj-ea"/>
                <a:ea typeface="+mj-ea"/>
              </a:rPr>
              <a:t>    1.2.1 </a:t>
            </a:r>
            <a:r>
              <a:rPr lang="zh-CN" altLang="en-US" sz="2000" dirty="0" smtClean="0">
                <a:solidFill>
                  <a:schemeClr val="accent3">
                    <a:lumMod val="75000"/>
                  </a:schemeClr>
                </a:solidFill>
                <a:latin typeface="+mj-ea"/>
                <a:ea typeface="+mj-ea"/>
              </a:rPr>
              <a:t>计算机系统组成</a:t>
            </a:r>
            <a:endParaRPr lang="en-US" altLang="zh-CN" sz="2000" dirty="0" smtClean="0">
              <a:solidFill>
                <a:schemeClr val="accent3">
                  <a:lumMod val="75000"/>
                </a:schemeClr>
              </a:solidFill>
              <a:latin typeface="+mj-ea"/>
              <a:ea typeface="+mj-ea"/>
            </a:endParaRPr>
          </a:p>
          <a:p>
            <a:r>
              <a:rPr lang="zh-CN" altLang="zh-CN" sz="1800" dirty="0">
                <a:solidFill>
                  <a:schemeClr val="accent2">
                    <a:lumMod val="75000"/>
                  </a:schemeClr>
                </a:solidFill>
                <a:latin typeface="华文隶书" pitchFamily="2" charset="-122"/>
                <a:ea typeface="华文隶书" pitchFamily="2" charset="-122"/>
              </a:rPr>
              <a:t>一个完整的计算机系统是由硬件系统和软件系统两部分组成的。硬件系统主要由中央处理器、存储器、输入输出控制系统和各种外部设备组成。各种输入输出外部设备是人机间的信息转换器</a:t>
            </a:r>
            <a:r>
              <a:rPr lang="en-US" altLang="zh-CN" sz="1800" dirty="0">
                <a:solidFill>
                  <a:schemeClr val="accent2">
                    <a:lumMod val="75000"/>
                  </a:schemeClr>
                </a:solidFill>
                <a:latin typeface="华文隶书" pitchFamily="2" charset="-122"/>
                <a:ea typeface="华文隶书" pitchFamily="2" charset="-122"/>
              </a:rPr>
              <a:t>,</a:t>
            </a:r>
            <a:r>
              <a:rPr lang="zh-CN" altLang="zh-CN" sz="1800" dirty="0">
                <a:solidFill>
                  <a:schemeClr val="accent2">
                    <a:lumMod val="75000"/>
                  </a:schemeClr>
                </a:solidFill>
                <a:latin typeface="华文隶书" pitchFamily="2" charset="-122"/>
                <a:ea typeface="华文隶书" pitchFamily="2" charset="-122"/>
              </a:rPr>
              <a:t>由输入</a:t>
            </a:r>
            <a:r>
              <a:rPr lang="en-US" altLang="zh-CN" sz="1800" dirty="0">
                <a:solidFill>
                  <a:schemeClr val="accent2">
                    <a:lumMod val="75000"/>
                  </a:schemeClr>
                </a:solidFill>
                <a:latin typeface="华文隶书" pitchFamily="2" charset="-122"/>
                <a:ea typeface="华文隶书" pitchFamily="2" charset="-122"/>
              </a:rPr>
              <a:t>-</a:t>
            </a:r>
            <a:r>
              <a:rPr lang="zh-CN" altLang="zh-CN" sz="1800" dirty="0">
                <a:solidFill>
                  <a:schemeClr val="accent2">
                    <a:lumMod val="75000"/>
                  </a:schemeClr>
                </a:solidFill>
                <a:latin typeface="华文隶书" pitchFamily="2" charset="-122"/>
                <a:ea typeface="华文隶书" pitchFamily="2" charset="-122"/>
              </a:rPr>
              <a:t>输出控制系统管理外部设备与主存储器</a:t>
            </a:r>
            <a:r>
              <a:rPr lang="en-US" altLang="zh-CN" sz="1800" dirty="0">
                <a:solidFill>
                  <a:schemeClr val="accent2">
                    <a:lumMod val="75000"/>
                  </a:schemeClr>
                </a:solidFill>
                <a:latin typeface="华文隶书" pitchFamily="2" charset="-122"/>
                <a:ea typeface="华文隶书" pitchFamily="2" charset="-122"/>
              </a:rPr>
              <a:t>(</a:t>
            </a:r>
            <a:r>
              <a:rPr lang="zh-CN" altLang="zh-CN" sz="1800" dirty="0">
                <a:solidFill>
                  <a:schemeClr val="accent2">
                    <a:lumMod val="75000"/>
                  </a:schemeClr>
                </a:solidFill>
                <a:latin typeface="华文隶书" pitchFamily="2" charset="-122"/>
                <a:ea typeface="华文隶书" pitchFamily="2" charset="-122"/>
              </a:rPr>
              <a:t>中央处理器</a:t>
            </a:r>
            <a:r>
              <a:rPr lang="en-US" altLang="zh-CN" sz="1800" dirty="0">
                <a:solidFill>
                  <a:schemeClr val="accent2">
                    <a:lumMod val="75000"/>
                  </a:schemeClr>
                </a:solidFill>
                <a:latin typeface="华文隶书" pitchFamily="2" charset="-122"/>
                <a:ea typeface="华文隶书" pitchFamily="2" charset="-122"/>
              </a:rPr>
              <a:t>)</a:t>
            </a:r>
            <a:r>
              <a:rPr lang="zh-CN" altLang="zh-CN" sz="1800" dirty="0">
                <a:solidFill>
                  <a:schemeClr val="accent2">
                    <a:lumMod val="75000"/>
                  </a:schemeClr>
                </a:solidFill>
                <a:latin typeface="华文隶书" pitchFamily="2" charset="-122"/>
                <a:ea typeface="华文隶书" pitchFamily="2" charset="-122"/>
              </a:rPr>
              <a:t>之间的信息交换。软件分为系统软件、支撑软件和应用软件。</a:t>
            </a:r>
            <a:endParaRPr lang="en-US" altLang="zh-CN" sz="1800" dirty="0" smtClean="0">
              <a:solidFill>
                <a:schemeClr val="accent2">
                  <a:lumMod val="75000"/>
                </a:schemeClr>
              </a:solidFill>
              <a:latin typeface="华文隶书" pitchFamily="2" charset="-122"/>
              <a:ea typeface="华文隶书" pitchFamily="2" charset="-122"/>
            </a:endParaRPr>
          </a:p>
          <a:p>
            <a:pPr marL="0" indent="0">
              <a:buNone/>
            </a:pPr>
            <a:r>
              <a:rPr lang="en-US" altLang="zh-CN" sz="2400" dirty="0">
                <a:solidFill>
                  <a:schemeClr val="accent3">
                    <a:lumMod val="75000"/>
                  </a:schemeClr>
                </a:solidFill>
                <a:latin typeface="+mj-ea"/>
                <a:ea typeface="+mj-ea"/>
              </a:rPr>
              <a:t> </a:t>
            </a:r>
            <a:endParaRPr lang="zh-CN" altLang="en-US" sz="2400" dirty="0">
              <a:solidFill>
                <a:schemeClr val="accent3">
                  <a:lumMod val="75000"/>
                </a:schemeClr>
              </a:solidFill>
              <a:latin typeface="+mj-ea"/>
              <a:ea typeface="+mj-ea"/>
            </a:endParaRPr>
          </a:p>
        </p:txBody>
      </p:sp>
      <p:pic>
        <p:nvPicPr>
          <p:cNvPr id="5" name="图片 4"/>
          <p:cNvPicPr>
            <a:picLocks noChangeAspect="1"/>
          </p:cNvPicPr>
          <p:nvPr/>
        </p:nvPicPr>
        <p:blipFill>
          <a:blip r:embed="rId2">
            <a:clrChange>
              <a:clrFrom>
                <a:srgbClr val="FFFFFF"/>
              </a:clrFrom>
              <a:clrTo>
                <a:srgbClr val="FFFFFF">
                  <a:alpha val="0"/>
                </a:srgbClr>
              </a:clrTo>
            </a:clrChange>
            <a:duotone>
              <a:prstClr val="black"/>
              <a:schemeClr val="accent2">
                <a:lumMod val="75000"/>
                <a:tint val="45000"/>
                <a:satMod val="400000"/>
              </a:schemeClr>
            </a:duotone>
            <a:extLst>
              <a:ext uri="{28A0092B-C50C-407E-A947-70E740481C1C}">
                <a14:useLocalDpi xmlns:a14="http://schemas.microsoft.com/office/drawing/2010/main" val="0"/>
              </a:ext>
            </a:extLst>
          </a:blip>
          <a:stretch>
            <a:fillRect/>
          </a:stretch>
        </p:blipFill>
        <p:spPr>
          <a:xfrm>
            <a:off x="899592" y="4288777"/>
            <a:ext cx="7344816" cy="2445177"/>
          </a:xfrm>
          <a:prstGeom prst="rect">
            <a:avLst/>
          </a:prstGeom>
        </p:spPr>
      </p:pic>
    </p:spTree>
    <p:extLst>
      <p:ext uri="{BB962C8B-B14F-4D97-AF65-F5344CB8AC3E}">
        <p14:creationId xmlns:p14="http://schemas.microsoft.com/office/powerpoint/2010/main" val="142786475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8137" y="308473"/>
            <a:ext cx="7056784" cy="369332"/>
          </a:xfrm>
          <a:prstGeom prst="rect">
            <a:avLst/>
          </a:prstGeom>
          <a:noFill/>
        </p:spPr>
        <p:txBody>
          <a:bodyPr wrap="square" rtlCol="0">
            <a:spAutoFit/>
          </a:bodyPr>
          <a:lstStyle/>
          <a:p>
            <a:r>
              <a:rPr lang="en-US" altLang="zh-CN" dirty="0" smtClean="0">
                <a:solidFill>
                  <a:srgbClr val="A26F44"/>
                </a:solidFill>
                <a:latin typeface="华文行楷" pitchFamily="2" charset="-122"/>
                <a:ea typeface="华文行楷" pitchFamily="2" charset="-122"/>
              </a:rPr>
              <a:t>1.2.2   </a:t>
            </a:r>
            <a:r>
              <a:rPr lang="zh-CN" altLang="en-US" dirty="0" smtClean="0">
                <a:solidFill>
                  <a:srgbClr val="A26F44"/>
                </a:solidFill>
                <a:latin typeface="华文行楷" pitchFamily="2" charset="-122"/>
                <a:ea typeface="华文行楷" pitchFamily="2" charset="-122"/>
              </a:rPr>
              <a:t>计算机硬件系统</a:t>
            </a:r>
            <a:endParaRPr lang="zh-CN" altLang="en-US" dirty="0">
              <a:solidFill>
                <a:srgbClr val="A26F44"/>
              </a:solidFill>
              <a:latin typeface="华文行楷" pitchFamily="2" charset="-122"/>
              <a:ea typeface="华文行楷" pitchFamily="2" charset="-122"/>
            </a:endParaRPr>
          </a:p>
        </p:txBody>
      </p:sp>
      <p:sp>
        <p:nvSpPr>
          <p:cNvPr id="7" name="TextBox 6"/>
          <p:cNvSpPr txBox="1"/>
          <p:nvPr/>
        </p:nvSpPr>
        <p:spPr>
          <a:xfrm>
            <a:off x="683568" y="678176"/>
            <a:ext cx="2909727" cy="338554"/>
          </a:xfrm>
          <a:prstGeom prst="rect">
            <a:avLst/>
          </a:prstGeom>
          <a:noFill/>
        </p:spPr>
        <p:txBody>
          <a:bodyPr wrap="square" rtlCol="0">
            <a:spAutoFit/>
          </a:bodyPr>
          <a:lstStyle/>
          <a:p>
            <a:r>
              <a:rPr lang="en-US" altLang="zh-CN" sz="1600" dirty="0" smtClean="0">
                <a:solidFill>
                  <a:srgbClr val="A26F44"/>
                </a:solidFill>
                <a:latin typeface="华文行楷" pitchFamily="2" charset="-122"/>
                <a:ea typeface="华文行楷" pitchFamily="2" charset="-122"/>
              </a:rPr>
              <a:t>1.</a:t>
            </a:r>
            <a:r>
              <a:rPr lang="zh-CN" altLang="en-US" sz="1600" dirty="0" smtClean="0">
                <a:solidFill>
                  <a:srgbClr val="A26F44"/>
                </a:solidFill>
                <a:latin typeface="华文行楷" pitchFamily="2" charset="-122"/>
                <a:ea typeface="华文行楷" pitchFamily="2" charset="-122"/>
              </a:rPr>
              <a:t>计算机硬件系统概述</a:t>
            </a:r>
            <a:endParaRPr lang="zh-CN" altLang="en-US" sz="1600" dirty="0">
              <a:solidFill>
                <a:srgbClr val="A26F44"/>
              </a:solidFill>
              <a:latin typeface="华文行楷" pitchFamily="2" charset="-122"/>
              <a:ea typeface="华文行楷" pitchFamily="2" charset="-122"/>
            </a:endParaRPr>
          </a:p>
        </p:txBody>
      </p:sp>
      <p:sp>
        <p:nvSpPr>
          <p:cNvPr id="8" name="TextBox 7"/>
          <p:cNvSpPr txBox="1"/>
          <p:nvPr/>
        </p:nvSpPr>
        <p:spPr>
          <a:xfrm>
            <a:off x="323528" y="1016730"/>
            <a:ext cx="8454343" cy="5755422"/>
          </a:xfrm>
          <a:prstGeom prst="rect">
            <a:avLst/>
          </a:prstGeom>
          <a:noFill/>
        </p:spPr>
        <p:txBody>
          <a:bodyPr wrap="square" rtlCol="0">
            <a:spAutoFit/>
          </a:bodyPr>
          <a:lstStyle/>
          <a:p>
            <a:pPr indent="540000"/>
            <a:r>
              <a:rPr lang="zh-CN" altLang="en-US" sz="1600" dirty="0" smtClean="0">
                <a:solidFill>
                  <a:schemeClr val="accent6">
                    <a:lumMod val="50000"/>
                  </a:schemeClr>
                </a:solidFill>
                <a:latin typeface="华文楷体" pitchFamily="2" charset="-122"/>
                <a:ea typeface="华文楷体" pitchFamily="2" charset="-122"/>
              </a:rPr>
              <a:t>从功能上看，计算机的硬件系统包括运算器、控制器、储存器、输入</a:t>
            </a:r>
            <a:r>
              <a:rPr lang="en-US" altLang="zh-CN" sz="1600" dirty="0" smtClean="0">
                <a:solidFill>
                  <a:schemeClr val="accent6">
                    <a:lumMod val="50000"/>
                  </a:schemeClr>
                </a:solidFill>
                <a:latin typeface="华文楷体" pitchFamily="2" charset="-122"/>
                <a:ea typeface="华文楷体" pitchFamily="2" charset="-122"/>
              </a:rPr>
              <a:t>/</a:t>
            </a:r>
            <a:r>
              <a:rPr lang="zh-CN" altLang="en-US" sz="1600" dirty="0" smtClean="0">
                <a:solidFill>
                  <a:schemeClr val="accent6">
                    <a:lumMod val="50000"/>
                  </a:schemeClr>
                </a:solidFill>
                <a:latin typeface="华文楷体" pitchFamily="2" charset="-122"/>
                <a:ea typeface="华文楷体" pitchFamily="2" charset="-122"/>
              </a:rPr>
              <a:t>输出设备五大部分，当计算机接受指令后，由控制器指挥，将数据从输入设备传送到储存器存放，再由控制器将需要参加运算的数据传送到运算器，由运算器具体处理，处理后的结果由输出设备输出。</a:t>
            </a:r>
          </a:p>
          <a:p>
            <a:r>
              <a:rPr lang="zh-CN" altLang="en-US" sz="1600" dirty="0" smtClean="0">
                <a:solidFill>
                  <a:schemeClr val="accent3">
                    <a:lumMod val="75000"/>
                  </a:schemeClr>
                </a:solidFill>
                <a:latin typeface="华文楷体" pitchFamily="2" charset="-122"/>
                <a:ea typeface="华文楷体" pitchFamily="2" charset="-122"/>
              </a:rPr>
              <a:t>（</a:t>
            </a:r>
            <a:r>
              <a:rPr lang="en-US" altLang="zh-CN" sz="1600" dirty="0" smtClean="0">
                <a:solidFill>
                  <a:schemeClr val="accent3">
                    <a:lumMod val="75000"/>
                  </a:schemeClr>
                </a:solidFill>
                <a:latin typeface="华文楷体" pitchFamily="2" charset="-122"/>
                <a:ea typeface="华文楷体" pitchFamily="2" charset="-122"/>
              </a:rPr>
              <a:t>1</a:t>
            </a:r>
            <a:r>
              <a:rPr lang="zh-CN" altLang="en-US" sz="1600" dirty="0" smtClean="0">
                <a:solidFill>
                  <a:schemeClr val="accent3">
                    <a:lumMod val="75000"/>
                  </a:schemeClr>
                </a:solidFill>
                <a:latin typeface="华文楷体" pitchFamily="2" charset="-122"/>
                <a:ea typeface="华文楷体" pitchFamily="2" charset="-122"/>
              </a:rPr>
              <a:t>）	运算器</a:t>
            </a:r>
          </a:p>
          <a:p>
            <a:pPr indent="457200"/>
            <a:r>
              <a:rPr lang="zh-CN" altLang="en-US" sz="1600" dirty="0" smtClean="0">
                <a:solidFill>
                  <a:schemeClr val="accent3">
                    <a:lumMod val="75000"/>
                  </a:schemeClr>
                </a:solidFill>
                <a:latin typeface="华文楷体" pitchFamily="2" charset="-122"/>
                <a:ea typeface="华文楷体" pitchFamily="2" charset="-122"/>
              </a:rPr>
              <a:t>运算器是对信息进行处理和运算的部件。运算器一次运算二进制的位置，称为字长。 寄存器、累加器及存储单元的长度应与</a:t>
            </a:r>
            <a:r>
              <a:rPr lang="en-US" altLang="zh-CN" sz="1600" dirty="0" smtClean="0">
                <a:solidFill>
                  <a:schemeClr val="accent3">
                    <a:lumMod val="75000"/>
                  </a:schemeClr>
                </a:solidFill>
                <a:latin typeface="华文楷体" pitchFamily="2" charset="-122"/>
                <a:ea typeface="华文楷体" pitchFamily="2" charset="-122"/>
              </a:rPr>
              <a:t>ALU</a:t>
            </a:r>
            <a:r>
              <a:rPr lang="zh-CN" altLang="en-US" sz="1600" dirty="0" smtClean="0">
                <a:solidFill>
                  <a:schemeClr val="accent3">
                    <a:lumMod val="75000"/>
                  </a:schemeClr>
                </a:solidFill>
                <a:latin typeface="华文楷体" pitchFamily="2" charset="-122"/>
                <a:ea typeface="华文楷体" pitchFamily="2" charset="-122"/>
              </a:rPr>
              <a:t>（算术逻辑运算部件）的字长相等或者是它的整数倍。</a:t>
            </a:r>
          </a:p>
          <a:p>
            <a:r>
              <a:rPr lang="zh-CN" altLang="en-US" sz="1600" dirty="0" smtClean="0">
                <a:solidFill>
                  <a:schemeClr val="accent3">
                    <a:lumMod val="75000"/>
                  </a:schemeClr>
                </a:solidFill>
                <a:latin typeface="华文楷体" pitchFamily="2" charset="-122"/>
                <a:ea typeface="华文楷体" pitchFamily="2" charset="-122"/>
              </a:rPr>
              <a:t>（</a:t>
            </a:r>
            <a:r>
              <a:rPr lang="en-US" altLang="zh-CN" sz="1600" dirty="0" smtClean="0">
                <a:solidFill>
                  <a:schemeClr val="accent3">
                    <a:lumMod val="75000"/>
                  </a:schemeClr>
                </a:solidFill>
                <a:latin typeface="华文楷体" pitchFamily="2" charset="-122"/>
                <a:ea typeface="华文楷体" pitchFamily="2" charset="-122"/>
              </a:rPr>
              <a:t>2</a:t>
            </a:r>
            <a:r>
              <a:rPr lang="zh-CN" altLang="en-US" sz="1600" dirty="0" smtClean="0">
                <a:solidFill>
                  <a:schemeClr val="accent3">
                    <a:lumMod val="75000"/>
                  </a:schemeClr>
                </a:solidFill>
                <a:latin typeface="华文楷体" pitchFamily="2" charset="-122"/>
                <a:ea typeface="华文楷体" pitchFamily="2" charset="-122"/>
              </a:rPr>
              <a:t>）	控制器</a:t>
            </a:r>
          </a:p>
          <a:p>
            <a:pPr indent="457200"/>
            <a:r>
              <a:rPr lang="zh-CN" altLang="en-US" sz="1600" dirty="0" smtClean="0">
                <a:solidFill>
                  <a:schemeClr val="accent3">
                    <a:lumMod val="75000"/>
                  </a:schemeClr>
                </a:solidFill>
                <a:latin typeface="华文楷体" pitchFamily="2" charset="-122"/>
                <a:ea typeface="华文楷体" pitchFamily="2" charset="-122"/>
              </a:rPr>
              <a:t>控制器是全机的指挥中心，它使计算机各部件自动协调地工作。计算机中有两种信息在流动：一种是控制信息，即操作指令，其发源地是控制器，它分散流向各个部件；一种是数据信息，它受控制信息的控制，从一个部件流向另一个部件，边流动边加工处理。  指令和数据统统放在内存中。一般来讲，在取指周期从内存读出的信息流是指令流，它流向控制器，由控制器解释从而发出一系列微操作信号：而在执行周期从内存读出成送入内存的信息流是数据流，它由内存流向运算器，或者由运算器流向内存。</a:t>
            </a:r>
          </a:p>
          <a:p>
            <a:r>
              <a:rPr lang="zh-CN" altLang="en-US" sz="1600" dirty="0" smtClean="0">
                <a:solidFill>
                  <a:schemeClr val="accent3">
                    <a:lumMod val="75000"/>
                  </a:schemeClr>
                </a:solidFill>
                <a:latin typeface="华文楷体" pitchFamily="2" charset="-122"/>
                <a:ea typeface="华文楷体" pitchFamily="2" charset="-122"/>
              </a:rPr>
              <a:t>（</a:t>
            </a:r>
            <a:r>
              <a:rPr lang="en-US" altLang="zh-CN" sz="1600" dirty="0" smtClean="0">
                <a:solidFill>
                  <a:schemeClr val="accent3">
                    <a:lumMod val="75000"/>
                  </a:schemeClr>
                </a:solidFill>
                <a:latin typeface="华文楷体" pitchFamily="2" charset="-122"/>
                <a:ea typeface="华文楷体" pitchFamily="2" charset="-122"/>
              </a:rPr>
              <a:t>3</a:t>
            </a:r>
            <a:r>
              <a:rPr lang="zh-CN" altLang="en-US" sz="1600" dirty="0" smtClean="0">
                <a:solidFill>
                  <a:schemeClr val="accent3">
                    <a:lumMod val="75000"/>
                  </a:schemeClr>
                </a:solidFill>
                <a:latin typeface="华文楷体" pitchFamily="2" charset="-122"/>
                <a:ea typeface="华文楷体" pitchFamily="2" charset="-122"/>
              </a:rPr>
              <a:t>）	    存储器</a:t>
            </a:r>
          </a:p>
          <a:p>
            <a:r>
              <a:rPr lang="zh-CN" altLang="en-US" sz="1600" dirty="0" smtClean="0">
                <a:solidFill>
                  <a:schemeClr val="accent3">
                    <a:lumMod val="75000"/>
                  </a:schemeClr>
                </a:solidFill>
                <a:latin typeface="华文楷体" pitchFamily="2" charset="-122"/>
                <a:ea typeface="华文楷体" pitchFamily="2" charset="-122"/>
              </a:rPr>
              <a:t>存储器通常分为内存储器（主存）和外存储器（辅存）。存储器是计算机系统的记忆部件，用于存放程序、参与运算的数据和运算的结果等，并能在计算机运行过程中自动高速地完成数据的存取。</a:t>
            </a:r>
          </a:p>
          <a:p>
            <a:r>
              <a:rPr lang="zh-CN" altLang="en-US" sz="1600" dirty="0" smtClean="0">
                <a:solidFill>
                  <a:schemeClr val="accent3">
                    <a:lumMod val="75000"/>
                  </a:schemeClr>
                </a:solidFill>
                <a:latin typeface="华文楷体" pitchFamily="2" charset="-122"/>
                <a:ea typeface="华文楷体" pitchFamily="2" charset="-122"/>
              </a:rPr>
              <a:t>（</a:t>
            </a:r>
            <a:r>
              <a:rPr lang="en-US" altLang="zh-CN" sz="1600" dirty="0" smtClean="0">
                <a:solidFill>
                  <a:schemeClr val="accent3">
                    <a:lumMod val="75000"/>
                  </a:schemeClr>
                </a:solidFill>
                <a:latin typeface="华文楷体" pitchFamily="2" charset="-122"/>
                <a:ea typeface="华文楷体" pitchFamily="2" charset="-122"/>
              </a:rPr>
              <a:t>4</a:t>
            </a:r>
            <a:r>
              <a:rPr lang="zh-CN" altLang="en-US" sz="1600" dirty="0" smtClean="0">
                <a:solidFill>
                  <a:schemeClr val="accent3">
                    <a:lumMod val="75000"/>
                  </a:schemeClr>
                </a:solidFill>
                <a:latin typeface="华文楷体" pitchFamily="2" charset="-122"/>
                <a:ea typeface="华文楷体" pitchFamily="2" charset="-122"/>
              </a:rPr>
              <a:t>）	    输入设备</a:t>
            </a:r>
          </a:p>
          <a:p>
            <a:r>
              <a:rPr lang="zh-CN" altLang="en-US" sz="1600" dirty="0" smtClean="0">
                <a:solidFill>
                  <a:schemeClr val="accent3">
                    <a:lumMod val="75000"/>
                  </a:schemeClr>
                </a:solidFill>
                <a:latin typeface="华文楷体" pitchFamily="2" charset="-122"/>
                <a:ea typeface="华文楷体" pitchFamily="2" charset="-122"/>
              </a:rPr>
              <a:t>输入设备是将人们熟悉的信息形式变换成计算机能接收并识别的信息形式的设备。</a:t>
            </a:r>
          </a:p>
          <a:p>
            <a:r>
              <a:rPr lang="zh-CN" altLang="en-US" sz="1600" dirty="0" smtClean="0">
                <a:solidFill>
                  <a:schemeClr val="accent3">
                    <a:lumMod val="75000"/>
                  </a:schemeClr>
                </a:solidFill>
                <a:latin typeface="华文楷体" pitchFamily="2" charset="-122"/>
                <a:ea typeface="华文楷体" pitchFamily="2" charset="-122"/>
              </a:rPr>
              <a:t>（</a:t>
            </a:r>
            <a:r>
              <a:rPr lang="en-US" altLang="zh-CN" sz="1600" dirty="0" smtClean="0">
                <a:solidFill>
                  <a:schemeClr val="accent3">
                    <a:lumMod val="75000"/>
                  </a:schemeClr>
                </a:solidFill>
                <a:latin typeface="华文楷体" pitchFamily="2" charset="-122"/>
                <a:ea typeface="华文楷体" pitchFamily="2" charset="-122"/>
              </a:rPr>
              <a:t>5</a:t>
            </a:r>
            <a:r>
              <a:rPr lang="zh-CN" altLang="en-US" sz="1600" dirty="0" smtClean="0">
                <a:solidFill>
                  <a:schemeClr val="accent3">
                    <a:lumMod val="75000"/>
                  </a:schemeClr>
                </a:solidFill>
                <a:latin typeface="华文楷体" pitchFamily="2" charset="-122"/>
                <a:ea typeface="华文楷体" pitchFamily="2" charset="-122"/>
              </a:rPr>
              <a:t>）	    输出设备 </a:t>
            </a:r>
          </a:p>
          <a:p>
            <a:r>
              <a:rPr lang="zh-CN" altLang="en-US" sz="1600" dirty="0" smtClean="0">
                <a:solidFill>
                  <a:schemeClr val="accent3">
                    <a:lumMod val="75000"/>
                  </a:schemeClr>
                </a:solidFill>
                <a:latin typeface="华文楷体" pitchFamily="2" charset="-122"/>
                <a:ea typeface="华文楷体" pitchFamily="2" charset="-122"/>
              </a:rPr>
              <a:t>输出设备是将计算机运算结果的二进制信息转换成人类或其他设备能接收和识别的形式的设备。外存储器也是计算机中重要的外部设备，它既可以作为输入设备，也可以作为输出设备。</a:t>
            </a:r>
            <a:endParaRPr lang="zh-CN" altLang="en-US" sz="1600" dirty="0">
              <a:solidFill>
                <a:schemeClr val="accent3">
                  <a:lumMod val="75000"/>
                </a:schemeClr>
              </a:solidFill>
              <a:latin typeface="华文楷体" pitchFamily="2" charset="-122"/>
              <a:ea typeface="华文楷体" pitchFamily="2" charset="-122"/>
            </a:endParaRPr>
          </a:p>
        </p:txBody>
      </p:sp>
    </p:spTree>
    <p:extLst>
      <p:ext uri="{BB962C8B-B14F-4D97-AF65-F5344CB8AC3E}">
        <p14:creationId xmlns:p14="http://schemas.microsoft.com/office/powerpoint/2010/main" val="2280894174"/>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19256" cy="562074"/>
          </a:xfrm>
        </p:spPr>
        <p:txBody>
          <a:bodyPr>
            <a:normAutofit/>
          </a:bodyPr>
          <a:lstStyle/>
          <a:p>
            <a:pPr algn="l"/>
            <a:r>
              <a:rPr lang="en-US" altLang="zh-CN" sz="2400" dirty="0" smtClean="0">
                <a:latin typeface="华文新魏" pitchFamily="2" charset="-122"/>
                <a:ea typeface="华文新魏" pitchFamily="2" charset="-122"/>
              </a:rPr>
              <a:t>1.2.3 </a:t>
            </a:r>
            <a:r>
              <a:rPr lang="zh-CN" altLang="en-US" sz="2400" dirty="0" smtClean="0">
                <a:latin typeface="华文新魏" pitchFamily="2" charset="-122"/>
                <a:ea typeface="华文新魏" pitchFamily="2" charset="-122"/>
              </a:rPr>
              <a:t>计算机软件系统</a:t>
            </a:r>
            <a:endParaRPr lang="zh-CN" altLang="en-US" sz="2400" dirty="0">
              <a:latin typeface="华文新魏" pitchFamily="2" charset="-122"/>
              <a:ea typeface="华文新魏" pitchFamily="2" charset="-122"/>
            </a:endParaRPr>
          </a:p>
        </p:txBody>
      </p:sp>
      <p:pic>
        <p:nvPicPr>
          <p:cNvPr id="4" name="内容占位符 3"/>
          <p:cNvPicPr>
            <a:picLocks noGrp="1" noChangeAspect="1"/>
          </p:cNvPicPr>
          <p:nvPr>
            <p:ph idx="1"/>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67544" y="692696"/>
            <a:ext cx="7734566" cy="2592288"/>
          </a:xfrm>
        </p:spPr>
      </p:pic>
      <p:sp>
        <p:nvSpPr>
          <p:cNvPr id="7" name="TextBox 6"/>
          <p:cNvSpPr txBox="1"/>
          <p:nvPr/>
        </p:nvSpPr>
        <p:spPr>
          <a:xfrm>
            <a:off x="307628" y="3645024"/>
            <a:ext cx="8496944" cy="2862322"/>
          </a:xfrm>
          <a:prstGeom prst="rect">
            <a:avLst/>
          </a:prstGeom>
          <a:noFill/>
        </p:spPr>
        <p:txBody>
          <a:bodyPr wrap="square" rtlCol="0">
            <a:spAutoFit/>
          </a:bodyPr>
          <a:lstStyle/>
          <a:p>
            <a:pPr indent="457200"/>
            <a:r>
              <a:rPr lang="zh-CN" altLang="zh-CN" dirty="0">
                <a:solidFill>
                  <a:schemeClr val="accent2">
                    <a:lumMod val="75000"/>
                  </a:schemeClr>
                </a:solidFill>
              </a:rPr>
              <a:t>（</a:t>
            </a:r>
            <a:r>
              <a:rPr lang="en-US" altLang="zh-CN" dirty="0">
                <a:solidFill>
                  <a:schemeClr val="accent2">
                    <a:lumMod val="75000"/>
                  </a:schemeClr>
                </a:solidFill>
              </a:rPr>
              <a:t>1</a:t>
            </a:r>
            <a:r>
              <a:rPr lang="zh-CN" altLang="zh-CN" dirty="0">
                <a:solidFill>
                  <a:schemeClr val="accent2">
                    <a:lumMod val="75000"/>
                  </a:schemeClr>
                </a:solidFill>
              </a:rPr>
              <a:t>）存储程序原理</a:t>
            </a:r>
            <a:r>
              <a:rPr lang="en-US" altLang="zh-CN" dirty="0">
                <a:solidFill>
                  <a:schemeClr val="accent2">
                    <a:lumMod val="75000"/>
                  </a:schemeClr>
                </a:solidFill>
              </a:rPr>
              <a:t>  </a:t>
            </a:r>
            <a:endParaRPr lang="en-US" altLang="zh-CN" dirty="0" smtClean="0">
              <a:solidFill>
                <a:schemeClr val="accent2">
                  <a:lumMod val="75000"/>
                </a:schemeClr>
              </a:solidFill>
            </a:endParaRPr>
          </a:p>
          <a:p>
            <a:pPr indent="457200"/>
            <a:r>
              <a:rPr lang="zh-CN" altLang="zh-CN" dirty="0" smtClean="0">
                <a:solidFill>
                  <a:schemeClr val="accent2">
                    <a:lumMod val="75000"/>
                  </a:schemeClr>
                </a:solidFill>
              </a:rPr>
              <a:t>虽然</a:t>
            </a:r>
            <a:r>
              <a:rPr lang="zh-CN" altLang="zh-CN" dirty="0">
                <a:solidFill>
                  <a:schemeClr val="accent2">
                    <a:lumMod val="75000"/>
                  </a:schemeClr>
                </a:solidFill>
              </a:rPr>
              <a:t>现在的计算机系统从性能指标、运算速度、工作方式、应用领域和价格方面与</a:t>
            </a:r>
            <a:r>
              <a:rPr lang="en-US" altLang="zh-CN" dirty="0">
                <a:solidFill>
                  <a:schemeClr val="accent2">
                    <a:lumMod val="75000"/>
                  </a:schemeClr>
                </a:solidFill>
              </a:rPr>
              <a:t>50</a:t>
            </a:r>
            <a:r>
              <a:rPr lang="zh-CN" altLang="zh-CN" dirty="0">
                <a:solidFill>
                  <a:schemeClr val="accent2">
                    <a:lumMod val="75000"/>
                  </a:schemeClr>
                </a:solidFill>
              </a:rPr>
              <a:t>多年前的计算机有很大的差别，但其基本工作原理没有改变，仍然沿用的是冯诺依曼原理</a:t>
            </a:r>
            <a:r>
              <a:rPr lang="en-US" altLang="zh-CN" dirty="0">
                <a:solidFill>
                  <a:schemeClr val="accent2">
                    <a:lumMod val="75000"/>
                  </a:schemeClr>
                </a:solidFill>
              </a:rPr>
              <a:t>—</a:t>
            </a:r>
            <a:r>
              <a:rPr lang="zh-CN" altLang="zh-CN" dirty="0">
                <a:solidFill>
                  <a:schemeClr val="accent2">
                    <a:lumMod val="75000"/>
                  </a:schemeClr>
                </a:solidFill>
              </a:rPr>
              <a:t>“存储程序”工作原理，基本内容如下：</a:t>
            </a:r>
            <a:r>
              <a:rPr lang="en-US" altLang="zh-CN" dirty="0">
                <a:solidFill>
                  <a:schemeClr val="accent2">
                    <a:lumMod val="75000"/>
                  </a:schemeClr>
                </a:solidFill>
              </a:rPr>
              <a:t>1</a:t>
            </a:r>
            <a:r>
              <a:rPr lang="zh-CN" altLang="zh-CN" dirty="0">
                <a:solidFill>
                  <a:schemeClr val="accent2">
                    <a:lumMod val="75000"/>
                  </a:schemeClr>
                </a:solidFill>
              </a:rPr>
              <a:t>用二进制形式表示数据与指令。</a:t>
            </a:r>
            <a:r>
              <a:rPr lang="en-US" altLang="zh-CN" dirty="0">
                <a:solidFill>
                  <a:schemeClr val="accent2">
                    <a:lumMod val="75000"/>
                  </a:schemeClr>
                </a:solidFill>
              </a:rPr>
              <a:t>2</a:t>
            </a:r>
            <a:r>
              <a:rPr lang="zh-CN" altLang="zh-CN" dirty="0">
                <a:solidFill>
                  <a:schemeClr val="accent2">
                    <a:lumMod val="75000"/>
                  </a:schemeClr>
                </a:solidFill>
              </a:rPr>
              <a:t>指令与数据都存放在存储器中，计算机工作时能自动高速地从存储器中取出指令加以执行。程序中的指令通常是按一定顺序一条条的存放，计算机工作时，只要知道程序中第一条指令放在什么地方，就能依次取出每一条指令，按指令执行相应操作。</a:t>
            </a:r>
            <a:r>
              <a:rPr lang="en-US" altLang="zh-CN" dirty="0">
                <a:solidFill>
                  <a:schemeClr val="accent2">
                    <a:lumMod val="75000"/>
                  </a:schemeClr>
                </a:solidFill>
              </a:rPr>
              <a:t>3</a:t>
            </a:r>
            <a:r>
              <a:rPr lang="zh-CN" altLang="zh-CN" dirty="0">
                <a:solidFill>
                  <a:schemeClr val="accent2">
                    <a:lumMod val="75000"/>
                  </a:schemeClr>
                </a:solidFill>
              </a:rPr>
              <a:t>计算机系统由运算器、存储器、控制器、输入</a:t>
            </a:r>
            <a:r>
              <a:rPr lang="en-US" altLang="zh-CN" dirty="0">
                <a:solidFill>
                  <a:schemeClr val="accent2">
                    <a:lumMod val="75000"/>
                  </a:schemeClr>
                </a:solidFill>
              </a:rPr>
              <a:t>/</a:t>
            </a:r>
            <a:r>
              <a:rPr lang="zh-CN" altLang="zh-CN" dirty="0">
                <a:solidFill>
                  <a:schemeClr val="accent2">
                    <a:lumMod val="75000"/>
                  </a:schemeClr>
                </a:solidFill>
              </a:rPr>
              <a:t>出设备等五大基本部件组成，并规定了</a:t>
            </a:r>
            <a:r>
              <a:rPr lang="en-US" altLang="zh-CN" dirty="0">
                <a:solidFill>
                  <a:schemeClr val="accent2">
                    <a:lumMod val="75000"/>
                  </a:schemeClr>
                </a:solidFill>
              </a:rPr>
              <a:t>5</a:t>
            </a:r>
            <a:r>
              <a:rPr lang="zh-CN" altLang="zh-CN" dirty="0">
                <a:solidFill>
                  <a:schemeClr val="accent2">
                    <a:lumMod val="75000"/>
                  </a:schemeClr>
                </a:solidFill>
              </a:rPr>
              <a:t>部分功能。“存储程序”原理奠定了计算机的基本结构、基本工作原理，开创了程序设计的新时代。</a:t>
            </a:r>
            <a:endParaRPr lang="zh-CN" altLang="en-US" dirty="0">
              <a:solidFill>
                <a:schemeClr val="accent2">
                  <a:lumMod val="75000"/>
                </a:schemeClr>
              </a:solidFill>
            </a:endParaRPr>
          </a:p>
        </p:txBody>
      </p:sp>
    </p:spTree>
    <p:extLst>
      <p:ext uri="{BB962C8B-B14F-4D97-AF65-F5344CB8AC3E}">
        <p14:creationId xmlns:p14="http://schemas.microsoft.com/office/powerpoint/2010/main" val="1002826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784976" cy="6552728"/>
          </a:xfrm>
        </p:spPr>
        <p:txBody>
          <a:bodyPr>
            <a:normAutofit/>
          </a:bodyPr>
          <a:lstStyle/>
          <a:p>
            <a:pPr marL="0" indent="0">
              <a:lnSpc>
                <a:spcPts val="2400"/>
              </a:lnSpc>
              <a:buNone/>
            </a:pPr>
            <a:r>
              <a:rPr lang="zh-CN" altLang="en-US" sz="2000" dirty="0">
                <a:solidFill>
                  <a:schemeClr val="accent2">
                    <a:lumMod val="75000"/>
                  </a:schemeClr>
                </a:solidFill>
                <a:latin typeface="隶书" pitchFamily="49" charset="-122"/>
                <a:ea typeface="隶书" pitchFamily="49" charset="-122"/>
              </a:rPr>
              <a:t>（</a:t>
            </a:r>
            <a:r>
              <a:rPr lang="en-US" altLang="zh-CN" sz="2000" dirty="0">
                <a:solidFill>
                  <a:schemeClr val="accent2">
                    <a:lumMod val="75000"/>
                  </a:schemeClr>
                </a:solidFill>
                <a:latin typeface="隶书" pitchFamily="49" charset="-122"/>
                <a:ea typeface="隶书" pitchFamily="49" charset="-122"/>
              </a:rPr>
              <a:t>2</a:t>
            </a:r>
            <a:r>
              <a:rPr lang="zh-CN" altLang="en-US" sz="2000" dirty="0">
                <a:solidFill>
                  <a:schemeClr val="accent2">
                    <a:lumMod val="75000"/>
                  </a:schemeClr>
                </a:solidFill>
                <a:latin typeface="隶书" pitchFamily="49" charset="-122"/>
                <a:ea typeface="隶书" pitchFamily="49" charset="-122"/>
              </a:rPr>
              <a:t>）计算机工作原理</a:t>
            </a:r>
          </a:p>
          <a:p>
            <a:pPr marL="0" indent="0">
              <a:lnSpc>
                <a:spcPts val="2400"/>
              </a:lnSpc>
              <a:buNone/>
            </a:pPr>
            <a:r>
              <a:rPr lang="zh-CN" altLang="en-US" sz="2000" dirty="0">
                <a:solidFill>
                  <a:schemeClr val="accent2">
                    <a:lumMod val="75000"/>
                  </a:schemeClr>
                </a:solidFill>
                <a:latin typeface="隶书" pitchFamily="49" charset="-122"/>
                <a:ea typeface="隶书" pitchFamily="49" charset="-122"/>
              </a:rPr>
              <a:t>  计算机的工作过程就是执行指令的过程。指令通过计算机的输入设备并在操作系统的统一控制下送入计算机的内存储器，然后</a:t>
            </a:r>
            <a:r>
              <a:rPr lang="en-US" altLang="zh-CN" sz="2000" dirty="0">
                <a:solidFill>
                  <a:schemeClr val="accent2">
                    <a:lumMod val="75000"/>
                  </a:schemeClr>
                </a:solidFill>
                <a:latin typeface="隶书" pitchFamily="49" charset="-122"/>
                <a:ea typeface="隶书" pitchFamily="49" charset="-122"/>
              </a:rPr>
              <a:t>CPU</a:t>
            </a:r>
            <a:r>
              <a:rPr lang="zh-CN" altLang="en-US" sz="2000" dirty="0">
                <a:solidFill>
                  <a:schemeClr val="accent2">
                    <a:lumMod val="75000"/>
                  </a:schemeClr>
                </a:solidFill>
                <a:latin typeface="隶书" pitchFamily="49" charset="-122"/>
                <a:ea typeface="隶书" pitchFamily="49" charset="-122"/>
              </a:rPr>
              <a:t>按照其在内存的存放地址，将其依次取出并执行，由输出设备输出结果。 </a:t>
            </a:r>
          </a:p>
          <a:p>
            <a:pPr>
              <a:lnSpc>
                <a:spcPts val="2400"/>
              </a:lnSpc>
            </a:pPr>
            <a:r>
              <a:rPr lang="en-US" altLang="zh-CN" sz="2000" dirty="0" smtClean="0">
                <a:solidFill>
                  <a:schemeClr val="accent2">
                    <a:lumMod val="75000"/>
                  </a:schemeClr>
                </a:solidFill>
                <a:latin typeface="隶书" pitchFamily="49" charset="-122"/>
                <a:ea typeface="隶书" pitchFamily="49" charset="-122"/>
              </a:rPr>
              <a:t>1</a:t>
            </a:r>
            <a:r>
              <a:rPr lang="zh-CN" altLang="en-US" sz="2000" dirty="0">
                <a:solidFill>
                  <a:schemeClr val="accent2">
                    <a:lumMod val="75000"/>
                  </a:schemeClr>
                </a:solidFill>
                <a:latin typeface="隶书" pitchFamily="49" charset="-122"/>
                <a:ea typeface="隶书" pitchFamily="49" charset="-122"/>
              </a:rPr>
              <a:t>取指令 按照程序计数器的地址，从内存中取出指令送往指令寄存器。</a:t>
            </a:r>
          </a:p>
          <a:p>
            <a:pPr>
              <a:lnSpc>
                <a:spcPts val="2400"/>
              </a:lnSpc>
            </a:pPr>
            <a:r>
              <a:rPr lang="en-US" altLang="zh-CN" sz="2000" dirty="0" smtClean="0">
                <a:solidFill>
                  <a:schemeClr val="accent2">
                    <a:lumMod val="75000"/>
                  </a:schemeClr>
                </a:solidFill>
                <a:latin typeface="隶书" pitchFamily="49" charset="-122"/>
                <a:ea typeface="隶书" pitchFamily="49" charset="-122"/>
              </a:rPr>
              <a:t>2</a:t>
            </a:r>
            <a:r>
              <a:rPr lang="zh-CN" altLang="en-US" sz="2000" dirty="0">
                <a:solidFill>
                  <a:schemeClr val="accent2">
                    <a:lumMod val="75000"/>
                  </a:schemeClr>
                </a:solidFill>
                <a:latin typeface="隶书" pitchFamily="49" charset="-122"/>
                <a:ea typeface="隶书" pitchFamily="49" charset="-122"/>
              </a:rPr>
              <a:t>分析指令 由译码器对操作码进行译码，将指令的操作码转换成相应的控制信号，由地址码确定操作数的地址。</a:t>
            </a:r>
          </a:p>
          <a:p>
            <a:pPr>
              <a:lnSpc>
                <a:spcPts val="2400"/>
              </a:lnSpc>
            </a:pPr>
            <a:r>
              <a:rPr lang="en-US" altLang="zh-CN" sz="2000" dirty="0" smtClean="0">
                <a:solidFill>
                  <a:schemeClr val="accent2">
                    <a:lumMod val="75000"/>
                  </a:schemeClr>
                </a:solidFill>
                <a:latin typeface="隶书" pitchFamily="49" charset="-122"/>
                <a:ea typeface="隶书" pitchFamily="49" charset="-122"/>
              </a:rPr>
              <a:t>3</a:t>
            </a:r>
            <a:r>
              <a:rPr lang="zh-CN" altLang="en-US" sz="2000" dirty="0">
                <a:solidFill>
                  <a:schemeClr val="accent2">
                    <a:lumMod val="75000"/>
                  </a:schemeClr>
                </a:solidFill>
                <a:latin typeface="隶书" pitchFamily="49" charset="-122"/>
                <a:ea typeface="隶书" pitchFamily="49" charset="-122"/>
              </a:rPr>
              <a:t>执行指令 操作码指明该指令完成的操作类型或性质，由操作控制路线发出完成该操作所需的一系列控制信息</a:t>
            </a:r>
            <a:r>
              <a:rPr lang="zh-CN" altLang="en-US" sz="2000" dirty="0" smtClean="0">
                <a:solidFill>
                  <a:schemeClr val="accent2">
                    <a:lumMod val="75000"/>
                  </a:schemeClr>
                </a:solidFill>
                <a:latin typeface="隶书" pitchFamily="49" charset="-122"/>
                <a:ea typeface="隶书" pitchFamily="49" charset="-122"/>
              </a:rPr>
              <a:t>。</a:t>
            </a:r>
            <a:endParaRPr lang="en-US" altLang="zh-CN" sz="2000" dirty="0" smtClean="0">
              <a:solidFill>
                <a:schemeClr val="accent2">
                  <a:lumMod val="75000"/>
                </a:schemeClr>
              </a:solidFill>
              <a:latin typeface="隶书" pitchFamily="49" charset="-122"/>
              <a:ea typeface="隶书" pitchFamily="49" charset="-122"/>
            </a:endParaRPr>
          </a:p>
          <a:p>
            <a:pPr marL="0" indent="0">
              <a:lnSpc>
                <a:spcPts val="2400"/>
              </a:lnSpc>
              <a:buNone/>
            </a:pPr>
            <a:r>
              <a:rPr lang="en-US" altLang="zh-CN" sz="2000" dirty="0" smtClean="0">
                <a:solidFill>
                  <a:schemeClr val="accent2">
                    <a:lumMod val="75000"/>
                  </a:schemeClr>
                </a:solidFill>
                <a:latin typeface="隶书" pitchFamily="49" charset="-122"/>
                <a:ea typeface="隶书" pitchFamily="49" charset="-122"/>
              </a:rPr>
              <a:t>1.2.4  </a:t>
            </a:r>
            <a:r>
              <a:rPr lang="zh-CN" altLang="en-US" sz="2000" dirty="0" smtClean="0">
                <a:solidFill>
                  <a:schemeClr val="accent2">
                    <a:lumMod val="75000"/>
                  </a:schemeClr>
                </a:solidFill>
                <a:latin typeface="隶书" pitchFamily="49" charset="-122"/>
                <a:ea typeface="隶书" pitchFamily="49" charset="-122"/>
              </a:rPr>
              <a:t>二进制基础知识及转换方法</a:t>
            </a:r>
            <a:endParaRPr lang="en-US" altLang="zh-CN" sz="2000" dirty="0" smtClean="0">
              <a:solidFill>
                <a:schemeClr val="accent2">
                  <a:lumMod val="75000"/>
                </a:schemeClr>
              </a:solidFill>
              <a:latin typeface="隶书" pitchFamily="49" charset="-122"/>
              <a:ea typeface="隶书" pitchFamily="49" charset="-122"/>
            </a:endParaRPr>
          </a:p>
          <a:p>
            <a:pPr>
              <a:lnSpc>
                <a:spcPts val="2400"/>
              </a:lnSpc>
            </a:pPr>
            <a:r>
              <a:rPr lang="zh-CN" altLang="en-US" sz="2000" dirty="0" smtClean="0">
                <a:solidFill>
                  <a:schemeClr val="accent2">
                    <a:lumMod val="75000"/>
                  </a:schemeClr>
                </a:solidFill>
                <a:latin typeface="隶书" pitchFamily="49" charset="-122"/>
                <a:ea typeface="隶书" pitchFamily="49" charset="-122"/>
              </a:rPr>
              <a:t>二进制是用于计算机内部描述各种信息的一种数制。由</a:t>
            </a:r>
            <a:r>
              <a:rPr lang="en-US" altLang="zh-CN" sz="2000" dirty="0" smtClean="0">
                <a:solidFill>
                  <a:schemeClr val="accent2">
                    <a:lumMod val="75000"/>
                  </a:schemeClr>
                </a:solidFill>
                <a:latin typeface="隶书" pitchFamily="49" charset="-122"/>
                <a:ea typeface="隶书" pitchFamily="49" charset="-122"/>
              </a:rPr>
              <a:t>0</a:t>
            </a:r>
            <a:r>
              <a:rPr lang="zh-CN" altLang="en-US" sz="2000" dirty="0" smtClean="0">
                <a:solidFill>
                  <a:schemeClr val="accent2">
                    <a:lumMod val="75000"/>
                  </a:schemeClr>
                </a:solidFill>
                <a:latin typeface="隶书" pitchFamily="49" charset="-122"/>
                <a:ea typeface="隶书" pitchFamily="49" charset="-122"/>
              </a:rPr>
              <a:t>和</a:t>
            </a:r>
            <a:r>
              <a:rPr lang="en-US" altLang="zh-CN" sz="2000" dirty="0" smtClean="0">
                <a:solidFill>
                  <a:schemeClr val="accent2">
                    <a:lumMod val="75000"/>
                  </a:schemeClr>
                </a:solidFill>
                <a:latin typeface="隶书" pitchFamily="49" charset="-122"/>
                <a:ea typeface="隶书" pitchFamily="49" charset="-122"/>
              </a:rPr>
              <a:t>1</a:t>
            </a:r>
            <a:r>
              <a:rPr lang="zh-CN" altLang="en-US" sz="2000" dirty="0">
                <a:solidFill>
                  <a:schemeClr val="accent2">
                    <a:lumMod val="75000"/>
                  </a:schemeClr>
                </a:solidFill>
                <a:latin typeface="隶书" pitchFamily="49" charset="-122"/>
                <a:ea typeface="隶书" pitchFamily="49" charset="-122"/>
              </a:rPr>
              <a:t>两</a:t>
            </a:r>
            <a:r>
              <a:rPr lang="zh-CN" altLang="en-US" sz="2000" dirty="0" smtClean="0">
                <a:solidFill>
                  <a:schemeClr val="accent2">
                    <a:lumMod val="75000"/>
                  </a:schemeClr>
                </a:solidFill>
                <a:latin typeface="隶书" pitchFamily="49" charset="-122"/>
                <a:ea typeface="隶书" pitchFamily="49" charset="-122"/>
              </a:rPr>
              <a:t>个符号组成，即基数为</a:t>
            </a:r>
            <a:r>
              <a:rPr lang="en-US" altLang="zh-CN" sz="2000" dirty="0" smtClean="0">
                <a:solidFill>
                  <a:schemeClr val="accent2">
                    <a:lumMod val="75000"/>
                  </a:schemeClr>
                </a:solidFill>
                <a:latin typeface="隶书" pitchFamily="49" charset="-122"/>
                <a:ea typeface="隶书" pitchFamily="49" charset="-122"/>
              </a:rPr>
              <a:t>2</a:t>
            </a:r>
            <a:r>
              <a:rPr lang="zh-CN" altLang="en-US" sz="2000" dirty="0" smtClean="0">
                <a:solidFill>
                  <a:schemeClr val="accent2">
                    <a:lumMod val="75000"/>
                  </a:schemeClr>
                </a:solidFill>
                <a:latin typeface="隶书" pitchFamily="49" charset="-122"/>
                <a:ea typeface="隶书" pitchFamily="49" charset="-122"/>
              </a:rPr>
              <a:t>；每相邻两位遵循“逢二进一”的原则，借位规则为“借一当二”。</a:t>
            </a:r>
            <a:endParaRPr lang="en-US" altLang="zh-CN" sz="2000" dirty="0" smtClean="0">
              <a:solidFill>
                <a:schemeClr val="accent2">
                  <a:lumMod val="75000"/>
                </a:schemeClr>
              </a:solidFill>
              <a:latin typeface="隶书" pitchFamily="49" charset="-122"/>
              <a:ea typeface="隶书" pitchFamily="49" charset="-122"/>
            </a:endParaRPr>
          </a:p>
          <a:p>
            <a:pPr marL="0" indent="0">
              <a:lnSpc>
                <a:spcPts val="2400"/>
              </a:lnSpc>
              <a:buNone/>
            </a:pPr>
            <a:r>
              <a:rPr lang="en-US" altLang="zh-CN" sz="2000" dirty="0" smtClean="0">
                <a:solidFill>
                  <a:schemeClr val="accent2">
                    <a:lumMod val="75000"/>
                  </a:schemeClr>
                </a:solidFill>
                <a:latin typeface="隶书" pitchFamily="49" charset="-122"/>
                <a:ea typeface="隶书" pitchFamily="49" charset="-122"/>
              </a:rPr>
              <a:t>1.2.4.1 </a:t>
            </a:r>
            <a:r>
              <a:rPr lang="zh-CN" altLang="en-US" sz="2000" dirty="0" smtClean="0">
                <a:solidFill>
                  <a:schemeClr val="accent2">
                    <a:lumMod val="75000"/>
                  </a:schemeClr>
                </a:solidFill>
                <a:latin typeface="隶书" pitchFamily="49" charset="-122"/>
                <a:ea typeface="隶书" pitchFamily="49" charset="-122"/>
              </a:rPr>
              <a:t>二进制转换为十进制</a:t>
            </a:r>
            <a:endParaRPr lang="en-US" altLang="zh-CN" sz="2000" dirty="0" smtClean="0">
              <a:solidFill>
                <a:schemeClr val="accent2">
                  <a:lumMod val="75000"/>
                </a:schemeClr>
              </a:solidFill>
              <a:latin typeface="隶书" pitchFamily="49" charset="-122"/>
              <a:ea typeface="隶书" pitchFamily="49" charset="-122"/>
            </a:endParaRPr>
          </a:p>
          <a:p>
            <a:pPr>
              <a:lnSpc>
                <a:spcPts val="2400"/>
              </a:lnSpc>
            </a:pPr>
            <a:r>
              <a:rPr lang="zh-CN" altLang="en-US" sz="2000" dirty="0" smtClean="0">
                <a:solidFill>
                  <a:schemeClr val="accent2">
                    <a:lumMod val="75000"/>
                  </a:schemeClr>
                </a:solidFill>
                <a:latin typeface="隶书" pitchFamily="49" charset="-122"/>
                <a:ea typeface="隶书" pitchFamily="49" charset="-122"/>
              </a:rPr>
              <a:t>将二进制转换为十进制，按照各位上的</a:t>
            </a:r>
            <a:r>
              <a:rPr lang="zh-CN" altLang="en-US" sz="2000" dirty="0">
                <a:solidFill>
                  <a:schemeClr val="accent2">
                    <a:lumMod val="75000"/>
                  </a:schemeClr>
                </a:solidFill>
                <a:latin typeface="隶书" pitchFamily="49" charset="-122"/>
                <a:ea typeface="隶书" pitchFamily="49" charset="-122"/>
              </a:rPr>
              <a:t>权</a:t>
            </a:r>
            <a:r>
              <a:rPr lang="zh-CN" altLang="en-US" sz="2000" dirty="0" smtClean="0">
                <a:solidFill>
                  <a:schemeClr val="accent2">
                    <a:lumMod val="75000"/>
                  </a:schemeClr>
                </a:solidFill>
                <a:latin typeface="隶书" pitchFamily="49" charset="-122"/>
                <a:ea typeface="隶书" pitchFamily="49" charset="-122"/>
              </a:rPr>
              <a:t>值展开，对应得到十进制，举例如下：</a:t>
            </a:r>
            <a:endParaRPr lang="en-US" altLang="zh-CN" sz="2000" dirty="0" smtClean="0">
              <a:solidFill>
                <a:schemeClr val="accent2">
                  <a:lumMod val="75000"/>
                </a:schemeClr>
              </a:solidFill>
              <a:latin typeface="隶书" pitchFamily="49" charset="-122"/>
              <a:ea typeface="隶书" pitchFamily="49" charset="-122"/>
            </a:endParaRPr>
          </a:p>
          <a:p>
            <a:pPr marL="0" indent="0">
              <a:lnSpc>
                <a:spcPts val="2400"/>
              </a:lnSpc>
              <a:buNone/>
            </a:pPr>
            <a:r>
              <a:rPr lang="zh-CN" altLang="en-US" sz="2000" dirty="0" smtClean="0">
                <a:solidFill>
                  <a:schemeClr val="accent2">
                    <a:lumMod val="75000"/>
                  </a:schemeClr>
                </a:solidFill>
                <a:latin typeface="隶书" pitchFamily="49" charset="-122"/>
                <a:ea typeface="隶书" pitchFamily="49" charset="-122"/>
              </a:rPr>
              <a:t>（</a:t>
            </a:r>
            <a:r>
              <a:rPr lang="en-US" altLang="zh-CN" sz="2000" dirty="0" smtClean="0">
                <a:solidFill>
                  <a:schemeClr val="accent2">
                    <a:lumMod val="75000"/>
                  </a:schemeClr>
                </a:solidFill>
                <a:latin typeface="隶书" pitchFamily="49" charset="-122"/>
                <a:ea typeface="隶书" pitchFamily="49" charset="-122"/>
              </a:rPr>
              <a:t>10011</a:t>
            </a:r>
            <a:r>
              <a:rPr lang="zh-CN" altLang="en-US" sz="2000" dirty="0" smtClean="0">
                <a:solidFill>
                  <a:schemeClr val="accent2">
                    <a:lumMod val="75000"/>
                  </a:schemeClr>
                </a:solidFill>
                <a:latin typeface="隶书" pitchFamily="49" charset="-122"/>
                <a:ea typeface="隶书" pitchFamily="49" charset="-122"/>
              </a:rPr>
              <a:t>）</a:t>
            </a:r>
            <a:r>
              <a:rPr lang="en-US" altLang="zh-CN" sz="2000" dirty="0">
                <a:solidFill>
                  <a:schemeClr val="accent2">
                    <a:lumMod val="75000"/>
                  </a:schemeClr>
                </a:solidFill>
                <a:latin typeface="隶书" pitchFamily="49" charset="-122"/>
                <a:ea typeface="隶书" pitchFamily="49" charset="-122"/>
              </a:rPr>
              <a:t>=</a:t>
            </a:r>
            <a:r>
              <a:rPr lang="en-US" altLang="zh-CN" sz="1800" dirty="0" smtClean="0">
                <a:solidFill>
                  <a:schemeClr val="accent2">
                    <a:lumMod val="75000"/>
                  </a:schemeClr>
                </a:solidFill>
                <a:latin typeface="隶书" pitchFamily="49" charset="-122"/>
                <a:ea typeface="隶书" pitchFamily="49" charset="-122"/>
              </a:rPr>
              <a:t>1*2^4+0*2^3+0*2^2+1*2^1+1*2^0=19</a:t>
            </a:r>
          </a:p>
          <a:p>
            <a:pPr marL="0" indent="0">
              <a:lnSpc>
                <a:spcPts val="2400"/>
              </a:lnSpc>
              <a:buNone/>
            </a:pPr>
            <a:endParaRPr lang="zh-CN" altLang="en-US" sz="1800" dirty="0">
              <a:solidFill>
                <a:schemeClr val="accent2">
                  <a:lumMod val="75000"/>
                </a:schemeClr>
              </a:solidFill>
              <a:latin typeface="隶书" pitchFamily="49" charset="-122"/>
              <a:ea typeface="隶书" pitchFamily="49" charset="-122"/>
            </a:endParaRPr>
          </a:p>
          <a:p>
            <a:pPr marL="0" indent="0">
              <a:lnSpc>
                <a:spcPts val="2400"/>
              </a:lnSpc>
              <a:buNone/>
            </a:pPr>
            <a:endParaRPr lang="zh-CN" altLang="en-US" sz="2000" dirty="0">
              <a:solidFill>
                <a:schemeClr val="accent2">
                  <a:lumMod val="75000"/>
                </a:schemeClr>
              </a:solidFill>
              <a:latin typeface="隶书" pitchFamily="49" charset="-122"/>
              <a:ea typeface="隶书"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982504364"/>
              </p:ext>
            </p:extLst>
          </p:nvPr>
        </p:nvGraphicFramePr>
        <p:xfrm>
          <a:off x="251520" y="5972304"/>
          <a:ext cx="8712968" cy="885696"/>
        </p:xfrm>
        <a:graphic>
          <a:graphicData uri="http://schemas.openxmlformats.org/drawingml/2006/table">
            <a:tbl>
              <a:tblPr firstRow="1" bandRow="1">
                <a:tableStyleId>{5C22544A-7EE6-4342-B048-85BDC9FD1C3A}</a:tableStyleId>
              </a:tblPr>
              <a:tblGrid>
                <a:gridCol w="1307233"/>
                <a:gridCol w="492967"/>
                <a:gridCol w="504056"/>
                <a:gridCol w="864096"/>
                <a:gridCol w="792088"/>
                <a:gridCol w="792088"/>
                <a:gridCol w="792088"/>
                <a:gridCol w="792088"/>
                <a:gridCol w="792088"/>
                <a:gridCol w="792088"/>
                <a:gridCol w="792088"/>
              </a:tblGrid>
              <a:tr h="442848">
                <a:tc>
                  <a:txBody>
                    <a:bodyPr/>
                    <a:lstStyle/>
                    <a:p>
                      <a:r>
                        <a:rPr lang="zh-CN" altLang="en-US" dirty="0" smtClean="0"/>
                        <a:t>十进制</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10</a:t>
                      </a:r>
                      <a:endParaRPr lang="zh-CN" altLang="en-US" dirty="0"/>
                    </a:p>
                  </a:txBody>
                  <a:tcPr/>
                </a:tc>
              </a:tr>
              <a:tr h="442848">
                <a:tc>
                  <a:txBody>
                    <a:bodyPr/>
                    <a:lstStyle/>
                    <a:p>
                      <a:r>
                        <a:rPr lang="zh-CN" altLang="en-US" dirty="0" smtClean="0"/>
                        <a:t>二进制</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101</a:t>
                      </a:r>
                      <a:endParaRPr lang="zh-CN" altLang="en-US" dirty="0"/>
                    </a:p>
                  </a:txBody>
                  <a:tcPr/>
                </a:tc>
                <a:tc>
                  <a:txBody>
                    <a:bodyPr/>
                    <a:lstStyle/>
                    <a:p>
                      <a:pPr algn="ctr"/>
                      <a:r>
                        <a:rPr lang="en-US" altLang="zh-CN" dirty="0" smtClean="0"/>
                        <a:t>110</a:t>
                      </a:r>
                      <a:endParaRPr lang="zh-CN" altLang="en-US" dirty="0"/>
                    </a:p>
                  </a:txBody>
                  <a:tcPr/>
                </a:tc>
                <a:tc>
                  <a:txBody>
                    <a:bodyPr/>
                    <a:lstStyle/>
                    <a:p>
                      <a:pPr algn="ctr"/>
                      <a:r>
                        <a:rPr lang="en-US" altLang="zh-CN" dirty="0" smtClean="0"/>
                        <a:t>111</a:t>
                      </a:r>
                      <a:endParaRPr lang="zh-CN" altLang="en-US" dirty="0"/>
                    </a:p>
                  </a:txBody>
                  <a:tcPr/>
                </a:tc>
                <a:tc>
                  <a:txBody>
                    <a:bodyPr/>
                    <a:lstStyle/>
                    <a:p>
                      <a:pPr algn="ctr"/>
                      <a:r>
                        <a:rPr lang="en-US" altLang="zh-CN" dirty="0" smtClean="0"/>
                        <a:t>1000</a:t>
                      </a:r>
                      <a:endParaRPr lang="zh-CN" altLang="en-US" dirty="0"/>
                    </a:p>
                  </a:txBody>
                  <a:tcPr/>
                </a:tc>
                <a:tc>
                  <a:txBody>
                    <a:bodyPr/>
                    <a:lstStyle/>
                    <a:p>
                      <a:pPr algn="ctr"/>
                      <a:r>
                        <a:rPr lang="en-US" altLang="zh-CN" dirty="0" smtClean="0"/>
                        <a:t>1001</a:t>
                      </a:r>
                      <a:endParaRPr lang="zh-CN" altLang="en-US" dirty="0"/>
                    </a:p>
                  </a:txBody>
                  <a:tcPr/>
                </a:tc>
                <a:tc>
                  <a:txBody>
                    <a:bodyPr/>
                    <a:lstStyle/>
                    <a:p>
                      <a:pPr algn="ctr"/>
                      <a:r>
                        <a:rPr lang="en-US" altLang="zh-CN" dirty="0" smtClean="0"/>
                        <a:t>1010</a:t>
                      </a:r>
                      <a:endParaRPr lang="zh-CN" altLang="en-US" dirty="0"/>
                    </a:p>
                  </a:txBody>
                  <a:tcPr/>
                </a:tc>
              </a:tr>
            </a:tbl>
          </a:graphicData>
        </a:graphic>
      </p:graphicFrame>
    </p:spTree>
    <p:extLst>
      <p:ext uri="{BB962C8B-B14F-4D97-AF65-F5344CB8AC3E}">
        <p14:creationId xmlns:p14="http://schemas.microsoft.com/office/powerpoint/2010/main" val="2399107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19256" cy="706090"/>
          </a:xfrm>
        </p:spPr>
        <p:txBody>
          <a:bodyPr>
            <a:normAutofit fontScale="90000"/>
          </a:bodyPr>
          <a:lstStyle/>
          <a:p>
            <a:r>
              <a:rPr lang="zh-CN" altLang="en-US" dirty="0" smtClean="0"/>
              <a:t>第二章 初识指针</a:t>
            </a:r>
            <a:endParaRPr lang="zh-CN" altLang="en-US" dirty="0"/>
          </a:p>
        </p:txBody>
      </p:sp>
      <p:sp>
        <p:nvSpPr>
          <p:cNvPr id="3" name="内容占位符 2"/>
          <p:cNvSpPr>
            <a:spLocks noGrp="1"/>
          </p:cNvSpPr>
          <p:nvPr>
            <p:ph idx="1"/>
          </p:nvPr>
        </p:nvSpPr>
        <p:spPr>
          <a:xfrm>
            <a:off x="457200" y="908720"/>
            <a:ext cx="8435280" cy="5760640"/>
          </a:xfrm>
        </p:spPr>
        <p:txBody>
          <a:bodyPr>
            <a:normAutofit fontScale="47500" lnSpcReduction="20000"/>
          </a:bodyPr>
          <a:lstStyle/>
          <a:p>
            <a:pPr marL="0" indent="0">
              <a:buNone/>
            </a:pPr>
            <a:r>
              <a:rPr lang="en-US" altLang="zh-CN" b="1" dirty="0">
                <a:solidFill>
                  <a:schemeClr val="accent2">
                    <a:lumMod val="75000"/>
                  </a:schemeClr>
                </a:solidFill>
                <a:latin typeface="+mn-ea"/>
              </a:rPr>
              <a:t>2.1 </a:t>
            </a:r>
            <a:r>
              <a:rPr lang="zh-CN" altLang="en-US" b="1" dirty="0">
                <a:solidFill>
                  <a:schemeClr val="accent2">
                    <a:lumMod val="75000"/>
                  </a:schemeClr>
                </a:solidFill>
                <a:latin typeface="+mn-ea"/>
              </a:rPr>
              <a:t>初识指针</a:t>
            </a:r>
          </a:p>
          <a:p>
            <a:pPr marL="0" indent="457200">
              <a:buNone/>
            </a:pPr>
            <a:r>
              <a:rPr lang="zh-CN" altLang="en-US" dirty="0">
                <a:solidFill>
                  <a:schemeClr val="accent1">
                    <a:lumMod val="75000"/>
                  </a:schemeClr>
                </a:solidFill>
              </a:rPr>
              <a:t>指针是一个特殊的变量，它里面存储的数值被解释成为内存里的一个地址。要搞清一个指针需要搞清指针的四方面的内容：指针的类型，指针所指向的类型，指针的值或者叫指针所指向的内存区，还有指针本身所占据的内存区。</a:t>
            </a:r>
          </a:p>
          <a:p>
            <a:pPr marL="0" indent="0">
              <a:buNone/>
            </a:pPr>
            <a:r>
              <a:rPr lang="en-US" altLang="zh-CN" b="1" dirty="0">
                <a:solidFill>
                  <a:schemeClr val="accent2">
                    <a:lumMod val="75000"/>
                  </a:schemeClr>
                </a:solidFill>
              </a:rPr>
              <a:t>2.1.1 </a:t>
            </a:r>
            <a:r>
              <a:rPr lang="zh-CN" altLang="en-US" b="1" dirty="0">
                <a:solidFill>
                  <a:schemeClr val="accent2">
                    <a:lumMod val="75000"/>
                  </a:schemeClr>
                </a:solidFill>
              </a:rPr>
              <a:t>指针的类型</a:t>
            </a:r>
          </a:p>
          <a:p>
            <a:pPr marL="0" indent="0">
              <a:buNone/>
            </a:pPr>
            <a:r>
              <a:rPr lang="zh-CN" altLang="en-US" dirty="0">
                <a:solidFill>
                  <a:schemeClr val="accent1">
                    <a:lumMod val="75000"/>
                  </a:schemeClr>
                </a:solidFill>
              </a:rPr>
              <a:t>例如：</a:t>
            </a:r>
            <a:r>
              <a:rPr lang="en-US" altLang="zh-CN" dirty="0">
                <a:solidFill>
                  <a:schemeClr val="accent1">
                    <a:lumMod val="75000"/>
                  </a:schemeClr>
                </a:solidFill>
              </a:rPr>
              <a:t>(1)</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    </a:t>
            </a:r>
          </a:p>
          <a:p>
            <a:pPr marL="0" indent="0">
              <a:buNone/>
            </a:pPr>
            <a:r>
              <a:rPr lang="en-US" altLang="zh-CN" dirty="0">
                <a:solidFill>
                  <a:schemeClr val="accent1">
                    <a:lumMod val="75000"/>
                  </a:schemeClr>
                </a:solidFill>
              </a:rPr>
              <a:t>(2)char*</a:t>
            </a:r>
            <a:r>
              <a:rPr lang="en-US" altLang="zh-CN" dirty="0" err="1">
                <a:solidFill>
                  <a:schemeClr val="accent1">
                    <a:lumMod val="75000"/>
                  </a:schemeClr>
                </a:solidFill>
              </a:rPr>
              <a:t>ptr</a:t>
            </a:r>
            <a:r>
              <a:rPr lang="en-US" altLang="zh-CN" dirty="0">
                <a:solidFill>
                  <a:schemeClr val="accent1">
                    <a:lumMod val="75000"/>
                  </a:schemeClr>
                </a:solidFill>
              </a:rPr>
              <a:t>;</a:t>
            </a:r>
          </a:p>
          <a:p>
            <a:pPr marL="0" indent="0">
              <a:buNone/>
            </a:pPr>
            <a:r>
              <a:rPr lang="en-US" altLang="zh-CN" dirty="0">
                <a:solidFill>
                  <a:schemeClr val="accent1">
                    <a:lumMod val="75000"/>
                  </a:schemeClr>
                </a:solidFill>
              </a:rPr>
              <a:t>(3)</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a:t>
            </a:r>
          </a:p>
          <a:p>
            <a:pPr marL="0" indent="0">
              <a:buNone/>
            </a:pPr>
            <a:r>
              <a:rPr lang="en-US" altLang="zh-CN" dirty="0">
                <a:solidFill>
                  <a:schemeClr val="accent1">
                    <a:lumMod val="75000"/>
                  </a:schemeClr>
                </a:solidFill>
              </a:rPr>
              <a:t>(4)</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)[3];</a:t>
            </a:r>
          </a:p>
          <a:p>
            <a:pPr marL="0" indent="0">
              <a:buNone/>
            </a:pPr>
            <a:r>
              <a:rPr lang="en-US" altLang="zh-CN" dirty="0">
                <a:solidFill>
                  <a:schemeClr val="accent1">
                    <a:lumMod val="75000"/>
                  </a:schemeClr>
                </a:solidFill>
              </a:rPr>
              <a:t>(5)</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)[4];</a:t>
            </a:r>
          </a:p>
          <a:p>
            <a:pPr marL="0" indent="0">
              <a:buNone/>
            </a:pPr>
            <a:r>
              <a:rPr lang="zh-CN" altLang="en-US" dirty="0">
                <a:solidFill>
                  <a:schemeClr val="accent1">
                    <a:lumMod val="75000"/>
                  </a:schemeClr>
                </a:solidFill>
              </a:rPr>
              <a:t>从语法的角度看，只要把指针声明语句里的指针名字去掉，剩下的部分就是这个指针的类型。这是指针本身所具有的类型：</a:t>
            </a:r>
          </a:p>
          <a:p>
            <a:pPr marL="0" indent="0">
              <a:buNone/>
            </a:pPr>
            <a:r>
              <a:rPr lang="en-US" altLang="zh-CN" dirty="0">
                <a:solidFill>
                  <a:schemeClr val="accent1">
                    <a:lumMod val="75000"/>
                  </a:schemeClr>
                </a:solidFill>
              </a:rPr>
              <a:t>(1)</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a:t>
            </a:r>
            <a:r>
              <a:rPr lang="zh-CN" altLang="en-US" dirty="0">
                <a:solidFill>
                  <a:schemeClr val="accent1">
                    <a:lumMod val="75000"/>
                  </a:schemeClr>
                </a:solidFill>
              </a:rPr>
              <a:t>指针的类型是</a:t>
            </a:r>
            <a:r>
              <a:rPr lang="en-US" altLang="zh-CN" dirty="0" err="1">
                <a:solidFill>
                  <a:schemeClr val="accent1">
                    <a:lumMod val="75000"/>
                  </a:schemeClr>
                </a:solidFill>
              </a:rPr>
              <a:t>int</a:t>
            </a:r>
            <a:r>
              <a:rPr lang="en-US" altLang="zh-CN" dirty="0">
                <a:solidFill>
                  <a:schemeClr val="accent1">
                    <a:lumMod val="75000"/>
                  </a:schemeClr>
                </a:solidFill>
              </a:rPr>
              <a:t>*</a:t>
            </a:r>
            <a:r>
              <a:rPr lang="zh-CN" altLang="en-US" dirty="0">
                <a:solidFill>
                  <a:schemeClr val="accent1">
                    <a:lumMod val="75000"/>
                  </a:schemeClr>
                </a:solidFill>
              </a:rPr>
              <a:t>；</a:t>
            </a:r>
          </a:p>
          <a:p>
            <a:pPr marL="0" indent="0">
              <a:buNone/>
            </a:pPr>
            <a:r>
              <a:rPr lang="en-US" altLang="zh-CN" dirty="0">
                <a:solidFill>
                  <a:schemeClr val="accent1">
                    <a:lumMod val="75000"/>
                  </a:schemeClr>
                </a:solidFill>
              </a:rPr>
              <a:t>(2)char*</a:t>
            </a:r>
            <a:r>
              <a:rPr lang="en-US" altLang="zh-CN" dirty="0" err="1">
                <a:solidFill>
                  <a:schemeClr val="accent1">
                    <a:lumMod val="75000"/>
                  </a:schemeClr>
                </a:solidFill>
              </a:rPr>
              <a:t>ptr</a:t>
            </a:r>
            <a:r>
              <a:rPr lang="en-US" altLang="zh-CN" dirty="0">
                <a:solidFill>
                  <a:schemeClr val="accent1">
                    <a:lumMod val="75000"/>
                  </a:schemeClr>
                </a:solidFill>
              </a:rPr>
              <a:t>;//</a:t>
            </a:r>
            <a:r>
              <a:rPr lang="zh-CN" altLang="en-US" dirty="0">
                <a:solidFill>
                  <a:schemeClr val="accent1">
                    <a:lumMod val="75000"/>
                  </a:schemeClr>
                </a:solidFill>
              </a:rPr>
              <a:t>指针的类型是</a:t>
            </a:r>
            <a:r>
              <a:rPr lang="en-US" altLang="zh-CN" dirty="0">
                <a:solidFill>
                  <a:schemeClr val="accent1">
                    <a:lumMod val="75000"/>
                  </a:schemeClr>
                </a:solidFill>
              </a:rPr>
              <a:t>char*</a:t>
            </a:r>
            <a:r>
              <a:rPr lang="zh-CN" altLang="en-US" dirty="0">
                <a:solidFill>
                  <a:schemeClr val="accent1">
                    <a:lumMod val="75000"/>
                  </a:schemeClr>
                </a:solidFill>
              </a:rPr>
              <a:t>；  </a:t>
            </a:r>
          </a:p>
          <a:p>
            <a:pPr marL="0" indent="0">
              <a:buNone/>
            </a:pPr>
            <a:r>
              <a:rPr lang="en-US" altLang="zh-CN" dirty="0">
                <a:solidFill>
                  <a:schemeClr val="accent1">
                    <a:lumMod val="75000"/>
                  </a:schemeClr>
                </a:solidFill>
              </a:rPr>
              <a:t>(3)</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a:t>
            </a:r>
            <a:r>
              <a:rPr lang="zh-CN" altLang="en-US" dirty="0">
                <a:solidFill>
                  <a:schemeClr val="accent1">
                    <a:lumMod val="75000"/>
                  </a:schemeClr>
                </a:solidFill>
              </a:rPr>
              <a:t>指针的类型是</a:t>
            </a:r>
            <a:r>
              <a:rPr lang="en-US" altLang="zh-CN" dirty="0" err="1">
                <a:solidFill>
                  <a:schemeClr val="accent1">
                    <a:lumMod val="75000"/>
                  </a:schemeClr>
                </a:solidFill>
              </a:rPr>
              <a:t>int</a:t>
            </a:r>
            <a:r>
              <a:rPr lang="en-US" altLang="zh-CN" dirty="0">
                <a:solidFill>
                  <a:schemeClr val="accent1">
                    <a:lumMod val="75000"/>
                  </a:schemeClr>
                </a:solidFill>
              </a:rPr>
              <a:t>**</a:t>
            </a:r>
            <a:r>
              <a:rPr lang="zh-CN" altLang="en-US" dirty="0">
                <a:solidFill>
                  <a:schemeClr val="accent1">
                    <a:lumMod val="75000"/>
                  </a:schemeClr>
                </a:solidFill>
              </a:rPr>
              <a:t>； </a:t>
            </a:r>
          </a:p>
          <a:p>
            <a:pPr marL="0" indent="0">
              <a:buNone/>
            </a:pPr>
            <a:r>
              <a:rPr lang="en-US" altLang="zh-CN" dirty="0">
                <a:solidFill>
                  <a:schemeClr val="accent1">
                    <a:lumMod val="75000"/>
                  </a:schemeClr>
                </a:solidFill>
              </a:rPr>
              <a:t>(4)</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)[3];//</a:t>
            </a:r>
            <a:r>
              <a:rPr lang="zh-CN" altLang="en-US" dirty="0">
                <a:solidFill>
                  <a:schemeClr val="accent1">
                    <a:lumMod val="75000"/>
                  </a:schemeClr>
                </a:solidFill>
              </a:rPr>
              <a:t>指针的类型是</a:t>
            </a:r>
            <a:r>
              <a:rPr lang="en-US" altLang="zh-CN" dirty="0" err="1">
                <a:solidFill>
                  <a:schemeClr val="accent1">
                    <a:lumMod val="75000"/>
                  </a:schemeClr>
                </a:solidFill>
              </a:rPr>
              <a:t>int</a:t>
            </a:r>
            <a:r>
              <a:rPr lang="zh-CN" altLang="en-US" dirty="0">
                <a:solidFill>
                  <a:schemeClr val="accent1">
                    <a:lumMod val="75000"/>
                  </a:schemeClr>
                </a:solidFill>
              </a:rPr>
              <a:t>（*）</a:t>
            </a:r>
            <a:r>
              <a:rPr lang="en-US" altLang="zh-CN" dirty="0">
                <a:solidFill>
                  <a:schemeClr val="accent1">
                    <a:lumMod val="75000"/>
                  </a:schemeClr>
                </a:solidFill>
              </a:rPr>
              <a:t>[3]</a:t>
            </a:r>
            <a:r>
              <a:rPr lang="zh-CN" altLang="en-US" dirty="0">
                <a:solidFill>
                  <a:schemeClr val="accent1">
                    <a:lumMod val="75000"/>
                  </a:schemeClr>
                </a:solidFill>
              </a:rPr>
              <a:t>；</a:t>
            </a:r>
          </a:p>
          <a:p>
            <a:pPr marL="0" indent="0">
              <a:buNone/>
            </a:pPr>
            <a:r>
              <a:rPr lang="en-US" altLang="zh-CN" dirty="0">
                <a:solidFill>
                  <a:schemeClr val="accent1">
                    <a:lumMod val="75000"/>
                  </a:schemeClr>
                </a:solidFill>
              </a:rPr>
              <a:t>(5)</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)[4];//</a:t>
            </a:r>
            <a:r>
              <a:rPr lang="zh-CN" altLang="en-US" dirty="0">
                <a:solidFill>
                  <a:schemeClr val="accent1">
                    <a:lumMod val="75000"/>
                  </a:schemeClr>
                </a:solidFill>
              </a:rPr>
              <a:t>指针的类型是</a:t>
            </a:r>
            <a:r>
              <a:rPr lang="en-US" altLang="zh-CN" dirty="0" err="1">
                <a:solidFill>
                  <a:schemeClr val="accent1">
                    <a:lumMod val="75000"/>
                  </a:schemeClr>
                </a:solidFill>
              </a:rPr>
              <a:t>int</a:t>
            </a:r>
            <a:r>
              <a:rPr lang="en-US" altLang="zh-CN" dirty="0">
                <a:solidFill>
                  <a:schemeClr val="accent1">
                    <a:lumMod val="75000"/>
                  </a:schemeClr>
                </a:solidFill>
              </a:rPr>
              <a:t>*(*)[4]</a:t>
            </a:r>
            <a:r>
              <a:rPr lang="zh-CN" altLang="en-US" dirty="0">
                <a:solidFill>
                  <a:schemeClr val="accent1">
                    <a:lumMod val="75000"/>
                  </a:schemeClr>
                </a:solidFill>
              </a:rPr>
              <a:t>；</a:t>
            </a:r>
          </a:p>
          <a:p>
            <a:pPr marL="0" indent="0">
              <a:buNone/>
            </a:pPr>
            <a:r>
              <a:rPr lang="en-US" altLang="zh-CN" b="1" dirty="0">
                <a:solidFill>
                  <a:schemeClr val="accent2">
                    <a:lumMod val="75000"/>
                  </a:schemeClr>
                </a:solidFill>
              </a:rPr>
              <a:t>2.1.2 </a:t>
            </a:r>
            <a:r>
              <a:rPr lang="zh-CN" altLang="en-US" b="1" dirty="0">
                <a:solidFill>
                  <a:schemeClr val="accent2">
                    <a:lumMod val="75000"/>
                  </a:schemeClr>
                </a:solidFill>
              </a:rPr>
              <a:t>指针所指向的类型</a:t>
            </a:r>
          </a:p>
          <a:p>
            <a:pPr marL="0" indent="0">
              <a:buNone/>
            </a:pPr>
            <a:r>
              <a:rPr lang="zh-CN" altLang="en-US" dirty="0"/>
              <a:t> </a:t>
            </a:r>
            <a:r>
              <a:rPr lang="zh-CN" altLang="en-US" dirty="0">
                <a:solidFill>
                  <a:schemeClr val="accent1">
                    <a:lumMod val="75000"/>
                  </a:schemeClr>
                </a:solidFill>
              </a:rPr>
              <a:t>从语法上看，你只须把指针声明语句中的指针名字和名字左边的指针声明符*去掉，剩下的就是指针所指向的类型。例如： </a:t>
            </a:r>
          </a:p>
          <a:p>
            <a:pPr marL="0" indent="0">
              <a:buNone/>
            </a:pPr>
            <a:r>
              <a:rPr lang="en-US" altLang="zh-CN" dirty="0">
                <a:solidFill>
                  <a:schemeClr val="accent1">
                    <a:lumMod val="75000"/>
                  </a:schemeClr>
                </a:solidFill>
              </a:rPr>
              <a:t>(1)</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a:t>
            </a:r>
            <a:r>
              <a:rPr lang="zh-CN" altLang="en-US" dirty="0">
                <a:solidFill>
                  <a:schemeClr val="accent1">
                    <a:lumMod val="75000"/>
                  </a:schemeClr>
                </a:solidFill>
              </a:rPr>
              <a:t>指针所指向的类型是</a:t>
            </a:r>
            <a:r>
              <a:rPr lang="en-US" altLang="zh-CN" dirty="0" err="1">
                <a:solidFill>
                  <a:schemeClr val="accent1">
                    <a:lumMod val="75000"/>
                  </a:schemeClr>
                </a:solidFill>
              </a:rPr>
              <a:t>int</a:t>
            </a:r>
            <a:r>
              <a:rPr lang="zh-CN" altLang="en-US" dirty="0">
                <a:solidFill>
                  <a:schemeClr val="accent1">
                    <a:lumMod val="75000"/>
                  </a:schemeClr>
                </a:solidFill>
              </a:rPr>
              <a:t>； </a:t>
            </a:r>
          </a:p>
          <a:p>
            <a:pPr marL="0" indent="0">
              <a:buNone/>
            </a:pPr>
            <a:r>
              <a:rPr lang="en-US" altLang="zh-CN" dirty="0">
                <a:solidFill>
                  <a:schemeClr val="accent1">
                    <a:lumMod val="75000"/>
                  </a:schemeClr>
                </a:solidFill>
              </a:rPr>
              <a:t>(2)char*</a:t>
            </a:r>
            <a:r>
              <a:rPr lang="en-US" altLang="zh-CN" dirty="0" err="1">
                <a:solidFill>
                  <a:schemeClr val="accent1">
                    <a:lumMod val="75000"/>
                  </a:schemeClr>
                </a:solidFill>
              </a:rPr>
              <a:t>ptr</a:t>
            </a:r>
            <a:r>
              <a:rPr lang="en-US" altLang="zh-CN" dirty="0">
                <a:solidFill>
                  <a:schemeClr val="accent1">
                    <a:lumMod val="75000"/>
                  </a:schemeClr>
                </a:solidFill>
              </a:rPr>
              <a:t>;//</a:t>
            </a:r>
            <a:r>
              <a:rPr lang="zh-CN" altLang="en-US" dirty="0">
                <a:solidFill>
                  <a:schemeClr val="accent1">
                    <a:lumMod val="75000"/>
                  </a:schemeClr>
                </a:solidFill>
              </a:rPr>
              <a:t>指针所指向的的类型是</a:t>
            </a:r>
            <a:r>
              <a:rPr lang="en-US" altLang="zh-CN" dirty="0">
                <a:solidFill>
                  <a:schemeClr val="accent1">
                    <a:lumMod val="75000"/>
                  </a:schemeClr>
                </a:solidFill>
              </a:rPr>
              <a:t>char</a:t>
            </a:r>
            <a:r>
              <a:rPr lang="zh-CN" altLang="en-US" dirty="0">
                <a:solidFill>
                  <a:schemeClr val="accent1">
                    <a:lumMod val="75000"/>
                  </a:schemeClr>
                </a:solidFill>
              </a:rPr>
              <a:t>；  </a:t>
            </a:r>
          </a:p>
          <a:p>
            <a:pPr marL="0" indent="0">
              <a:buNone/>
            </a:pPr>
            <a:r>
              <a:rPr lang="en-US" altLang="zh-CN" dirty="0">
                <a:solidFill>
                  <a:schemeClr val="accent1">
                    <a:lumMod val="75000"/>
                  </a:schemeClr>
                </a:solidFill>
              </a:rPr>
              <a:t>(3)</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a:t>
            </a:r>
            <a:r>
              <a:rPr lang="zh-CN" altLang="en-US" dirty="0">
                <a:solidFill>
                  <a:schemeClr val="accent1">
                    <a:lumMod val="75000"/>
                  </a:schemeClr>
                </a:solidFill>
              </a:rPr>
              <a:t>指针所指向的的类型是</a:t>
            </a:r>
            <a:r>
              <a:rPr lang="en-US" altLang="zh-CN" dirty="0" err="1">
                <a:solidFill>
                  <a:schemeClr val="accent1">
                    <a:lumMod val="75000"/>
                  </a:schemeClr>
                </a:solidFill>
              </a:rPr>
              <a:t>int</a:t>
            </a:r>
            <a:r>
              <a:rPr lang="en-US" altLang="zh-CN" dirty="0">
                <a:solidFill>
                  <a:schemeClr val="accent1">
                    <a:lumMod val="75000"/>
                  </a:schemeClr>
                </a:solidFill>
              </a:rPr>
              <a:t>*</a:t>
            </a:r>
            <a:r>
              <a:rPr lang="zh-CN" altLang="en-US" dirty="0">
                <a:solidFill>
                  <a:schemeClr val="accent1">
                    <a:lumMod val="75000"/>
                  </a:schemeClr>
                </a:solidFill>
              </a:rPr>
              <a:t>； </a:t>
            </a:r>
          </a:p>
          <a:p>
            <a:pPr marL="0" indent="0">
              <a:buNone/>
            </a:pPr>
            <a:r>
              <a:rPr lang="en-US" altLang="zh-CN" dirty="0">
                <a:solidFill>
                  <a:schemeClr val="accent1">
                    <a:lumMod val="75000"/>
                  </a:schemeClr>
                </a:solidFill>
              </a:rPr>
              <a:t>(4)</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)[3];//</a:t>
            </a:r>
            <a:r>
              <a:rPr lang="zh-CN" altLang="en-US" dirty="0">
                <a:solidFill>
                  <a:schemeClr val="accent1">
                    <a:lumMod val="75000"/>
                  </a:schemeClr>
                </a:solidFill>
              </a:rPr>
              <a:t>指针所指向的的类型是</a:t>
            </a:r>
            <a:r>
              <a:rPr lang="en-US" altLang="zh-CN" dirty="0" err="1">
                <a:solidFill>
                  <a:schemeClr val="accent1">
                    <a:lumMod val="75000"/>
                  </a:schemeClr>
                </a:solidFill>
              </a:rPr>
              <a:t>int</a:t>
            </a:r>
            <a:r>
              <a:rPr lang="en-US" altLang="zh-CN" dirty="0">
                <a:solidFill>
                  <a:schemeClr val="accent1">
                    <a:lumMod val="75000"/>
                  </a:schemeClr>
                </a:solidFill>
              </a:rPr>
              <a:t>()[3]</a:t>
            </a:r>
            <a:r>
              <a:rPr lang="zh-CN" altLang="en-US" dirty="0">
                <a:solidFill>
                  <a:schemeClr val="accent1">
                    <a:lumMod val="75000"/>
                  </a:schemeClr>
                </a:solidFill>
              </a:rPr>
              <a:t>；</a:t>
            </a:r>
          </a:p>
          <a:p>
            <a:pPr marL="0" indent="0">
              <a:buNone/>
            </a:pPr>
            <a:r>
              <a:rPr lang="en-US" altLang="zh-CN" dirty="0">
                <a:solidFill>
                  <a:schemeClr val="accent1">
                    <a:lumMod val="75000"/>
                  </a:schemeClr>
                </a:solidFill>
              </a:rPr>
              <a:t>(5)</a:t>
            </a:r>
            <a:r>
              <a:rPr lang="en-US" altLang="zh-CN" dirty="0" err="1">
                <a:solidFill>
                  <a:schemeClr val="accent1">
                    <a:lumMod val="75000"/>
                  </a:schemeClr>
                </a:solidFill>
              </a:rPr>
              <a:t>int</a:t>
            </a:r>
            <a:r>
              <a:rPr lang="en-US" altLang="zh-CN" dirty="0">
                <a:solidFill>
                  <a:schemeClr val="accent1">
                    <a:lumMod val="75000"/>
                  </a:schemeClr>
                </a:solidFill>
              </a:rPr>
              <a:t>*(*</a:t>
            </a:r>
            <a:r>
              <a:rPr lang="en-US" altLang="zh-CN" dirty="0" err="1">
                <a:solidFill>
                  <a:schemeClr val="accent1">
                    <a:lumMod val="75000"/>
                  </a:schemeClr>
                </a:solidFill>
              </a:rPr>
              <a:t>ptr</a:t>
            </a:r>
            <a:r>
              <a:rPr lang="en-US" altLang="zh-CN" dirty="0">
                <a:solidFill>
                  <a:schemeClr val="accent1">
                    <a:lumMod val="75000"/>
                  </a:schemeClr>
                </a:solidFill>
              </a:rPr>
              <a:t>)[4];//</a:t>
            </a:r>
            <a:r>
              <a:rPr lang="zh-CN" altLang="en-US" dirty="0">
                <a:solidFill>
                  <a:schemeClr val="accent1">
                    <a:lumMod val="75000"/>
                  </a:schemeClr>
                </a:solidFill>
              </a:rPr>
              <a:t>指针所指向的的类型是</a:t>
            </a:r>
            <a:r>
              <a:rPr lang="en-US" altLang="zh-CN" dirty="0" err="1">
                <a:solidFill>
                  <a:schemeClr val="accent1">
                    <a:lumMod val="75000"/>
                  </a:schemeClr>
                </a:solidFill>
              </a:rPr>
              <a:t>int</a:t>
            </a:r>
            <a:r>
              <a:rPr lang="en-US" altLang="zh-CN" dirty="0">
                <a:solidFill>
                  <a:schemeClr val="accent1">
                    <a:lumMod val="75000"/>
                  </a:schemeClr>
                </a:solidFill>
              </a:rPr>
              <a:t>*()[4]</a:t>
            </a:r>
            <a:r>
              <a:rPr lang="zh-CN" altLang="en-US" dirty="0">
                <a:solidFill>
                  <a:schemeClr val="accent1">
                    <a:lumMod val="75000"/>
                  </a:schemeClr>
                </a:solidFill>
              </a:rPr>
              <a:t>；</a:t>
            </a:r>
          </a:p>
          <a:p>
            <a:pPr marL="0" indent="0">
              <a:buNone/>
            </a:pPr>
            <a:endParaRPr lang="zh-CN" altLang="en-US" dirty="0"/>
          </a:p>
        </p:txBody>
      </p:sp>
    </p:spTree>
    <p:extLst>
      <p:ext uri="{BB962C8B-B14F-4D97-AF65-F5344CB8AC3E}">
        <p14:creationId xmlns:p14="http://schemas.microsoft.com/office/powerpoint/2010/main" val="1904653990"/>
      </p:ext>
    </p:extLst>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435280" cy="6552728"/>
          </a:xfrm>
        </p:spPr>
        <p:txBody>
          <a:bodyPr>
            <a:normAutofit fontScale="47500" lnSpcReduction="20000"/>
          </a:bodyPr>
          <a:lstStyle/>
          <a:p>
            <a:pPr marL="0" indent="0">
              <a:buNone/>
            </a:pPr>
            <a:r>
              <a:rPr lang="en-US" altLang="zh-CN" sz="3800" b="1" dirty="0">
                <a:solidFill>
                  <a:srgbClr val="C5A37D"/>
                </a:solidFill>
                <a:latin typeface="+mn-ea"/>
              </a:rPr>
              <a:t>2.1.3 </a:t>
            </a:r>
            <a:r>
              <a:rPr lang="zh-CN" altLang="en-US" sz="3800" b="1" dirty="0">
                <a:solidFill>
                  <a:srgbClr val="C5A37D"/>
                </a:solidFill>
                <a:latin typeface="+mn-ea"/>
              </a:rPr>
              <a:t>指针的值</a:t>
            </a:r>
          </a:p>
          <a:p>
            <a:pPr marL="0" indent="457200">
              <a:lnSpc>
                <a:spcPct val="120000"/>
              </a:lnSpc>
              <a:buNone/>
            </a:pPr>
            <a:r>
              <a:rPr lang="zh-CN" altLang="en-US" dirty="0">
                <a:solidFill>
                  <a:schemeClr val="accent2">
                    <a:lumMod val="75000"/>
                  </a:schemeClr>
                </a:solidFill>
              </a:rPr>
              <a:t> 指针的值是指针本身存储的数值，这个值将被编译器当作一个地址，而不是一个一般的数值。在</a:t>
            </a:r>
            <a:r>
              <a:rPr lang="en-US" altLang="zh-CN" dirty="0">
                <a:solidFill>
                  <a:schemeClr val="accent2">
                    <a:lumMod val="75000"/>
                  </a:schemeClr>
                </a:solidFill>
              </a:rPr>
              <a:t>32</a:t>
            </a:r>
            <a:r>
              <a:rPr lang="zh-CN" altLang="en-US" dirty="0">
                <a:solidFill>
                  <a:schemeClr val="accent2">
                    <a:lumMod val="75000"/>
                  </a:schemeClr>
                </a:solidFill>
              </a:rPr>
              <a:t>位程序里，所有类型的指针的值都是一个</a:t>
            </a:r>
            <a:r>
              <a:rPr lang="en-US" altLang="zh-CN" dirty="0">
                <a:solidFill>
                  <a:schemeClr val="accent2">
                    <a:lumMod val="75000"/>
                  </a:schemeClr>
                </a:solidFill>
              </a:rPr>
              <a:t>32</a:t>
            </a:r>
            <a:r>
              <a:rPr lang="zh-CN" altLang="en-US" dirty="0">
                <a:solidFill>
                  <a:schemeClr val="accent2">
                    <a:lumMod val="75000"/>
                  </a:schemeClr>
                </a:solidFill>
              </a:rPr>
              <a:t>位整数，因为</a:t>
            </a:r>
            <a:r>
              <a:rPr lang="en-US" altLang="zh-CN" dirty="0">
                <a:solidFill>
                  <a:schemeClr val="accent2">
                    <a:lumMod val="75000"/>
                  </a:schemeClr>
                </a:solidFill>
              </a:rPr>
              <a:t>32</a:t>
            </a:r>
            <a:r>
              <a:rPr lang="zh-CN" altLang="en-US" dirty="0">
                <a:solidFill>
                  <a:schemeClr val="accent2">
                    <a:lumMod val="75000"/>
                  </a:schemeClr>
                </a:solidFill>
              </a:rPr>
              <a:t>位程序里内存地址全都是</a:t>
            </a:r>
            <a:r>
              <a:rPr lang="en-US" altLang="zh-CN" dirty="0">
                <a:solidFill>
                  <a:schemeClr val="accent2">
                    <a:lumMod val="75000"/>
                  </a:schemeClr>
                </a:solidFill>
              </a:rPr>
              <a:t>32</a:t>
            </a:r>
            <a:r>
              <a:rPr lang="zh-CN" altLang="en-US" dirty="0">
                <a:solidFill>
                  <a:schemeClr val="accent2">
                    <a:lumMod val="75000"/>
                  </a:schemeClr>
                </a:solidFill>
              </a:rPr>
              <a:t>位长。指针所指向的内存区就是从指针的值所代表的那个内存地址开始，长度为</a:t>
            </a:r>
            <a:r>
              <a:rPr lang="en-US" altLang="zh-CN" dirty="0" err="1">
                <a:solidFill>
                  <a:schemeClr val="accent2">
                    <a:lumMod val="75000"/>
                  </a:schemeClr>
                </a:solidFill>
              </a:rPr>
              <a:t>sizeof</a:t>
            </a:r>
            <a:r>
              <a:rPr lang="en-US" altLang="zh-CN" dirty="0">
                <a:solidFill>
                  <a:schemeClr val="accent2">
                    <a:lumMod val="75000"/>
                  </a:schemeClr>
                </a:solidFill>
              </a:rPr>
              <a:t>(</a:t>
            </a:r>
            <a:r>
              <a:rPr lang="zh-CN" altLang="en-US" dirty="0">
                <a:solidFill>
                  <a:schemeClr val="accent2">
                    <a:lumMod val="75000"/>
                  </a:schemeClr>
                </a:solidFill>
              </a:rPr>
              <a:t>指针所指向的类型</a:t>
            </a:r>
            <a:r>
              <a:rPr lang="en-US" altLang="zh-CN" dirty="0">
                <a:solidFill>
                  <a:schemeClr val="accent2">
                    <a:lumMod val="75000"/>
                  </a:schemeClr>
                </a:solidFill>
              </a:rPr>
              <a:t>)</a:t>
            </a:r>
            <a:r>
              <a:rPr lang="zh-CN" altLang="en-US" dirty="0">
                <a:solidFill>
                  <a:schemeClr val="accent2">
                    <a:lumMod val="75000"/>
                  </a:schemeClr>
                </a:solidFill>
              </a:rPr>
              <a:t>的一片内存区。以后，我们说一个指针的值是</a:t>
            </a:r>
            <a:r>
              <a:rPr lang="en-US" altLang="zh-CN" dirty="0">
                <a:solidFill>
                  <a:schemeClr val="accent2">
                    <a:lumMod val="75000"/>
                  </a:schemeClr>
                </a:solidFill>
              </a:rPr>
              <a:t>XX</a:t>
            </a:r>
            <a:r>
              <a:rPr lang="zh-CN" altLang="en-US" dirty="0">
                <a:solidFill>
                  <a:schemeClr val="accent2">
                    <a:lumMod val="75000"/>
                  </a:schemeClr>
                </a:solidFill>
              </a:rPr>
              <a:t>，就相当于说该指针指向了以</a:t>
            </a:r>
            <a:r>
              <a:rPr lang="en-US" altLang="zh-CN" dirty="0">
                <a:solidFill>
                  <a:schemeClr val="accent2">
                    <a:lumMod val="75000"/>
                  </a:schemeClr>
                </a:solidFill>
              </a:rPr>
              <a:t>XX</a:t>
            </a:r>
            <a:r>
              <a:rPr lang="zh-CN" altLang="en-US" dirty="0">
                <a:solidFill>
                  <a:schemeClr val="accent2">
                    <a:lumMod val="75000"/>
                  </a:schemeClr>
                </a:solidFill>
              </a:rPr>
              <a:t>为首地址的一片内存区域；我们说一个指针</a:t>
            </a:r>
            <a:r>
              <a:rPr lang="zh-CN" altLang="en-US" b="1" dirty="0">
                <a:solidFill>
                  <a:schemeClr val="accent2">
                    <a:lumMod val="75000"/>
                  </a:schemeClr>
                </a:solidFill>
              </a:rPr>
              <a:t>指向</a:t>
            </a:r>
            <a:r>
              <a:rPr lang="zh-CN" altLang="en-US" dirty="0">
                <a:solidFill>
                  <a:schemeClr val="accent2">
                    <a:lumMod val="75000"/>
                  </a:schemeClr>
                </a:solidFill>
              </a:rPr>
              <a:t>了某块内存区域，就相当于说该指针的值是这块内存区域的首地址。</a:t>
            </a:r>
          </a:p>
          <a:p>
            <a:pPr marL="0" indent="0">
              <a:buNone/>
            </a:pPr>
            <a:r>
              <a:rPr lang="en-US" altLang="zh-CN" sz="3400" b="1" dirty="0">
                <a:solidFill>
                  <a:srgbClr val="C5A37D"/>
                </a:solidFill>
              </a:rPr>
              <a:t>2.1.4 </a:t>
            </a:r>
            <a:r>
              <a:rPr lang="zh-CN" altLang="en-US" sz="3400" b="1" dirty="0">
                <a:solidFill>
                  <a:srgbClr val="C5A37D"/>
                </a:solidFill>
              </a:rPr>
              <a:t>指针本身所占据的内存区</a:t>
            </a:r>
          </a:p>
          <a:p>
            <a:pPr marL="0" indent="457200">
              <a:lnSpc>
                <a:spcPct val="120000"/>
              </a:lnSpc>
              <a:buNone/>
            </a:pPr>
            <a:r>
              <a:rPr lang="zh-CN" altLang="en-US" dirty="0">
                <a:solidFill>
                  <a:schemeClr val="accent2">
                    <a:lumMod val="75000"/>
                  </a:schemeClr>
                </a:solidFill>
              </a:rPr>
              <a:t>在</a:t>
            </a:r>
            <a:r>
              <a:rPr lang="en-US" altLang="zh-CN" dirty="0">
                <a:solidFill>
                  <a:schemeClr val="accent2">
                    <a:lumMod val="75000"/>
                  </a:schemeClr>
                </a:solidFill>
              </a:rPr>
              <a:t>32</a:t>
            </a:r>
            <a:r>
              <a:rPr lang="zh-CN" altLang="en-US" dirty="0">
                <a:solidFill>
                  <a:schemeClr val="accent2">
                    <a:lumMod val="75000"/>
                  </a:schemeClr>
                </a:solidFill>
              </a:rPr>
              <a:t>位平台里，指针本身占据了</a:t>
            </a:r>
            <a:r>
              <a:rPr lang="en-US" altLang="zh-CN" dirty="0">
                <a:solidFill>
                  <a:schemeClr val="accent2">
                    <a:lumMod val="75000"/>
                  </a:schemeClr>
                </a:solidFill>
              </a:rPr>
              <a:t>4</a:t>
            </a:r>
            <a:r>
              <a:rPr lang="zh-CN" altLang="en-US" dirty="0">
                <a:solidFill>
                  <a:schemeClr val="accent2">
                    <a:lumMod val="75000"/>
                  </a:schemeClr>
                </a:solidFill>
              </a:rPr>
              <a:t>个字节的长度；</a:t>
            </a:r>
          </a:p>
          <a:p>
            <a:pPr marL="0" indent="457200">
              <a:lnSpc>
                <a:spcPct val="120000"/>
              </a:lnSpc>
              <a:buNone/>
            </a:pPr>
            <a:r>
              <a:rPr lang="zh-CN" altLang="en-US" dirty="0">
                <a:solidFill>
                  <a:schemeClr val="accent2">
                    <a:lumMod val="75000"/>
                  </a:schemeClr>
                </a:solidFill>
              </a:rPr>
              <a:t>若</a:t>
            </a:r>
            <a:r>
              <a:rPr lang="en-US" altLang="zh-CN" dirty="0" err="1">
                <a:solidFill>
                  <a:schemeClr val="accent2">
                    <a:lumMod val="75000"/>
                  </a:schemeClr>
                </a:solidFill>
              </a:rPr>
              <a:t>struct</a:t>
            </a:r>
            <a:r>
              <a:rPr lang="en-US" altLang="zh-CN" dirty="0">
                <a:solidFill>
                  <a:schemeClr val="accent2">
                    <a:lumMod val="75000"/>
                  </a:schemeClr>
                </a:solidFill>
              </a:rPr>
              <a:t> xxx *</a:t>
            </a:r>
            <a:r>
              <a:rPr lang="en-US" altLang="zh-CN" dirty="0" err="1">
                <a:solidFill>
                  <a:schemeClr val="accent2">
                    <a:lumMod val="75000"/>
                  </a:schemeClr>
                </a:solidFill>
              </a:rPr>
              <a:t>p;sizeof</a:t>
            </a:r>
            <a:r>
              <a:rPr lang="en-US" altLang="zh-CN" dirty="0">
                <a:solidFill>
                  <a:schemeClr val="accent2">
                    <a:lumMod val="75000"/>
                  </a:schemeClr>
                </a:solidFill>
              </a:rPr>
              <a:t>(p);</a:t>
            </a:r>
            <a:r>
              <a:rPr lang="zh-CN" altLang="en-US" dirty="0">
                <a:solidFill>
                  <a:schemeClr val="accent2">
                    <a:lumMod val="75000"/>
                  </a:schemeClr>
                </a:solidFill>
              </a:rPr>
              <a:t>即可知道内存大小；</a:t>
            </a:r>
          </a:p>
          <a:p>
            <a:pPr marL="0" indent="0">
              <a:buNone/>
            </a:pPr>
            <a:r>
              <a:rPr lang="en-US" altLang="zh-CN" sz="3400" b="1" dirty="0">
                <a:solidFill>
                  <a:srgbClr val="C5A37D"/>
                </a:solidFill>
              </a:rPr>
              <a:t>2.2 </a:t>
            </a:r>
            <a:r>
              <a:rPr lang="zh-CN" altLang="en-US" sz="3400" b="1" dirty="0">
                <a:solidFill>
                  <a:srgbClr val="C5A37D"/>
                </a:solidFill>
              </a:rPr>
              <a:t>指针用法</a:t>
            </a:r>
          </a:p>
          <a:p>
            <a:pPr marL="0" indent="457200">
              <a:lnSpc>
                <a:spcPct val="120000"/>
              </a:lnSpc>
              <a:buNone/>
            </a:pPr>
            <a:r>
              <a:rPr lang="zh-CN" altLang="en-US" dirty="0">
                <a:solidFill>
                  <a:schemeClr val="accent2">
                    <a:lumMod val="75000"/>
                  </a:schemeClr>
                </a:solidFill>
              </a:rPr>
              <a:t>指针通常指向一片存储空间，而空间可采用静态分配或动态分配。静态分配是指在编写</a:t>
            </a:r>
            <a:r>
              <a:rPr lang="en-US" altLang="zh-CN" dirty="0">
                <a:solidFill>
                  <a:schemeClr val="accent2">
                    <a:lumMod val="75000"/>
                  </a:schemeClr>
                </a:solidFill>
              </a:rPr>
              <a:t>C</a:t>
            </a:r>
            <a:r>
              <a:rPr lang="zh-CN" altLang="en-US" dirty="0">
                <a:solidFill>
                  <a:schemeClr val="accent2">
                    <a:lumMod val="75000"/>
                  </a:schemeClr>
                </a:solidFill>
              </a:rPr>
              <a:t>程序时已确定了存储空间。如使用全局变量，</a:t>
            </a:r>
            <a:r>
              <a:rPr lang="en-US" altLang="zh-CN" dirty="0">
                <a:solidFill>
                  <a:schemeClr val="accent2">
                    <a:lumMod val="75000"/>
                  </a:schemeClr>
                </a:solidFill>
              </a:rPr>
              <a:t>static char a[size]</a:t>
            </a:r>
            <a:r>
              <a:rPr lang="zh-CN" altLang="en-US" dirty="0">
                <a:solidFill>
                  <a:schemeClr val="accent2">
                    <a:lumMod val="75000"/>
                  </a:schemeClr>
                </a:solidFill>
              </a:rPr>
              <a:t>，则编译器为变量</a:t>
            </a:r>
            <a:r>
              <a:rPr lang="en-US" altLang="zh-CN" dirty="0">
                <a:solidFill>
                  <a:schemeClr val="accent2">
                    <a:lumMod val="75000"/>
                  </a:schemeClr>
                </a:solidFill>
              </a:rPr>
              <a:t>a</a:t>
            </a:r>
            <a:r>
              <a:rPr lang="zh-CN" altLang="en-US" dirty="0">
                <a:solidFill>
                  <a:schemeClr val="accent2">
                    <a:lumMod val="75000"/>
                  </a:schemeClr>
                </a:solidFill>
              </a:rPr>
              <a:t>在程序运行时的数据区内固定分配</a:t>
            </a:r>
            <a:r>
              <a:rPr lang="en-US" altLang="zh-CN" dirty="0">
                <a:solidFill>
                  <a:schemeClr val="accent2">
                    <a:lumMod val="75000"/>
                  </a:schemeClr>
                </a:solidFill>
              </a:rPr>
              <a:t>size</a:t>
            </a:r>
            <a:r>
              <a:rPr lang="zh-CN" altLang="en-US" dirty="0">
                <a:solidFill>
                  <a:schemeClr val="accent2">
                    <a:lumMod val="75000"/>
                  </a:schemeClr>
                </a:solidFill>
              </a:rPr>
              <a:t>字节的空间；如函数内定义一个局部变量</a:t>
            </a:r>
            <a:r>
              <a:rPr lang="en-US" altLang="zh-CN" dirty="0">
                <a:solidFill>
                  <a:schemeClr val="accent2">
                    <a:lumMod val="75000"/>
                  </a:schemeClr>
                </a:solidFill>
              </a:rPr>
              <a:t>char b[size]</a:t>
            </a:r>
            <a:r>
              <a:rPr lang="zh-CN" altLang="en-US" dirty="0">
                <a:solidFill>
                  <a:schemeClr val="accent2">
                    <a:lumMod val="75000"/>
                  </a:schemeClr>
                </a:solidFill>
              </a:rPr>
              <a:t>，则在执行函数时，局部变量</a:t>
            </a:r>
            <a:r>
              <a:rPr lang="en-US" altLang="zh-CN" dirty="0">
                <a:solidFill>
                  <a:schemeClr val="accent2">
                    <a:lumMod val="75000"/>
                  </a:schemeClr>
                </a:solidFill>
              </a:rPr>
              <a:t>b</a:t>
            </a:r>
            <a:r>
              <a:rPr lang="zh-CN" altLang="en-US" dirty="0">
                <a:solidFill>
                  <a:schemeClr val="accent2">
                    <a:lumMod val="75000"/>
                  </a:schemeClr>
                </a:solidFill>
              </a:rPr>
              <a:t>分配</a:t>
            </a:r>
            <a:r>
              <a:rPr lang="en-US" altLang="zh-CN" dirty="0">
                <a:solidFill>
                  <a:schemeClr val="accent2">
                    <a:lumMod val="75000"/>
                  </a:schemeClr>
                </a:solidFill>
              </a:rPr>
              <a:t>size</a:t>
            </a:r>
            <a:r>
              <a:rPr lang="zh-CN" altLang="en-US" dirty="0">
                <a:solidFill>
                  <a:schemeClr val="accent2">
                    <a:lumMod val="75000"/>
                  </a:schemeClr>
                </a:solidFill>
              </a:rPr>
              <a:t>字节的存储空间，函数调用结束时将自动释放局部数组变量不</a:t>
            </a:r>
            <a:r>
              <a:rPr lang="en-US" altLang="zh-CN" dirty="0">
                <a:solidFill>
                  <a:schemeClr val="accent2">
                    <a:lumMod val="75000"/>
                  </a:schemeClr>
                </a:solidFill>
              </a:rPr>
              <a:t>b</a:t>
            </a:r>
            <a:r>
              <a:rPr lang="zh-CN" altLang="en-US" dirty="0">
                <a:solidFill>
                  <a:schemeClr val="accent2">
                    <a:lumMod val="75000"/>
                  </a:schemeClr>
                </a:solidFill>
              </a:rPr>
              <a:t>的存储空间。</a:t>
            </a:r>
          </a:p>
          <a:p>
            <a:pPr marL="0" indent="457200">
              <a:lnSpc>
                <a:spcPct val="120000"/>
              </a:lnSpc>
              <a:buNone/>
            </a:pPr>
            <a:r>
              <a:rPr lang="zh-CN" altLang="en-US" dirty="0">
                <a:solidFill>
                  <a:schemeClr val="accent2">
                    <a:lumMod val="75000"/>
                  </a:schemeClr>
                </a:solidFill>
              </a:rPr>
              <a:t>动态分配是指调用库函数</a:t>
            </a:r>
            <a:r>
              <a:rPr lang="en-US" altLang="zh-CN" dirty="0" err="1">
                <a:solidFill>
                  <a:schemeClr val="accent2">
                    <a:lumMod val="75000"/>
                  </a:schemeClr>
                </a:solidFill>
              </a:rPr>
              <a:t>malloc</a:t>
            </a:r>
            <a:r>
              <a:rPr lang="zh-CN" altLang="en-US" dirty="0">
                <a:solidFill>
                  <a:schemeClr val="accent2">
                    <a:lumMod val="75000"/>
                  </a:schemeClr>
                </a:solidFill>
              </a:rPr>
              <a:t>（</a:t>
            </a:r>
            <a:r>
              <a:rPr lang="en-US" altLang="zh-CN" dirty="0">
                <a:solidFill>
                  <a:schemeClr val="accent2">
                    <a:lumMod val="75000"/>
                  </a:schemeClr>
                </a:solidFill>
              </a:rPr>
              <a:t>size</a:t>
            </a:r>
            <a:r>
              <a:rPr lang="zh-CN" altLang="en-US" dirty="0">
                <a:solidFill>
                  <a:schemeClr val="accent2">
                    <a:lumMod val="75000"/>
                  </a:schemeClr>
                </a:solidFill>
              </a:rPr>
              <a:t>）分配</a:t>
            </a:r>
            <a:r>
              <a:rPr lang="en-US" altLang="zh-CN" dirty="0">
                <a:solidFill>
                  <a:schemeClr val="accent2">
                    <a:lumMod val="75000"/>
                  </a:schemeClr>
                </a:solidFill>
              </a:rPr>
              <a:t>size</a:t>
            </a:r>
            <a:r>
              <a:rPr lang="zh-CN" altLang="en-US" dirty="0">
                <a:solidFill>
                  <a:schemeClr val="accent2">
                    <a:lumMod val="75000"/>
                  </a:schemeClr>
                </a:solidFill>
              </a:rPr>
              <a:t>个字节的连续空间，调用结束后返回一个指向分配好的存储空间的指针，编程时必须考虑到在使用完该存储空间后调用对应的函数</a:t>
            </a:r>
            <a:r>
              <a:rPr lang="en-US" altLang="zh-CN" dirty="0">
                <a:solidFill>
                  <a:schemeClr val="accent2">
                    <a:lumMod val="75000"/>
                  </a:schemeClr>
                </a:solidFill>
              </a:rPr>
              <a:t>free</a:t>
            </a:r>
            <a:r>
              <a:rPr lang="zh-CN" altLang="en-US" dirty="0">
                <a:solidFill>
                  <a:schemeClr val="accent2">
                    <a:lumMod val="75000"/>
                  </a:schemeClr>
                </a:solidFill>
              </a:rPr>
              <a:t>（）来释放掉。</a:t>
            </a:r>
          </a:p>
          <a:p>
            <a:pPr marL="0" indent="0">
              <a:buNone/>
            </a:pPr>
            <a:r>
              <a:rPr lang="en-US" altLang="zh-CN" sz="3400" b="1" dirty="0">
                <a:solidFill>
                  <a:srgbClr val="C5A37D"/>
                </a:solidFill>
              </a:rPr>
              <a:t>2.3 </a:t>
            </a:r>
            <a:r>
              <a:rPr lang="zh-CN" altLang="en-US" sz="3400" b="1" dirty="0">
                <a:solidFill>
                  <a:srgbClr val="C5A37D"/>
                </a:solidFill>
              </a:rPr>
              <a:t>学后反思</a:t>
            </a:r>
          </a:p>
          <a:p>
            <a:pPr marL="0" indent="457200">
              <a:lnSpc>
                <a:spcPct val="120000"/>
              </a:lnSpc>
              <a:buNone/>
            </a:pPr>
            <a:r>
              <a:rPr lang="zh-CN" altLang="en-US" dirty="0">
                <a:solidFill>
                  <a:schemeClr val="accent2">
                    <a:lumMod val="75000"/>
                  </a:schemeClr>
                </a:solidFill>
              </a:rPr>
              <a:t>在</a:t>
            </a:r>
            <a:r>
              <a:rPr lang="en-US" altLang="zh-CN" dirty="0">
                <a:solidFill>
                  <a:schemeClr val="accent2">
                    <a:lumMod val="75000"/>
                  </a:schemeClr>
                </a:solidFill>
              </a:rPr>
              <a:t>C</a:t>
            </a:r>
            <a:r>
              <a:rPr lang="zh-CN" altLang="en-US" dirty="0">
                <a:solidFill>
                  <a:schemeClr val="accent2">
                    <a:lumMod val="75000"/>
                  </a:schemeClr>
                </a:solidFill>
              </a:rPr>
              <a:t>语言编程时，一定要合理使用指针，以防出现以下常见错误：</a:t>
            </a:r>
          </a:p>
          <a:p>
            <a:pPr marL="0" indent="457200">
              <a:lnSpc>
                <a:spcPct val="120000"/>
              </a:lnSpc>
              <a:buNone/>
            </a:pPr>
            <a:r>
              <a:rPr lang="zh-CN" altLang="en-US" dirty="0">
                <a:solidFill>
                  <a:schemeClr val="accent2">
                    <a:lumMod val="75000"/>
                  </a:schemeClr>
                </a:solidFill>
              </a:rPr>
              <a:t>（</a:t>
            </a:r>
            <a:r>
              <a:rPr lang="en-US" altLang="zh-CN" dirty="0">
                <a:solidFill>
                  <a:schemeClr val="accent2">
                    <a:lumMod val="75000"/>
                  </a:schemeClr>
                </a:solidFill>
              </a:rPr>
              <a:t>1</a:t>
            </a:r>
            <a:r>
              <a:rPr lang="zh-CN" altLang="en-US" dirty="0">
                <a:solidFill>
                  <a:schemeClr val="accent2">
                    <a:lumMod val="75000"/>
                  </a:schemeClr>
                </a:solidFill>
              </a:rPr>
              <a:t>）	程序中定义了一个指针变量，未对其进行初始化。如果此后对该指针变量所指的存储空间进行操作，程序会出现严重错误。因为，定义指针变量后，指针变量的值是不确定的，即指针随机指向某个内存地址，此时的指针所指的内存直接赋值操作，将该单元原有数据覆盖，使该数据丢失。因此，</a:t>
            </a:r>
            <a:r>
              <a:rPr lang="en-US" altLang="zh-CN" dirty="0">
                <a:solidFill>
                  <a:schemeClr val="accent2">
                    <a:lumMod val="75000"/>
                  </a:schemeClr>
                </a:solidFill>
              </a:rPr>
              <a:t>C</a:t>
            </a:r>
            <a:r>
              <a:rPr lang="zh-CN" altLang="en-US" dirty="0">
                <a:solidFill>
                  <a:schemeClr val="accent2">
                    <a:lumMod val="75000"/>
                  </a:schemeClr>
                </a:solidFill>
              </a:rPr>
              <a:t>编程时要及时把指针变量赋值，使指针有正确的指向。</a:t>
            </a:r>
          </a:p>
          <a:p>
            <a:pPr marL="0" indent="457200">
              <a:lnSpc>
                <a:spcPct val="120000"/>
              </a:lnSpc>
              <a:buNone/>
            </a:pPr>
            <a:r>
              <a:rPr lang="zh-CN" altLang="en-US" dirty="0">
                <a:solidFill>
                  <a:schemeClr val="accent2">
                    <a:lumMod val="75000"/>
                  </a:schemeClr>
                </a:solidFill>
              </a:rPr>
              <a:t>（</a:t>
            </a:r>
            <a:r>
              <a:rPr lang="en-US" altLang="zh-CN" dirty="0">
                <a:solidFill>
                  <a:schemeClr val="accent2">
                    <a:lumMod val="75000"/>
                  </a:schemeClr>
                </a:solidFill>
              </a:rPr>
              <a:t>2</a:t>
            </a:r>
            <a:r>
              <a:rPr lang="zh-CN" altLang="en-US" dirty="0">
                <a:solidFill>
                  <a:schemeClr val="accent2">
                    <a:lumMod val="75000"/>
                  </a:schemeClr>
                </a:solidFill>
              </a:rPr>
              <a:t>）	如用语句</a:t>
            </a:r>
            <a:r>
              <a:rPr lang="en-US" altLang="zh-CN" dirty="0">
                <a:solidFill>
                  <a:schemeClr val="accent2">
                    <a:lumMod val="75000"/>
                  </a:schemeClr>
                </a:solidFill>
              </a:rPr>
              <a:t>p=</a:t>
            </a:r>
            <a:r>
              <a:rPr lang="en-US" altLang="zh-CN" dirty="0" err="1">
                <a:solidFill>
                  <a:schemeClr val="accent2">
                    <a:lumMod val="75000"/>
                  </a:schemeClr>
                </a:solidFill>
              </a:rPr>
              <a:t>malloc</a:t>
            </a:r>
            <a:r>
              <a:rPr lang="zh-CN" altLang="en-US" dirty="0">
                <a:solidFill>
                  <a:schemeClr val="accent2">
                    <a:lumMod val="75000"/>
                  </a:schemeClr>
                </a:solidFill>
              </a:rPr>
              <a:t>（</a:t>
            </a:r>
            <a:r>
              <a:rPr lang="en-US" altLang="zh-CN" dirty="0">
                <a:solidFill>
                  <a:schemeClr val="accent2">
                    <a:lumMod val="75000"/>
                  </a:schemeClr>
                </a:solidFill>
              </a:rPr>
              <a:t>size</a:t>
            </a:r>
            <a:r>
              <a:rPr lang="zh-CN" altLang="en-US" dirty="0">
                <a:solidFill>
                  <a:schemeClr val="accent2">
                    <a:lumMod val="75000"/>
                  </a:schemeClr>
                </a:solidFill>
              </a:rPr>
              <a:t>）来分配空间，应对分配后的参数</a:t>
            </a:r>
            <a:r>
              <a:rPr lang="en-US" altLang="zh-CN" dirty="0">
                <a:solidFill>
                  <a:schemeClr val="accent2">
                    <a:lumMod val="75000"/>
                  </a:schemeClr>
                </a:solidFill>
              </a:rPr>
              <a:t>p</a:t>
            </a:r>
            <a:r>
              <a:rPr lang="zh-CN" altLang="en-US" dirty="0">
                <a:solidFill>
                  <a:schemeClr val="accent2">
                    <a:lumMod val="75000"/>
                  </a:schemeClr>
                </a:solidFill>
              </a:rPr>
              <a:t>进行检查，如</a:t>
            </a:r>
            <a:r>
              <a:rPr lang="en-US" altLang="zh-CN" dirty="0">
                <a:solidFill>
                  <a:schemeClr val="accent2">
                    <a:lumMod val="75000"/>
                  </a:schemeClr>
                </a:solidFill>
              </a:rPr>
              <a:t>p</a:t>
            </a:r>
            <a:r>
              <a:rPr lang="zh-CN" altLang="en-US" dirty="0">
                <a:solidFill>
                  <a:schemeClr val="accent2">
                    <a:lumMod val="75000"/>
                  </a:schemeClr>
                </a:solidFill>
              </a:rPr>
              <a:t>为</a:t>
            </a:r>
            <a:r>
              <a:rPr lang="en-US" altLang="zh-CN" dirty="0">
                <a:solidFill>
                  <a:schemeClr val="accent2">
                    <a:lumMod val="75000"/>
                  </a:schemeClr>
                </a:solidFill>
              </a:rPr>
              <a:t>NULL</a:t>
            </a:r>
            <a:r>
              <a:rPr lang="zh-CN" altLang="en-US" dirty="0">
                <a:solidFill>
                  <a:schemeClr val="accent2">
                    <a:lumMod val="75000"/>
                  </a:schemeClr>
                </a:solidFill>
              </a:rPr>
              <a:t>则表示分配不到存储空间，此时不能对</a:t>
            </a:r>
            <a:r>
              <a:rPr lang="en-US" altLang="zh-CN" dirty="0">
                <a:solidFill>
                  <a:schemeClr val="accent2">
                    <a:lumMod val="75000"/>
                  </a:schemeClr>
                </a:solidFill>
              </a:rPr>
              <a:t>p</a:t>
            </a:r>
            <a:r>
              <a:rPr lang="zh-CN" altLang="en-US" dirty="0">
                <a:solidFill>
                  <a:schemeClr val="accent2">
                    <a:lumMod val="75000"/>
                  </a:schemeClr>
                </a:solidFill>
              </a:rPr>
              <a:t>指向的空间操作；即使为</a:t>
            </a:r>
            <a:r>
              <a:rPr lang="en-US" altLang="zh-CN" dirty="0">
                <a:solidFill>
                  <a:schemeClr val="accent2">
                    <a:lumMod val="75000"/>
                  </a:schemeClr>
                </a:solidFill>
              </a:rPr>
              <a:t>p</a:t>
            </a:r>
            <a:r>
              <a:rPr lang="zh-CN" altLang="en-US" dirty="0">
                <a:solidFill>
                  <a:schemeClr val="accent2">
                    <a:lumMod val="75000"/>
                  </a:schemeClr>
                </a:solidFill>
              </a:rPr>
              <a:t>分配了空间，对该指针操作不能超出其空间范围。使用完毕，一定要释放空间。</a:t>
            </a:r>
          </a:p>
          <a:p>
            <a:pPr marL="0" indent="0">
              <a:buNone/>
            </a:pPr>
            <a:endParaRPr lang="zh-CN" altLang="en-US" dirty="0"/>
          </a:p>
        </p:txBody>
      </p:sp>
    </p:spTree>
    <p:extLst>
      <p:ext uri="{BB962C8B-B14F-4D97-AF65-F5344CB8AC3E}">
        <p14:creationId xmlns:p14="http://schemas.microsoft.com/office/powerpoint/2010/main" val="417441203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363272" cy="490066"/>
          </a:xfrm>
        </p:spPr>
        <p:txBody>
          <a:bodyPr>
            <a:normAutofit fontScale="90000"/>
          </a:bodyPr>
          <a:lstStyle/>
          <a:p>
            <a:r>
              <a:rPr lang="zh-CN" altLang="zh-CN" sz="2800" b="1" dirty="0">
                <a:latin typeface="+mj-ea"/>
              </a:rPr>
              <a:t>第三章</a:t>
            </a:r>
            <a:r>
              <a:rPr lang="en-US" altLang="zh-CN" sz="2800" b="1" dirty="0">
                <a:latin typeface="+mj-ea"/>
              </a:rPr>
              <a:t>   </a:t>
            </a:r>
            <a:r>
              <a:rPr lang="zh-CN" altLang="zh-CN" sz="2800" b="1" dirty="0">
                <a:latin typeface="+mj-ea"/>
              </a:rPr>
              <a:t>对</a:t>
            </a:r>
            <a:r>
              <a:rPr lang="en-US" altLang="zh-CN" sz="2800" b="1" dirty="0" err="1">
                <a:latin typeface="+mj-ea"/>
              </a:rPr>
              <a:t>Arduino</a:t>
            </a:r>
            <a:r>
              <a:rPr lang="zh-CN" altLang="zh-CN" sz="2800" b="1" dirty="0">
                <a:latin typeface="+mj-ea"/>
              </a:rPr>
              <a:t>的认识</a:t>
            </a:r>
            <a:endParaRPr lang="zh-CN" altLang="en-US" sz="2800" dirty="0">
              <a:latin typeface="+mj-ea"/>
            </a:endParaRPr>
          </a:p>
        </p:txBody>
      </p:sp>
      <p:pic>
        <p:nvPicPr>
          <p:cNvPr id="4" name="内容占位符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59632" y="980728"/>
            <a:ext cx="7056783" cy="2253911"/>
          </a:xfrm>
        </p:spPr>
      </p:pic>
      <p:sp>
        <p:nvSpPr>
          <p:cNvPr id="5" name="TextBox 4"/>
          <p:cNvSpPr txBox="1"/>
          <p:nvPr/>
        </p:nvSpPr>
        <p:spPr>
          <a:xfrm>
            <a:off x="539552" y="3501008"/>
            <a:ext cx="8352928" cy="2893100"/>
          </a:xfrm>
          <a:prstGeom prst="rect">
            <a:avLst/>
          </a:prstGeom>
          <a:noFill/>
        </p:spPr>
        <p:txBody>
          <a:bodyPr wrap="square" rtlCol="0">
            <a:spAutoFit/>
          </a:bodyPr>
          <a:lstStyle/>
          <a:p>
            <a:r>
              <a:rPr lang="en-US" altLang="zh-CN" b="1" dirty="0" smtClean="0">
                <a:solidFill>
                  <a:schemeClr val="accent2">
                    <a:lumMod val="60000"/>
                    <a:lumOff val="40000"/>
                  </a:schemeClr>
                </a:solidFill>
              </a:rPr>
              <a:t>1</a:t>
            </a:r>
            <a:r>
              <a:rPr lang="zh-CN" altLang="en-US" b="1" dirty="0" smtClean="0">
                <a:solidFill>
                  <a:schemeClr val="accent2">
                    <a:lumMod val="60000"/>
                    <a:lumOff val="40000"/>
                  </a:schemeClr>
                </a:solidFill>
              </a:rPr>
              <a:t>．电源</a:t>
            </a:r>
          </a:p>
          <a:p>
            <a:pPr indent="457200"/>
            <a:r>
              <a:rPr lang="zh-CN" altLang="en-US" sz="1600" dirty="0" smtClean="0">
                <a:solidFill>
                  <a:srgbClr val="C5A37D"/>
                </a:solidFill>
              </a:rPr>
              <a:t>要将外部电源输送 、稳压和过滤给</a:t>
            </a:r>
            <a:r>
              <a:rPr lang="en-US" altLang="zh-CN" sz="1600" dirty="0" err="1" smtClean="0">
                <a:solidFill>
                  <a:srgbClr val="C5A37D"/>
                </a:solidFill>
              </a:rPr>
              <a:t>Arduino</a:t>
            </a:r>
            <a:r>
              <a:rPr lang="zh-CN" altLang="en-US" sz="1600" dirty="0" smtClean="0">
                <a:solidFill>
                  <a:srgbClr val="C5A37D"/>
                </a:solidFill>
              </a:rPr>
              <a:t>则需要电源电路。电源电路分为外接电源输入部分和</a:t>
            </a:r>
            <a:r>
              <a:rPr lang="en-US" altLang="zh-CN" sz="1600" dirty="0" smtClean="0">
                <a:solidFill>
                  <a:srgbClr val="C5A37D"/>
                </a:solidFill>
              </a:rPr>
              <a:t>USB</a:t>
            </a:r>
            <a:r>
              <a:rPr lang="zh-CN" altLang="en-US" sz="1600" dirty="0" smtClean="0">
                <a:solidFill>
                  <a:srgbClr val="C5A37D"/>
                </a:solidFill>
              </a:rPr>
              <a:t>电源输入部分。外接电源输入部分由二极管、稳压管</a:t>
            </a:r>
            <a:r>
              <a:rPr lang="en-US" altLang="zh-CN" sz="1600" dirty="0" smtClean="0">
                <a:solidFill>
                  <a:srgbClr val="C5A37D"/>
                </a:solidFill>
              </a:rPr>
              <a:t>USB</a:t>
            </a:r>
            <a:r>
              <a:rPr lang="zh-CN" altLang="en-US" sz="1600" dirty="0" smtClean="0">
                <a:solidFill>
                  <a:srgbClr val="C5A37D"/>
                </a:solidFill>
              </a:rPr>
              <a:t>输入口组成，输入范围是从</a:t>
            </a:r>
            <a:r>
              <a:rPr lang="en-US" altLang="zh-CN" sz="1600" dirty="0" smtClean="0">
                <a:solidFill>
                  <a:srgbClr val="C5A37D"/>
                </a:solidFill>
              </a:rPr>
              <a:t>7V~12V</a:t>
            </a:r>
            <a:r>
              <a:rPr lang="zh-CN" altLang="en-US" sz="1600" dirty="0" smtClean="0">
                <a:solidFill>
                  <a:srgbClr val="C5A37D"/>
                </a:solidFill>
              </a:rPr>
              <a:t>。二极管的作用是当电源输入正反极反转时也不会烧坏器件。运行时，电流大于</a:t>
            </a:r>
            <a:r>
              <a:rPr lang="en-US" altLang="zh-CN" sz="1600" dirty="0" smtClean="0">
                <a:solidFill>
                  <a:srgbClr val="C5A37D"/>
                </a:solidFill>
              </a:rPr>
              <a:t>500mA</a:t>
            </a:r>
            <a:r>
              <a:rPr lang="zh-CN" altLang="en-US" sz="1600" dirty="0" smtClean="0">
                <a:solidFill>
                  <a:srgbClr val="C5A37D"/>
                </a:solidFill>
              </a:rPr>
              <a:t>，保险管会自动断开保护电路板。保险管也具有自我恢复功能，当电压恢复</a:t>
            </a:r>
            <a:r>
              <a:rPr lang="en-US" altLang="zh-CN" sz="1600" dirty="0" err="1" smtClean="0">
                <a:solidFill>
                  <a:srgbClr val="C5A37D"/>
                </a:solidFill>
              </a:rPr>
              <a:t>Nsv</a:t>
            </a:r>
            <a:r>
              <a:rPr lang="zh-CN" altLang="en-US" sz="1600" dirty="0" smtClean="0">
                <a:solidFill>
                  <a:srgbClr val="C5A37D"/>
                </a:solidFill>
              </a:rPr>
              <a:t>的电压范围后，保险管则自动恢复连接，为</a:t>
            </a:r>
            <a:r>
              <a:rPr lang="en-US" altLang="zh-CN" sz="1600" dirty="0" err="1" smtClean="0">
                <a:solidFill>
                  <a:srgbClr val="C5A37D"/>
                </a:solidFill>
              </a:rPr>
              <a:t>Arduino</a:t>
            </a:r>
            <a:r>
              <a:rPr lang="zh-CN" altLang="en-US" sz="1600" dirty="0" smtClean="0">
                <a:solidFill>
                  <a:srgbClr val="C5A37D"/>
                </a:solidFill>
              </a:rPr>
              <a:t>提供</a:t>
            </a:r>
            <a:r>
              <a:rPr lang="en-US" altLang="zh-CN" sz="1600" dirty="0" smtClean="0">
                <a:solidFill>
                  <a:srgbClr val="C5A37D"/>
                </a:solidFill>
              </a:rPr>
              <a:t>5V</a:t>
            </a:r>
            <a:r>
              <a:rPr lang="zh-CN" altLang="en-US" sz="1600" dirty="0" smtClean="0">
                <a:solidFill>
                  <a:srgbClr val="C5A37D"/>
                </a:solidFill>
              </a:rPr>
              <a:t>的电压。。 </a:t>
            </a:r>
            <a:r>
              <a:rPr lang="en-US" altLang="zh-CN" sz="1600" dirty="0" smtClean="0">
                <a:solidFill>
                  <a:srgbClr val="C5A37D"/>
                </a:solidFill>
              </a:rPr>
              <a:t>(</a:t>
            </a:r>
            <a:r>
              <a:rPr lang="zh-CN" altLang="en-US" sz="1600" dirty="0" smtClean="0">
                <a:solidFill>
                  <a:srgbClr val="C5A37D"/>
                </a:solidFill>
              </a:rPr>
              <a:t>这里主要说的是</a:t>
            </a:r>
            <a:r>
              <a:rPr lang="en-US" altLang="zh-CN" sz="1600" dirty="0" err="1" smtClean="0">
                <a:solidFill>
                  <a:srgbClr val="C5A37D"/>
                </a:solidFill>
              </a:rPr>
              <a:t>ArduinoUNo</a:t>
            </a:r>
            <a:r>
              <a:rPr lang="en-US" altLang="zh-CN" sz="1600" dirty="0" smtClean="0">
                <a:solidFill>
                  <a:srgbClr val="C5A37D"/>
                </a:solidFill>
              </a:rPr>
              <a:t>)</a:t>
            </a:r>
          </a:p>
          <a:p>
            <a:r>
              <a:rPr lang="en-US" altLang="zh-CN" sz="2000" b="1" dirty="0" smtClean="0">
                <a:solidFill>
                  <a:schemeClr val="accent2">
                    <a:lumMod val="60000"/>
                    <a:lumOff val="40000"/>
                  </a:schemeClr>
                </a:solidFill>
              </a:rPr>
              <a:t>2</a:t>
            </a:r>
            <a:r>
              <a:rPr lang="zh-CN" altLang="en-US" sz="2000" b="1" dirty="0" smtClean="0">
                <a:solidFill>
                  <a:schemeClr val="accent2">
                    <a:lumMod val="60000"/>
                    <a:lumOff val="40000"/>
                  </a:schemeClr>
                </a:solidFill>
              </a:rPr>
              <a:t>．串口</a:t>
            </a:r>
          </a:p>
          <a:p>
            <a:pPr indent="457200"/>
            <a:r>
              <a:rPr lang="zh-CN" altLang="en-US" sz="1600" dirty="0" smtClean="0">
                <a:solidFill>
                  <a:srgbClr val="C5A37D"/>
                </a:solidFill>
              </a:rPr>
              <a:t>要实现</a:t>
            </a:r>
            <a:r>
              <a:rPr lang="en-US" altLang="zh-CN" sz="1600" dirty="0" smtClean="0">
                <a:solidFill>
                  <a:srgbClr val="C5A37D"/>
                </a:solidFill>
              </a:rPr>
              <a:t>Pc</a:t>
            </a:r>
            <a:r>
              <a:rPr lang="zh-CN" altLang="en-US" sz="1600" dirty="0" smtClean="0">
                <a:solidFill>
                  <a:srgbClr val="C5A37D"/>
                </a:solidFill>
              </a:rPr>
              <a:t>或其他设备与</a:t>
            </a:r>
            <a:r>
              <a:rPr lang="en-US" altLang="zh-CN" sz="1600" dirty="0" err="1" smtClean="0">
                <a:solidFill>
                  <a:srgbClr val="C5A37D"/>
                </a:solidFill>
              </a:rPr>
              <a:t>Arduino</a:t>
            </a:r>
            <a:r>
              <a:rPr lang="zh-CN" altLang="en-US" sz="1600" dirty="0" smtClean="0">
                <a:solidFill>
                  <a:srgbClr val="C5A37D"/>
                </a:solidFill>
              </a:rPr>
              <a:t>之间的通信则需要使用串口。</a:t>
            </a:r>
            <a:r>
              <a:rPr lang="en-US" altLang="zh-CN" sz="1600" dirty="0" err="1" smtClean="0">
                <a:solidFill>
                  <a:srgbClr val="C5A37D"/>
                </a:solidFill>
              </a:rPr>
              <a:t>Arduino</a:t>
            </a:r>
            <a:r>
              <a:rPr lang="zh-CN" altLang="en-US" sz="1600" dirty="0" smtClean="0">
                <a:solidFill>
                  <a:srgbClr val="C5A37D"/>
                </a:solidFill>
              </a:rPr>
              <a:t>的串口</a:t>
            </a:r>
            <a:r>
              <a:rPr lang="en-US" altLang="zh-CN" sz="1600" dirty="0" smtClean="0">
                <a:solidFill>
                  <a:srgbClr val="C5A37D"/>
                </a:solidFill>
              </a:rPr>
              <a:t>USART(</a:t>
            </a:r>
            <a:r>
              <a:rPr lang="zh-CN" altLang="en-US" sz="1600" dirty="0" smtClean="0">
                <a:solidFill>
                  <a:srgbClr val="C5A37D"/>
                </a:solidFill>
              </a:rPr>
              <a:t>即</a:t>
            </a:r>
            <a:r>
              <a:rPr lang="en-US" altLang="zh-CN" sz="1600" dirty="0" smtClean="0">
                <a:solidFill>
                  <a:srgbClr val="C5A37D"/>
                </a:solidFill>
              </a:rPr>
              <a:t>Universal Synchronous</a:t>
            </a:r>
            <a:r>
              <a:rPr lang="zh-CN" altLang="en-US" sz="1600" dirty="0" smtClean="0">
                <a:solidFill>
                  <a:srgbClr val="C5A37D"/>
                </a:solidFill>
              </a:rPr>
              <a:t>／</a:t>
            </a:r>
            <a:r>
              <a:rPr lang="en-US" altLang="zh-CN" sz="1600" dirty="0" smtClean="0">
                <a:solidFill>
                  <a:srgbClr val="C5A37D"/>
                </a:solidFill>
              </a:rPr>
              <a:t>Asynchron0us/Receiver</a:t>
            </a:r>
            <a:r>
              <a:rPr lang="zh-CN" altLang="en-US" sz="1600" dirty="0" smtClean="0">
                <a:solidFill>
                  <a:srgbClr val="C5A37D"/>
                </a:solidFill>
              </a:rPr>
              <a:t>／</a:t>
            </a:r>
            <a:r>
              <a:rPr lang="en-US" altLang="zh-CN" sz="1600" dirty="0" smtClean="0">
                <a:solidFill>
                  <a:srgbClr val="C5A37D"/>
                </a:solidFill>
              </a:rPr>
              <a:t>Transmitter</a:t>
            </a:r>
            <a:r>
              <a:rPr lang="zh-CN" altLang="en-US" sz="1600" dirty="0" smtClean="0">
                <a:solidFill>
                  <a:srgbClr val="C5A37D"/>
                </a:solidFill>
              </a:rPr>
              <a:t>，通用同步／异步接收器／发送器 </a:t>
            </a:r>
            <a:r>
              <a:rPr lang="en-US" altLang="zh-CN" sz="1600" dirty="0" smtClean="0">
                <a:solidFill>
                  <a:srgbClr val="C5A37D"/>
                </a:solidFill>
              </a:rPr>
              <a:t>)</a:t>
            </a:r>
            <a:r>
              <a:rPr lang="zh-CN" altLang="en-US" sz="1600" dirty="0" smtClean="0">
                <a:solidFill>
                  <a:srgbClr val="C5A37D"/>
                </a:solidFill>
              </a:rPr>
              <a:t>通常与</a:t>
            </a:r>
            <a:r>
              <a:rPr lang="en-US" altLang="zh-CN" sz="1600" dirty="0" smtClean="0">
                <a:solidFill>
                  <a:srgbClr val="C5A37D"/>
                </a:solidFill>
              </a:rPr>
              <a:t>PC</a:t>
            </a:r>
            <a:r>
              <a:rPr lang="zh-CN" altLang="en-US" sz="1600" dirty="0" smtClean="0">
                <a:solidFill>
                  <a:srgbClr val="C5A37D"/>
                </a:solidFill>
              </a:rPr>
              <a:t>的</a:t>
            </a:r>
            <a:r>
              <a:rPr lang="en-US" altLang="zh-CN" sz="1600" dirty="0" smtClean="0">
                <a:solidFill>
                  <a:srgbClr val="C5A37D"/>
                </a:solidFill>
              </a:rPr>
              <a:t>Rs-232</a:t>
            </a:r>
            <a:r>
              <a:rPr lang="zh-CN" altLang="en-US" sz="1600" dirty="0" smtClean="0">
                <a:solidFill>
                  <a:srgbClr val="C5A37D"/>
                </a:solidFill>
              </a:rPr>
              <a:t>端口相连，它以预设的速率异步地在一条线上发送或接受数据。</a:t>
            </a:r>
          </a:p>
        </p:txBody>
      </p:sp>
    </p:spTree>
    <p:extLst>
      <p:ext uri="{BB962C8B-B14F-4D97-AF65-F5344CB8AC3E}">
        <p14:creationId xmlns:p14="http://schemas.microsoft.com/office/powerpoint/2010/main" val="341457161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188</TotalTime>
  <Words>2273</Words>
  <Application>Microsoft Office PowerPoint</Application>
  <PresentationFormat>全屏显示(4:3)</PresentationFormat>
  <Paragraphs>121</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龙腾四海</vt:lpstr>
      <vt:lpstr>计算机系统基础</vt:lpstr>
      <vt:lpstr>第一章   计算机系统组成及其工作原理</vt:lpstr>
      <vt:lpstr>1.1   计算机概述</vt:lpstr>
      <vt:lpstr>PowerPoint 演示文稿</vt:lpstr>
      <vt:lpstr>1.2.3 计算机软件系统</vt:lpstr>
      <vt:lpstr>PowerPoint 演示文稿</vt:lpstr>
      <vt:lpstr>第二章 初识指针</vt:lpstr>
      <vt:lpstr>PowerPoint 演示文稿</vt:lpstr>
      <vt:lpstr>第三章   对Arduino的认识</vt:lpstr>
      <vt:lpstr>PowerPoint 演示文稿</vt:lpstr>
      <vt:lpstr>PowerPoint 演示文稿</vt:lpstr>
      <vt:lpstr>PowerPoint 演示文稿</vt:lpstr>
      <vt:lpstr>致谢</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计算机系统基础</dc:title>
  <dc:creator>Administrator</dc:creator>
  <cp:lastModifiedBy>Administrator</cp:lastModifiedBy>
  <cp:revision>18</cp:revision>
  <dcterms:created xsi:type="dcterms:W3CDTF">2016-12-22T09:37:26Z</dcterms:created>
  <dcterms:modified xsi:type="dcterms:W3CDTF">2016-12-22T12:45:36Z</dcterms:modified>
</cp:coreProperties>
</file>