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230" autoAdjust="0"/>
    <p:restoredTop sz="94660"/>
  </p:normalViewPr>
  <p:slideViewPr>
    <p:cSldViewPr>
      <p:cViewPr>
        <p:scale>
          <a:sx n="93" d="100"/>
          <a:sy n="93" d="100"/>
        </p:scale>
        <p:origin x="-870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32380" cy="68623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12160" y="5373216"/>
            <a:ext cx="2912368" cy="8416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行楷" pitchFamily="2" charset="-122"/>
                <a:ea typeface="华文行楷" pitchFamily="2" charset="-122"/>
              </a:rPr>
              <a:t>敖婷</a:t>
            </a:r>
            <a:endParaRPr lang="en-US" altLang="zh-CN" b="1" dirty="0" smtClean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行楷" pitchFamily="2" charset="-122"/>
              <a:ea typeface="华文行楷" pitchFamily="2" charset="-122"/>
            </a:endParaRPr>
          </a:p>
          <a:p>
            <a:pPr algn="l"/>
            <a:r>
              <a:rPr lang="en-US" altLang="zh-CN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行楷" pitchFamily="2" charset="-122"/>
                <a:ea typeface="华文行楷" pitchFamily="2" charset="-122"/>
              </a:rPr>
              <a:t>20151104681</a:t>
            </a:r>
          </a:p>
        </p:txBody>
      </p:sp>
      <p:sp>
        <p:nvSpPr>
          <p:cNvPr id="4" name="矩形 3"/>
          <p:cNvSpPr/>
          <p:nvPr/>
        </p:nvSpPr>
        <p:spPr>
          <a:xfrm>
            <a:off x="1001151" y="2204864"/>
            <a:ext cx="7141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 w="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华文行楷" pitchFamily="2" charset="-122"/>
                <a:ea typeface="华文行楷" pitchFamily="2" charset="-122"/>
              </a:rPr>
              <a:t>计算机系统基础的认识</a:t>
            </a:r>
            <a:endParaRPr lang="zh-CN" altLang="en-US" sz="5400" b="1" cap="all" spc="0" dirty="0">
              <a:ln w="0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6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" y="-12245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latin typeface="方正舒体" pitchFamily="2" charset="-122"/>
                <a:ea typeface="方正舒体" pitchFamily="2" charset="-122"/>
              </a:rPr>
              <a:t>指针与数组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指针与数组有着很密切的联系。指针是保存数据的地址，任何存入指针变量的数据都会被当作地址来处理，指针可以用间接访问操作符（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*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）访问，一般用于动态数据结构。而数组是用来保存数据的，通常用于存储固定数目且数据类型相同的元素。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1134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036497" cy="67773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方正舒体" pitchFamily="2" charset="-122"/>
                <a:ea typeface="方正舒体" pitchFamily="2" charset="-122"/>
              </a:rPr>
              <a:t>指针与链表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链表是一种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非连续、非顺序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的存储结构，由一系列结点构成。每一个结点中除了存储应用数据以为还要存储下一个结点的地址，如此便形成了一个链式的存储结构。对于一个链表来说，链表的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头指针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非常重要，只要知道链表头指针，就可以通过头指针访问链表中的所有结点。一旦头指针丢失将造成灾难性后果，将无法找到链表的头结点。另外，链表执行插入和删除操作十分方便，修改指针即可，不需要移动大量元素。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7830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04734" cy="68133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舒体" pitchFamily="2" charset="-122"/>
                <a:ea typeface="方正舒体" pitchFamily="2" charset="-122"/>
              </a:rPr>
              <a:t>学习心得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rPr>
              <a:t>指针是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rPr>
              <a:t>C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rPr>
              <a:t>语言的精华，是一把双刃剑，锋利无比，而用不好会带来很严重的危害。通过指针可以直接使用指针所指地址空间的变量或函数，指针赋予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rPr>
              <a:t>C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rPr>
              <a:t>语言强大的编程自由度与计算机底层控制能力。只有学会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rPr>
              <a:t>C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rPr>
              <a:t>语言的指针并熟练掌握，才算真正学会了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rPr>
              <a:t>C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rPr>
              <a:t>语言。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5" name="图片 4" descr="6dceb033gw1fap6x3cay3j207p0b4glg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082" y="5429240"/>
            <a:ext cx="1428760" cy="14287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5537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6" y="0"/>
            <a:ext cx="9293552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3.Arudino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系统的认识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  <a:hlinkClick r:id="rId3" action="ppaction://hlinksldjump"/>
              </a:rPr>
              <a:t>3.1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hlinkClick r:id="rId3" action="ppaction://hlinksldjump"/>
              </a:rPr>
              <a:t>概念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  <a:hlinkClick r:id="rId4" action="ppaction://hlinksldjump"/>
              </a:rPr>
              <a:t>3.2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hlinkClick r:id="rId4" action="ppaction://hlinksldjump"/>
              </a:rPr>
              <a:t>特点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  <a:hlinkClick r:id="rId5" action="ppaction://hlinksldjump"/>
              </a:rPr>
              <a:t>3.3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hlinkClick r:id="rId5" action="ppaction://hlinksldjump"/>
              </a:rPr>
              <a:t>学习心得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57590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4c4603608f71.jpg_6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舒体" pitchFamily="2" charset="-122"/>
                <a:ea typeface="方正舒体" pitchFamily="2" charset="-122"/>
              </a:rPr>
              <a:t>概念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华文行楷" pitchFamily="2" charset="-122"/>
                <a:ea typeface="华文行楷" pitchFamily="2" charset="-122"/>
              </a:rPr>
              <a:t>Arduino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华文行楷" pitchFamily="2" charset="-122"/>
                <a:ea typeface="华文行楷" pitchFamily="2" charset="-122"/>
              </a:rPr>
              <a:t>是目前较为流行的电子互动平台，基于单片机系统开发，具有使用简单、功能多样、价格低廉等优点，广泛地应用于电子系统设计和互动产品开发方面。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98992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10518224704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方正舒体" pitchFamily="2" charset="-122"/>
                <a:ea typeface="方正舒体" pitchFamily="2" charset="-122"/>
              </a:rPr>
              <a:t>特点</a:t>
            </a:r>
            <a:endParaRPr lang="zh-CN" altLang="en-US" sz="3200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301038" cy="4929222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）</a:t>
            </a:r>
            <a:r>
              <a:rPr lang="zh-CN" altLang="en-US" sz="1800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开放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源代码的电路图设计。程序开发接口免费下载， 也可依需求自己修改。 </a:t>
            </a:r>
          </a:p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）使用低价格的微处理控制器（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ATmega8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或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ATmega128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）。可以采用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USB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接口供电，不需外接电源，也可以使用外部输入。</a:t>
            </a:r>
          </a:p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）支持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ISP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线上烧入器。</a:t>
            </a:r>
            <a:endParaRPr lang="en-US" altLang="zh-CN" sz="18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）可依据官方提供的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PCB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和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SCH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电路图，简化</a:t>
            </a:r>
            <a:r>
              <a:rPr lang="en-US" sz="1800" dirty="0" err="1" smtClean="0">
                <a:latin typeface="华文行楷" pitchFamily="2" charset="-122"/>
                <a:ea typeface="华文行楷" pitchFamily="2" charset="-122"/>
              </a:rPr>
              <a:t>Arduino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模组，完成独立运作的微处理控制。 </a:t>
            </a:r>
          </a:p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5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）可简单地</a:t>
            </a:r>
            <a:r>
              <a:rPr lang="zh-CN" altLang="en-US" sz="1800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与传感器，各式各样的电子元件连接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，如红外线、超音波、热敏电阻、光敏电阻、伺服马达等。</a:t>
            </a:r>
          </a:p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6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）支持多样的互动程序，如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Flash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，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Max/MSP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，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VVVV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，</a:t>
            </a:r>
            <a:r>
              <a:rPr lang="en-US" sz="1800" dirty="0" err="1" smtClean="0">
                <a:latin typeface="华文行楷" pitchFamily="2" charset="-122"/>
                <a:ea typeface="华文行楷" pitchFamily="2" charset="-122"/>
              </a:rPr>
              <a:t>PureData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，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C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，</a:t>
            </a:r>
            <a:r>
              <a:rPr lang="en-US" sz="1800" dirty="0" err="1" smtClean="0">
                <a:latin typeface="华文行楷" pitchFamily="2" charset="-122"/>
                <a:ea typeface="华文行楷" pitchFamily="2" charset="-122"/>
              </a:rPr>
              <a:t>Processin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等。使用低价格的微处理控制器。 </a:t>
            </a:r>
          </a:p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7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）应用方面，利用</a:t>
            </a:r>
            <a:r>
              <a:rPr lang="en-US" sz="1800" dirty="0" err="1" smtClean="0">
                <a:latin typeface="华文行楷" pitchFamily="2" charset="-122"/>
                <a:ea typeface="华文行楷" pitchFamily="2" charset="-122"/>
              </a:rPr>
              <a:t>Arduino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，突破以往只能使用鼠标、键盘、</a:t>
            </a:r>
            <a:r>
              <a:rPr lang="en-US" sz="1800" dirty="0" smtClean="0">
                <a:latin typeface="华文行楷" pitchFamily="2" charset="-122"/>
                <a:ea typeface="华文行楷" pitchFamily="2" charset="-122"/>
              </a:rPr>
              <a:t>CCD</a:t>
            </a:r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等输入的装置的互动内容，可以更简单地达成单人或多人游戏互动。</a:t>
            </a:r>
            <a:endParaRPr lang="zh-CN" altLang="en-US" sz="1800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3305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4347896332471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方正舒体" pitchFamily="2" charset="-122"/>
                <a:ea typeface="方正舒体" pitchFamily="2" charset="-122"/>
              </a:rPr>
              <a:t>学习心得</a:t>
            </a:r>
            <a:endParaRPr lang="zh-CN" altLang="en-US" sz="3200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华文新魏" pitchFamily="2" charset="-122"/>
                <a:ea typeface="华文新魏" pitchFamily="2" charset="-122"/>
              </a:rPr>
              <a:t>Arduino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是一款便捷灵活、方便上手的开源硬件产品。能通过各种各样的传感器来感知环境，通过控制灯光、马达和其他装置来反馈、影响环境。它只是简单而实用的函数，而且具有简便的编程环境，极大的自由度，可拓展性能很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88853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105182313437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5213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总结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计算机系统由硬件和软件两部分组成，能够超越地理界限，借助网络，共享信息与资源。计算机的五大部件运算器，控制器，输入系统，输出系统，存储器在控制器的统一指挥下有序工作，协调运行。</a:t>
            </a: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指针是</a:t>
            </a:r>
            <a:r>
              <a:rPr lang="en-US" dirty="0" smtClean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语言的精华，只有学好了指针才算真正学习了</a:t>
            </a:r>
            <a:r>
              <a:rPr lang="en-US" dirty="0" smtClean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语言，赋予</a:t>
            </a:r>
            <a:r>
              <a:rPr lang="en-US" dirty="0" smtClean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语言强大的编程自由度与计算机底层控制能力。使程序变得更加简便。</a:t>
            </a:r>
          </a:p>
          <a:p>
            <a:r>
              <a:rPr lang="en-US" dirty="0" err="1" smtClean="0">
                <a:latin typeface="华文新魏" pitchFamily="2" charset="-122"/>
                <a:ea typeface="华文新魏" pitchFamily="2" charset="-122"/>
              </a:rPr>
              <a:t>Arduino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系统具有简便的编程环境，能通过编程控制各种各样的传感器去感知环境。</a:t>
            </a: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计算机已经渗透到社会的每一个角落，未来的计算机将发挥更大的作用，计算机技术也将带动各行各业的迅猛发展，为共同推动人类社会的进步做出贡献。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3910334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41209171338_jS5Q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215468" cy="6858001"/>
          </a:xfrm>
          <a:prstGeom prst="rect">
            <a:avLst/>
          </a:prstGeom>
        </p:spPr>
      </p:pic>
      <p:pic>
        <p:nvPicPr>
          <p:cNvPr id="6" name="图片 5" descr="07e2a2e16ab41a26f2b7da271681364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1357298"/>
            <a:ext cx="5238750" cy="381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74" y="3786190"/>
            <a:ext cx="3883606" cy="2842754"/>
          </a:xfrm>
        </p:spPr>
      </p:pic>
    </p:spTree>
    <p:extLst>
      <p:ext uri="{BB962C8B-B14F-4D97-AF65-F5344CB8AC3E}">
        <p14:creationId xmlns="" xmlns:p14="http://schemas.microsoft.com/office/powerpoint/2010/main" val="2581942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35"/>
            <a:ext cx="9143999" cy="67233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78076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</a:t>
            </a:r>
            <a:r>
              <a:rPr lang="en-US" altLang="zh-CN" sz="4000" dirty="0" smtClean="0">
                <a:latin typeface="+mj-lt"/>
                <a:hlinkClick r:id="rId3" action="ppaction://hlinksldjump"/>
              </a:rPr>
              <a:t>1. </a:t>
            </a: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  <a:hlinkClick r:id="rId3" action="ppaction://hlinksldjump"/>
              </a:rPr>
              <a:t>计算机系统的认识</a:t>
            </a:r>
            <a:endParaRPr lang="en-US" altLang="zh-CN" sz="4000" dirty="0" smtClean="0">
              <a:latin typeface="华文行楷" pitchFamily="2" charset="-122"/>
              <a:ea typeface="华文行楷" pitchFamily="2" charset="-122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+mj-lt"/>
                <a:ea typeface="华文行楷" pitchFamily="2" charset="-122"/>
              </a:rPr>
              <a:t>              </a:t>
            </a:r>
            <a:r>
              <a:rPr lang="en-US" altLang="zh-CN" sz="4000" dirty="0" smtClean="0">
                <a:latin typeface="+mj-lt"/>
                <a:ea typeface="华文行楷" pitchFamily="2" charset="-122"/>
                <a:hlinkClick r:id="rId4" action="ppaction://hlinksldjump"/>
              </a:rPr>
              <a:t>2.  </a:t>
            </a:r>
            <a:r>
              <a:rPr lang="en-US" altLang="zh-CN" sz="4000" dirty="0" smtClean="0">
                <a:latin typeface="华文行楷" pitchFamily="2" charset="-122"/>
                <a:ea typeface="华文行楷" pitchFamily="2" charset="-122"/>
                <a:hlinkClick r:id="rId4" action="ppaction://hlinksldjump"/>
              </a:rPr>
              <a:t>C</a:t>
            </a: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  <a:hlinkClick r:id="rId4" action="ppaction://hlinksldjump"/>
              </a:rPr>
              <a:t>语言指针</a:t>
            </a:r>
            <a:endParaRPr lang="en-US" altLang="zh-CN" sz="4000" dirty="0" smtClean="0">
              <a:latin typeface="华文行楷" pitchFamily="2" charset="-122"/>
              <a:ea typeface="华文行楷" pitchFamily="2" charset="-122"/>
            </a:endParaRPr>
          </a:p>
          <a:p>
            <a:pPr marL="0" indent="0">
              <a:buNone/>
            </a:pPr>
            <a:r>
              <a:rPr lang="en-US" altLang="zh-CN" sz="4000" dirty="0" smtClean="0"/>
              <a:t>              </a:t>
            </a:r>
            <a:r>
              <a:rPr lang="en-US" altLang="zh-CN" sz="4000" dirty="0" smtClean="0">
                <a:latin typeface="+mj-lt"/>
                <a:hlinkClick r:id="rId5" action="ppaction://hlinksldjump"/>
              </a:rPr>
              <a:t>3.</a:t>
            </a:r>
            <a:r>
              <a:rPr lang="en-US" altLang="zh-CN" sz="4000" dirty="0" smtClean="0">
                <a:latin typeface="华文行楷" pitchFamily="2" charset="-122"/>
                <a:ea typeface="华文行楷" pitchFamily="2" charset="-122"/>
                <a:hlinkClick r:id="rId5" action="ppaction://hlinksldjump"/>
              </a:rPr>
              <a:t>Arduino</a:t>
            </a: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  <a:hlinkClick r:id="rId5" action="ppaction://hlinksldjump"/>
              </a:rPr>
              <a:t>系统的认识</a:t>
            </a:r>
            <a:endParaRPr lang="zh-CN" altLang="en-US" sz="40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12575"/>
            <a:ext cx="611560" cy="4506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45695"/>
            <a:ext cx="611560" cy="4506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07" y="3725329"/>
            <a:ext cx="615798" cy="453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4667548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1.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计算机系统基础的认识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  <a:hlinkClick r:id="rId3" action="ppaction://hlinksldjump"/>
              </a:rPr>
              <a:t>1.1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hlinkClick r:id="rId3" action="ppaction://hlinksldjump"/>
              </a:rPr>
              <a:t>组成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  <a:hlinkClick r:id="rId4" action="ppaction://hlinksldjump"/>
              </a:rPr>
              <a:t>1.2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hlinkClick r:id="rId4" action="ppaction://hlinksldjump"/>
              </a:rPr>
              <a:t>特点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  <a:hlinkClick r:id="rId5" action="ppaction://hlinksldjump"/>
              </a:rPr>
              <a:t>1.3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hlinkClick r:id="rId5" action="ppaction://hlinksldjump"/>
              </a:rPr>
              <a:t>各部件如何协调运行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  <a:hlinkClick r:id="rId6" action="ppaction://hlinksldjump"/>
              </a:rPr>
              <a:t>1.4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hlinkClick r:id="rId6" action="ppaction://hlinksldjump"/>
              </a:rPr>
              <a:t>发展趋势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96013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69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9412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accent3">
                    <a:lumMod val="50000"/>
                  </a:schemeClr>
                </a:solidFill>
                <a:latin typeface="方正舒体" pitchFamily="2" charset="-122"/>
                <a:ea typeface="方正舒体" pitchFamily="2" charset="-122"/>
              </a:rPr>
              <a:t>计算机系统的组成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100" dirty="0" smtClean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zh-CN" sz="2100" dirty="0" smtClean="0">
                <a:latin typeface="华文新魏" pitchFamily="2" charset="-122"/>
                <a:ea typeface="华文新魏" pitchFamily="2" charset="-122"/>
              </a:rPr>
              <a:t>系统软件</a:t>
            </a:r>
            <a:r>
              <a:rPr lang="zh-CN" altLang="zh-CN" sz="2100" dirty="0">
                <a:latin typeface="华文新魏" pitchFamily="2" charset="-122"/>
                <a:ea typeface="华文新魏" pitchFamily="2" charset="-122"/>
              </a:rPr>
              <a:t>是使用和管理计算机的软件，系统软件由编译程序，操作系统，系统工具软件构成。操作系统负责管理系统的各种资源，控制程序的执行；编译程序把编译人员用高级语言书写的程序翻译成与之等价的，可执行的低级语言程序。应用软件是专为某一应用编制的软件，常见的应用软件有</a:t>
            </a:r>
            <a:r>
              <a:rPr lang="en-US" altLang="zh-CN" sz="2100" dirty="0"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zh-CN" sz="2100" dirty="0">
                <a:latin typeface="华文新魏" pitchFamily="2" charset="-122"/>
                <a:ea typeface="华文新魏" pitchFamily="2" charset="-122"/>
              </a:rPr>
              <a:t>辅助教学软件</a:t>
            </a:r>
            <a:r>
              <a:rPr lang="en-US" altLang="zh-CN" sz="2100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zh-CN" sz="2100" dirty="0">
                <a:latin typeface="华文新魏" pitchFamily="2" charset="-122"/>
                <a:ea typeface="华文新魏" pitchFamily="2" charset="-122"/>
              </a:rPr>
              <a:t>辅助设计软件</a:t>
            </a:r>
            <a:r>
              <a:rPr lang="en-US" altLang="zh-CN" sz="2100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zh-CN" sz="2100" dirty="0">
                <a:latin typeface="华文新魏" pitchFamily="2" charset="-122"/>
                <a:ea typeface="华文新魏" pitchFamily="2" charset="-122"/>
              </a:rPr>
              <a:t>文字处理软件</a:t>
            </a:r>
            <a:r>
              <a:rPr lang="en-US" altLang="zh-CN" sz="2100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zh-CN" sz="2100" dirty="0">
                <a:latin typeface="华文新魏" pitchFamily="2" charset="-122"/>
                <a:ea typeface="华文新魏" pitchFamily="2" charset="-122"/>
              </a:rPr>
              <a:t>信息管理软件和自动控制软件</a:t>
            </a:r>
            <a:r>
              <a:rPr lang="zh-CN" altLang="zh-CN" sz="2100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100" dirty="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7" name="图片 6" descr="f603918fa0ec08fa99074e5459ee3d6d55fbda3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3500438"/>
            <a:ext cx="3670958" cy="32147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2126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方正舒体" pitchFamily="2" charset="-122"/>
                <a:ea typeface="方正舒体" pitchFamily="2" charset="-122"/>
              </a:rPr>
              <a:t>计算机系统的特点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华文行楷" pitchFamily="2" charset="-122"/>
                <a:ea typeface="华文行楷" pitchFamily="2" charset="-122"/>
              </a:rPr>
              <a:t>计算机系统的特点是能进行</a:t>
            </a:r>
            <a:r>
              <a:rPr lang="zh-CN" altLang="zh-CN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精确</a:t>
            </a:r>
            <a:r>
              <a:rPr lang="zh-CN" altLang="zh-CN" dirty="0">
                <a:latin typeface="华文行楷" pitchFamily="2" charset="-122"/>
                <a:ea typeface="华文行楷" pitchFamily="2" charset="-122"/>
              </a:rPr>
              <a:t>、</a:t>
            </a:r>
            <a:r>
              <a:rPr lang="zh-CN" altLang="zh-CN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快速</a:t>
            </a:r>
            <a:r>
              <a:rPr lang="zh-CN" altLang="zh-CN" dirty="0">
                <a:latin typeface="华文行楷" pitchFamily="2" charset="-122"/>
                <a:ea typeface="华文行楷" pitchFamily="2" charset="-122"/>
              </a:rPr>
              <a:t>的计算和判断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zh-CN" dirty="0">
                <a:latin typeface="华文行楷" pitchFamily="2" charset="-122"/>
                <a:ea typeface="华文行楷" pitchFamily="2" charset="-122"/>
              </a:rPr>
              <a:t>且</a:t>
            </a:r>
            <a:r>
              <a:rPr lang="zh-CN" altLang="zh-CN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通用性好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zh-CN" dirty="0">
                <a:latin typeface="华文行楷" pitchFamily="2" charset="-122"/>
                <a:ea typeface="华文行楷" pitchFamily="2" charset="-122"/>
              </a:rPr>
              <a:t>使用</a:t>
            </a:r>
            <a:r>
              <a:rPr lang="zh-CN" altLang="zh-CN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简便</a:t>
            </a:r>
            <a:r>
              <a:rPr lang="zh-CN" altLang="zh-CN" dirty="0">
                <a:latin typeface="华文行楷" pitchFamily="2" charset="-122"/>
                <a:ea typeface="华文行楷" pitchFamily="2" charset="-122"/>
              </a:rPr>
              <a:t>，还能</a:t>
            </a:r>
            <a:r>
              <a:rPr lang="zh-CN" altLang="zh-CN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联成网络</a:t>
            </a:r>
            <a:r>
              <a:rPr lang="zh-CN" altLang="zh-CN" dirty="0">
                <a:latin typeface="华文行楷" pitchFamily="2" charset="-122"/>
                <a:ea typeface="华文行楷" pitchFamily="2" charset="-122"/>
              </a:rPr>
              <a:t>。几乎一切复杂的计算，都可用通过计算机运算来实现。且计算机可以判别不同情况，做出不同的处理，所以可以用在很多领域。计算机系统能够超越地理界限，借助网络，共享信息与资源。</a:t>
            </a:r>
          </a:p>
        </p:txBody>
      </p:sp>
    </p:spTree>
    <p:extLst>
      <p:ext uri="{BB962C8B-B14F-4D97-AF65-F5344CB8AC3E}">
        <p14:creationId xmlns="" xmlns:p14="http://schemas.microsoft.com/office/powerpoint/2010/main" val="797060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方正舒体" pitchFamily="2" charset="-122"/>
                <a:ea typeface="方正舒体" pitchFamily="2" charset="-122"/>
              </a:rPr>
              <a:t>各部件如何协调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方正舒体" pitchFamily="2" charset="-122"/>
                <a:ea typeface="方正舒体" pitchFamily="2" charset="-122"/>
              </a:rPr>
              <a:t>运行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执行一个指令，是把数据存入存储器，控制器在分析指令的时候，形成一系列控制信号，通知相关部件，并指挥相关部件执行一些列行为，最终实现把</a:t>
            </a:r>
            <a:r>
              <a:rPr lang="en-US" sz="2000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某寄存器中数据存入存储器。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19872" y="1556792"/>
            <a:ext cx="1080120" cy="5040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869922" y="2060848"/>
            <a:ext cx="180020" cy="43204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419872" y="2492896"/>
            <a:ext cx="1080120" cy="5040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运算器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3869922" y="3014843"/>
            <a:ext cx="180020" cy="36004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19872" y="3374883"/>
            <a:ext cx="1080120" cy="48616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存储器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462181" y="3374882"/>
            <a:ext cx="1008112" cy="48616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输入设备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2483768" y="3506411"/>
            <a:ext cx="936104" cy="24308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499992" y="3506410"/>
            <a:ext cx="864096" cy="24308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376318" y="3374883"/>
            <a:ext cx="1008112" cy="4861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输出设备</a:t>
            </a:r>
            <a:endParaRPr lang="zh-CN" altLang="en-US" dirty="0"/>
          </a:p>
        </p:txBody>
      </p:sp>
      <p:sp>
        <p:nvSpPr>
          <p:cNvPr id="18" name="云形标注 17"/>
          <p:cNvSpPr/>
          <p:nvPr/>
        </p:nvSpPr>
        <p:spPr>
          <a:xfrm rot="7200000">
            <a:off x="3987235" y="3980760"/>
            <a:ext cx="1512168" cy="936104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决策依据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5250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" y="0"/>
            <a:ext cx="9113978" cy="68354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  <a:latin typeface="方正舒体" pitchFamily="2" charset="-122"/>
                <a:ea typeface="方正舒体" pitchFamily="2" charset="-122"/>
              </a:rPr>
              <a:t>发展趋势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方正舒体" pitchFamily="2" charset="-122"/>
              <a:ea typeface="方正舒体" pitchFamily="2" charset="-122"/>
            </a:endParaRPr>
          </a:p>
        </p:txBody>
      </p:sp>
      <p:pic>
        <p:nvPicPr>
          <p:cNvPr id="6" name="图片 5" descr="6dceb033gw1fap6x3cay3j207p0b4glg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958" y="5643560"/>
            <a:ext cx="1214440" cy="121444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随着物联网业务量的增加，对数据存储和计算量的需求将带来对“</a:t>
            </a: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云计算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”能力的要求。云计算是基于互联网的相关服务的增加、使用和交付模式，通常涉及通过互联网来提供动态易扩展且经常是虚拟化的资源。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它意味着计算能力也可以作为一种商品进行流通，就像煤气、水电一样，取用方便，费用低廉。最大的不同在于，它是通过</a:t>
            </a: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互联网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进行传输的。未来必定是更加智能化，无线网络化，它和电视，手机，相机、平板，甚至冰箱、空调等趋于一体，可以代替银行卡，公交卡，身份证等，消息存储在</a:t>
            </a: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云端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。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6073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2.C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语言指针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  <a:hlinkClick r:id="rId3" action="ppaction://hlinksldjump"/>
              </a:rPr>
              <a:t>2.1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hlinkClick r:id="rId3" action="ppaction://hlinksldjump"/>
              </a:rPr>
              <a:t>概念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  <a:hlinkClick r:id="rId4" action="ppaction://hlinksldjump"/>
              </a:rPr>
              <a:t>2.2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hlinkClick r:id="rId4" action="ppaction://hlinksldjump"/>
              </a:rPr>
              <a:t>指针与数组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  <a:hlinkClick r:id="rId5" action="ppaction://hlinksldjump"/>
              </a:rPr>
              <a:t>2.3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hlinkClick r:id="rId5" action="ppaction://hlinksldjump"/>
              </a:rPr>
              <a:t>指针与链表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  <a:hlinkClick r:id="rId6" action="ppaction://hlinksldjump"/>
              </a:rPr>
              <a:t>2.4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hlinkClick r:id="rId6" action="ppaction://hlinksldjump"/>
              </a:rPr>
              <a:t>学习心得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00788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1890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方正舒体" pitchFamily="2" charset="-122"/>
                <a:ea typeface="方正舒体" pitchFamily="2" charset="-122"/>
              </a:rPr>
              <a:t>概念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华文行楷" pitchFamily="2" charset="-122"/>
                <a:ea typeface="华文行楷" pitchFamily="2" charset="-122"/>
              </a:rPr>
              <a:t>指针变量简称指针，其实它也是变量，只不过里面存放的内容是一个地址，这个地址指向另外一个变量。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0747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1167</Words>
  <Application>Microsoft Office PowerPoint</Application>
  <PresentationFormat>全屏显示(4:3)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1.计算机系统基础的认识</vt:lpstr>
      <vt:lpstr>计算机系统的组成</vt:lpstr>
      <vt:lpstr>计算机系统的特点</vt:lpstr>
      <vt:lpstr>各部件如何协调运行</vt:lpstr>
      <vt:lpstr>发展趋势</vt:lpstr>
      <vt:lpstr>2.C语言指针</vt:lpstr>
      <vt:lpstr>概念</vt:lpstr>
      <vt:lpstr>指针与数组</vt:lpstr>
      <vt:lpstr>指针与链表</vt:lpstr>
      <vt:lpstr>学习心得</vt:lpstr>
      <vt:lpstr>3.Arudino系统的认识</vt:lpstr>
      <vt:lpstr>概念</vt:lpstr>
      <vt:lpstr>特点</vt:lpstr>
      <vt:lpstr>学习心得</vt:lpstr>
      <vt:lpstr>总结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jszx</dc:creator>
  <cp:lastModifiedBy>lenovo</cp:lastModifiedBy>
  <cp:revision>35</cp:revision>
  <dcterms:created xsi:type="dcterms:W3CDTF">2016-12-16T08:32:56Z</dcterms:created>
  <dcterms:modified xsi:type="dcterms:W3CDTF">2016-12-23T06:41:22Z</dcterms:modified>
</cp:coreProperties>
</file>