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3DBC5EA-9A80-4F8E-AC28-08EE14ADC0BE}">
          <p14:sldIdLst>
            <p14:sldId id="256"/>
            <p14:sldId id="257"/>
            <p14:sldId id="258"/>
            <p14:sldId id="259"/>
            <p14:sldId id="260"/>
            <p14:sldId id="261"/>
            <p14:sldId id="262"/>
            <p14:sldId id="263"/>
            <p14:sldId id="264"/>
            <p14:sldId id="265"/>
            <p14:sldId id="266"/>
            <p14:sldId id="267"/>
            <p14:sldId id="268"/>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135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DEB2CE2B-03A1-4F75-B1FE-60ABD1D162BE}" type="datetimeFigureOut">
              <a:rPr lang="zh-CN" altLang="en-US" smtClean="0"/>
              <a:t>2016/12/22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434DCB-BEA7-4D2B-A17B-5F603048836D}" type="slidenum">
              <a:rPr lang="zh-CN" altLang="en-US" smtClean="0"/>
              <a:t>‹#›</a:t>
            </a:fld>
            <a:endParaRPr lang="zh-CN"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u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DEB2CE2B-03A1-4F75-B1FE-60ABD1D162BE}" type="datetimeFigureOut">
              <a:rPr lang="zh-CN" altLang="en-US" smtClean="0"/>
              <a:t>2016/12/22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434DCB-BEA7-4D2B-A17B-5F603048836D}" type="slidenum">
              <a:rPr lang="zh-CN" altLang="en-US" smtClean="0"/>
              <a:t>‹#›</a:t>
            </a:fld>
            <a:endParaRPr lang="zh-CN" altLang="en-US"/>
          </a:p>
        </p:txBody>
      </p:sp>
    </p:spTree>
  </p:cSld>
  <p:clrMapOvr>
    <a:masterClrMapping/>
  </p:clrMapOvr>
  <p:transition>
    <p:cut/>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EB2CE2B-03A1-4F75-B1FE-60ABD1D162BE}" type="datetimeFigureOut">
              <a:rPr lang="zh-CN" altLang="en-US" smtClean="0"/>
              <a:t>2016/12/22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434DCB-BEA7-4D2B-A17B-5F603048836D}" type="slidenum">
              <a:rPr lang="zh-CN" altLang="en-US" smtClean="0"/>
              <a:t>‹#›</a:t>
            </a:fld>
            <a:endParaRPr lang="zh-CN" altLang="en-US"/>
          </a:p>
        </p:txBody>
      </p:sp>
    </p:spTree>
  </p:cSld>
  <p:clrMapOvr>
    <a:masterClrMapping/>
  </p:clrMapOvr>
  <p:transition>
    <p:cu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DEB2CE2B-03A1-4F75-B1FE-60ABD1D162BE}" type="datetimeFigureOut">
              <a:rPr lang="zh-CN" altLang="en-US" smtClean="0"/>
              <a:t>2016/12/22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434DCB-BEA7-4D2B-A17B-5F603048836D}" type="slidenum">
              <a:rPr lang="zh-CN" altLang="en-US" smtClean="0"/>
              <a:t>‹#›</a:t>
            </a:fld>
            <a:endParaRPr lang="zh-CN" altLang="en-US"/>
          </a:p>
        </p:txBody>
      </p:sp>
    </p:spTree>
  </p:cSld>
  <p:clrMapOvr>
    <a:masterClrMapping/>
  </p:clrMapOvr>
  <p:transition>
    <p:cu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EB2CE2B-03A1-4F75-B1FE-60ABD1D162BE}" type="datetimeFigureOut">
              <a:rPr lang="zh-CN" altLang="en-US" smtClean="0"/>
              <a:t>2016/12/22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434DCB-BEA7-4D2B-A17B-5F603048836D}" type="slidenum">
              <a:rPr lang="zh-CN" altLang="en-US" smtClean="0"/>
              <a:t>‹#›</a:t>
            </a:fld>
            <a:endParaRPr lang="zh-CN"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u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EB2CE2B-03A1-4F75-B1FE-60ABD1D162BE}" type="datetimeFigureOut">
              <a:rPr lang="zh-CN" altLang="en-US" smtClean="0"/>
              <a:t>2016/12/22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3434DCB-BEA7-4D2B-A17B-5F603048836D}" type="slidenum">
              <a:rPr lang="zh-CN" altLang="en-US" smtClean="0"/>
              <a:t>‹#›</a:t>
            </a:fld>
            <a:endParaRPr lang="zh-CN" altLang="en-US"/>
          </a:p>
        </p:txBody>
      </p:sp>
    </p:spTree>
  </p:cSld>
  <p:clrMapOvr>
    <a:masterClrMapping/>
  </p:clrMapOvr>
  <p:transition>
    <p:cut/>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EB2CE2B-03A1-4F75-B1FE-60ABD1D162BE}" type="datetimeFigureOut">
              <a:rPr lang="zh-CN" altLang="en-US" smtClean="0"/>
              <a:t>2016/12/22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3434DCB-BEA7-4D2B-A17B-5F603048836D}" type="slidenum">
              <a:rPr lang="zh-CN" altLang="en-US" smtClean="0"/>
              <a:t>‹#›</a:t>
            </a:fld>
            <a:endParaRPr lang="zh-CN"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ut/>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DEB2CE2B-03A1-4F75-B1FE-60ABD1D162BE}" type="datetimeFigureOut">
              <a:rPr lang="zh-CN" altLang="en-US" smtClean="0"/>
              <a:t>2016/12/22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3434DCB-BEA7-4D2B-A17B-5F603048836D}" type="slidenum">
              <a:rPr lang="zh-CN" altLang="en-US" smtClean="0"/>
              <a:t>‹#›</a:t>
            </a:fld>
            <a:endParaRPr lang="zh-CN" altLang="en-US"/>
          </a:p>
        </p:txBody>
      </p:sp>
    </p:spTree>
  </p:cSld>
  <p:clrMapOvr>
    <a:masterClrMapping/>
  </p:clrMapOvr>
  <p:transition>
    <p:cut/>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B2CE2B-03A1-4F75-B1FE-60ABD1D162BE}" type="datetimeFigureOut">
              <a:rPr lang="zh-CN" altLang="en-US" smtClean="0"/>
              <a:t>2016/12/22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3434DCB-BEA7-4D2B-A17B-5F603048836D}" type="slidenum">
              <a:rPr lang="zh-CN" altLang="en-US" smtClean="0"/>
              <a:t>‹#›</a:t>
            </a:fld>
            <a:endParaRPr lang="zh-CN" altLang="en-US"/>
          </a:p>
        </p:txBody>
      </p:sp>
    </p:spTree>
  </p:cSld>
  <p:clrMapOvr>
    <a:masterClrMapping/>
  </p:clrMapOvr>
  <p:transition>
    <p:cut/>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EB2CE2B-03A1-4F75-B1FE-60ABD1D162BE}" type="datetimeFigureOut">
              <a:rPr lang="zh-CN" altLang="en-US" smtClean="0"/>
              <a:t>2016/12/22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3434DCB-BEA7-4D2B-A17B-5F603048836D}" type="slidenum">
              <a:rPr lang="zh-CN" altLang="en-US" smtClean="0"/>
              <a:t>‹#›</a:t>
            </a:fld>
            <a:endParaRPr lang="zh-CN"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ut/>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EB2CE2B-03A1-4F75-B1FE-60ABD1D162BE}" type="datetimeFigureOut">
              <a:rPr lang="zh-CN" altLang="en-US" smtClean="0"/>
              <a:t>2016/12/22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3434DCB-BEA7-4D2B-A17B-5F603048836D}" type="slidenum">
              <a:rPr lang="zh-CN" altLang="en-US" smtClean="0"/>
              <a:t>‹#›</a:t>
            </a:fld>
            <a:endParaRPr lang="zh-CN" altLang="en-US"/>
          </a:p>
        </p:txBody>
      </p:sp>
    </p:spTree>
  </p:cSld>
  <p:clrMapOvr>
    <a:masterClrMapping/>
  </p:clrMapOvr>
  <p:transition>
    <p:cu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DEB2CE2B-03A1-4F75-B1FE-60ABD1D162BE}" type="datetimeFigureOut">
              <a:rPr lang="zh-CN" altLang="en-US" smtClean="0"/>
              <a:t>2016/12/22</a:t>
            </a:fld>
            <a:endParaRPr lang="zh-CN"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zh-CN"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3434DCB-BEA7-4D2B-A17B-5F603048836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cut/>
  </p:transition>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slide" Target="slide11.xml"/><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7.xml"/><Relationship Id="rId4" Type="http://schemas.openxmlformats.org/officeDocument/2006/relationships/slide" Target="slide6.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slide" Target="slide10.xml"/></Relationships>
</file>

<file path=ppt/slides/_rels/slide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620688"/>
            <a:ext cx="7772400" cy="1538286"/>
          </a:xfrm>
        </p:spPr>
        <p:txBody>
          <a:bodyPr/>
          <a:lstStyle/>
          <a:p>
            <a:r>
              <a:rPr lang="zh-CN" altLang="en-US" dirty="0" smtClean="0"/>
              <a:t>计算机系统基础课程</a:t>
            </a:r>
            <a:endParaRPr lang="zh-CN" altLang="en-US" dirty="0"/>
          </a:p>
        </p:txBody>
      </p:sp>
      <p:sp>
        <p:nvSpPr>
          <p:cNvPr id="3" name="副标题 2"/>
          <p:cNvSpPr>
            <a:spLocks noGrp="1"/>
          </p:cNvSpPr>
          <p:nvPr>
            <p:ph type="subTitle" idx="1"/>
          </p:nvPr>
        </p:nvSpPr>
        <p:spPr/>
        <p:txBody>
          <a:bodyPr>
            <a:normAutofit fontScale="70000" lnSpcReduction="20000"/>
          </a:bodyPr>
          <a:lstStyle/>
          <a:p>
            <a:r>
              <a:rPr lang="zh-CN" altLang="en-US" dirty="0" smtClean="0"/>
              <a:t>计算机与信息工程学院</a:t>
            </a:r>
            <a:endParaRPr lang="en-US" altLang="zh-CN" dirty="0" smtClean="0"/>
          </a:p>
          <a:p>
            <a:endParaRPr lang="en-US" altLang="zh-CN" dirty="0" smtClean="0"/>
          </a:p>
          <a:p>
            <a:endParaRPr lang="en-US" altLang="zh-CN" dirty="0"/>
          </a:p>
          <a:p>
            <a:r>
              <a:rPr lang="en-US" altLang="zh-CN" dirty="0" smtClean="0"/>
              <a:t>15-</a:t>
            </a:r>
            <a:r>
              <a:rPr lang="zh-CN" altLang="en-US" dirty="0" smtClean="0"/>
              <a:t>软件 李思宏</a:t>
            </a:r>
            <a:endParaRPr lang="en-US" altLang="zh-CN" dirty="0" smtClean="0"/>
          </a:p>
          <a:p>
            <a:endParaRPr lang="en-US" altLang="zh-CN" dirty="0"/>
          </a:p>
          <a:p>
            <a:r>
              <a:rPr lang="en-US" altLang="zh-CN" dirty="0" smtClean="0"/>
              <a:t>		</a:t>
            </a:r>
            <a:endParaRPr lang="zh-CN" altLang="en-US" dirty="0"/>
          </a:p>
        </p:txBody>
      </p:sp>
      <p:sp>
        <p:nvSpPr>
          <p:cNvPr id="4" name="TextBox 3"/>
          <p:cNvSpPr txBox="1"/>
          <p:nvPr/>
        </p:nvSpPr>
        <p:spPr>
          <a:xfrm>
            <a:off x="8015336" y="6233720"/>
            <a:ext cx="1116124" cy="369332"/>
          </a:xfrm>
          <a:prstGeom prst="rect">
            <a:avLst/>
          </a:prstGeom>
          <a:noFill/>
        </p:spPr>
        <p:txBody>
          <a:bodyPr wrap="square" rtlCol="0">
            <a:spAutoFit/>
          </a:bodyPr>
          <a:lstStyle/>
          <a:p>
            <a:r>
              <a:rPr lang="en-US" altLang="zh-CN" dirty="0" smtClean="0"/>
              <a:t>2016.12</a:t>
            </a:r>
            <a:endParaRPr lang="zh-CN" altLang="en-US" dirty="0"/>
          </a:p>
        </p:txBody>
      </p:sp>
    </p:spTree>
    <p:extLst>
      <p:ext uri="{BB962C8B-B14F-4D97-AF65-F5344CB8AC3E}">
        <p14:creationId xmlns:p14="http://schemas.microsoft.com/office/powerpoint/2010/main" val="3728212323"/>
      </p:ext>
    </p:extLst>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zh-CN" altLang="en-US" dirty="0" smtClean="0"/>
              <a:t>链表</a:t>
            </a:r>
            <a:endParaRPr lang="zh-CN" altLang="en-US" dirty="0"/>
          </a:p>
        </p:txBody>
      </p:sp>
      <p:sp>
        <p:nvSpPr>
          <p:cNvPr id="3" name="内容占位符 2"/>
          <p:cNvSpPr>
            <a:spLocks noGrp="1"/>
          </p:cNvSpPr>
          <p:nvPr>
            <p:ph idx="1"/>
          </p:nvPr>
        </p:nvSpPr>
        <p:spPr/>
        <p:txBody>
          <a:bodyPr>
            <a:normAutofit/>
          </a:bodyPr>
          <a:lstStyle/>
          <a:p>
            <a:pPr marL="0" indent="0">
              <a:buNone/>
            </a:pPr>
            <a:endParaRPr lang="en-US" altLang="zh-TW" dirty="0">
              <a:latin typeface="宋体" pitchFamily="2" charset="-122"/>
              <a:ea typeface="宋体" pitchFamily="2" charset="-122"/>
            </a:endParaRPr>
          </a:p>
          <a:p>
            <a:pPr marL="0" indent="0">
              <a:buNone/>
            </a:pPr>
            <a:endParaRPr lang="en-US" altLang="zh-TW" dirty="0" smtClean="0">
              <a:latin typeface="宋体" pitchFamily="2" charset="-122"/>
              <a:ea typeface="宋体" pitchFamily="2" charset="-122"/>
            </a:endParaRPr>
          </a:p>
          <a:p>
            <a:pPr marL="0" indent="0">
              <a:buNone/>
            </a:pPr>
            <a:endParaRPr lang="en-US" altLang="zh-TW" dirty="0">
              <a:latin typeface="宋体" pitchFamily="2" charset="-122"/>
              <a:ea typeface="宋体" pitchFamily="2" charset="-122"/>
            </a:endParaRPr>
          </a:p>
          <a:p>
            <a:pPr marL="0" indent="0">
              <a:buNone/>
            </a:pPr>
            <a:r>
              <a:rPr lang="zh-TW" altLang="zh-CN" dirty="0" smtClean="0">
                <a:latin typeface="宋体" pitchFamily="2" charset="-122"/>
                <a:ea typeface="宋体" pitchFamily="2" charset="-122"/>
              </a:rPr>
              <a:t>链表</a:t>
            </a:r>
            <a:r>
              <a:rPr lang="zh-TW" altLang="zh-CN" dirty="0">
                <a:latin typeface="宋体" pitchFamily="2" charset="-122"/>
                <a:ea typeface="宋体" pitchFamily="2" charset="-122"/>
              </a:rPr>
              <a:t>是一种物理存储单元上非连续，非顺序的存储</a:t>
            </a:r>
            <a:r>
              <a:rPr lang="zh-TW" altLang="zh-CN" dirty="0" smtClean="0">
                <a:latin typeface="宋体" pitchFamily="2" charset="-122"/>
                <a:ea typeface="宋体" pitchFamily="2" charset="-122"/>
              </a:rPr>
              <a:t>结构。</a:t>
            </a:r>
            <a:r>
              <a:rPr lang="zh-TW" altLang="zh-CN" dirty="0">
                <a:latin typeface="宋体" pitchFamily="2" charset="-122"/>
                <a:ea typeface="宋体" pitchFamily="2" charset="-122"/>
              </a:rPr>
              <a:t>一个完整的链表是由存储数据的数据域以及存储有下个结点地址的指针域所组成。</a:t>
            </a:r>
            <a:endParaRPr lang="zh-CN" altLang="zh-CN" dirty="0">
              <a:latin typeface="宋体" pitchFamily="2" charset="-122"/>
              <a:ea typeface="宋体" pitchFamily="2" charset="-122"/>
            </a:endParaRPr>
          </a:p>
          <a:p>
            <a:pPr marL="0" indent="0">
              <a:buNone/>
            </a:pPr>
            <a:r>
              <a:rPr lang="zh-CN" altLang="zh-CN" dirty="0">
                <a:latin typeface="宋体" pitchFamily="2" charset="-122"/>
                <a:ea typeface="宋体" pitchFamily="2" charset="-122"/>
              </a:rPr>
              <a:t>使用链表不需要事先了解数据的大小，可以实现灵活的内存动态管理，从而充分的利用计算的的空间</a:t>
            </a:r>
            <a:endParaRPr lang="zh-CN" altLang="en-US" dirty="0">
              <a:latin typeface="宋体" pitchFamily="2" charset="-122"/>
              <a:ea typeface="宋体" pitchFamily="2" charset="-122"/>
            </a:endParaRPr>
          </a:p>
        </p:txBody>
      </p:sp>
      <p:sp>
        <p:nvSpPr>
          <p:cNvPr id="4" name="左箭头 3">
            <a:hlinkClick r:id="rId3" action="ppaction://hlinksldjump"/>
          </p:cNvPr>
          <p:cNvSpPr/>
          <p:nvPr/>
        </p:nvSpPr>
        <p:spPr>
          <a:xfrm>
            <a:off x="7164288" y="6093296"/>
            <a:ext cx="504056" cy="4320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7695728" y="5986154"/>
            <a:ext cx="1124744" cy="646331"/>
          </a:xfrm>
          <a:prstGeom prst="rect">
            <a:avLst/>
          </a:prstGeom>
          <a:noFill/>
        </p:spPr>
        <p:txBody>
          <a:bodyPr wrap="square" rtlCol="0">
            <a:spAutoFit/>
          </a:bodyPr>
          <a:lstStyle/>
          <a:p>
            <a:r>
              <a:rPr lang="zh-CN" altLang="en-US" dirty="0" smtClean="0">
                <a:hlinkClick r:id="rId3" action="ppaction://hlinksldjump"/>
              </a:rPr>
              <a:t>返回上一级</a:t>
            </a:r>
            <a:endParaRPr lang="zh-CN" altLang="en-US" dirty="0"/>
          </a:p>
        </p:txBody>
      </p:sp>
    </p:spTree>
    <p:extLst>
      <p:ext uri="{BB962C8B-B14F-4D97-AF65-F5344CB8AC3E}">
        <p14:creationId xmlns:p14="http://schemas.microsoft.com/office/powerpoint/2010/main" val="429014613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对于</a:t>
            </a:r>
            <a:r>
              <a:rPr lang="en-US" altLang="zh-CN" dirty="0" err="1" smtClean="0"/>
              <a:t>Arduino</a:t>
            </a:r>
            <a:r>
              <a:rPr lang="zh-CN" altLang="en-US" dirty="0" smtClean="0"/>
              <a:t>的了解</a:t>
            </a:r>
            <a:endParaRPr lang="zh-CN" altLang="en-US" dirty="0"/>
          </a:p>
        </p:txBody>
      </p:sp>
      <p:sp>
        <p:nvSpPr>
          <p:cNvPr id="3" name="内容占位符 2"/>
          <p:cNvSpPr>
            <a:spLocks noGrp="1"/>
          </p:cNvSpPr>
          <p:nvPr>
            <p:ph idx="1"/>
          </p:nvPr>
        </p:nvSpPr>
        <p:spPr/>
        <p:txBody>
          <a:bodyPr/>
          <a:lstStyle/>
          <a:p>
            <a:r>
              <a:rPr lang="zh-CN" altLang="en-US" dirty="0" smtClean="0"/>
              <a:t>简介</a:t>
            </a:r>
            <a:endParaRPr lang="en-US" altLang="zh-CN" dirty="0" smtClean="0"/>
          </a:p>
          <a:p>
            <a:r>
              <a:rPr lang="en-US" altLang="zh-CN" dirty="0" err="1" smtClean="0"/>
              <a:t>Adruino</a:t>
            </a:r>
            <a:r>
              <a:rPr lang="zh-CN" altLang="en-US" dirty="0"/>
              <a:t>是一个包含硬件（单片机），和软件（</a:t>
            </a:r>
            <a:r>
              <a:rPr lang="en-US" altLang="zh-CN" dirty="0" err="1"/>
              <a:t>Adruino</a:t>
            </a:r>
            <a:r>
              <a:rPr lang="zh-CN" altLang="en-US" dirty="0"/>
              <a:t>应用程序）的一个开源平台。它可以在</a:t>
            </a:r>
            <a:r>
              <a:rPr lang="en-US" altLang="zh-CN" dirty="0"/>
              <a:t>windows</a:t>
            </a:r>
            <a:r>
              <a:rPr lang="zh-CN" altLang="en-US" dirty="0"/>
              <a:t>，</a:t>
            </a:r>
            <a:r>
              <a:rPr lang="en-US" altLang="zh-CN" dirty="0"/>
              <a:t>Mac </a:t>
            </a:r>
            <a:r>
              <a:rPr lang="en-US" altLang="zh-CN" dirty="0" err="1"/>
              <a:t>os</a:t>
            </a:r>
            <a:r>
              <a:rPr lang="en-US" altLang="zh-CN" dirty="0"/>
              <a:t> x</a:t>
            </a:r>
            <a:r>
              <a:rPr lang="zh-CN" altLang="en-US" dirty="0"/>
              <a:t>，</a:t>
            </a:r>
            <a:r>
              <a:rPr lang="en-US" altLang="zh-CN" dirty="0" err="1"/>
              <a:t>linux</a:t>
            </a:r>
            <a:r>
              <a:rPr lang="zh-CN" altLang="en-US" dirty="0"/>
              <a:t>上运行。而</a:t>
            </a:r>
            <a:r>
              <a:rPr lang="en-US" altLang="zh-CN" dirty="0" err="1"/>
              <a:t>Adruino</a:t>
            </a:r>
            <a:r>
              <a:rPr lang="zh-CN" altLang="en-US" dirty="0"/>
              <a:t>操作也十分简单灵活，其自带的示例程序同样可以实现很多功能，对于初学者十分的友好，即便你没有很好的编程基础，也可以做一些</a:t>
            </a:r>
            <a:r>
              <a:rPr lang="en-US" altLang="zh-CN" dirty="0" err="1"/>
              <a:t>Adruino</a:t>
            </a:r>
            <a:r>
              <a:rPr lang="zh-CN" altLang="en-US" dirty="0"/>
              <a:t>的开发工作。</a:t>
            </a:r>
          </a:p>
          <a:p>
            <a:r>
              <a:rPr lang="en-US" altLang="zh-CN" dirty="0" err="1"/>
              <a:t>Adruino</a:t>
            </a:r>
            <a:r>
              <a:rPr lang="zh-CN" altLang="en-US" dirty="0"/>
              <a:t>可以连接各种各样的传感器，从而实现很多功能，例如超声波测距，延时摄影，灯光控制等均可由</a:t>
            </a:r>
            <a:r>
              <a:rPr lang="en-US" altLang="zh-CN" dirty="0" err="1"/>
              <a:t>Adruino</a:t>
            </a:r>
            <a:r>
              <a:rPr lang="zh-CN" altLang="en-US" dirty="0"/>
              <a:t>来实现。</a:t>
            </a:r>
          </a:p>
          <a:p>
            <a:endParaRPr lang="zh-CN" altLang="en-US" dirty="0"/>
          </a:p>
        </p:txBody>
      </p:sp>
      <p:sp>
        <p:nvSpPr>
          <p:cNvPr id="4" name="左箭头 3">
            <a:hlinkClick r:id="rId2" action="ppaction://hlinksldjump"/>
          </p:cNvPr>
          <p:cNvSpPr/>
          <p:nvPr/>
        </p:nvSpPr>
        <p:spPr>
          <a:xfrm>
            <a:off x="7020272" y="6093296"/>
            <a:ext cx="576064" cy="4320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7596336" y="6124654"/>
            <a:ext cx="648072" cy="369332"/>
          </a:xfrm>
          <a:prstGeom prst="rect">
            <a:avLst/>
          </a:prstGeom>
          <a:noFill/>
        </p:spPr>
        <p:txBody>
          <a:bodyPr wrap="square" rtlCol="0">
            <a:spAutoFit/>
          </a:bodyPr>
          <a:lstStyle/>
          <a:p>
            <a:r>
              <a:rPr lang="zh-CN" altLang="en-US" dirty="0" smtClean="0">
                <a:hlinkClick r:id="rId2" action="ppaction://hlinksldjump"/>
              </a:rPr>
              <a:t>返回</a:t>
            </a:r>
            <a:endParaRPr lang="zh-CN" altLang="en-US" dirty="0"/>
          </a:p>
        </p:txBody>
      </p:sp>
    </p:spTree>
    <p:extLst>
      <p:ext uri="{BB962C8B-B14F-4D97-AF65-F5344CB8AC3E}">
        <p14:creationId xmlns:p14="http://schemas.microsoft.com/office/powerpoint/2010/main" val="907860198"/>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PID</a:t>
            </a:r>
            <a:r>
              <a:rPr lang="zh-CN" altLang="en-US" dirty="0" smtClean="0"/>
              <a:t>自动控制</a:t>
            </a:r>
            <a:endParaRPr lang="zh-CN" alt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1412776"/>
            <a:ext cx="8568952" cy="2231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9552" y="4077072"/>
            <a:ext cx="8064896" cy="1600438"/>
          </a:xfrm>
          <a:prstGeom prst="rect">
            <a:avLst/>
          </a:prstGeom>
          <a:noFill/>
        </p:spPr>
        <p:txBody>
          <a:bodyPr wrap="square" rtlCol="0">
            <a:spAutoFit/>
          </a:bodyPr>
          <a:lstStyle/>
          <a:p>
            <a:r>
              <a:rPr lang="zh-CN" altLang="en-US" sz="2000" dirty="0" smtClean="0"/>
              <a:t>在工程实际中，应用最为广泛的调节器控制规律为比例、积分、微分控制，简称</a:t>
            </a:r>
            <a:r>
              <a:rPr lang="en-US" altLang="zh-CN" sz="2000" dirty="0" smtClean="0"/>
              <a:t>PID</a:t>
            </a:r>
            <a:r>
              <a:rPr lang="zh-CN" altLang="en-US" sz="2000" dirty="0" smtClean="0"/>
              <a:t>控制，又称</a:t>
            </a:r>
            <a:r>
              <a:rPr lang="en-US" altLang="zh-CN" sz="2000" dirty="0" smtClean="0"/>
              <a:t>PID</a:t>
            </a:r>
            <a:r>
              <a:rPr lang="zh-CN" altLang="en-US" sz="2000" dirty="0" smtClean="0"/>
              <a:t>调节。</a:t>
            </a:r>
          </a:p>
          <a:p>
            <a:r>
              <a:rPr lang="en-US" altLang="zh-CN" sz="2000" dirty="0" smtClean="0"/>
              <a:t>PID</a:t>
            </a:r>
            <a:r>
              <a:rPr lang="zh-CN" altLang="en-US" sz="2000" dirty="0" smtClean="0"/>
              <a:t>控制器因为其的可靠性而被广泛应用于工业控制。通过</a:t>
            </a:r>
            <a:r>
              <a:rPr lang="en-US" altLang="zh-CN" sz="2000" dirty="0" smtClean="0"/>
              <a:t>PID</a:t>
            </a:r>
            <a:r>
              <a:rPr lang="zh-CN" altLang="en-US" sz="2000" dirty="0" smtClean="0"/>
              <a:t>可以更加精准的操控器件，使机械工作更加的稳定。</a:t>
            </a:r>
          </a:p>
          <a:p>
            <a:endParaRPr lang="zh-CN" altLang="en-US" dirty="0"/>
          </a:p>
        </p:txBody>
      </p:sp>
      <p:sp>
        <p:nvSpPr>
          <p:cNvPr id="5" name="左箭头 4"/>
          <p:cNvSpPr/>
          <p:nvPr/>
        </p:nvSpPr>
        <p:spPr>
          <a:xfrm>
            <a:off x="7236296" y="6230416"/>
            <a:ext cx="504056" cy="3600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7705273" y="6087270"/>
            <a:ext cx="1152128" cy="646331"/>
          </a:xfrm>
          <a:prstGeom prst="rect">
            <a:avLst/>
          </a:prstGeom>
          <a:noFill/>
        </p:spPr>
        <p:txBody>
          <a:bodyPr wrap="square" rtlCol="0">
            <a:spAutoFit/>
          </a:bodyPr>
          <a:lstStyle/>
          <a:p>
            <a:r>
              <a:rPr lang="zh-CN" altLang="en-US" dirty="0" smtClean="0">
                <a:hlinkClick r:id="rId3" action="ppaction://hlinksldjump"/>
              </a:rPr>
              <a:t>返回上一级</a:t>
            </a:r>
            <a:endParaRPr lang="zh-CN" altLang="en-US" dirty="0"/>
          </a:p>
        </p:txBody>
      </p:sp>
    </p:spTree>
    <p:extLst>
      <p:ext uri="{BB962C8B-B14F-4D97-AF65-F5344CB8AC3E}">
        <p14:creationId xmlns:p14="http://schemas.microsoft.com/office/powerpoint/2010/main" val="3454092538"/>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物联网</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a:p>
          <a:p>
            <a:r>
              <a:rPr lang="zh-CN" altLang="en-US" dirty="0" smtClean="0"/>
              <a:t>物</a:t>
            </a:r>
            <a:r>
              <a:rPr lang="zh-CN" altLang="en-US" dirty="0"/>
              <a:t>联网，相较于互联网，顾名思义，即将物与物的互相连通。利用嵌入式等技术，使原本相对孤立的物体可以进行联网沟通，也方便人们对这些物体惊醒操控。</a:t>
            </a:r>
          </a:p>
          <a:p>
            <a:endParaRPr lang="en-US" altLang="zh-CN" dirty="0" smtClean="0"/>
          </a:p>
          <a:p>
            <a:endParaRPr lang="en-US" altLang="zh-CN" dirty="0"/>
          </a:p>
          <a:p>
            <a:r>
              <a:rPr lang="zh-CN" altLang="en-US" dirty="0" smtClean="0"/>
              <a:t>互联网</a:t>
            </a:r>
            <a:r>
              <a:rPr lang="zh-CN" altLang="en-US" dirty="0"/>
              <a:t>的时代从</a:t>
            </a:r>
            <a:r>
              <a:rPr lang="en-US" altLang="zh-CN" dirty="0"/>
              <a:t>IPV4</a:t>
            </a:r>
            <a:r>
              <a:rPr lang="zh-CN" altLang="en-US" dirty="0"/>
              <a:t>到现在的</a:t>
            </a:r>
            <a:r>
              <a:rPr lang="en-US" altLang="zh-CN" dirty="0"/>
              <a:t>IPV6</a:t>
            </a:r>
            <a:r>
              <a:rPr lang="zh-CN" altLang="en-US" dirty="0"/>
              <a:t>，地址位数从</a:t>
            </a:r>
            <a:r>
              <a:rPr lang="en-US" altLang="zh-CN" dirty="0"/>
              <a:t>32</a:t>
            </a:r>
            <a:r>
              <a:rPr lang="zh-CN" altLang="en-US" dirty="0"/>
              <a:t>位到</a:t>
            </a:r>
            <a:r>
              <a:rPr lang="en-US" altLang="zh-CN" dirty="0"/>
              <a:t>128</a:t>
            </a:r>
            <a:r>
              <a:rPr lang="zh-CN" altLang="en-US" dirty="0"/>
              <a:t>位，已经发展到了足以为世界上每一粒沙子编写</a:t>
            </a:r>
            <a:r>
              <a:rPr lang="en-US" altLang="zh-CN" dirty="0"/>
              <a:t>IP</a:t>
            </a:r>
            <a:r>
              <a:rPr lang="zh-CN" altLang="en-US" dirty="0"/>
              <a:t>。在这样的地址环境下，可以更好的实现物与物的相互连通。</a:t>
            </a:r>
          </a:p>
          <a:p>
            <a:endParaRPr lang="zh-CN" altLang="en-US" dirty="0"/>
          </a:p>
        </p:txBody>
      </p:sp>
      <p:sp>
        <p:nvSpPr>
          <p:cNvPr id="4" name="左箭头 3">
            <a:hlinkClick r:id="rId2" action="ppaction://hlinksldjump"/>
          </p:cNvPr>
          <p:cNvSpPr/>
          <p:nvPr/>
        </p:nvSpPr>
        <p:spPr>
          <a:xfrm>
            <a:off x="6948264" y="6021288"/>
            <a:ext cx="576064" cy="4320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7524328" y="5914146"/>
            <a:ext cx="1224136" cy="646331"/>
          </a:xfrm>
          <a:prstGeom prst="rect">
            <a:avLst/>
          </a:prstGeom>
          <a:noFill/>
        </p:spPr>
        <p:txBody>
          <a:bodyPr wrap="square" rtlCol="0">
            <a:spAutoFit/>
          </a:bodyPr>
          <a:lstStyle/>
          <a:p>
            <a:r>
              <a:rPr lang="zh-CN" altLang="en-US" dirty="0" smtClean="0">
                <a:hlinkClick r:id="rId2" action="ppaction://hlinksldjump"/>
              </a:rPr>
              <a:t>返回上一级</a:t>
            </a:r>
            <a:endParaRPr lang="zh-CN" altLang="en-US" dirty="0"/>
          </a:p>
        </p:txBody>
      </p:sp>
    </p:spTree>
    <p:extLst>
      <p:ext uri="{BB962C8B-B14F-4D97-AF65-F5344CB8AC3E}">
        <p14:creationId xmlns:p14="http://schemas.microsoft.com/office/powerpoint/2010/main" val="226571500"/>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gn="ctr"/>
            <a:endParaRPr lang="en-US" altLang="zh-CN" sz="7200" dirty="0" smtClean="0"/>
          </a:p>
          <a:p>
            <a:pPr marL="0" indent="0" algn="ctr">
              <a:buNone/>
            </a:pPr>
            <a:r>
              <a:rPr lang="zh-CN" altLang="en-US" sz="7200" dirty="0" smtClean="0"/>
              <a:t>感谢观看</a:t>
            </a:r>
            <a:endParaRPr lang="zh-CN" altLang="en-US" sz="7200" dirty="0"/>
          </a:p>
        </p:txBody>
      </p:sp>
    </p:spTree>
    <p:extLst>
      <p:ext uri="{BB962C8B-B14F-4D97-AF65-F5344CB8AC3E}">
        <p14:creationId xmlns:p14="http://schemas.microsoft.com/office/powerpoint/2010/main" val="1929121953"/>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a:xfrm>
            <a:off x="467544" y="2060848"/>
            <a:ext cx="8229600" cy="3057203"/>
          </a:xfrm>
        </p:spPr>
        <p:txBody>
          <a:bodyPr/>
          <a:lstStyle/>
          <a:p>
            <a:pPr marL="571500" indent="-571500">
              <a:buFont typeface="+mj-ea"/>
              <a:buAutoNum type="ea1JpnChsDbPeriod"/>
            </a:pPr>
            <a:r>
              <a:rPr lang="zh-CN" altLang="en-US" dirty="0" smtClean="0">
                <a:hlinkClick r:id="rId3" action="ppaction://hlinksldjump"/>
              </a:rPr>
              <a:t>关于计算机系统</a:t>
            </a:r>
            <a:endParaRPr lang="en-US" altLang="zh-CN" dirty="0" smtClean="0"/>
          </a:p>
          <a:p>
            <a:pPr marL="571500" indent="-571500">
              <a:buFont typeface="+mj-ea"/>
              <a:buAutoNum type="ea1JpnChsDbPeriod"/>
            </a:pPr>
            <a:endParaRPr lang="en-US" altLang="zh-CN" dirty="0" smtClean="0"/>
          </a:p>
          <a:p>
            <a:pPr marL="571500" indent="-571500">
              <a:buFont typeface="+mj-ea"/>
              <a:buAutoNum type="ea1JpnChsDbPeriod"/>
            </a:pPr>
            <a:r>
              <a:rPr lang="zh-CN" altLang="en-US" dirty="0" smtClean="0">
                <a:hlinkClick r:id="rId4" action="ppaction://hlinksldjump"/>
              </a:rPr>
              <a:t>指针的学习心得</a:t>
            </a:r>
            <a:endParaRPr lang="en-US" altLang="zh-CN" dirty="0" smtClean="0"/>
          </a:p>
          <a:p>
            <a:pPr marL="571500" indent="-571500">
              <a:buFont typeface="+mj-ea"/>
              <a:buAutoNum type="ea1JpnChsDbPeriod"/>
            </a:pPr>
            <a:endParaRPr lang="en-US" altLang="zh-CN" dirty="0" smtClean="0"/>
          </a:p>
          <a:p>
            <a:pPr marL="571500" indent="-571500">
              <a:buFont typeface="+mj-ea"/>
              <a:buAutoNum type="ea1JpnChsDbPeriod"/>
            </a:pPr>
            <a:r>
              <a:rPr lang="zh-CN" altLang="en-US" dirty="0" smtClean="0">
                <a:hlinkClick r:id="rId5" action="ppaction://hlinksldjump"/>
              </a:rPr>
              <a:t>对于</a:t>
            </a:r>
            <a:r>
              <a:rPr lang="en-US" altLang="zh-CN" dirty="0" err="1" smtClean="0">
                <a:hlinkClick r:id="rId5" action="ppaction://hlinksldjump"/>
              </a:rPr>
              <a:t>Arduino</a:t>
            </a:r>
            <a:r>
              <a:rPr lang="zh-CN" altLang="en-US" dirty="0" smtClean="0">
                <a:hlinkClick r:id="rId5" action="ppaction://hlinksldjump"/>
              </a:rPr>
              <a:t>的了解</a:t>
            </a:r>
            <a:endParaRPr lang="zh-CN" altLang="en-US" dirty="0"/>
          </a:p>
        </p:txBody>
      </p:sp>
    </p:spTree>
    <p:extLst>
      <p:ext uri="{BB962C8B-B14F-4D97-AF65-F5344CB8AC3E}">
        <p14:creationId xmlns:p14="http://schemas.microsoft.com/office/powerpoint/2010/main" val="1506670651"/>
      </p:ext>
    </p:extLst>
  </p:cSld>
  <p:clrMapOvr>
    <a:masterClrMapping/>
  </p:clrMapOvr>
  <p:transition spd="slow" advClick="0">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关于计算机系统</a:t>
            </a:r>
            <a:endParaRPr lang="zh-CN" altLang="en-US" dirty="0"/>
          </a:p>
        </p:txBody>
      </p:sp>
      <p:sp>
        <p:nvSpPr>
          <p:cNvPr id="3" name="内容占位符 2"/>
          <p:cNvSpPr>
            <a:spLocks noGrp="1"/>
          </p:cNvSpPr>
          <p:nvPr>
            <p:ph idx="1"/>
          </p:nvPr>
        </p:nvSpPr>
        <p:spPr/>
        <p:txBody>
          <a:bodyPr>
            <a:normAutofit/>
          </a:bodyPr>
          <a:lstStyle/>
          <a:p>
            <a:r>
              <a:rPr lang="zh-CN" altLang="en-US" dirty="0" smtClean="0">
                <a:hlinkClick r:id="rId2" action="ppaction://hlinksldjump"/>
              </a:rPr>
              <a:t>基本知识</a:t>
            </a:r>
            <a:endParaRPr lang="en-US" altLang="zh-CN" dirty="0" smtClean="0"/>
          </a:p>
          <a:p>
            <a:endParaRPr lang="en-US" altLang="zh-CN" dirty="0" smtClean="0"/>
          </a:p>
          <a:p>
            <a:r>
              <a:rPr lang="zh-CN" altLang="en-US" dirty="0" smtClean="0">
                <a:hlinkClick r:id="rId3" action="ppaction://hlinksldjump"/>
              </a:rPr>
              <a:t>操作系统</a:t>
            </a:r>
            <a:endParaRPr lang="en-US" altLang="zh-CN" dirty="0" smtClean="0"/>
          </a:p>
          <a:p>
            <a:endParaRPr lang="en-US" altLang="zh-CN" dirty="0" smtClean="0"/>
          </a:p>
          <a:p>
            <a:r>
              <a:rPr lang="zh-CN" altLang="en-US" dirty="0">
                <a:hlinkClick r:id="rId4" action="ppaction://hlinksldjump"/>
              </a:rPr>
              <a:t>程序</a:t>
            </a:r>
            <a:r>
              <a:rPr lang="zh-CN" altLang="en-US" dirty="0" smtClean="0">
                <a:hlinkClick r:id="rId4" action="ppaction://hlinksldjump"/>
              </a:rPr>
              <a:t>的编译过程</a:t>
            </a:r>
            <a:endParaRPr lang="en-US" altLang="zh-CN" dirty="0" smtClean="0"/>
          </a:p>
          <a:p>
            <a:endParaRPr lang="en-US" altLang="zh-CN" dirty="0" smtClean="0"/>
          </a:p>
          <a:p>
            <a:r>
              <a:rPr lang="zh-CN" altLang="en-US" dirty="0" smtClean="0">
                <a:hlinkClick r:id="rId5" action="ppaction://hlinksldjump"/>
              </a:rPr>
              <a:t>信息的表示</a:t>
            </a:r>
            <a:endParaRPr lang="en-US" altLang="zh-CN" dirty="0" smtClean="0"/>
          </a:p>
          <a:p>
            <a:endParaRPr lang="en-US" altLang="zh-CN" dirty="0" smtClean="0"/>
          </a:p>
        </p:txBody>
      </p:sp>
      <p:sp>
        <p:nvSpPr>
          <p:cNvPr id="4" name="左箭头 3">
            <a:hlinkClick r:id="rId6" action="ppaction://hlinksldjump"/>
          </p:cNvPr>
          <p:cNvSpPr/>
          <p:nvPr/>
        </p:nvSpPr>
        <p:spPr>
          <a:xfrm>
            <a:off x="7308304" y="6021288"/>
            <a:ext cx="432048" cy="3600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7740352" y="6021589"/>
            <a:ext cx="648072" cy="369332"/>
          </a:xfrm>
          <a:prstGeom prst="rect">
            <a:avLst/>
          </a:prstGeom>
          <a:noFill/>
        </p:spPr>
        <p:txBody>
          <a:bodyPr wrap="square" rtlCol="0">
            <a:spAutoFit/>
          </a:bodyPr>
          <a:lstStyle/>
          <a:p>
            <a:r>
              <a:rPr lang="zh-CN" altLang="en-US" dirty="0" smtClean="0">
                <a:hlinkClick r:id="rId6" action="ppaction://hlinksldjump"/>
              </a:rPr>
              <a:t>返回</a:t>
            </a:r>
            <a:endParaRPr lang="zh-CN" altLang="en-US" dirty="0"/>
          </a:p>
        </p:txBody>
      </p:sp>
    </p:spTree>
    <p:extLst>
      <p:ext uri="{BB962C8B-B14F-4D97-AF65-F5344CB8AC3E}">
        <p14:creationId xmlns:p14="http://schemas.microsoft.com/office/powerpoint/2010/main" val="36387592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95536" y="274638"/>
            <a:ext cx="8291264" cy="1143000"/>
          </a:xfrm>
        </p:spPr>
        <p:txBody>
          <a:bodyPr/>
          <a:lstStyle/>
          <a:p>
            <a:r>
              <a:rPr lang="zh-CN" altLang="en-US" dirty="0" smtClean="0"/>
              <a:t>基本知识</a:t>
            </a:r>
            <a:endParaRPr lang="zh-CN" altLang="en-US" dirty="0"/>
          </a:p>
        </p:txBody>
      </p:sp>
      <p:sp>
        <p:nvSpPr>
          <p:cNvPr id="3" name="内容占位符 2"/>
          <p:cNvSpPr>
            <a:spLocks noGrp="1"/>
          </p:cNvSpPr>
          <p:nvPr>
            <p:ph idx="1"/>
          </p:nvPr>
        </p:nvSpPr>
        <p:spPr/>
        <p:txBody>
          <a:bodyPr/>
          <a:lstStyle/>
          <a:p>
            <a:r>
              <a:rPr lang="zh-CN" altLang="en-US" sz="2800" dirty="0" smtClean="0"/>
              <a:t>计算机系统的构成分为硬件部分与软件部分</a:t>
            </a:r>
            <a:endParaRPr lang="en-US" altLang="zh-CN" sz="2800" dirty="0" smtClean="0"/>
          </a:p>
          <a:p>
            <a:pPr marL="0" indent="0">
              <a:buNone/>
            </a:pPr>
            <a:endParaRPr lang="en-US" altLang="zh-CN" sz="2800" dirty="0" smtClean="0"/>
          </a:p>
          <a:p>
            <a:pPr marL="0" indent="0">
              <a:buNone/>
            </a:pPr>
            <a:r>
              <a:rPr lang="en-US" altLang="zh-CN" sz="2800" dirty="0" smtClean="0"/>
              <a:t>	</a:t>
            </a:r>
            <a:r>
              <a:rPr lang="zh-CN" altLang="en-US" sz="2800" dirty="0" smtClean="0">
                <a:latin typeface="宋体" pitchFamily="2" charset="-122"/>
                <a:ea typeface="宋体" pitchFamily="2" charset="-122"/>
              </a:rPr>
              <a:t>硬件系统</a:t>
            </a:r>
            <a:r>
              <a:rPr lang="zh-CN" altLang="en-US" sz="2800" dirty="0">
                <a:latin typeface="宋体" pitchFamily="2" charset="-122"/>
                <a:ea typeface="宋体" pitchFamily="2" charset="-122"/>
              </a:rPr>
              <a:t>包括</a:t>
            </a:r>
            <a:r>
              <a:rPr lang="zh-CN" altLang="en-US" sz="2800" dirty="0" smtClean="0">
                <a:latin typeface="宋体" pitchFamily="2" charset="-122"/>
                <a:ea typeface="宋体" pitchFamily="2" charset="-122"/>
              </a:rPr>
              <a:t>有输入输入设备，存储器等。</a:t>
            </a:r>
            <a:endParaRPr lang="en-US" altLang="zh-CN" sz="2800" dirty="0" smtClean="0">
              <a:latin typeface="宋体" pitchFamily="2" charset="-122"/>
              <a:ea typeface="宋体" pitchFamily="2" charset="-122"/>
            </a:endParaRPr>
          </a:p>
          <a:p>
            <a:pPr marL="0" indent="0">
              <a:buNone/>
            </a:pPr>
            <a:endParaRPr lang="en-US" altLang="zh-CN" sz="2800" dirty="0">
              <a:latin typeface="宋体" pitchFamily="2" charset="-122"/>
              <a:ea typeface="宋体" pitchFamily="2" charset="-122"/>
            </a:endParaRPr>
          </a:p>
          <a:p>
            <a:pPr marL="0" indent="0">
              <a:buNone/>
            </a:pPr>
            <a:r>
              <a:rPr lang="en-US" altLang="zh-CN" sz="2800" dirty="0" smtClean="0">
                <a:latin typeface="宋体" pitchFamily="2" charset="-122"/>
                <a:ea typeface="宋体" pitchFamily="2" charset="-122"/>
              </a:rPr>
              <a:t>	</a:t>
            </a:r>
            <a:r>
              <a:rPr lang="zh-CN" altLang="en-US" sz="2800" dirty="0" smtClean="0">
                <a:latin typeface="宋体" pitchFamily="2" charset="-122"/>
                <a:ea typeface="宋体" pitchFamily="2" charset="-122"/>
              </a:rPr>
              <a:t>软件系统包括有应用软件和系统软件</a:t>
            </a:r>
            <a:r>
              <a:rPr lang="zh-CN" altLang="en-US" sz="2800" dirty="0" smtClean="0"/>
              <a:t>。</a:t>
            </a:r>
            <a:endParaRPr lang="zh-CN" altLang="en-US" sz="2800" dirty="0"/>
          </a:p>
        </p:txBody>
      </p:sp>
      <p:sp>
        <p:nvSpPr>
          <p:cNvPr id="4" name="左箭头 3">
            <a:hlinkClick r:id="rId2" action="ppaction://hlinksldjump"/>
          </p:cNvPr>
          <p:cNvSpPr/>
          <p:nvPr/>
        </p:nvSpPr>
        <p:spPr>
          <a:xfrm>
            <a:off x="7380312" y="6093296"/>
            <a:ext cx="432048" cy="3600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7794521" y="5950150"/>
            <a:ext cx="936104" cy="646331"/>
          </a:xfrm>
          <a:prstGeom prst="rect">
            <a:avLst/>
          </a:prstGeom>
          <a:noFill/>
        </p:spPr>
        <p:txBody>
          <a:bodyPr wrap="square" rtlCol="0">
            <a:spAutoFit/>
          </a:bodyPr>
          <a:lstStyle/>
          <a:p>
            <a:r>
              <a:rPr lang="zh-CN" altLang="en-US" dirty="0" smtClean="0">
                <a:hlinkClick r:id="rId2" action="ppaction://hlinksldjump"/>
              </a:rPr>
              <a:t>返回上一级</a:t>
            </a:r>
            <a:endParaRPr lang="zh-CN" altLang="en-US" dirty="0"/>
          </a:p>
        </p:txBody>
      </p:sp>
    </p:spTree>
    <p:extLst>
      <p:ext uri="{BB962C8B-B14F-4D97-AF65-F5344CB8AC3E}">
        <p14:creationId xmlns:p14="http://schemas.microsoft.com/office/powerpoint/2010/main" val="33310812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操作系统</a:t>
            </a:r>
            <a:endParaRPr lang="zh-CN" altLang="en-US" dirty="0"/>
          </a:p>
        </p:txBody>
      </p:sp>
      <p:sp>
        <p:nvSpPr>
          <p:cNvPr id="3" name="内容占位符 2"/>
          <p:cNvSpPr>
            <a:spLocks noGrp="1"/>
          </p:cNvSpPr>
          <p:nvPr>
            <p:ph idx="1"/>
          </p:nvPr>
        </p:nvSpPr>
        <p:spPr/>
        <p:txBody>
          <a:bodyPr/>
          <a:lstStyle/>
          <a:p>
            <a:r>
              <a:rPr lang="zh-CN" altLang="en-US" sz="2800" dirty="0">
                <a:latin typeface="宋体" pitchFamily="2" charset="-122"/>
                <a:ea typeface="宋体" pitchFamily="2" charset="-122"/>
              </a:rPr>
              <a:t>操作系统可以使用户可以通过软件来控制硬件，从</a:t>
            </a:r>
            <a:r>
              <a:rPr lang="en-US" altLang="zh-CN" sz="2800" dirty="0" err="1">
                <a:latin typeface="宋体" pitchFamily="2" charset="-122"/>
                <a:ea typeface="宋体" pitchFamily="2" charset="-122"/>
              </a:rPr>
              <a:t>linux</a:t>
            </a:r>
            <a:r>
              <a:rPr lang="zh-CN" altLang="en-US" sz="2800" dirty="0">
                <a:latin typeface="宋体" pitchFamily="2" charset="-122"/>
                <a:ea typeface="宋体" pitchFamily="2" charset="-122"/>
              </a:rPr>
              <a:t>，</a:t>
            </a:r>
            <a:r>
              <a:rPr lang="en-US" altLang="zh-CN" sz="2800" dirty="0" err="1">
                <a:latin typeface="宋体" pitchFamily="2" charset="-122"/>
                <a:ea typeface="宋体" pitchFamily="2" charset="-122"/>
              </a:rPr>
              <a:t>unix</a:t>
            </a:r>
            <a:r>
              <a:rPr lang="zh-CN" altLang="en-US" sz="2800" dirty="0">
                <a:latin typeface="宋体" pitchFamily="2" charset="-122"/>
                <a:ea typeface="宋体" pitchFamily="2" charset="-122"/>
              </a:rPr>
              <a:t>到现在的</a:t>
            </a:r>
            <a:r>
              <a:rPr lang="en-US" altLang="zh-CN" sz="2800" dirty="0">
                <a:latin typeface="宋体" pitchFamily="2" charset="-122"/>
                <a:ea typeface="宋体" pitchFamily="2" charset="-122"/>
              </a:rPr>
              <a:t>Windows</a:t>
            </a:r>
            <a:r>
              <a:rPr lang="zh-CN" altLang="en-US" sz="2800" dirty="0">
                <a:latin typeface="宋体" pitchFamily="2" charset="-122"/>
                <a:ea typeface="宋体" pitchFamily="2" charset="-122"/>
              </a:rPr>
              <a:t>，</a:t>
            </a:r>
            <a:r>
              <a:rPr lang="en-US" altLang="zh-CN" sz="2800" dirty="0">
                <a:latin typeface="宋体" pitchFamily="2" charset="-122"/>
                <a:ea typeface="宋体" pitchFamily="2" charset="-122"/>
              </a:rPr>
              <a:t>OS</a:t>
            </a:r>
            <a:r>
              <a:rPr lang="zh-CN" altLang="en-US" sz="2800" dirty="0">
                <a:latin typeface="宋体" pitchFamily="2" charset="-122"/>
                <a:ea typeface="宋体" pitchFamily="2" charset="-122"/>
              </a:rPr>
              <a:t>等系统，操作系统的更新速度也是很快的。</a:t>
            </a:r>
          </a:p>
          <a:p>
            <a:endParaRPr lang="en-US" altLang="zh-CN" sz="2800" dirty="0" smtClean="0">
              <a:latin typeface="宋体" pitchFamily="2" charset="-122"/>
              <a:ea typeface="宋体" pitchFamily="2" charset="-122"/>
            </a:endParaRPr>
          </a:p>
          <a:p>
            <a:r>
              <a:rPr lang="zh-CN" altLang="en-US" sz="2800" dirty="0" smtClean="0">
                <a:latin typeface="宋体" pitchFamily="2" charset="-122"/>
                <a:ea typeface="宋体" pitchFamily="2" charset="-122"/>
              </a:rPr>
              <a:t>操作系统</a:t>
            </a:r>
            <a:r>
              <a:rPr lang="zh-CN" altLang="en-US" sz="2800" dirty="0">
                <a:latin typeface="宋体" pitchFamily="2" charset="-122"/>
                <a:ea typeface="宋体" pitchFamily="2" charset="-122"/>
              </a:rPr>
              <a:t>有两个基本功能：</a:t>
            </a:r>
            <a:r>
              <a:rPr lang="en-US" altLang="zh-CN" sz="2800" dirty="0">
                <a:latin typeface="宋体" pitchFamily="2" charset="-122"/>
                <a:ea typeface="宋体" pitchFamily="2" charset="-122"/>
              </a:rPr>
              <a:t>1)</a:t>
            </a:r>
            <a:r>
              <a:rPr lang="zh-CN" altLang="en-US" sz="2800" dirty="0">
                <a:latin typeface="宋体" pitchFamily="2" charset="-122"/>
                <a:ea typeface="宋体" pitchFamily="2" charset="-122"/>
              </a:rPr>
              <a:t>防止硬件被失控的应用程序滥用。</a:t>
            </a:r>
            <a:r>
              <a:rPr lang="en-US" altLang="zh-CN" sz="2800" dirty="0">
                <a:latin typeface="宋体" pitchFamily="2" charset="-122"/>
                <a:ea typeface="宋体" pitchFamily="2" charset="-122"/>
              </a:rPr>
              <a:t>2</a:t>
            </a:r>
            <a:r>
              <a:rPr lang="zh-CN" altLang="en-US" sz="2800" dirty="0">
                <a:latin typeface="宋体" pitchFamily="2" charset="-122"/>
                <a:ea typeface="宋体" pitchFamily="2" charset="-122"/>
              </a:rPr>
              <a:t>）想应用程序提供简单一致的机制来控制复杂而又通常大相径庭的低级硬件设备</a:t>
            </a:r>
          </a:p>
          <a:p>
            <a:endParaRPr lang="zh-CN" altLang="en-US" dirty="0"/>
          </a:p>
        </p:txBody>
      </p:sp>
      <p:sp>
        <p:nvSpPr>
          <p:cNvPr id="4" name="左箭头 3"/>
          <p:cNvSpPr/>
          <p:nvPr/>
        </p:nvSpPr>
        <p:spPr>
          <a:xfrm>
            <a:off x="7092280" y="6093296"/>
            <a:ext cx="504056" cy="4320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7596336" y="5986154"/>
            <a:ext cx="1080120" cy="646331"/>
          </a:xfrm>
          <a:prstGeom prst="rect">
            <a:avLst/>
          </a:prstGeom>
          <a:noFill/>
        </p:spPr>
        <p:txBody>
          <a:bodyPr wrap="square" rtlCol="0">
            <a:spAutoFit/>
          </a:bodyPr>
          <a:lstStyle/>
          <a:p>
            <a:r>
              <a:rPr lang="zh-CN" altLang="en-US" dirty="0" smtClean="0">
                <a:hlinkClick r:id="rId2" action="ppaction://hlinksldjump"/>
              </a:rPr>
              <a:t>返回上一级</a:t>
            </a:r>
            <a:endParaRPr lang="zh-CN" altLang="en-US" dirty="0"/>
          </a:p>
        </p:txBody>
      </p:sp>
    </p:spTree>
    <p:extLst>
      <p:ext uri="{BB962C8B-B14F-4D97-AF65-F5344CB8AC3E}">
        <p14:creationId xmlns:p14="http://schemas.microsoft.com/office/powerpoint/2010/main" val="38466444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程序的编译过程</a:t>
            </a:r>
            <a:endParaRPr lang="zh-CN" altLang="en-US" dirty="0"/>
          </a:p>
        </p:txBody>
      </p:sp>
      <p:sp>
        <p:nvSpPr>
          <p:cNvPr id="3" name="内容占位符 2"/>
          <p:cNvSpPr>
            <a:spLocks noGrp="1"/>
          </p:cNvSpPr>
          <p:nvPr>
            <p:ph idx="1"/>
          </p:nvPr>
        </p:nvSpPr>
        <p:spPr/>
        <p:txBody>
          <a:bodyPr>
            <a:normAutofit/>
          </a:bodyPr>
          <a:lstStyle/>
          <a:p>
            <a:pPr lvl="0"/>
            <a:r>
              <a:rPr lang="en-US" altLang="zh-CN" sz="2000" dirty="0"/>
              <a:t>1)	</a:t>
            </a:r>
            <a:r>
              <a:rPr lang="zh-CN" altLang="en-US" sz="2000" dirty="0"/>
              <a:t>预处理  预编译程序完成的工作，可以说成是对源程序的“替换”工作。</a:t>
            </a:r>
          </a:p>
          <a:p>
            <a:pPr lvl="0"/>
            <a:endParaRPr lang="en-US" altLang="zh-CN" sz="2000" dirty="0" smtClean="0"/>
          </a:p>
          <a:p>
            <a:pPr lvl="0"/>
            <a:r>
              <a:rPr lang="en-US" altLang="zh-CN" sz="2000" dirty="0" smtClean="0"/>
              <a:t>2</a:t>
            </a:r>
            <a:r>
              <a:rPr lang="en-US" altLang="zh-CN" sz="2000" dirty="0"/>
              <a:t>)	</a:t>
            </a:r>
            <a:r>
              <a:rPr lang="zh-CN" altLang="en-US" sz="2000" dirty="0"/>
              <a:t>编译  系统通过分析语法等分析确认所输入的指令无误之后，会将其翻译成等价的汇编语言程序。</a:t>
            </a:r>
          </a:p>
          <a:p>
            <a:pPr lvl="0"/>
            <a:endParaRPr lang="en-US" altLang="zh-CN" sz="2000" dirty="0" smtClean="0"/>
          </a:p>
          <a:p>
            <a:pPr lvl="0"/>
            <a:r>
              <a:rPr lang="en-US" altLang="zh-CN" sz="2000" dirty="0" smtClean="0"/>
              <a:t>3</a:t>
            </a:r>
            <a:r>
              <a:rPr lang="en-US" altLang="zh-CN" sz="2000" dirty="0"/>
              <a:t>)	</a:t>
            </a:r>
            <a:r>
              <a:rPr lang="zh-CN" altLang="en-US" sz="2000" dirty="0"/>
              <a:t>汇编  将汇编语言再次翻译成可以被机器所知别的机器指令，即二进制代码。</a:t>
            </a:r>
          </a:p>
          <a:p>
            <a:pPr lvl="0"/>
            <a:endParaRPr lang="en-US" altLang="zh-CN" sz="2000" dirty="0" smtClean="0"/>
          </a:p>
          <a:p>
            <a:pPr lvl="0"/>
            <a:r>
              <a:rPr lang="en-US" altLang="zh-CN" sz="2000" dirty="0" smtClean="0"/>
              <a:t>4</a:t>
            </a:r>
            <a:r>
              <a:rPr lang="en-US" altLang="zh-CN" sz="2000" dirty="0"/>
              <a:t>)	</a:t>
            </a:r>
            <a:r>
              <a:rPr lang="zh-CN" altLang="en-US" sz="2000" dirty="0"/>
              <a:t>链接  使得有关的目标文件彼此之间可以相互连接。</a:t>
            </a:r>
          </a:p>
          <a:p>
            <a:endParaRPr lang="zh-CN" altLang="en-US" dirty="0"/>
          </a:p>
        </p:txBody>
      </p:sp>
      <p:sp>
        <p:nvSpPr>
          <p:cNvPr id="4" name="左箭头 3">
            <a:hlinkClick r:id="rId2" action="ppaction://hlinksldjump"/>
          </p:cNvPr>
          <p:cNvSpPr/>
          <p:nvPr/>
        </p:nvSpPr>
        <p:spPr>
          <a:xfrm>
            <a:off x="6876256" y="6093296"/>
            <a:ext cx="576064" cy="4320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7452320" y="5986154"/>
            <a:ext cx="1008112" cy="646331"/>
          </a:xfrm>
          <a:prstGeom prst="rect">
            <a:avLst/>
          </a:prstGeom>
          <a:noFill/>
        </p:spPr>
        <p:txBody>
          <a:bodyPr wrap="square" rtlCol="0">
            <a:spAutoFit/>
          </a:bodyPr>
          <a:lstStyle/>
          <a:p>
            <a:r>
              <a:rPr lang="zh-CN" altLang="en-US" dirty="0" smtClean="0">
                <a:hlinkClick r:id="rId2" action="ppaction://hlinksldjump"/>
              </a:rPr>
              <a:t>返回上一级</a:t>
            </a:r>
            <a:endParaRPr lang="zh-CN" altLang="en-US" dirty="0"/>
          </a:p>
        </p:txBody>
      </p:sp>
    </p:spTree>
    <p:extLst>
      <p:ext uri="{BB962C8B-B14F-4D97-AF65-F5344CB8AC3E}">
        <p14:creationId xmlns:p14="http://schemas.microsoft.com/office/powerpoint/2010/main" val="3698169671"/>
      </p:ext>
    </p:extLst>
  </p:cSld>
  <p:clrMapOvr>
    <a:masterClrMapping/>
  </p:clrMapOvr>
  <p:transition>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信息的表示</a:t>
            </a:r>
            <a:endParaRPr lang="zh-CN" altLang="en-US" dirty="0"/>
          </a:p>
        </p:txBody>
      </p:sp>
      <p:sp>
        <p:nvSpPr>
          <p:cNvPr id="3" name="内容占位符 2"/>
          <p:cNvSpPr>
            <a:spLocks noGrp="1"/>
          </p:cNvSpPr>
          <p:nvPr>
            <p:ph idx="1"/>
          </p:nvPr>
        </p:nvSpPr>
        <p:spPr/>
        <p:txBody>
          <a:bodyPr/>
          <a:lstStyle/>
          <a:p>
            <a:r>
              <a:rPr lang="zh-CN" altLang="en-US" dirty="0" smtClean="0"/>
              <a:t>二进制</a:t>
            </a:r>
            <a:endParaRPr lang="en-US" altLang="zh-CN" dirty="0" smtClean="0"/>
          </a:p>
          <a:p>
            <a:pPr marL="0" indent="0">
              <a:buNone/>
            </a:pPr>
            <a:r>
              <a:rPr lang="zh-TW" altLang="zh-CN" sz="2000" dirty="0" smtClean="0">
                <a:latin typeface="宋体" pitchFamily="2" charset="-122"/>
                <a:ea typeface="宋体" pitchFamily="2" charset="-122"/>
              </a:rPr>
              <a:t>二进制数据由“1”，“0”两个字符组成，因其逢二进一而称为二进制。</a:t>
            </a:r>
            <a:r>
              <a:rPr lang="zh-CN" altLang="en-US" sz="2000" dirty="0">
                <a:latin typeface="宋体" pitchFamily="2" charset="-122"/>
                <a:ea typeface="宋体" pitchFamily="2" charset="-122"/>
              </a:rPr>
              <a:t>因为其“</a:t>
            </a:r>
            <a:r>
              <a:rPr lang="en-US" altLang="zh-CN" sz="2000" dirty="0">
                <a:latin typeface="宋体" pitchFamily="2" charset="-122"/>
                <a:ea typeface="宋体" pitchFamily="2" charset="-122"/>
              </a:rPr>
              <a:t>1”</a:t>
            </a:r>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0”</a:t>
            </a:r>
            <a:r>
              <a:rPr lang="zh-CN" altLang="en-US" sz="2000" dirty="0">
                <a:latin typeface="宋体" pitchFamily="2" charset="-122"/>
                <a:ea typeface="宋体" pitchFamily="2" charset="-122"/>
              </a:rPr>
              <a:t>与电子上的“开”与“关”可以相互对应，而数字计算机只能识别和处理由“</a:t>
            </a:r>
            <a:r>
              <a:rPr lang="en-US" altLang="zh-CN" sz="2000" dirty="0">
                <a:latin typeface="宋体" pitchFamily="2" charset="-122"/>
                <a:ea typeface="宋体" pitchFamily="2" charset="-122"/>
              </a:rPr>
              <a:t>0”</a:t>
            </a:r>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1”</a:t>
            </a:r>
            <a:r>
              <a:rPr lang="zh-CN" altLang="en-US" sz="2000" dirty="0">
                <a:latin typeface="宋体" pitchFamily="2" charset="-122"/>
                <a:ea typeface="宋体" pitchFamily="2" charset="-122"/>
              </a:rPr>
              <a:t>字符所组成的代码，因此二进制被广泛应用在计算机领域中</a:t>
            </a:r>
            <a:r>
              <a:rPr lang="zh-CN" altLang="en-US" sz="2000" dirty="0" smtClean="0">
                <a:latin typeface="宋体" pitchFamily="2" charset="-122"/>
                <a:ea typeface="宋体" pitchFamily="2" charset="-122"/>
              </a:rPr>
              <a:t>。</a:t>
            </a:r>
            <a:endParaRPr lang="en-US" altLang="zh-CN" sz="2000" dirty="0" smtClean="0">
              <a:latin typeface="宋体" pitchFamily="2" charset="-122"/>
              <a:ea typeface="宋体" pitchFamily="2" charset="-122"/>
            </a:endParaRPr>
          </a:p>
          <a:p>
            <a:r>
              <a:rPr lang="zh-CN" altLang="en-US" dirty="0" smtClean="0">
                <a:latin typeface="+mn-ea"/>
              </a:rPr>
              <a:t>十六进制</a:t>
            </a:r>
            <a:endParaRPr lang="en-US" altLang="zh-CN" dirty="0" smtClean="0">
              <a:latin typeface="+mn-ea"/>
            </a:endParaRPr>
          </a:p>
          <a:p>
            <a:pPr marL="0" indent="0">
              <a:buNone/>
            </a:pPr>
            <a:r>
              <a:rPr lang="zh-CN" altLang="en-US" sz="2000" dirty="0">
                <a:latin typeface="宋体" pitchFamily="2" charset="-122"/>
                <a:ea typeface="宋体" pitchFamily="2" charset="-122"/>
              </a:rPr>
              <a:t>十六进制，顾名思义逢十六进一，它在计算机上的作用，是用来缩短冗长的二进制数，以便于阅读和使用。十六进制常用来缩写二进制地址。十六进制的数除</a:t>
            </a:r>
            <a:r>
              <a:rPr lang="en-US" altLang="zh-CN" sz="2000" dirty="0">
                <a:latin typeface="宋体" pitchFamily="2" charset="-122"/>
                <a:ea typeface="宋体" pitchFamily="2" charset="-122"/>
              </a:rPr>
              <a:t>0</a:t>
            </a:r>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9</a:t>
            </a:r>
            <a:r>
              <a:rPr lang="zh-CN" altLang="en-US" sz="2000" dirty="0">
                <a:latin typeface="宋体" pitchFamily="2" charset="-122"/>
                <a:ea typeface="宋体" pitchFamily="2" charset="-122"/>
              </a:rPr>
              <a:t>以外，还用</a:t>
            </a:r>
            <a:r>
              <a:rPr lang="en-US" altLang="zh-CN" sz="2000" dirty="0">
                <a:latin typeface="宋体" pitchFamily="2" charset="-122"/>
                <a:ea typeface="宋体" pitchFamily="2" charset="-122"/>
              </a:rPr>
              <a:t>A</a:t>
            </a:r>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B</a:t>
            </a:r>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C</a:t>
            </a:r>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D</a:t>
            </a:r>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E</a:t>
            </a:r>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F</a:t>
            </a:r>
            <a:r>
              <a:rPr lang="zh-CN" altLang="en-US" sz="2000" dirty="0">
                <a:latin typeface="宋体" pitchFamily="2" charset="-122"/>
                <a:ea typeface="宋体" pitchFamily="2" charset="-122"/>
              </a:rPr>
              <a:t>等</a:t>
            </a:r>
            <a:r>
              <a:rPr lang="en-US" altLang="zh-CN" sz="2000" dirty="0">
                <a:latin typeface="宋体" pitchFamily="2" charset="-122"/>
                <a:ea typeface="宋体" pitchFamily="2" charset="-122"/>
              </a:rPr>
              <a:t>6</a:t>
            </a:r>
            <a:r>
              <a:rPr lang="zh-CN" altLang="en-US" sz="2000" dirty="0">
                <a:latin typeface="宋体" pitchFamily="2" charset="-122"/>
                <a:ea typeface="宋体" pitchFamily="2" charset="-122"/>
              </a:rPr>
              <a:t>个字母来对应表示十进制的</a:t>
            </a:r>
            <a:r>
              <a:rPr lang="en-US" altLang="zh-CN" sz="2000" dirty="0">
                <a:latin typeface="宋体" pitchFamily="2" charset="-122"/>
                <a:ea typeface="宋体" pitchFamily="2" charset="-122"/>
              </a:rPr>
              <a:t>10</a:t>
            </a:r>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11</a:t>
            </a:r>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12</a:t>
            </a:r>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13</a:t>
            </a:r>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14</a:t>
            </a:r>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15</a:t>
            </a:r>
            <a:r>
              <a:rPr lang="zh-CN" altLang="en-US" sz="2000" dirty="0">
                <a:latin typeface="宋体" pitchFamily="2" charset="-122"/>
                <a:ea typeface="宋体" pitchFamily="2" charset="-122"/>
              </a:rPr>
              <a:t>这六个数字。因此，十六进制的基数为</a:t>
            </a:r>
            <a:r>
              <a:rPr lang="en-US" altLang="zh-CN" sz="2000" dirty="0">
                <a:latin typeface="宋体" pitchFamily="2" charset="-122"/>
                <a:ea typeface="宋体" pitchFamily="2" charset="-122"/>
              </a:rPr>
              <a:t>16</a:t>
            </a:r>
            <a:r>
              <a:rPr lang="zh-CN" altLang="en-US" sz="2000" dirty="0">
                <a:latin typeface="宋体" pitchFamily="2" charset="-122"/>
                <a:ea typeface="宋体" pitchFamily="2" charset="-122"/>
              </a:rPr>
              <a:t>。</a:t>
            </a:r>
          </a:p>
        </p:txBody>
      </p:sp>
      <p:sp>
        <p:nvSpPr>
          <p:cNvPr id="4" name="左箭头 3">
            <a:hlinkClick r:id="rId2" action="ppaction://hlinksldjump"/>
          </p:cNvPr>
          <p:cNvSpPr/>
          <p:nvPr/>
        </p:nvSpPr>
        <p:spPr>
          <a:xfrm>
            <a:off x="6876256" y="6093296"/>
            <a:ext cx="504056" cy="4320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7524328" y="5986154"/>
            <a:ext cx="1080120" cy="646331"/>
          </a:xfrm>
          <a:prstGeom prst="rect">
            <a:avLst/>
          </a:prstGeom>
          <a:noFill/>
        </p:spPr>
        <p:txBody>
          <a:bodyPr wrap="square" rtlCol="0">
            <a:spAutoFit/>
          </a:bodyPr>
          <a:lstStyle/>
          <a:p>
            <a:r>
              <a:rPr lang="zh-CN" altLang="en-US" dirty="0" smtClean="0">
                <a:hlinkClick r:id="rId2" action="ppaction://hlinksldjump"/>
              </a:rPr>
              <a:t>返回上一级</a:t>
            </a:r>
            <a:endParaRPr lang="zh-CN" altLang="en-US" dirty="0"/>
          </a:p>
        </p:txBody>
      </p:sp>
    </p:spTree>
    <p:extLst>
      <p:ext uri="{BB962C8B-B14F-4D97-AF65-F5344CB8AC3E}">
        <p14:creationId xmlns:p14="http://schemas.microsoft.com/office/powerpoint/2010/main" val="208206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zh-CN" altLang="en-US" dirty="0" smtClean="0"/>
              <a:t>指针的学习心得</a:t>
            </a:r>
            <a:endParaRPr lang="zh-CN" altLang="en-US" dirty="0"/>
          </a:p>
        </p:txBody>
      </p:sp>
      <p:sp>
        <p:nvSpPr>
          <p:cNvPr id="3" name="内容占位符 2"/>
          <p:cNvSpPr>
            <a:spLocks noGrp="1"/>
          </p:cNvSpPr>
          <p:nvPr>
            <p:ph idx="1"/>
          </p:nvPr>
        </p:nvSpPr>
        <p:spPr/>
        <p:txBody>
          <a:bodyPr/>
          <a:lstStyle/>
          <a:p>
            <a:pPr marL="514350" indent="-514350">
              <a:buFont typeface="+mj-ea"/>
              <a:buAutoNum type="circleNumDbPlain"/>
            </a:pPr>
            <a:endParaRPr lang="en-US" altLang="zh-CN" dirty="0" smtClean="0"/>
          </a:p>
          <a:p>
            <a:pPr marL="514350" indent="-514350">
              <a:buFont typeface="+mj-ea"/>
              <a:buAutoNum type="circleNumDbPlain"/>
            </a:pPr>
            <a:endParaRPr lang="en-US" altLang="zh-CN" dirty="0"/>
          </a:p>
          <a:p>
            <a:pPr marL="514350" indent="-514350">
              <a:buFont typeface="+mj-ea"/>
              <a:buAutoNum type="circleNumDbPlain"/>
            </a:pPr>
            <a:r>
              <a:rPr lang="zh-CN" altLang="en-US" dirty="0" smtClean="0">
                <a:hlinkClick r:id="rId3" action="ppaction://hlinksldjump"/>
              </a:rPr>
              <a:t>指针</a:t>
            </a:r>
            <a:endParaRPr lang="en-US" altLang="zh-CN" dirty="0" smtClean="0"/>
          </a:p>
          <a:p>
            <a:pPr marL="514350" indent="-514350">
              <a:buFont typeface="+mj-ea"/>
              <a:buAutoNum type="circleNumDbPlain"/>
            </a:pPr>
            <a:endParaRPr lang="en-US" altLang="zh-CN" dirty="0"/>
          </a:p>
          <a:p>
            <a:pPr marL="514350" indent="-514350">
              <a:buFont typeface="+mj-ea"/>
              <a:buAutoNum type="circleNumDbPlain"/>
            </a:pPr>
            <a:r>
              <a:rPr lang="zh-CN" altLang="en-US" dirty="0" smtClean="0">
                <a:hlinkClick r:id="rId4" action="ppaction://hlinksldjump"/>
              </a:rPr>
              <a:t>链表</a:t>
            </a:r>
            <a:endParaRPr lang="zh-CN" altLang="en-US" dirty="0"/>
          </a:p>
        </p:txBody>
      </p:sp>
      <p:sp>
        <p:nvSpPr>
          <p:cNvPr id="4" name="左箭头 3">
            <a:hlinkClick r:id="rId5" action="ppaction://hlinksldjump"/>
          </p:cNvPr>
          <p:cNvSpPr/>
          <p:nvPr/>
        </p:nvSpPr>
        <p:spPr>
          <a:xfrm>
            <a:off x="6804248" y="6093296"/>
            <a:ext cx="504056" cy="4320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7303150" y="6124654"/>
            <a:ext cx="653226" cy="369332"/>
          </a:xfrm>
          <a:prstGeom prst="rect">
            <a:avLst/>
          </a:prstGeom>
          <a:noFill/>
        </p:spPr>
        <p:txBody>
          <a:bodyPr wrap="square" rtlCol="0">
            <a:spAutoFit/>
          </a:bodyPr>
          <a:lstStyle/>
          <a:p>
            <a:r>
              <a:rPr lang="zh-CN" altLang="en-US" dirty="0" smtClean="0">
                <a:hlinkClick r:id="rId5" action="ppaction://hlinksldjump"/>
              </a:rPr>
              <a:t>返回</a:t>
            </a:r>
            <a:endParaRPr lang="zh-CN" altLang="en-US" dirty="0"/>
          </a:p>
        </p:txBody>
      </p:sp>
    </p:spTree>
    <p:extLst>
      <p:ext uri="{BB962C8B-B14F-4D97-AF65-F5344CB8AC3E}">
        <p14:creationId xmlns:p14="http://schemas.microsoft.com/office/powerpoint/2010/main" val="701977453"/>
      </p:ext>
    </p:extLst>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zh-CN" altLang="en-US" dirty="0" smtClean="0"/>
              <a:t>指针</a:t>
            </a:r>
            <a:endParaRPr lang="zh-CN" altLang="en-US" dirty="0"/>
          </a:p>
        </p:txBody>
      </p:sp>
      <p:sp>
        <p:nvSpPr>
          <p:cNvPr id="3" name="内容占位符 2"/>
          <p:cNvSpPr>
            <a:spLocks noGrp="1"/>
          </p:cNvSpPr>
          <p:nvPr>
            <p:ph idx="1"/>
          </p:nvPr>
        </p:nvSpPr>
        <p:spPr/>
        <p:txBody>
          <a:bodyPr>
            <a:normAutofit/>
          </a:bodyPr>
          <a:lstStyle/>
          <a:p>
            <a:pPr marL="0" indent="0">
              <a:buNone/>
            </a:pPr>
            <a:endParaRPr lang="en-US" altLang="zh-CN" sz="2400" dirty="0">
              <a:latin typeface="宋体" pitchFamily="2" charset="-122"/>
              <a:ea typeface="宋体" pitchFamily="2" charset="-122"/>
            </a:endParaRPr>
          </a:p>
          <a:p>
            <a:pPr marL="0" indent="0">
              <a:buNone/>
            </a:pPr>
            <a:endParaRPr lang="en-US" altLang="zh-CN" sz="2400" dirty="0" smtClean="0">
              <a:latin typeface="宋体" pitchFamily="2" charset="-122"/>
              <a:ea typeface="宋体" pitchFamily="2" charset="-122"/>
            </a:endParaRPr>
          </a:p>
          <a:p>
            <a:pPr marL="0" indent="0">
              <a:buNone/>
            </a:pPr>
            <a:endParaRPr lang="en-US" altLang="zh-CN" sz="2400" dirty="0">
              <a:latin typeface="宋体" pitchFamily="2" charset="-122"/>
              <a:ea typeface="宋体" pitchFamily="2" charset="-122"/>
            </a:endParaRPr>
          </a:p>
          <a:p>
            <a:pPr marL="0" indent="0">
              <a:buNone/>
            </a:pPr>
            <a:r>
              <a:rPr lang="zh-CN" altLang="en-US" sz="2400" dirty="0" smtClean="0">
                <a:latin typeface="宋体" pitchFamily="2" charset="-122"/>
                <a:ea typeface="宋体" pitchFamily="2" charset="-122"/>
              </a:rPr>
              <a:t>指针</a:t>
            </a:r>
            <a:r>
              <a:rPr lang="zh-CN" altLang="en-US" sz="2400" dirty="0">
                <a:latin typeface="宋体" pitchFamily="2" charset="-122"/>
                <a:ea typeface="宋体" pitchFamily="2" charset="-122"/>
              </a:rPr>
              <a:t>是一个地址值，而指针变量是存放指针的变量。一个变量的（内存）地址称为该变量的指针，通过指针可以找到以它为地址的内存单元，而指针变量是用来存放另一个变量的地址的（指针）。</a:t>
            </a:r>
            <a:r>
              <a:rPr lang="en-US" altLang="zh-CN" sz="2400" dirty="0">
                <a:latin typeface="宋体" pitchFamily="2" charset="-122"/>
                <a:ea typeface="宋体" pitchFamily="2" charset="-122"/>
              </a:rPr>
              <a:t>c</a:t>
            </a:r>
            <a:r>
              <a:rPr lang="zh-CN" altLang="en-US" sz="2400" dirty="0">
                <a:latin typeface="宋体" pitchFamily="2" charset="-122"/>
                <a:ea typeface="宋体" pitchFamily="2" charset="-122"/>
              </a:rPr>
              <a:t>语言的强大，很大部分是体现在指针上</a:t>
            </a:r>
            <a:r>
              <a:rPr lang="zh-CN" altLang="en-US" sz="2400" dirty="0"/>
              <a:t>。</a:t>
            </a:r>
          </a:p>
        </p:txBody>
      </p:sp>
      <p:sp>
        <p:nvSpPr>
          <p:cNvPr id="4" name="左箭头 3">
            <a:hlinkClick r:id="rId3" action="ppaction://hlinksldjump"/>
          </p:cNvPr>
          <p:cNvSpPr/>
          <p:nvPr/>
        </p:nvSpPr>
        <p:spPr>
          <a:xfrm>
            <a:off x="7092280" y="6265802"/>
            <a:ext cx="504056" cy="4320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7740352" y="6158661"/>
            <a:ext cx="1152128" cy="646331"/>
          </a:xfrm>
          <a:prstGeom prst="rect">
            <a:avLst/>
          </a:prstGeom>
          <a:noFill/>
        </p:spPr>
        <p:txBody>
          <a:bodyPr wrap="square" rtlCol="0">
            <a:spAutoFit/>
          </a:bodyPr>
          <a:lstStyle/>
          <a:p>
            <a:r>
              <a:rPr lang="zh-CN" altLang="en-US" dirty="0" smtClean="0">
                <a:hlinkClick r:id="rId3" action="ppaction://hlinksldjump"/>
              </a:rPr>
              <a:t>返回上一级</a:t>
            </a:r>
            <a:endParaRPr lang="zh-CN" altLang="en-US" dirty="0"/>
          </a:p>
        </p:txBody>
      </p:sp>
    </p:spTree>
    <p:extLst>
      <p:ext uri="{BB962C8B-B14F-4D97-AF65-F5344CB8AC3E}">
        <p14:creationId xmlns:p14="http://schemas.microsoft.com/office/powerpoint/2010/main" val="28395532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透明">
  <a:themeElements>
    <a:clrScheme name="透明">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经典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透明">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51</TotalTime>
  <Words>730</Words>
  <Application>Microsoft Office PowerPoint</Application>
  <PresentationFormat>全屏显示(4:3)</PresentationFormat>
  <Paragraphs>89</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透明</vt:lpstr>
      <vt:lpstr>计算机系统基础课程</vt:lpstr>
      <vt:lpstr>主要内容</vt:lpstr>
      <vt:lpstr>关于计算机系统</vt:lpstr>
      <vt:lpstr>基本知识</vt:lpstr>
      <vt:lpstr>操作系统</vt:lpstr>
      <vt:lpstr>程序的编译过程</vt:lpstr>
      <vt:lpstr>信息的表示</vt:lpstr>
      <vt:lpstr>指针的学习心得</vt:lpstr>
      <vt:lpstr>指针</vt:lpstr>
      <vt:lpstr>链表</vt:lpstr>
      <vt:lpstr>对于Arduino的了解</vt:lpstr>
      <vt:lpstr>PID自动控制</vt:lpstr>
      <vt:lpstr>物联网</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计算机系统基础课程</dc:title>
  <dc:creator>User</dc:creator>
  <cp:lastModifiedBy>User</cp:lastModifiedBy>
  <cp:revision>6</cp:revision>
  <dcterms:created xsi:type="dcterms:W3CDTF">2016-12-22T11:53:30Z</dcterms:created>
  <dcterms:modified xsi:type="dcterms:W3CDTF">2016-12-22T12:49:43Z</dcterms:modified>
</cp:coreProperties>
</file>