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1" r:id="rId4"/>
    <p:sldId id="316" r:id="rId5"/>
    <p:sldId id="317" r:id="rId6"/>
    <p:sldId id="313" r:id="rId7"/>
    <p:sldId id="318" r:id="rId8"/>
    <p:sldId id="319" r:id="rId9"/>
    <p:sldId id="314" r:id="rId10"/>
    <p:sldId id="321" r:id="rId11"/>
    <p:sldId id="322" r:id="rId12"/>
    <p:sldId id="323" r:id="rId13"/>
    <p:sldId id="32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E43"/>
    <a:srgbClr val="7FD13B"/>
    <a:srgbClr val="224982"/>
    <a:srgbClr val="254E8B"/>
    <a:srgbClr val="203E6B"/>
    <a:srgbClr val="1D3353"/>
    <a:srgbClr val="FAF9FA"/>
    <a:srgbClr val="F6F6F7"/>
    <a:srgbClr val="F5F5F6"/>
    <a:srgbClr val="F3F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337" autoAdjust="0"/>
  </p:normalViewPr>
  <p:slideViewPr>
    <p:cSldViewPr snapToGrid="0">
      <p:cViewPr varScale="1">
        <p:scale>
          <a:sx n="65" d="100"/>
          <a:sy n="65" d="100"/>
        </p:scale>
        <p:origin x="-378"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C965D-ACCE-4EDB-8EFD-FE9CE0FE7FBB}" type="datetimeFigureOut">
              <a:rPr lang="zh-CN" altLang="en-US" smtClean="0"/>
              <a:t>2016/12/22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56387-FF3D-4EBF-83F2-CC1A4B798D90}" type="slidenum">
              <a:rPr lang="zh-CN" altLang="en-US" smtClean="0"/>
              <a:t>‹#›</a:t>
            </a:fld>
            <a:endParaRPr lang="zh-CN" altLang="en-US"/>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86056387-FF3D-4EBF-83F2-CC1A4B798D90}" type="slidenum">
              <a:rPr lang="zh-CN" altLang="en-US" smtClean="0"/>
              <a:t>1</a:t>
            </a:fld>
            <a:endParaRPr lang="zh-CN" altLang="en-US"/>
          </a:p>
        </p:txBody>
      </p:sp>
    </p:spTree>
    <p:extLst>
      <p:ext uri="{BB962C8B-B14F-4D97-AF65-F5344CB8AC3E}">
        <p14:creationId xmlns:p14="http://schemas.microsoft.com/office/powerpoint/2010/main" val="332826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86056387-FF3D-4EBF-83F2-CC1A4B798D90}" type="slidenum">
              <a:rPr lang="zh-CN" altLang="en-US" smtClean="0"/>
              <a:t>2</a:t>
            </a:fld>
            <a:endParaRPr lang="zh-CN" altLang="en-US"/>
          </a:p>
        </p:txBody>
      </p:sp>
    </p:spTree>
    <p:extLst>
      <p:ext uri="{BB962C8B-B14F-4D97-AF65-F5344CB8AC3E}">
        <p14:creationId xmlns:p14="http://schemas.microsoft.com/office/powerpoint/2010/main" val="159774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t>2016/12/22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7938"/>
            <a:ext cx="6227763" cy="346076"/>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4"/>
          <p:cNvSpPr/>
          <p:nvPr/>
        </p:nvSpPr>
        <p:spPr>
          <a:xfrm>
            <a:off x="5824538" y="-7938"/>
            <a:ext cx="6367462"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2249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13"/>
          <p:cNvSpPr txBox="1">
            <a:spLocks noChangeArrowheads="1"/>
          </p:cNvSpPr>
          <p:nvPr/>
        </p:nvSpPr>
        <p:spPr bwMode="auto">
          <a:xfrm>
            <a:off x="2143125" y="3768725"/>
            <a:ext cx="2058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a:solidFill>
                  <a:srgbClr val="242B33"/>
                </a:solidFill>
                <a:latin typeface="微软雅黑" panose="020B0503020204020204" pitchFamily="34" charset="-122"/>
                <a:ea typeface="微软雅黑" panose="020B0503020204020204" pitchFamily="34" charset="-122"/>
              </a:rPr>
              <a:t>Powerpoint</a:t>
            </a:r>
            <a:r>
              <a:rPr lang="en-US" altLang="zh-CN" sz="2400">
                <a:solidFill>
                  <a:srgbClr val="242B33"/>
                </a:solidFill>
                <a:latin typeface="Arial" panose="020B0604020202020204" pitchFamily="34" charset="0"/>
                <a:ea typeface="微软雅黑" panose="020B0503020204020204" pitchFamily="34" charset="-122"/>
              </a:rPr>
              <a:t> </a:t>
            </a:r>
            <a:endParaRPr lang="zh-CN" altLang="en-US" sz="2400">
              <a:solidFill>
                <a:srgbClr val="242B33"/>
              </a:solidFill>
              <a:latin typeface="Arial" panose="020B0604020202020204" pitchFamily="34" charset="0"/>
              <a:ea typeface="微软雅黑" panose="020B0503020204020204" pitchFamily="34" charset="-122"/>
            </a:endParaRPr>
          </a:p>
        </p:txBody>
      </p:sp>
      <p:sp>
        <p:nvSpPr>
          <p:cNvPr id="24" name="文本框 15"/>
          <p:cNvSpPr txBox="1">
            <a:spLocks noChangeArrowheads="1"/>
          </p:cNvSpPr>
          <p:nvPr/>
        </p:nvSpPr>
        <p:spPr bwMode="auto">
          <a:xfrm>
            <a:off x="-18812" y="2484438"/>
            <a:ext cx="6647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7200" b="1" dirty="0" smtClean="0">
                <a:solidFill>
                  <a:srgbClr val="242B33"/>
                </a:solidFill>
                <a:latin typeface="Arial" panose="020B0604020202020204" pitchFamily="34" charset="0"/>
                <a:ea typeface="微软雅黑" panose="020B0503020204020204" pitchFamily="34" charset="-122"/>
              </a:rPr>
              <a:t>计算机系统</a:t>
            </a:r>
            <a:r>
              <a:rPr lang="zh-CN" altLang="en-US" sz="7200" b="1" dirty="0" smtClean="0">
                <a:solidFill>
                  <a:srgbClr val="242B33"/>
                </a:solidFill>
                <a:latin typeface="Arial" panose="020B0604020202020204" pitchFamily="34" charset="0"/>
                <a:ea typeface="微软雅黑" panose="020B0503020204020204" pitchFamily="34" charset="-122"/>
              </a:rPr>
              <a:t>答辩</a:t>
            </a:r>
            <a:endParaRPr lang="zh-CN" altLang="en-US" sz="7200" b="1" dirty="0">
              <a:solidFill>
                <a:srgbClr val="242B33"/>
              </a:solidFill>
              <a:latin typeface="Arial" panose="020B0604020202020204" pitchFamily="34" charset="0"/>
              <a:ea typeface="微软雅黑" panose="020B0503020204020204" pitchFamily="34" charset="-122"/>
            </a:endParaRPr>
          </a:p>
        </p:txBody>
      </p:sp>
      <p:pic>
        <p:nvPicPr>
          <p:cNvPr id="33"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570913" y="1995142"/>
            <a:ext cx="2016125" cy="196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6675438" y="5126038"/>
            <a:ext cx="5516562" cy="1293812"/>
            <a:chOff x="6675438" y="5126038"/>
            <a:chExt cx="5516562" cy="1293812"/>
          </a:xfrm>
        </p:grpSpPr>
        <p:grpSp>
          <p:nvGrpSpPr>
            <p:cNvPr id="19" name="组合 11"/>
            <p:cNvGrpSpPr>
              <a:grpSpLocks/>
            </p:cNvGrpSpPr>
            <p:nvPr/>
          </p:nvGrpSpPr>
          <p:grpSpPr bwMode="auto">
            <a:xfrm>
              <a:off x="6675438" y="5126038"/>
              <a:ext cx="5516562" cy="1293812"/>
              <a:chOff x="6675238" y="5164687"/>
              <a:chExt cx="5516762" cy="1293778"/>
            </a:xfrm>
            <a:solidFill>
              <a:srgbClr val="6CAE43"/>
            </a:solidFill>
          </p:grpSpPr>
          <p:sp>
            <p:nvSpPr>
              <p:cNvPr id="20" name="直角三角形 7"/>
              <p:cNvSpPr/>
              <p:nvPr/>
            </p:nvSpPr>
            <p:spPr>
              <a:xfrm rot="5136230" flipH="1" flipV="1">
                <a:off x="6660962" y="5178963"/>
                <a:ext cx="403214" cy="374664"/>
              </a:xfrm>
              <a:custGeom>
                <a:avLst/>
                <a:gdLst>
                  <a:gd name="connsiteX0" fmla="*/ 0 w 222367"/>
                  <a:gd name="connsiteY0" fmla="*/ 179604 h 179604"/>
                  <a:gd name="connsiteX1" fmla="*/ 0 w 222367"/>
                  <a:gd name="connsiteY1" fmla="*/ 0 h 179604"/>
                  <a:gd name="connsiteX2" fmla="*/ 222367 w 222367"/>
                  <a:gd name="connsiteY2" fmla="*/ 179604 h 179604"/>
                  <a:gd name="connsiteX3" fmla="*/ 0 w 222367"/>
                  <a:gd name="connsiteY3" fmla="*/ 179604 h 179604"/>
                  <a:gd name="connsiteX0" fmla="*/ 15525 w 237892"/>
                  <a:gd name="connsiteY0" fmla="*/ 226175 h 226175"/>
                  <a:gd name="connsiteX1" fmla="*/ 0 w 237892"/>
                  <a:gd name="connsiteY1" fmla="*/ 0 h 226175"/>
                  <a:gd name="connsiteX2" fmla="*/ 237892 w 237892"/>
                  <a:gd name="connsiteY2" fmla="*/ 226175 h 226175"/>
                  <a:gd name="connsiteX3" fmla="*/ 15525 w 237892"/>
                  <a:gd name="connsiteY3" fmla="*/ 226175 h 226175"/>
                  <a:gd name="connsiteX0" fmla="*/ 0 w 255970"/>
                  <a:gd name="connsiteY0" fmla="*/ 259416 h 259416"/>
                  <a:gd name="connsiteX1" fmla="*/ 18078 w 255970"/>
                  <a:gd name="connsiteY1" fmla="*/ 0 h 259416"/>
                  <a:gd name="connsiteX2" fmla="*/ 255970 w 255970"/>
                  <a:gd name="connsiteY2" fmla="*/ 226175 h 259416"/>
                  <a:gd name="connsiteX3" fmla="*/ 0 w 255970"/>
                  <a:gd name="connsiteY3" fmla="*/ 259416 h 259416"/>
                  <a:gd name="connsiteX0" fmla="*/ 0 w 255970"/>
                  <a:gd name="connsiteY0" fmla="*/ 152133 h 152133"/>
                  <a:gd name="connsiteX1" fmla="*/ 15205 w 255970"/>
                  <a:gd name="connsiteY1" fmla="*/ 0 h 152133"/>
                  <a:gd name="connsiteX2" fmla="*/ 255970 w 255970"/>
                  <a:gd name="connsiteY2" fmla="*/ 118892 h 152133"/>
                  <a:gd name="connsiteX3" fmla="*/ 0 w 255970"/>
                  <a:gd name="connsiteY3" fmla="*/ 152133 h 152133"/>
                  <a:gd name="connsiteX0" fmla="*/ 0 w 255970"/>
                  <a:gd name="connsiteY0" fmla="*/ 156141 h 156141"/>
                  <a:gd name="connsiteX1" fmla="*/ 15513 w 255970"/>
                  <a:gd name="connsiteY1" fmla="*/ 0 h 156141"/>
                  <a:gd name="connsiteX2" fmla="*/ 255970 w 255970"/>
                  <a:gd name="connsiteY2" fmla="*/ 122900 h 156141"/>
                  <a:gd name="connsiteX3" fmla="*/ 0 w 255970"/>
                  <a:gd name="connsiteY3" fmla="*/ 156141 h 156141"/>
                  <a:gd name="connsiteX0" fmla="*/ 0 w 255970"/>
                  <a:gd name="connsiteY0" fmla="*/ 156141 h 156141"/>
                  <a:gd name="connsiteX1" fmla="*/ 15513 w 255970"/>
                  <a:gd name="connsiteY1" fmla="*/ 0 h 156141"/>
                  <a:gd name="connsiteX2" fmla="*/ 255970 w 255970"/>
                  <a:gd name="connsiteY2" fmla="*/ 122900 h 156141"/>
                  <a:gd name="connsiteX3" fmla="*/ 0 w 255970"/>
                  <a:gd name="connsiteY3" fmla="*/ 156141 h 156141"/>
                  <a:gd name="connsiteX0" fmla="*/ 0 w 170731"/>
                  <a:gd name="connsiteY0" fmla="*/ 156141 h 156141"/>
                  <a:gd name="connsiteX1" fmla="*/ 15513 w 170731"/>
                  <a:gd name="connsiteY1" fmla="*/ 0 h 156141"/>
                  <a:gd name="connsiteX2" fmla="*/ 170731 w 170731"/>
                  <a:gd name="connsiteY2" fmla="*/ 130457 h 156141"/>
                  <a:gd name="connsiteX3" fmla="*/ 0 w 170731"/>
                  <a:gd name="connsiteY3" fmla="*/ 156141 h 156141"/>
                  <a:gd name="connsiteX0" fmla="*/ 0 w 170269"/>
                  <a:gd name="connsiteY0" fmla="*/ 156141 h 156141"/>
                  <a:gd name="connsiteX1" fmla="*/ 15513 w 170269"/>
                  <a:gd name="connsiteY1" fmla="*/ 0 h 156141"/>
                  <a:gd name="connsiteX2" fmla="*/ 170269 w 170269"/>
                  <a:gd name="connsiteY2" fmla="*/ 136468 h 156141"/>
                  <a:gd name="connsiteX3" fmla="*/ 0 w 170269"/>
                  <a:gd name="connsiteY3" fmla="*/ 156141 h 156141"/>
                  <a:gd name="connsiteX0" fmla="*/ 0 w 170423"/>
                  <a:gd name="connsiteY0" fmla="*/ 158145 h 158145"/>
                  <a:gd name="connsiteX1" fmla="*/ 15667 w 170423"/>
                  <a:gd name="connsiteY1" fmla="*/ 0 h 158145"/>
                  <a:gd name="connsiteX2" fmla="*/ 170423 w 170423"/>
                  <a:gd name="connsiteY2" fmla="*/ 136468 h 158145"/>
                  <a:gd name="connsiteX3" fmla="*/ 0 w 170423"/>
                  <a:gd name="connsiteY3" fmla="*/ 158145 h 158145"/>
                </a:gdLst>
                <a:ahLst/>
                <a:cxnLst>
                  <a:cxn ang="0">
                    <a:pos x="connsiteX0" y="connsiteY0"/>
                  </a:cxn>
                  <a:cxn ang="0">
                    <a:pos x="connsiteX1" y="connsiteY1"/>
                  </a:cxn>
                  <a:cxn ang="0">
                    <a:pos x="connsiteX2" y="connsiteY2"/>
                  </a:cxn>
                  <a:cxn ang="0">
                    <a:pos x="connsiteX3" y="connsiteY3"/>
                  </a:cxn>
                </a:cxnLst>
                <a:rect l="l" t="t" r="r" b="b"/>
                <a:pathLst>
                  <a:path w="170423" h="158145">
                    <a:moveTo>
                      <a:pt x="0" y="158145"/>
                    </a:moveTo>
                    <a:lnTo>
                      <a:pt x="15667" y="0"/>
                    </a:lnTo>
                    <a:lnTo>
                      <a:pt x="170423" y="136468"/>
                    </a:lnTo>
                    <a:lnTo>
                      <a:pt x="0" y="1581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任意多边形 20"/>
              <p:cNvSpPr/>
              <p:nvPr/>
            </p:nvSpPr>
            <p:spPr>
              <a:xfrm>
                <a:off x="6680000" y="5520278"/>
                <a:ext cx="5512000" cy="938187"/>
              </a:xfrm>
              <a:custGeom>
                <a:avLst/>
                <a:gdLst>
                  <a:gd name="connsiteX0" fmla="*/ 5512354 w 5512354"/>
                  <a:gd name="connsiteY0" fmla="*/ 0 h 938485"/>
                  <a:gd name="connsiteX1" fmla="*/ 5512354 w 5512354"/>
                  <a:gd name="connsiteY1" fmla="*/ 938485 h 938485"/>
                  <a:gd name="connsiteX2" fmla="*/ 580622 w 5512354"/>
                  <a:gd name="connsiteY2" fmla="*/ 938485 h 938485"/>
                  <a:gd name="connsiteX3" fmla="*/ 0 w 5512354"/>
                  <a:gd name="connsiteY3" fmla="*/ 17066 h 938485"/>
                </a:gdLst>
                <a:ahLst/>
                <a:cxnLst>
                  <a:cxn ang="0">
                    <a:pos x="connsiteX0" y="connsiteY0"/>
                  </a:cxn>
                  <a:cxn ang="0">
                    <a:pos x="connsiteX1" y="connsiteY1"/>
                  </a:cxn>
                  <a:cxn ang="0">
                    <a:pos x="connsiteX2" y="connsiteY2"/>
                  </a:cxn>
                  <a:cxn ang="0">
                    <a:pos x="connsiteX3" y="connsiteY3"/>
                  </a:cxn>
                </a:cxnLst>
                <a:rect l="l" t="t" r="r" b="b"/>
                <a:pathLst>
                  <a:path w="5512354" h="938485">
                    <a:moveTo>
                      <a:pt x="5512354" y="0"/>
                    </a:moveTo>
                    <a:lnTo>
                      <a:pt x="5512354" y="938485"/>
                    </a:lnTo>
                    <a:lnTo>
                      <a:pt x="580622" y="938485"/>
                    </a:lnTo>
                    <a:lnTo>
                      <a:pt x="0" y="170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TextBox 1"/>
            <p:cNvSpPr txBox="1"/>
            <p:nvPr/>
          </p:nvSpPr>
          <p:spPr>
            <a:xfrm>
              <a:off x="7492180" y="5781367"/>
              <a:ext cx="4468761" cy="400110"/>
            </a:xfrm>
            <a:prstGeom prst="rect">
              <a:avLst/>
            </a:prstGeom>
            <a:noFill/>
          </p:spPr>
          <p:txBody>
            <a:bodyPr wrap="square" rtlCol="0">
              <a:spAutoFit/>
            </a:bodyPr>
            <a:lstStyle/>
            <a:p>
              <a:r>
                <a:rPr lang="en-US" altLang="zh-CN" sz="2000" b="1" dirty="0" smtClean="0"/>
                <a:t>15</a:t>
              </a:r>
              <a:r>
                <a:rPr lang="zh-CN" altLang="en-US" sz="2000" b="1" dirty="0"/>
                <a:t>网络</a:t>
              </a:r>
              <a:r>
                <a:rPr lang="zh-CN" altLang="en-US" sz="2000" b="1" dirty="0" smtClean="0"/>
                <a:t>编程        </a:t>
              </a:r>
              <a:r>
                <a:rPr lang="en-US" altLang="zh-CN" sz="2000" b="1" dirty="0" smtClean="0"/>
                <a:t>20151104696     </a:t>
              </a:r>
              <a:r>
                <a:rPr lang="zh-CN" altLang="en-US" sz="2000" b="1" dirty="0" smtClean="0"/>
                <a:t>袁东强</a:t>
              </a:r>
              <a:endParaRPr lang="zh-CN" altLang="en-US" sz="2000" b="1" dirty="0"/>
            </a:p>
          </p:txBody>
        </p:sp>
      </p:grpSp>
    </p:spTree>
    <p:extLst>
      <p:ext uri="{BB962C8B-B14F-4D97-AF65-F5344CB8AC3E}">
        <p14:creationId xmlns:p14="http://schemas.microsoft.com/office/powerpoint/2010/main" val="711064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Scale>
                                      <p:cBhvr>
                                        <p:cTn id="1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6"/>
                                        </p:tgtEl>
                                        <p:attrNameLst>
                                          <p:attrName>ppt_x</p:attrName>
                                          <p:attrName>ppt_y</p:attrName>
                                        </p:attrNameLst>
                                      </p:cBhvr>
                                    </p:animMotion>
                                    <p:animEffect transition="in" filter="fade">
                                      <p:cBhvr>
                                        <p:cTn id="15" dur="1000"/>
                                        <p:tgtEl>
                                          <p:spTgt spid="16"/>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Scale>
                                      <p:cBhvr>
                                        <p:cTn id="19"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8"/>
                                        </p:tgtEl>
                                        <p:attrNameLst>
                                          <p:attrName>ppt_x</p:attrName>
                                          <p:attrName>ppt_y</p:attrName>
                                        </p:attrNameLst>
                                      </p:cBhvr>
                                    </p:animMotion>
                                    <p:animEffect transition="in" filter="fade">
                                      <p:cBhvr>
                                        <p:cTn id="21" dur="1000"/>
                                        <p:tgtEl>
                                          <p:spTgt spid="18"/>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Scale>
                                      <p:cBhvr>
                                        <p:cTn id="2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2"/>
                                        </p:tgtEl>
                                        <p:attrNameLst>
                                          <p:attrName>ppt_x</p:attrName>
                                          <p:attrName>ppt_y</p:attrName>
                                        </p:attrNameLst>
                                      </p:cBhvr>
                                    </p:animMotion>
                                    <p:animEffect transition="in" filter="fade">
                                      <p:cBhvr>
                                        <p:cTn id="27" dur="1000"/>
                                        <p:tgtEl>
                                          <p:spTgt spid="22"/>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Scale>
                                      <p:cBhvr>
                                        <p:cTn id="31"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24"/>
                                        </p:tgtEl>
                                        <p:attrNameLst>
                                          <p:attrName>ppt_x</p:attrName>
                                          <p:attrName>ppt_y</p:attrName>
                                        </p:attrNameLst>
                                      </p:cBhvr>
                                    </p:animMotion>
                                    <p:animEffect transition="in" filter="fade">
                                      <p:cBhvr>
                                        <p:cTn id="33" dur="1000"/>
                                        <p:tgtEl>
                                          <p:spTgt spid="24"/>
                                        </p:tgtEl>
                                      </p:cBhvr>
                                    </p:animEffect>
                                  </p:childTnLst>
                                </p:cTn>
                              </p:par>
                            </p:childTnLst>
                          </p:cTn>
                        </p:par>
                        <p:par>
                          <p:cTn id="34" fill="hold">
                            <p:stCondLst>
                              <p:cond delay="5000"/>
                            </p:stCondLst>
                            <p:childTnLst>
                              <p:par>
                                <p:cTn id="35" presetID="52" presetClass="entr" presetSubtype="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Scale>
                                      <p:cBhvr>
                                        <p:cTn id="3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3"/>
                                        </p:tgtEl>
                                        <p:attrNameLst>
                                          <p:attrName>ppt_x</p:attrName>
                                          <p:attrName>ppt_y</p:attrName>
                                        </p:attrNameLst>
                                      </p:cBhvr>
                                    </p:animMotion>
                                    <p:animEffect transition="in" filter="fade">
                                      <p:cBhvr>
                                        <p:cTn id="39" dur="1000"/>
                                        <p:tgtEl>
                                          <p:spTgt spid="33"/>
                                        </p:tgtEl>
                                      </p:cBhvr>
                                    </p:animEffect>
                                  </p:childTnLst>
                                </p:cTn>
                              </p:par>
                            </p:childTnLst>
                          </p:cTn>
                        </p:par>
                        <p:par>
                          <p:cTn id="40" fill="hold">
                            <p:stCondLst>
                              <p:cond delay="6000"/>
                            </p:stCondLst>
                            <p:childTnLst>
                              <p:par>
                                <p:cTn id="41" presetID="37"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400"/>
                                        <p:tgtEl>
                                          <p:spTgt spid="3"/>
                                        </p:tgtEl>
                                      </p:cBhvr>
                                    </p:animEffect>
                                    <p:anim calcmode="lin" valueType="num">
                                      <p:cBhvr>
                                        <p:cTn id="44" dur="400" fill="hold"/>
                                        <p:tgtEl>
                                          <p:spTgt spid="3"/>
                                        </p:tgtEl>
                                        <p:attrNameLst>
                                          <p:attrName>ppt_x</p:attrName>
                                        </p:attrNameLst>
                                      </p:cBhvr>
                                      <p:tavLst>
                                        <p:tav tm="0">
                                          <p:val>
                                            <p:strVal val="#ppt_x"/>
                                          </p:val>
                                        </p:tav>
                                        <p:tav tm="100000">
                                          <p:val>
                                            <p:strVal val="#ppt_x"/>
                                          </p:val>
                                        </p:tav>
                                      </p:tavLst>
                                    </p:anim>
                                    <p:anim calcmode="lin" valueType="num">
                                      <p:cBhvr>
                                        <p:cTn id="45" dur="360" decel="100000" fill="hold"/>
                                        <p:tgtEl>
                                          <p:spTgt spid="3"/>
                                        </p:tgtEl>
                                        <p:attrNameLst>
                                          <p:attrName>ppt_y</p:attrName>
                                        </p:attrNameLst>
                                      </p:cBhvr>
                                      <p:tavLst>
                                        <p:tav tm="0">
                                          <p:val>
                                            <p:strVal val="#ppt_y+1"/>
                                          </p:val>
                                        </p:tav>
                                        <p:tav tm="100000">
                                          <p:val>
                                            <p:strVal val="#ppt_y-.03"/>
                                          </p:val>
                                        </p:tav>
                                      </p:tavLst>
                                    </p:anim>
                                    <p:anim calcmode="lin" valueType="num">
                                      <p:cBhvr>
                                        <p:cTn id="46" dur="40" accel="100000" fill="hold">
                                          <p:stCondLst>
                                            <p:cond delay="36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8" grpId="0" animBg="1"/>
      <p:bldP spid="22"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54527" y="985084"/>
            <a:ext cx="5459576" cy="646331"/>
          </a:xfrm>
          <a:prstGeom prst="rect">
            <a:avLst/>
          </a:prstGeom>
          <a:noFill/>
        </p:spPr>
        <p:txBody>
          <a:bodyPr wrap="square" rtlCol="0">
            <a:spAutoFit/>
          </a:bodyPr>
          <a:lstStyle/>
          <a:p>
            <a:r>
              <a:rPr lang="en-US" altLang="zh-CN" sz="3600" b="1" dirty="0" err="1" smtClean="0">
                <a:solidFill>
                  <a:schemeClr val="accent6">
                    <a:lumMod val="75000"/>
                  </a:schemeClr>
                </a:solidFill>
              </a:rPr>
              <a:t>Arduino</a:t>
            </a:r>
            <a:r>
              <a:rPr lang="zh-CN" altLang="en-US" sz="3600" b="1" dirty="0" smtClean="0">
                <a:solidFill>
                  <a:schemeClr val="accent6">
                    <a:lumMod val="75000"/>
                  </a:schemeClr>
                </a:solidFill>
              </a:rPr>
              <a:t>系统的简单介绍：</a:t>
            </a:r>
            <a:endParaRPr lang="zh-CN" altLang="en-US" sz="3600" b="1" dirty="0">
              <a:solidFill>
                <a:schemeClr val="accent6">
                  <a:lumMod val="75000"/>
                </a:schemeClr>
              </a:solidFill>
            </a:endParaRPr>
          </a:p>
        </p:txBody>
      </p:sp>
      <p:sp>
        <p:nvSpPr>
          <p:cNvPr id="3" name="TextBox 2"/>
          <p:cNvSpPr txBox="1"/>
          <p:nvPr/>
        </p:nvSpPr>
        <p:spPr>
          <a:xfrm>
            <a:off x="1637075" y="2684199"/>
            <a:ext cx="9276736" cy="1015663"/>
          </a:xfrm>
          <a:prstGeom prst="rect">
            <a:avLst/>
          </a:prstGeom>
          <a:noFill/>
        </p:spPr>
        <p:txBody>
          <a:bodyPr wrap="square" rtlCol="0">
            <a:spAutoFit/>
          </a:bodyPr>
          <a:lstStyle/>
          <a:p>
            <a:r>
              <a:rPr lang="en-US" altLang="zh-CN" sz="2000" b="1" dirty="0" smtClean="0"/>
              <a:t>           </a:t>
            </a:r>
            <a:r>
              <a:rPr lang="en-US" altLang="zh-CN" sz="2000" b="1" dirty="0" err="1" smtClean="0"/>
              <a:t>Arduino</a:t>
            </a:r>
            <a:r>
              <a:rPr lang="zh-CN" altLang="en-US" sz="2000" b="1" dirty="0"/>
              <a:t>是一种简单的计算机，通过</a:t>
            </a:r>
            <a:r>
              <a:rPr lang="en-US" altLang="zh-CN" sz="2000" b="1" dirty="0" err="1"/>
              <a:t>Arduino</a:t>
            </a:r>
            <a:r>
              <a:rPr lang="en-US" altLang="zh-CN" sz="2000" b="1" dirty="0"/>
              <a:t> IDE</a:t>
            </a:r>
            <a:r>
              <a:rPr lang="zh-CN" altLang="en-US" sz="2000" b="1" dirty="0"/>
              <a:t>编程软件来进行写程序，通过</a:t>
            </a:r>
            <a:r>
              <a:rPr lang="en-US" altLang="zh-CN" sz="2000" b="1" dirty="0"/>
              <a:t>UART</a:t>
            </a:r>
            <a:r>
              <a:rPr lang="zh-CN" altLang="en-US" sz="2000" b="1" dirty="0"/>
              <a:t>串口进行烧录程序，驱动电压为直流</a:t>
            </a:r>
            <a:r>
              <a:rPr lang="en-US" altLang="zh-CN" sz="2000" b="1" dirty="0"/>
              <a:t>5V</a:t>
            </a:r>
            <a:r>
              <a:rPr lang="zh-CN" altLang="en-US" sz="2000" b="1" dirty="0"/>
              <a:t>，编程语言为</a:t>
            </a:r>
            <a:r>
              <a:rPr lang="en-US" altLang="zh-CN" sz="2000" b="1" dirty="0"/>
              <a:t>C/C++</a:t>
            </a:r>
            <a:r>
              <a:rPr lang="zh-CN" altLang="en-US" sz="2000" b="1" dirty="0"/>
              <a:t>语言，开放源代码。</a:t>
            </a:r>
          </a:p>
        </p:txBody>
      </p:sp>
    </p:spTree>
    <p:extLst>
      <p:ext uri="{BB962C8B-B14F-4D97-AF65-F5344CB8AC3E}">
        <p14:creationId xmlns:p14="http://schemas.microsoft.com/office/powerpoint/2010/main" val="2989611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47" y="82834"/>
            <a:ext cx="11707625" cy="6682893"/>
          </a:xfrm>
          <a:prstGeom prst="rect">
            <a:avLst/>
          </a:prstGeom>
        </p:spPr>
      </p:pic>
    </p:spTree>
    <p:extLst>
      <p:ext uri="{BB962C8B-B14F-4D97-AF65-F5344CB8AC3E}">
        <p14:creationId xmlns:p14="http://schemas.microsoft.com/office/powerpoint/2010/main" val="1992026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63677" y="1435518"/>
            <a:ext cx="11149781" cy="4524315"/>
          </a:xfrm>
          <a:prstGeom prst="rect">
            <a:avLst/>
          </a:prstGeom>
        </p:spPr>
        <p:txBody>
          <a:bodyPr wrap="square">
            <a:spAutoFit/>
          </a:bodyPr>
          <a:lstStyle/>
          <a:p>
            <a:r>
              <a:rPr lang="en-US" altLang="zh-CN" sz="2400" dirty="0"/>
              <a:t>	1</a:t>
            </a:r>
            <a:r>
              <a:rPr lang="zh-CN" altLang="zh-CN" sz="2400" dirty="0"/>
              <a:t>、开放源代码的电路图设计，程序可以从官方网站直接下载，可以自己进行修改。</a:t>
            </a:r>
          </a:p>
          <a:p>
            <a:r>
              <a:rPr lang="en-US" altLang="zh-CN" sz="2400" dirty="0"/>
              <a:t>	2</a:t>
            </a:r>
            <a:r>
              <a:rPr lang="zh-CN" altLang="zh-CN" sz="2400" dirty="0"/>
              <a:t>、使用低价格的微处理控制器</a:t>
            </a:r>
            <a:r>
              <a:rPr lang="en-US" altLang="zh-CN" sz="2400" dirty="0"/>
              <a:t>(AVR</a:t>
            </a:r>
            <a:r>
              <a:rPr lang="zh-CN" altLang="zh-CN" sz="2400" dirty="0"/>
              <a:t>系列控制器</a:t>
            </a:r>
            <a:r>
              <a:rPr lang="en-US" altLang="zh-CN" sz="2400" dirty="0"/>
              <a:t>)</a:t>
            </a:r>
            <a:r>
              <a:rPr lang="zh-CN" altLang="zh-CN" sz="2400" dirty="0"/>
              <a:t>，可以采用</a:t>
            </a:r>
            <a:r>
              <a:rPr lang="en-US" altLang="zh-CN" sz="2400" dirty="0"/>
              <a:t>USB</a:t>
            </a:r>
            <a:r>
              <a:rPr lang="zh-CN" altLang="zh-CN" sz="2400" dirty="0"/>
              <a:t>接口供电，不需外接电源，也可以使用外部</a:t>
            </a:r>
            <a:r>
              <a:rPr lang="en-US" altLang="zh-CN" sz="2400" dirty="0"/>
              <a:t>9VDC</a:t>
            </a:r>
            <a:r>
              <a:rPr lang="zh-CN" altLang="zh-CN" sz="2400" dirty="0"/>
              <a:t>输入。</a:t>
            </a:r>
          </a:p>
          <a:p>
            <a:r>
              <a:rPr lang="en-US" altLang="zh-CN" sz="2400" dirty="0" smtClean="0"/>
              <a:t>	3</a:t>
            </a:r>
            <a:r>
              <a:rPr lang="zh-CN" altLang="zh-CN" sz="2400" dirty="0"/>
              <a:t>、</a:t>
            </a:r>
            <a:r>
              <a:rPr lang="en-US" altLang="zh-CN" sz="2400" dirty="0" err="1"/>
              <a:t>Arduino</a:t>
            </a:r>
            <a:r>
              <a:rPr lang="zh-CN" altLang="zh-CN" sz="2400" dirty="0"/>
              <a:t>支持</a:t>
            </a:r>
            <a:r>
              <a:rPr lang="en-US" altLang="zh-CN" sz="2400" dirty="0"/>
              <a:t>ISP</a:t>
            </a:r>
            <a:r>
              <a:rPr lang="zh-CN" altLang="zh-CN" sz="2400" dirty="0"/>
              <a:t>在线烧，可以将新的</a:t>
            </a:r>
            <a:r>
              <a:rPr lang="en-US" altLang="zh-CN" sz="2400" dirty="0"/>
              <a:t>"</a:t>
            </a:r>
            <a:r>
              <a:rPr lang="en-US" altLang="zh-CN" sz="2400" dirty="0" err="1"/>
              <a:t>bootloader</a:t>
            </a:r>
            <a:r>
              <a:rPr lang="en-US" altLang="zh-CN" sz="2400" dirty="0"/>
              <a:t>"</a:t>
            </a:r>
            <a:r>
              <a:rPr lang="zh-CN" altLang="zh-CN" sz="2400" dirty="0"/>
              <a:t>固件烧入</a:t>
            </a:r>
            <a:r>
              <a:rPr lang="en-US" altLang="zh-CN" sz="2400" dirty="0"/>
              <a:t>AVR</a:t>
            </a:r>
            <a:r>
              <a:rPr lang="zh-CN" altLang="zh-CN" sz="2400" dirty="0"/>
              <a:t>芯片。有了</a:t>
            </a:r>
            <a:r>
              <a:rPr lang="en-US" altLang="zh-CN" sz="2400" dirty="0" err="1"/>
              <a:t>bootloader</a:t>
            </a:r>
            <a:r>
              <a:rPr lang="zh-CN" altLang="zh-CN" sz="2400" dirty="0"/>
              <a:t>之后，可以通过串口或者</a:t>
            </a:r>
            <a:r>
              <a:rPr lang="en-US" altLang="zh-CN" sz="2400" dirty="0"/>
              <a:t>USB to RS232</a:t>
            </a:r>
            <a:r>
              <a:rPr lang="zh-CN" altLang="zh-CN" sz="2400" dirty="0"/>
              <a:t>线更新固件。</a:t>
            </a:r>
          </a:p>
          <a:p>
            <a:r>
              <a:rPr lang="en-US" altLang="zh-CN" sz="2400" dirty="0" smtClean="0"/>
              <a:t>	4</a:t>
            </a:r>
            <a:r>
              <a:rPr lang="zh-CN" altLang="zh-CN" sz="2400" dirty="0"/>
              <a:t>、可依据官方提供的</a:t>
            </a:r>
            <a:r>
              <a:rPr lang="en-US" altLang="zh-CN" sz="2400" dirty="0"/>
              <a:t>Eagle</a:t>
            </a:r>
            <a:r>
              <a:rPr lang="zh-CN" altLang="zh-CN" sz="2400" dirty="0"/>
              <a:t>格式</a:t>
            </a:r>
            <a:r>
              <a:rPr lang="en-US" altLang="zh-CN" sz="2400" dirty="0"/>
              <a:t>PCB</a:t>
            </a:r>
            <a:r>
              <a:rPr lang="zh-CN" altLang="zh-CN" sz="2400" dirty="0"/>
              <a:t>和</a:t>
            </a:r>
            <a:r>
              <a:rPr lang="en-US" altLang="zh-CN" sz="2400" dirty="0"/>
              <a:t>SCH</a:t>
            </a:r>
            <a:r>
              <a:rPr lang="zh-CN" altLang="zh-CN" sz="2400" dirty="0"/>
              <a:t>电路图简化</a:t>
            </a:r>
            <a:r>
              <a:rPr lang="en-US" altLang="zh-CN" sz="2400" dirty="0" err="1"/>
              <a:t>Arduino</a:t>
            </a:r>
            <a:r>
              <a:rPr lang="zh-CN" altLang="zh-CN" sz="2400" dirty="0"/>
              <a:t>模组，完成独立运作的微处理控制</a:t>
            </a:r>
            <a:r>
              <a:rPr lang="en-US" altLang="zh-CN" sz="2400" dirty="0"/>
              <a:t>;</a:t>
            </a:r>
            <a:r>
              <a:rPr lang="zh-CN" altLang="zh-CN" sz="2400" dirty="0"/>
              <a:t>可简单地与传感器，各式各样的电子元件连接</a:t>
            </a:r>
            <a:r>
              <a:rPr lang="en-US" altLang="zh-CN" sz="2400" dirty="0"/>
              <a:t>(</a:t>
            </a:r>
            <a:r>
              <a:rPr lang="zh-CN" altLang="zh-CN" sz="2400" dirty="0"/>
              <a:t>例如</a:t>
            </a:r>
            <a:r>
              <a:rPr lang="en-US" altLang="zh-CN" sz="2400" dirty="0"/>
              <a:t>:</a:t>
            </a:r>
            <a:r>
              <a:rPr lang="zh-CN" altLang="zh-CN" sz="2400" dirty="0"/>
              <a:t>红外线</a:t>
            </a:r>
            <a:r>
              <a:rPr lang="en-US" altLang="zh-CN" sz="2400" dirty="0"/>
              <a:t>,</a:t>
            </a:r>
            <a:r>
              <a:rPr lang="zh-CN" altLang="zh-CN" sz="2400" dirty="0"/>
              <a:t>超音波</a:t>
            </a:r>
            <a:r>
              <a:rPr lang="en-US" altLang="zh-CN" sz="2400" dirty="0"/>
              <a:t>,</a:t>
            </a:r>
            <a:r>
              <a:rPr lang="zh-CN" altLang="zh-CN" sz="2400" dirty="0"/>
              <a:t>热敏电阻</a:t>
            </a:r>
            <a:r>
              <a:rPr lang="en-US" altLang="zh-CN" sz="2400" dirty="0"/>
              <a:t>,</a:t>
            </a:r>
            <a:r>
              <a:rPr lang="zh-CN" altLang="zh-CN" sz="2400" dirty="0"/>
              <a:t>光敏电阻</a:t>
            </a:r>
            <a:r>
              <a:rPr lang="en-US" altLang="zh-CN" sz="2400" dirty="0"/>
              <a:t>,</a:t>
            </a:r>
            <a:r>
              <a:rPr lang="zh-CN" altLang="zh-CN" sz="2400" dirty="0"/>
              <a:t>伺服马达</a:t>
            </a:r>
            <a:r>
              <a:rPr lang="en-US" altLang="zh-CN" sz="2400" dirty="0"/>
              <a:t>,</a:t>
            </a:r>
            <a:r>
              <a:rPr lang="zh-CN" altLang="zh-CN" sz="2400" dirty="0"/>
              <a:t>…等</a:t>
            </a:r>
            <a:r>
              <a:rPr lang="en-US" altLang="zh-CN" sz="2400" dirty="0"/>
              <a:t>)</a:t>
            </a:r>
            <a:endParaRPr lang="zh-CN" altLang="zh-CN" sz="2400" dirty="0"/>
          </a:p>
          <a:p>
            <a:r>
              <a:rPr lang="en-US" altLang="zh-CN" sz="2400" dirty="0" smtClean="0"/>
              <a:t>	5</a:t>
            </a:r>
            <a:r>
              <a:rPr lang="zh-CN" altLang="zh-CN" sz="2400" dirty="0"/>
              <a:t>、支持多种互动程序，如</a:t>
            </a:r>
            <a:r>
              <a:rPr lang="en-US" altLang="zh-CN" sz="2400" dirty="0"/>
              <a:t>:Flash</a:t>
            </a:r>
            <a:r>
              <a:rPr lang="zh-CN" altLang="zh-CN" sz="2400" dirty="0"/>
              <a:t>、</a:t>
            </a:r>
            <a:r>
              <a:rPr lang="en-US" altLang="zh-CN" sz="2400" dirty="0"/>
              <a:t>Max/</a:t>
            </a:r>
            <a:r>
              <a:rPr lang="en-US" altLang="zh-CN" sz="2400" dirty="0" err="1"/>
              <a:t>Msp</a:t>
            </a:r>
            <a:r>
              <a:rPr lang="zh-CN" altLang="zh-CN" sz="2400" dirty="0"/>
              <a:t>、</a:t>
            </a:r>
            <a:r>
              <a:rPr lang="en-US" altLang="zh-CN" sz="2400" dirty="0" err="1"/>
              <a:t>vvvv</a:t>
            </a:r>
            <a:r>
              <a:rPr lang="zh-CN" altLang="zh-CN" sz="2400" dirty="0"/>
              <a:t>、</a:t>
            </a:r>
            <a:r>
              <a:rPr lang="en-US" altLang="zh-CN" sz="2400" dirty="0"/>
              <a:t>PD</a:t>
            </a:r>
            <a:r>
              <a:rPr lang="zh-CN" altLang="zh-CN" sz="2400" dirty="0"/>
              <a:t>、</a:t>
            </a:r>
            <a:r>
              <a:rPr lang="en-US" altLang="zh-CN" sz="2400" dirty="0"/>
              <a:t>C</a:t>
            </a:r>
            <a:r>
              <a:rPr lang="zh-CN" altLang="zh-CN" sz="2400" dirty="0"/>
              <a:t>、</a:t>
            </a:r>
            <a:r>
              <a:rPr lang="en-US" altLang="zh-CN" sz="2400" dirty="0"/>
              <a:t>Processing</a:t>
            </a:r>
            <a:r>
              <a:rPr lang="zh-CN" altLang="zh-CN" sz="2400" dirty="0"/>
              <a:t>等。</a:t>
            </a:r>
          </a:p>
          <a:p>
            <a:r>
              <a:rPr lang="en-US" altLang="zh-CN" sz="2400" dirty="0" smtClean="0"/>
              <a:t>	6</a:t>
            </a:r>
            <a:r>
              <a:rPr lang="zh-CN" altLang="zh-CN" sz="2400" dirty="0"/>
              <a:t>、应用方面，利用</a:t>
            </a:r>
            <a:r>
              <a:rPr lang="en-US" altLang="zh-CN" sz="2400" dirty="0" err="1"/>
              <a:t>Arduino</a:t>
            </a:r>
            <a:r>
              <a:rPr lang="zh-CN" altLang="zh-CN" sz="2400" dirty="0"/>
              <a:t>，突破以往只能使用鼠标、键盘、</a:t>
            </a:r>
            <a:r>
              <a:rPr lang="en-US" altLang="zh-CN" sz="2400" dirty="0"/>
              <a:t>CCD</a:t>
            </a:r>
            <a:r>
              <a:rPr lang="zh-CN" altLang="zh-CN" sz="2400" dirty="0"/>
              <a:t>等输入的装置的互动内容，可以更简单地达成单人或多人游戏互动。</a:t>
            </a:r>
          </a:p>
        </p:txBody>
      </p:sp>
      <p:sp>
        <p:nvSpPr>
          <p:cNvPr id="3" name="TextBox 2"/>
          <p:cNvSpPr txBox="1"/>
          <p:nvPr/>
        </p:nvSpPr>
        <p:spPr>
          <a:xfrm>
            <a:off x="398206" y="368710"/>
            <a:ext cx="2610465" cy="584775"/>
          </a:xfrm>
          <a:prstGeom prst="rect">
            <a:avLst/>
          </a:prstGeom>
          <a:noFill/>
        </p:spPr>
        <p:txBody>
          <a:bodyPr wrap="square" rtlCol="0">
            <a:spAutoFit/>
          </a:bodyPr>
          <a:lstStyle/>
          <a:p>
            <a:r>
              <a:rPr lang="en-US" altLang="zh-CN" sz="3200" dirty="0" err="1" smtClean="0"/>
              <a:t>Arduino</a:t>
            </a:r>
            <a:r>
              <a:rPr lang="zh-CN" altLang="en-US" sz="3200" dirty="0" smtClean="0"/>
              <a:t>特色：</a:t>
            </a:r>
            <a:endParaRPr lang="zh-CN" altLang="en-US" sz="3200" dirty="0"/>
          </a:p>
        </p:txBody>
      </p:sp>
      <p:sp>
        <p:nvSpPr>
          <p:cNvPr id="4" name="TextBox 3">
            <a:hlinkClick r:id="rId3" action="ppaction://hlinksldjump"/>
          </p:cNvPr>
          <p:cNvSpPr txBox="1"/>
          <p:nvPr/>
        </p:nvSpPr>
        <p:spPr>
          <a:xfrm>
            <a:off x="9468465" y="6253316"/>
            <a:ext cx="1282494" cy="369332"/>
          </a:xfrm>
          <a:prstGeom prst="rect">
            <a:avLst/>
          </a:prstGeom>
          <a:noFill/>
        </p:spPr>
        <p:txBody>
          <a:bodyPr wrap="square" rtlCol="0">
            <a:spAutoFit/>
          </a:bodyPr>
          <a:lstStyle/>
          <a:p>
            <a:r>
              <a:rPr lang="zh-CN" altLang="en-US" dirty="0" smtClean="0"/>
              <a:t>返回首页</a:t>
            </a:r>
            <a:endParaRPr lang="zh-CN" altLang="en-US" dirty="0"/>
          </a:p>
        </p:txBody>
      </p:sp>
      <p:sp>
        <p:nvSpPr>
          <p:cNvPr id="5" name="TextBox 4">
            <a:hlinkClick r:id="rId4" action="ppaction://hlinksldjump"/>
          </p:cNvPr>
          <p:cNvSpPr txBox="1"/>
          <p:nvPr/>
        </p:nvSpPr>
        <p:spPr>
          <a:xfrm>
            <a:off x="10780158" y="6247494"/>
            <a:ext cx="1282494" cy="369332"/>
          </a:xfrm>
          <a:prstGeom prst="rect">
            <a:avLst/>
          </a:prstGeom>
          <a:noFill/>
        </p:spPr>
        <p:txBody>
          <a:bodyPr wrap="square" rtlCol="0">
            <a:spAutoFit/>
          </a:bodyPr>
          <a:lstStyle/>
          <a:p>
            <a:r>
              <a:rPr lang="zh-CN" altLang="en-US" dirty="0" smtClean="0"/>
              <a:t>返回目录</a:t>
            </a:r>
            <a:endParaRPr lang="en-US" altLang="zh-CN" dirty="0" smtClean="0"/>
          </a:p>
        </p:txBody>
      </p:sp>
    </p:spTree>
    <p:extLst>
      <p:ext uri="{BB962C8B-B14F-4D97-AF65-F5344CB8AC3E}">
        <p14:creationId xmlns:p14="http://schemas.microsoft.com/office/powerpoint/2010/main" val="2020095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678028" y="2495399"/>
            <a:ext cx="4717959" cy="1446550"/>
          </a:xfrm>
          <a:prstGeom prst="rect">
            <a:avLst/>
          </a:prstGeom>
          <a:noFill/>
        </p:spPr>
        <p:txBody>
          <a:bodyPr wrap="none" lIns="91440" tIns="45720" rIns="91440" bIns="45720">
            <a:spAutoFit/>
            <a:scene3d>
              <a:camera prst="obliqueBottomLeft"/>
              <a:lightRig rig="brightRoom" dir="t"/>
            </a:scene3d>
            <a:sp3d extrusionH="57150" contourW="6350" prstMaterial="plastic">
              <a:bevelT w="20320" h="20320" prst="coolSlant"/>
              <a:contourClr>
                <a:schemeClr val="accent1">
                  <a:tint val="100000"/>
                  <a:shade val="100000"/>
                  <a:hueMod val="100000"/>
                  <a:satMod val="100000"/>
                </a:schemeClr>
              </a:contourClr>
            </a:sp3d>
          </a:bodyPr>
          <a:lstStyle/>
          <a:p>
            <a:pPr algn="ctr"/>
            <a:r>
              <a:rPr lang="zh-CN" altLang="en-US" sz="8800" b="1" cap="all" spc="0" dirty="0" smtClean="0">
                <a:ln/>
                <a:solidFill>
                  <a:schemeClr val="accent1"/>
                </a:solidFill>
                <a:effectLst>
                  <a:outerShdw blurRad="19685" dist="12700" dir="5400000" algn="tl" rotWithShape="0">
                    <a:schemeClr val="accent1">
                      <a:satMod val="130000"/>
                      <a:alpha val="60000"/>
                    </a:schemeClr>
                  </a:outerShdw>
                  <a:reflection blurRad="6350" stA="55000" endA="50" endPos="85000" dir="5400000" sy="-100000" algn="bl" rotWithShape="0"/>
                </a:effectLst>
              </a:rPr>
              <a:t>谢谢欣赏</a:t>
            </a:r>
            <a:endParaRPr lang="zh-CN" altLang="en-US" sz="8800" b="1" cap="all" spc="0" dirty="0">
              <a:ln/>
              <a:solidFill>
                <a:schemeClr val="accent1"/>
              </a:solidFill>
              <a:effectLst>
                <a:outerShdw blurRad="19685" dist="12700" dir="5400000" algn="tl" rotWithShape="0">
                  <a:schemeClr val="accent1">
                    <a:satMod val="130000"/>
                    <a:alpha val="60000"/>
                  </a:schemeClr>
                </a:outerShdw>
                <a:reflection blurRad="6350" stA="55000" endA="50" endPos="85000" dir="5400000" sy="-100000" algn="bl" rotWithShape="0"/>
              </a:effectLst>
            </a:endParaRPr>
          </a:p>
        </p:txBody>
      </p:sp>
    </p:spTree>
    <p:extLst>
      <p:ext uri="{BB962C8B-B14F-4D97-AF65-F5344CB8AC3E}">
        <p14:creationId xmlns:p14="http://schemas.microsoft.com/office/powerpoint/2010/main" val="57425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bwMode="auto">
          <a:xfrm>
            <a:off x="3009900" y="1717675"/>
            <a:ext cx="0" cy="40703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3009900" y="5788025"/>
            <a:ext cx="6191250"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a:off x="9201150" y="1717675"/>
            <a:ext cx="0" cy="40703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3009900" y="1717675"/>
            <a:ext cx="477838"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8723313" y="1717675"/>
            <a:ext cx="477837"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4176713" y="1296988"/>
            <a:ext cx="38592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400" b="1" dirty="0">
                <a:solidFill>
                  <a:srgbClr val="224982"/>
                </a:solidFill>
                <a:latin typeface="Arial" panose="020B0604020202020204" pitchFamily="34" charset="0"/>
                <a:ea typeface="黑体" panose="02010609060101010101" pitchFamily="49" charset="-122"/>
              </a:rPr>
              <a:t>目录  </a:t>
            </a:r>
            <a:r>
              <a:rPr lang="en-US" altLang="zh-CN" sz="4400" b="1" dirty="0">
                <a:solidFill>
                  <a:srgbClr val="224982"/>
                </a:solidFill>
                <a:latin typeface="Arial" panose="020B0604020202020204" pitchFamily="34" charset="0"/>
                <a:ea typeface="黑体" panose="02010609060101010101" pitchFamily="49" charset="-122"/>
              </a:rPr>
              <a:t>content</a:t>
            </a:r>
            <a:endParaRPr lang="zh-CN" altLang="en-US" sz="4400" b="1" dirty="0">
              <a:solidFill>
                <a:srgbClr val="224982"/>
              </a:solidFill>
              <a:latin typeface="Arial" panose="020B0604020202020204" pitchFamily="34" charset="0"/>
              <a:ea typeface="黑体" panose="02010609060101010101" pitchFamily="49" charset="-122"/>
            </a:endParaRPr>
          </a:p>
        </p:txBody>
      </p:sp>
      <p:sp>
        <p:nvSpPr>
          <p:cNvPr id="64" name="矩形 63"/>
          <p:cNvSpPr/>
          <p:nvPr/>
        </p:nvSpPr>
        <p:spPr bwMode="auto">
          <a:xfrm>
            <a:off x="4405313" y="287203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rPr>
              <a:t>01</a:t>
            </a:r>
            <a:endParaRPr lang="zh-CN" altLang="en-US" sz="2800" b="1" dirty="0">
              <a:solidFill>
                <a:srgbClr val="FFFFFF"/>
              </a:solidFill>
            </a:endParaRPr>
          </a:p>
        </p:txBody>
      </p:sp>
      <p:sp>
        <p:nvSpPr>
          <p:cNvPr id="65" name="矩形 2"/>
          <p:cNvSpPr>
            <a:spLocks noChangeArrowheads="1"/>
          </p:cNvSpPr>
          <p:nvPr/>
        </p:nvSpPr>
        <p:spPr bwMode="auto">
          <a:xfrm>
            <a:off x="5653088" y="2930101"/>
            <a:ext cx="436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400" dirty="0" smtClean="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hlinkClick r:id="rId4" action="ppaction://hlinksldjump"/>
              </a:rPr>
              <a:t>计算机系统</a:t>
            </a:r>
            <a:endParaRPr lang="en-US"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6" name="矩形 65"/>
          <p:cNvSpPr/>
          <p:nvPr/>
        </p:nvSpPr>
        <p:spPr bwMode="auto">
          <a:xfrm>
            <a:off x="4405313" y="353878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rPr>
              <a:t>02</a:t>
            </a:r>
            <a:endParaRPr lang="zh-CN" altLang="en-US" sz="2800" b="1" dirty="0">
              <a:solidFill>
                <a:srgbClr val="FFFFFF"/>
              </a:solidFill>
            </a:endParaRPr>
          </a:p>
        </p:txBody>
      </p:sp>
      <p:sp>
        <p:nvSpPr>
          <p:cNvPr id="67" name="矩形 28"/>
          <p:cNvSpPr>
            <a:spLocks noChangeArrowheads="1"/>
          </p:cNvSpPr>
          <p:nvPr/>
        </p:nvSpPr>
        <p:spPr bwMode="auto">
          <a:xfrm>
            <a:off x="5653088" y="3542876"/>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zh-CN" sz="2400" dirty="0" smtClean="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hlinkClick r:id="rId5" action="ppaction://hlinksldjump"/>
              </a:rPr>
              <a:t>C</a:t>
            </a:r>
            <a:r>
              <a:rPr lang="zh-CN" altLang="en-US" sz="2400" dirty="0" smtClean="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hlinkClick r:id="rId5" action="ppaction://hlinksldjump"/>
              </a:rPr>
              <a:t>语言中的指针</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8" name="矩形 67"/>
          <p:cNvSpPr/>
          <p:nvPr/>
        </p:nvSpPr>
        <p:spPr bwMode="auto">
          <a:xfrm>
            <a:off x="4405313" y="4207118"/>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rPr>
              <a:t>03</a:t>
            </a:r>
            <a:endParaRPr lang="zh-CN" altLang="en-US" sz="2800" b="1" dirty="0">
              <a:solidFill>
                <a:srgbClr val="FFFFFF"/>
              </a:solidFill>
            </a:endParaRPr>
          </a:p>
        </p:txBody>
      </p:sp>
      <p:sp>
        <p:nvSpPr>
          <p:cNvPr id="69" name="矩形 26"/>
          <p:cNvSpPr>
            <a:spLocks noChangeArrowheads="1"/>
          </p:cNvSpPr>
          <p:nvPr/>
        </p:nvSpPr>
        <p:spPr bwMode="auto">
          <a:xfrm>
            <a:off x="5653088" y="4212801"/>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zh-CN" sz="2400" dirty="0" err="1" smtClean="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Arduino</a:t>
            </a:r>
            <a:r>
              <a:rPr lang="zh-CN" altLang="en-US" sz="2400" dirty="0" smtClean="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hlinkClick r:id="rId6" action="ppaction://hlinksldjump"/>
              </a:rPr>
              <a:t>系统</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1129965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 dur="1000" fill="hold"/>
                                        <p:tgtEl>
                                          <p:spTgt spid="5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21" dur="1000" fill="hold"/>
                                        <p:tgtEl>
                                          <p:spTgt spid="5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59"/>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32" dur="1000" fill="hold"/>
                                        <p:tgtEl>
                                          <p:spTgt spid="60"/>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0"/>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p:cTn id="40"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43" dur="1000" fill="hold"/>
                                        <p:tgtEl>
                                          <p:spTgt spid="6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1"/>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54" dur="1000" fill="hold"/>
                                        <p:tgtEl>
                                          <p:spTgt spid="62"/>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2"/>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65" dur="1000" fill="hold"/>
                                        <p:tgtEl>
                                          <p:spTgt spid="63"/>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3"/>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p:cTn id="73"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76" dur="1000" fill="hold"/>
                                        <p:tgtEl>
                                          <p:spTgt spid="6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4"/>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87" dur="1000" fill="hold"/>
                                        <p:tgtEl>
                                          <p:spTgt spid="65"/>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5"/>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98" dur="1000" fill="hold"/>
                                        <p:tgtEl>
                                          <p:spTgt spid="66"/>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66"/>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 calcmode="lin" valueType="num">
                                      <p:cBhvr>
                                        <p:cTn id="106"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109" dur="1000" fill="hold"/>
                                        <p:tgtEl>
                                          <p:spTgt spid="67"/>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67"/>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p:cTn id="11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20" dur="1000" fill="hold"/>
                                        <p:tgtEl>
                                          <p:spTgt spid="68"/>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68"/>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69"/>
                                        </p:tgtEl>
                                        <p:attrNameLst>
                                          <p:attrName>style.visibility</p:attrName>
                                        </p:attrNameLst>
                                      </p:cBhvr>
                                      <p:to>
                                        <p:strVal val="visible"/>
                                      </p:to>
                                    </p:set>
                                    <p:anim calcmode="lin" valueType="num">
                                      <p:cBhvr>
                                        <p:cTn id="128"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31" dur="1000" fill="hold"/>
                                        <p:tgtEl>
                                          <p:spTgt spid="69"/>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P spid="66" grpId="0" animBg="1"/>
      <p:bldP spid="67" grpId="0"/>
      <p:bldP spid="68" grpId="0" animBg="1"/>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817664"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latin typeface="Arial"/>
                <a:ea typeface="方正正中黑简体"/>
                <a:cs typeface="+mn-ea"/>
                <a:sym typeface="+mn-lt"/>
              </a:endParaRPr>
            </a:p>
          </p:txBody>
        </p:sp>
        <p:sp>
          <p:nvSpPr>
            <p:cNvPr id="18" name="TextBox 8"/>
            <p:cNvSpPr txBox="1"/>
            <p:nvPr/>
          </p:nvSpPr>
          <p:spPr>
            <a:xfrm>
              <a:off x="1137273" y="238997"/>
              <a:ext cx="1143165"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kern="0" spc="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kern="0" spc="400" dirty="0" smtClean="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kern="0" spc="400" dirty="0" smtClean="0">
                  <a:solidFill>
                    <a:schemeClr val="bg1"/>
                  </a:solidFill>
                  <a:latin typeface="微软雅黑" panose="020B0503020204020204" pitchFamily="34" charset="-122"/>
                  <a:ea typeface="微软雅黑" panose="020B0503020204020204" pitchFamily="34" charset="-122"/>
                  <a:cs typeface="+mn-ea"/>
                  <a:sym typeface="+mn-lt"/>
                </a:rPr>
                <a:t>计算机系统</a:t>
              </a:r>
              <a:endPar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smtClean="0">
                  <a:ln>
                    <a:noFill/>
                  </a:ln>
                  <a:solidFill>
                    <a:prstClr val="white"/>
                  </a:solidFill>
                  <a:effectLst/>
                  <a:uLnTx/>
                  <a:uFillTx/>
                  <a:latin typeface="Arial"/>
                  <a:ea typeface="方正正中黑简体"/>
                  <a:cs typeface="+mn-ea"/>
                  <a:sym typeface="+mn-lt"/>
                </a:rPr>
                <a:t>01</a:t>
              </a:r>
              <a:endParaRPr kumimoji="0" lang="zh-CN" altLang="en-US" sz="128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grpSp>
    </p:spTree>
    <p:extLst>
      <p:ext uri="{BB962C8B-B14F-4D97-AF65-F5344CB8AC3E}">
        <p14:creationId xmlns:p14="http://schemas.microsoft.com/office/powerpoint/2010/main" val="2231220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359" y="1838471"/>
            <a:ext cx="7142857" cy="4542857"/>
          </a:xfrm>
          <a:prstGeom prst="rect">
            <a:avLst/>
          </a:prstGeom>
        </p:spPr>
      </p:pic>
      <p:sp>
        <p:nvSpPr>
          <p:cNvPr id="3" name="TextBox 2"/>
          <p:cNvSpPr txBox="1"/>
          <p:nvPr/>
        </p:nvSpPr>
        <p:spPr>
          <a:xfrm>
            <a:off x="454528" y="985084"/>
            <a:ext cx="4176466" cy="646331"/>
          </a:xfrm>
          <a:prstGeom prst="rect">
            <a:avLst/>
          </a:prstGeom>
          <a:noFill/>
        </p:spPr>
        <p:txBody>
          <a:bodyPr wrap="square" rtlCol="0">
            <a:spAutoFit/>
          </a:bodyPr>
          <a:lstStyle/>
          <a:p>
            <a:r>
              <a:rPr lang="zh-CN" altLang="en-US" sz="3600" b="1" dirty="0" smtClean="0">
                <a:solidFill>
                  <a:schemeClr val="accent6">
                    <a:lumMod val="75000"/>
                  </a:schemeClr>
                </a:solidFill>
              </a:rPr>
              <a:t>计算机系统的组成：</a:t>
            </a:r>
            <a:endParaRPr lang="zh-CN" altLang="en-US" sz="3600" b="1" dirty="0">
              <a:solidFill>
                <a:schemeClr val="accent6">
                  <a:lumMod val="75000"/>
                </a:schemeClr>
              </a:solidFill>
            </a:endParaRPr>
          </a:p>
        </p:txBody>
      </p:sp>
    </p:spTree>
    <p:extLst>
      <p:ext uri="{BB962C8B-B14F-4D97-AF65-F5344CB8AC3E}">
        <p14:creationId xmlns:p14="http://schemas.microsoft.com/office/powerpoint/2010/main" val="2624850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821677" y="1484784"/>
            <a:ext cx="5931082" cy="4896544"/>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2845934" y="3212976"/>
            <a:ext cx="530482" cy="1872208"/>
            <a:chOff x="1017182" y="2636912"/>
            <a:chExt cx="530482" cy="1872208"/>
          </a:xfrm>
        </p:grpSpPr>
        <p:sp>
          <p:nvSpPr>
            <p:cNvPr id="7" name="矩形 6"/>
            <p:cNvSpPr/>
            <p:nvPr/>
          </p:nvSpPr>
          <p:spPr>
            <a:xfrm>
              <a:off x="1017182" y="2636912"/>
              <a:ext cx="53048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017182" y="2668742"/>
              <a:ext cx="530482" cy="1815882"/>
            </a:xfrm>
            <a:prstGeom prst="rect">
              <a:avLst/>
            </a:prstGeom>
            <a:noFill/>
          </p:spPr>
          <p:txBody>
            <a:bodyPr wrap="square" rtlCol="0">
              <a:spAutoFit/>
            </a:bodyPr>
            <a:lstStyle/>
            <a:p>
              <a:pPr algn="ctr"/>
              <a:r>
                <a:rPr lang="zh-CN" altLang="en-US" sz="2800" b="1" dirty="0" smtClean="0"/>
                <a:t>输入设备</a:t>
              </a:r>
              <a:endParaRPr lang="en-US" altLang="zh-CN" sz="2800" b="1" dirty="0" smtClean="0"/>
            </a:p>
          </p:txBody>
        </p:sp>
      </p:grpSp>
      <p:sp>
        <p:nvSpPr>
          <p:cNvPr id="9" name="矩形 8"/>
          <p:cNvSpPr/>
          <p:nvPr/>
        </p:nvSpPr>
        <p:spPr>
          <a:xfrm>
            <a:off x="5707098" y="3284984"/>
            <a:ext cx="2179396" cy="252028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0" name="组合 9"/>
          <p:cNvGrpSpPr/>
          <p:nvPr/>
        </p:nvGrpSpPr>
        <p:grpSpPr>
          <a:xfrm>
            <a:off x="4266938" y="3212976"/>
            <a:ext cx="530482" cy="1872208"/>
            <a:chOff x="1907704" y="2668742"/>
            <a:chExt cx="530482" cy="1872208"/>
          </a:xfrm>
        </p:grpSpPr>
        <p:sp>
          <p:nvSpPr>
            <p:cNvPr id="11" name="矩形 10"/>
            <p:cNvSpPr/>
            <p:nvPr/>
          </p:nvSpPr>
          <p:spPr>
            <a:xfrm>
              <a:off x="1907704" y="2668742"/>
              <a:ext cx="53048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907704" y="2668742"/>
              <a:ext cx="530482" cy="1815882"/>
            </a:xfrm>
            <a:prstGeom prst="rect">
              <a:avLst/>
            </a:prstGeom>
            <a:noFill/>
          </p:spPr>
          <p:txBody>
            <a:bodyPr wrap="square" rtlCol="0">
              <a:spAutoFit/>
            </a:bodyPr>
            <a:lstStyle/>
            <a:p>
              <a:pPr algn="ctr"/>
              <a:r>
                <a:rPr lang="zh-CN" altLang="en-US" sz="2800" b="1" dirty="0" smtClean="0"/>
                <a:t>输入端口</a:t>
              </a:r>
              <a:endParaRPr lang="en-US" altLang="zh-CN" sz="2800" b="1" dirty="0" smtClean="0"/>
            </a:p>
          </p:txBody>
        </p:sp>
      </p:grpSp>
      <p:grpSp>
        <p:nvGrpSpPr>
          <p:cNvPr id="13" name="组合 12"/>
          <p:cNvGrpSpPr/>
          <p:nvPr/>
        </p:nvGrpSpPr>
        <p:grpSpPr>
          <a:xfrm>
            <a:off x="8777016" y="3212976"/>
            <a:ext cx="530482" cy="1872208"/>
            <a:chOff x="7092280" y="2597514"/>
            <a:chExt cx="530482" cy="1872208"/>
          </a:xfrm>
        </p:grpSpPr>
        <p:sp>
          <p:nvSpPr>
            <p:cNvPr id="14" name="矩形 13"/>
            <p:cNvSpPr/>
            <p:nvPr/>
          </p:nvSpPr>
          <p:spPr>
            <a:xfrm>
              <a:off x="7092280" y="2597514"/>
              <a:ext cx="53048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092280" y="2636912"/>
              <a:ext cx="530482" cy="1815882"/>
            </a:xfrm>
            <a:prstGeom prst="rect">
              <a:avLst/>
            </a:prstGeom>
            <a:noFill/>
          </p:spPr>
          <p:txBody>
            <a:bodyPr wrap="square" rtlCol="0">
              <a:spAutoFit/>
            </a:bodyPr>
            <a:lstStyle/>
            <a:p>
              <a:r>
                <a:rPr lang="zh-CN" altLang="en-US" sz="2800" b="1" dirty="0" smtClean="0"/>
                <a:t>输出接口</a:t>
              </a:r>
              <a:endParaRPr lang="zh-CN" altLang="en-US" sz="2800" b="1" dirty="0"/>
            </a:p>
          </p:txBody>
        </p:sp>
      </p:grpSp>
      <p:grpSp>
        <p:nvGrpSpPr>
          <p:cNvPr id="16" name="组合 15"/>
          <p:cNvGrpSpPr/>
          <p:nvPr/>
        </p:nvGrpSpPr>
        <p:grpSpPr>
          <a:xfrm>
            <a:off x="10190750" y="3184813"/>
            <a:ext cx="530482" cy="1872208"/>
            <a:chOff x="8068423" y="2584158"/>
            <a:chExt cx="530482" cy="1872208"/>
          </a:xfrm>
        </p:grpSpPr>
        <p:sp>
          <p:nvSpPr>
            <p:cNvPr id="17" name="矩形 16"/>
            <p:cNvSpPr/>
            <p:nvPr/>
          </p:nvSpPr>
          <p:spPr>
            <a:xfrm>
              <a:off x="8068423" y="2584158"/>
              <a:ext cx="53048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126821" y="2636912"/>
              <a:ext cx="472084" cy="1815882"/>
            </a:xfrm>
            <a:prstGeom prst="rect">
              <a:avLst/>
            </a:prstGeom>
            <a:noFill/>
          </p:spPr>
          <p:txBody>
            <a:bodyPr wrap="square" rtlCol="0">
              <a:spAutoFit/>
            </a:bodyPr>
            <a:lstStyle/>
            <a:p>
              <a:pPr algn="ctr"/>
              <a:r>
                <a:rPr lang="zh-CN" altLang="en-US" sz="2800" b="1" dirty="0" smtClean="0"/>
                <a:t>输出设备</a:t>
              </a:r>
              <a:endParaRPr lang="zh-CN" altLang="en-US" sz="2800" b="1" dirty="0"/>
            </a:p>
          </p:txBody>
        </p:sp>
      </p:grpSp>
      <p:grpSp>
        <p:nvGrpSpPr>
          <p:cNvPr id="19" name="组合 18"/>
          <p:cNvGrpSpPr/>
          <p:nvPr/>
        </p:nvGrpSpPr>
        <p:grpSpPr>
          <a:xfrm>
            <a:off x="5824688" y="1842409"/>
            <a:ext cx="1944216" cy="707886"/>
            <a:chOff x="3275856" y="1988840"/>
            <a:chExt cx="1944216" cy="707886"/>
          </a:xfrm>
        </p:grpSpPr>
        <p:sp>
          <p:nvSpPr>
            <p:cNvPr id="20" name="矩形 19"/>
            <p:cNvSpPr/>
            <p:nvPr/>
          </p:nvSpPr>
          <p:spPr>
            <a:xfrm>
              <a:off x="3275856" y="1988840"/>
              <a:ext cx="1944216" cy="67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275856" y="1988840"/>
              <a:ext cx="1944216" cy="707886"/>
            </a:xfrm>
            <a:prstGeom prst="rect">
              <a:avLst/>
            </a:prstGeom>
            <a:noFill/>
          </p:spPr>
          <p:txBody>
            <a:bodyPr wrap="square" rtlCol="0">
              <a:spAutoFit/>
            </a:bodyPr>
            <a:lstStyle/>
            <a:p>
              <a:pPr algn="ctr"/>
              <a:r>
                <a:rPr lang="zh-CN" altLang="en-US" sz="4000" b="1" dirty="0"/>
                <a:t>存储器</a:t>
              </a:r>
              <a:r>
                <a:rPr lang="zh-CN" altLang="en-US" sz="3200" b="1" dirty="0"/>
                <a:t> </a:t>
              </a:r>
            </a:p>
          </p:txBody>
        </p:sp>
      </p:grpSp>
      <p:grpSp>
        <p:nvGrpSpPr>
          <p:cNvPr id="22" name="组合 21"/>
          <p:cNvGrpSpPr/>
          <p:nvPr/>
        </p:nvGrpSpPr>
        <p:grpSpPr>
          <a:xfrm>
            <a:off x="5824688" y="3369186"/>
            <a:ext cx="1944216" cy="707886"/>
            <a:chOff x="3614174" y="3264895"/>
            <a:chExt cx="1944216" cy="707886"/>
          </a:xfrm>
        </p:grpSpPr>
        <p:sp>
          <p:nvSpPr>
            <p:cNvPr id="23" name="矩形 22"/>
            <p:cNvSpPr/>
            <p:nvPr/>
          </p:nvSpPr>
          <p:spPr>
            <a:xfrm>
              <a:off x="3614174" y="3264895"/>
              <a:ext cx="1944216" cy="67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614174" y="3264895"/>
              <a:ext cx="1944216" cy="707886"/>
            </a:xfrm>
            <a:prstGeom prst="rect">
              <a:avLst/>
            </a:prstGeom>
            <a:noFill/>
          </p:spPr>
          <p:txBody>
            <a:bodyPr wrap="square" rtlCol="0">
              <a:spAutoFit/>
            </a:bodyPr>
            <a:lstStyle/>
            <a:p>
              <a:pPr algn="ctr"/>
              <a:r>
                <a:rPr lang="zh-CN" altLang="en-US" sz="4000" b="1" dirty="0" smtClean="0"/>
                <a:t>运算器</a:t>
              </a:r>
              <a:endParaRPr lang="zh-CN" altLang="en-US" sz="4000" b="1" dirty="0"/>
            </a:p>
          </p:txBody>
        </p:sp>
      </p:grpSp>
      <p:grpSp>
        <p:nvGrpSpPr>
          <p:cNvPr id="25" name="组合 24"/>
          <p:cNvGrpSpPr/>
          <p:nvPr/>
        </p:nvGrpSpPr>
        <p:grpSpPr>
          <a:xfrm>
            <a:off x="5824688" y="4293096"/>
            <a:ext cx="1944216" cy="707886"/>
            <a:chOff x="3851920" y="4452794"/>
            <a:chExt cx="1944216" cy="707886"/>
          </a:xfrm>
        </p:grpSpPr>
        <p:sp>
          <p:nvSpPr>
            <p:cNvPr id="26" name="矩形 25"/>
            <p:cNvSpPr/>
            <p:nvPr/>
          </p:nvSpPr>
          <p:spPr>
            <a:xfrm>
              <a:off x="3851920" y="4452794"/>
              <a:ext cx="1944216" cy="67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851920" y="4452794"/>
              <a:ext cx="1944216" cy="707886"/>
            </a:xfrm>
            <a:prstGeom prst="rect">
              <a:avLst/>
            </a:prstGeom>
            <a:noFill/>
          </p:spPr>
          <p:txBody>
            <a:bodyPr wrap="square" rtlCol="0">
              <a:spAutoFit/>
            </a:bodyPr>
            <a:lstStyle/>
            <a:p>
              <a:pPr algn="ctr"/>
              <a:r>
                <a:rPr lang="zh-CN" altLang="en-US" sz="4000" b="1" dirty="0" smtClean="0"/>
                <a:t>控制器</a:t>
              </a:r>
              <a:endParaRPr lang="zh-CN" altLang="en-US" sz="4000" b="1" dirty="0"/>
            </a:p>
          </p:txBody>
        </p:sp>
      </p:grpSp>
      <p:sp>
        <p:nvSpPr>
          <p:cNvPr id="28" name="右箭头 27"/>
          <p:cNvSpPr/>
          <p:nvPr/>
        </p:nvSpPr>
        <p:spPr>
          <a:xfrm>
            <a:off x="3376416" y="3972781"/>
            <a:ext cx="890522" cy="392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4816576" y="3949346"/>
            <a:ext cx="890522" cy="392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7886494" y="3808676"/>
            <a:ext cx="890522" cy="392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9307498" y="3808676"/>
            <a:ext cx="890522" cy="392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上下箭头 31"/>
          <p:cNvSpPr/>
          <p:nvPr/>
        </p:nvSpPr>
        <p:spPr>
          <a:xfrm>
            <a:off x="6688784" y="2570384"/>
            <a:ext cx="432048" cy="714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824688" y="5301208"/>
            <a:ext cx="1944216" cy="400110"/>
          </a:xfrm>
          <a:prstGeom prst="rect">
            <a:avLst/>
          </a:prstGeom>
          <a:noFill/>
        </p:spPr>
        <p:txBody>
          <a:bodyPr wrap="square" rtlCol="0">
            <a:spAutoFit/>
          </a:bodyPr>
          <a:lstStyle/>
          <a:p>
            <a:pPr algn="ctr"/>
            <a:r>
              <a:rPr lang="zh-CN" altLang="en-US" sz="2000" b="1" dirty="0"/>
              <a:t>微处理器</a:t>
            </a:r>
          </a:p>
        </p:txBody>
      </p:sp>
      <p:sp>
        <p:nvSpPr>
          <p:cNvPr id="34" name="TextBox 33"/>
          <p:cNvSpPr txBox="1"/>
          <p:nvPr/>
        </p:nvSpPr>
        <p:spPr>
          <a:xfrm>
            <a:off x="5707098" y="5949280"/>
            <a:ext cx="2277830" cy="461665"/>
          </a:xfrm>
          <a:prstGeom prst="rect">
            <a:avLst/>
          </a:prstGeom>
          <a:noFill/>
        </p:spPr>
        <p:txBody>
          <a:bodyPr wrap="square" rtlCol="0">
            <a:spAutoFit/>
          </a:bodyPr>
          <a:lstStyle/>
          <a:p>
            <a:pPr algn="ctr"/>
            <a:r>
              <a:rPr lang="zh-CN" altLang="en-US" sz="2400" b="1" dirty="0" smtClean="0"/>
              <a:t>微型计算机</a:t>
            </a:r>
            <a:endParaRPr lang="zh-CN" altLang="en-US" sz="2400" b="1" dirty="0"/>
          </a:p>
        </p:txBody>
      </p:sp>
      <p:sp>
        <p:nvSpPr>
          <p:cNvPr id="35" name="TextBox 34"/>
          <p:cNvSpPr txBox="1"/>
          <p:nvPr/>
        </p:nvSpPr>
        <p:spPr>
          <a:xfrm>
            <a:off x="733651" y="550464"/>
            <a:ext cx="2893533" cy="646331"/>
          </a:xfrm>
          <a:prstGeom prst="rect">
            <a:avLst/>
          </a:prstGeom>
          <a:noFill/>
        </p:spPr>
        <p:txBody>
          <a:bodyPr wrap="square" rtlCol="0">
            <a:spAutoFit/>
          </a:bodyPr>
          <a:lstStyle/>
          <a:p>
            <a:r>
              <a:rPr lang="zh-CN" altLang="en-US" sz="3600" b="1" dirty="0" smtClean="0"/>
              <a:t>工作流程：</a:t>
            </a:r>
            <a:endParaRPr lang="zh-CN" altLang="en-US" sz="3600" b="1" dirty="0"/>
          </a:p>
        </p:txBody>
      </p:sp>
      <p:sp>
        <p:nvSpPr>
          <p:cNvPr id="37" name="TextBox 36">
            <a:hlinkClick r:id="rId3" action="ppaction://hlinksldjump"/>
          </p:cNvPr>
          <p:cNvSpPr txBox="1"/>
          <p:nvPr/>
        </p:nvSpPr>
        <p:spPr>
          <a:xfrm>
            <a:off x="9597813" y="6416767"/>
            <a:ext cx="1282494" cy="369332"/>
          </a:xfrm>
          <a:prstGeom prst="rect">
            <a:avLst/>
          </a:prstGeom>
          <a:noFill/>
        </p:spPr>
        <p:txBody>
          <a:bodyPr wrap="square" rtlCol="0">
            <a:spAutoFit/>
          </a:bodyPr>
          <a:lstStyle/>
          <a:p>
            <a:r>
              <a:rPr lang="zh-CN" altLang="en-US" dirty="0" smtClean="0"/>
              <a:t>返回首页</a:t>
            </a:r>
            <a:endParaRPr lang="zh-CN" altLang="en-US" dirty="0"/>
          </a:p>
        </p:txBody>
      </p:sp>
      <p:sp>
        <p:nvSpPr>
          <p:cNvPr id="38" name="TextBox 37">
            <a:hlinkClick r:id="rId4" action="ppaction://hlinksldjump"/>
          </p:cNvPr>
          <p:cNvSpPr txBox="1"/>
          <p:nvPr/>
        </p:nvSpPr>
        <p:spPr>
          <a:xfrm>
            <a:off x="10909506" y="6410945"/>
            <a:ext cx="1282494" cy="369332"/>
          </a:xfrm>
          <a:prstGeom prst="rect">
            <a:avLst/>
          </a:prstGeom>
          <a:noFill/>
        </p:spPr>
        <p:txBody>
          <a:bodyPr wrap="square" rtlCol="0">
            <a:spAutoFit/>
          </a:bodyPr>
          <a:lstStyle/>
          <a:p>
            <a:r>
              <a:rPr lang="zh-CN" altLang="en-US" dirty="0" smtClean="0"/>
              <a:t>返回目录</a:t>
            </a:r>
            <a:endParaRPr lang="en-US" altLang="zh-CN" dirty="0" smtClean="0"/>
          </a:p>
        </p:txBody>
      </p:sp>
    </p:spTree>
    <p:extLst>
      <p:ext uri="{BB962C8B-B14F-4D97-AF65-F5344CB8AC3E}">
        <p14:creationId xmlns:p14="http://schemas.microsoft.com/office/powerpoint/2010/main" val="2604924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1000"/>
                                        <p:tgtEl>
                                          <p:spTgt spid="16"/>
                                        </p:tgtEl>
                                      </p:cBhvr>
                                    </p:animEffect>
                                    <p:anim calcmode="lin" valueType="num">
                                      <p:cBhvr>
                                        <p:cTn id="76" dur="1000" fill="hold"/>
                                        <p:tgtEl>
                                          <p:spTgt spid="16"/>
                                        </p:tgtEl>
                                        <p:attrNameLst>
                                          <p:attrName>ppt_x</p:attrName>
                                        </p:attrNameLst>
                                      </p:cBhvr>
                                      <p:tavLst>
                                        <p:tav tm="0">
                                          <p:val>
                                            <p:strVal val="#ppt_x"/>
                                          </p:val>
                                        </p:tav>
                                        <p:tav tm="100000">
                                          <p:val>
                                            <p:strVal val="#ppt_x"/>
                                          </p:val>
                                        </p:tav>
                                      </p:tavLst>
                                    </p:anim>
                                    <p:anim calcmode="lin" valueType="num">
                                      <p:cBhvr>
                                        <p:cTn id="7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1000"/>
                                        <p:tgtEl>
                                          <p:spTgt spid="32"/>
                                        </p:tgtEl>
                                      </p:cBhvr>
                                    </p:animEffect>
                                    <p:anim calcmode="lin" valueType="num">
                                      <p:cBhvr>
                                        <p:cTn id="83" dur="1000" fill="hold"/>
                                        <p:tgtEl>
                                          <p:spTgt spid="32"/>
                                        </p:tgtEl>
                                        <p:attrNameLst>
                                          <p:attrName>ppt_x</p:attrName>
                                        </p:attrNameLst>
                                      </p:cBhvr>
                                      <p:tavLst>
                                        <p:tav tm="0">
                                          <p:val>
                                            <p:strVal val="#ppt_x"/>
                                          </p:val>
                                        </p:tav>
                                        <p:tav tm="100000">
                                          <p:val>
                                            <p:strVal val="#ppt_x"/>
                                          </p:val>
                                        </p:tav>
                                      </p:tavLst>
                                    </p:anim>
                                    <p:anim calcmode="lin" valueType="num">
                                      <p:cBhvr>
                                        <p:cTn id="8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1000"/>
                                        <p:tgtEl>
                                          <p:spTgt spid="19"/>
                                        </p:tgtEl>
                                      </p:cBhvr>
                                    </p:animEffect>
                                    <p:anim calcmode="lin" valueType="num">
                                      <p:cBhvr>
                                        <p:cTn id="90" dur="1000" fill="hold"/>
                                        <p:tgtEl>
                                          <p:spTgt spid="19"/>
                                        </p:tgtEl>
                                        <p:attrNameLst>
                                          <p:attrName>ppt_x</p:attrName>
                                        </p:attrNameLst>
                                      </p:cBhvr>
                                      <p:tavLst>
                                        <p:tav tm="0">
                                          <p:val>
                                            <p:strVal val="#ppt_x"/>
                                          </p:val>
                                        </p:tav>
                                        <p:tav tm="100000">
                                          <p:val>
                                            <p:strVal val="#ppt_x"/>
                                          </p:val>
                                        </p:tav>
                                      </p:tavLst>
                                    </p:anim>
                                    <p:anim calcmode="lin" valueType="num">
                                      <p:cBhvr>
                                        <p:cTn id="9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wheel(1)">
                                      <p:cBhvr>
                                        <p:cTn id="96" dur="2000"/>
                                        <p:tgtEl>
                                          <p:spTgt spid="9"/>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randombar(horizontal)">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
                                        </p:tgtEl>
                                        <p:attrNameLst>
                                          <p:attrName>style.visibility</p:attrName>
                                        </p:attrNameLst>
                                      </p:cBhvr>
                                      <p:to>
                                        <p:strVal val="visible"/>
                                      </p:to>
                                    </p:set>
                                    <p:anim calcmode="lin" valueType="num">
                                      <p:cBhvr additive="base">
                                        <p:cTn id="106" dur="500" fill="hold"/>
                                        <p:tgtEl>
                                          <p:spTgt spid="4"/>
                                        </p:tgtEl>
                                        <p:attrNameLst>
                                          <p:attrName>ppt_x</p:attrName>
                                        </p:attrNameLst>
                                      </p:cBhvr>
                                      <p:tavLst>
                                        <p:tav tm="0">
                                          <p:val>
                                            <p:strVal val="#ppt_x"/>
                                          </p:val>
                                        </p:tav>
                                        <p:tav tm="100000">
                                          <p:val>
                                            <p:strVal val="#ppt_x"/>
                                          </p:val>
                                        </p:tav>
                                      </p:tavLst>
                                    </p:anim>
                                    <p:anim calcmode="lin" valueType="num">
                                      <p:cBhvr additive="base">
                                        <p:cTn id="10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arn(inVertic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28" grpId="0" animBg="1"/>
      <p:bldP spid="29" grpId="0" animBg="1"/>
      <p:bldP spid="30" grpId="0" animBg="1"/>
      <p:bldP spid="31" grpId="0" animBg="1"/>
      <p:bldP spid="32" grpId="0" animBg="1"/>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18" name="TextBox 8"/>
            <p:cNvSpPr txBox="1"/>
            <p:nvPr/>
          </p:nvSpPr>
          <p:spPr>
            <a:xfrm>
              <a:off x="1041435" y="238997"/>
              <a:ext cx="1334826"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  </a:t>
              </a:r>
              <a:r>
                <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C</a:t>
              </a: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语言中的指针</a:t>
              </a:r>
              <a:endParaRPr lang="en-US" altLang="zh-CN"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smtClean="0">
                <a:solidFill>
                  <a:prstClr val="black"/>
                </a:solidFill>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02</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2557656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9" name="组合 18"/>
          <p:cNvGrpSpPr/>
          <p:nvPr/>
        </p:nvGrpSpPr>
        <p:grpSpPr>
          <a:xfrm>
            <a:off x="6625016" y="4738791"/>
            <a:ext cx="1404156" cy="672446"/>
            <a:chOff x="4752020" y="4738791"/>
            <a:chExt cx="1404156" cy="672446"/>
          </a:xfrm>
        </p:grpSpPr>
        <p:sp>
          <p:nvSpPr>
            <p:cNvPr id="20" name="矩形 19"/>
            <p:cNvSpPr/>
            <p:nvPr/>
          </p:nvSpPr>
          <p:spPr>
            <a:xfrm>
              <a:off x="4752020" y="4738791"/>
              <a:ext cx="900100" cy="672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1" name="直接箭头连接符 20"/>
            <p:cNvCxnSpPr/>
            <p:nvPr/>
          </p:nvCxnSpPr>
          <p:spPr>
            <a:xfrm>
              <a:off x="5652120" y="50750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155637" y="4087798"/>
            <a:ext cx="6814686" cy="1323439"/>
          </a:xfrm>
          <a:prstGeom prst="rect">
            <a:avLst/>
          </a:prstGeom>
          <a:noFill/>
        </p:spPr>
        <p:txBody>
          <a:bodyPr wrap="square" rtlCol="0">
            <a:spAutoFit/>
          </a:bodyPr>
          <a:lstStyle/>
          <a:p>
            <a:endParaRPr lang="en-US" altLang="zh-CN" sz="4000" b="1" dirty="0" smtClean="0"/>
          </a:p>
          <a:p>
            <a:r>
              <a:rPr lang="en-US" altLang="zh-CN" sz="4000" b="1" dirty="0"/>
              <a:t>	</a:t>
            </a:r>
            <a:r>
              <a:rPr lang="en-US" altLang="zh-CN" sz="4000" b="1" dirty="0" smtClean="0"/>
              <a:t>	char </a:t>
            </a:r>
            <a:r>
              <a:rPr lang="zh-CN" altLang="en-US" sz="4000" b="1" dirty="0" smtClean="0"/>
              <a:t>*   </a:t>
            </a:r>
            <a:r>
              <a:rPr lang="en-US" altLang="zh-CN" sz="4000" b="1" dirty="0" err="1" smtClean="0"/>
              <a:t>prt</a:t>
            </a:r>
            <a:endParaRPr lang="zh-CN" altLang="en-US" sz="4000" b="1" dirty="0"/>
          </a:p>
        </p:txBody>
      </p:sp>
      <p:sp>
        <p:nvSpPr>
          <p:cNvPr id="22" name="矩形 21"/>
          <p:cNvSpPr/>
          <p:nvPr/>
        </p:nvSpPr>
        <p:spPr>
          <a:xfrm>
            <a:off x="2536221" y="332656"/>
            <a:ext cx="6814686" cy="923330"/>
          </a:xfrm>
          <a:prstGeom prst="rect">
            <a:avLst/>
          </a:prstGeom>
          <a:noFill/>
        </p:spPr>
        <p:txBody>
          <a:bodyPr wrap="none" lIns="91440" tIns="45720" rIns="91440" bIns="45720">
            <a:spAutoFit/>
          </a:bodyPr>
          <a:lstStyle/>
          <a:p>
            <a:pPr algn="r"/>
            <a:r>
              <a:rPr lang="en-US" altLang="zh-C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a:t>
            </a:r>
            <a:r>
              <a:rPr lang="zh-CN" alt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语言中的指针及用法</a:t>
            </a:r>
            <a:endParaRPr lang="en-US" altLang="zh-C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23" name="TextBox 22"/>
          <p:cNvSpPr txBox="1"/>
          <p:nvPr/>
        </p:nvSpPr>
        <p:spPr>
          <a:xfrm>
            <a:off x="2626840" y="1628800"/>
            <a:ext cx="7848872" cy="707886"/>
          </a:xfrm>
          <a:prstGeom prst="rect">
            <a:avLst/>
          </a:prstGeom>
          <a:noFill/>
        </p:spPr>
        <p:txBody>
          <a:bodyPr wrap="square" rtlCol="0">
            <a:spAutoFit/>
          </a:bodyPr>
          <a:lstStyle/>
          <a:p>
            <a:r>
              <a:rPr lang="en-US" altLang="zh-CN" sz="2000" b="1" dirty="0"/>
              <a:t> </a:t>
            </a:r>
            <a:r>
              <a:rPr lang="en-US" altLang="zh-CN" sz="2000" b="1" dirty="0" smtClean="0"/>
              <a:t>       </a:t>
            </a:r>
            <a:r>
              <a:rPr lang="zh-CN" altLang="en-US" sz="2000" b="1" dirty="0" smtClean="0"/>
              <a:t>在</a:t>
            </a:r>
            <a:r>
              <a:rPr lang="en-US" altLang="zh-CN" sz="2000" b="1" dirty="0"/>
              <a:t>C</a:t>
            </a:r>
            <a:r>
              <a:rPr lang="zh-CN" altLang="en-US" sz="2000" b="1" dirty="0"/>
              <a:t>语言中指针是一个特殊的变量，它里面存储的数值被解释</a:t>
            </a:r>
            <a:r>
              <a:rPr lang="zh-CN" altLang="en-US" sz="2000" b="1" dirty="0" smtClean="0"/>
              <a:t>成为内存</a:t>
            </a:r>
            <a:r>
              <a:rPr lang="zh-CN" altLang="en-US" sz="2000" b="1" dirty="0"/>
              <a:t>里的一个</a:t>
            </a:r>
            <a:r>
              <a:rPr lang="zh-CN" altLang="en-US" sz="2000" b="1" dirty="0" smtClean="0"/>
              <a:t>地址。</a:t>
            </a:r>
            <a:endParaRPr lang="zh-CN" altLang="en-US" sz="2000" b="1" dirty="0"/>
          </a:p>
        </p:txBody>
      </p:sp>
      <p:sp>
        <p:nvSpPr>
          <p:cNvPr id="24" name="TextBox 23"/>
          <p:cNvSpPr txBox="1"/>
          <p:nvPr/>
        </p:nvSpPr>
        <p:spPr>
          <a:xfrm>
            <a:off x="2626840" y="2276872"/>
            <a:ext cx="7848872" cy="707886"/>
          </a:xfrm>
          <a:prstGeom prst="rect">
            <a:avLst/>
          </a:prstGeom>
          <a:noFill/>
        </p:spPr>
        <p:txBody>
          <a:bodyPr wrap="square" rtlCol="0">
            <a:spAutoFit/>
          </a:bodyPr>
          <a:lstStyle/>
          <a:p>
            <a:r>
              <a:rPr lang="en-US" altLang="zh-CN" b="1" dirty="0" smtClean="0"/>
              <a:t>         </a:t>
            </a:r>
            <a:r>
              <a:rPr lang="zh-CN" altLang="zh-CN" sz="2000" b="1" dirty="0" smtClean="0"/>
              <a:t>指针</a:t>
            </a:r>
            <a:r>
              <a:rPr lang="zh-CN" altLang="zh-CN" sz="2000" b="1" dirty="0"/>
              <a:t>的类型，指针所指向的类型，指针的值或者叫指针所指向的内存区，还有指针本身所占据的内存区。</a:t>
            </a:r>
            <a:endParaRPr lang="zh-CN" altLang="en-US" sz="2000" b="1" dirty="0"/>
          </a:p>
        </p:txBody>
      </p:sp>
      <p:sp>
        <p:nvSpPr>
          <p:cNvPr id="26" name="TextBox 25"/>
          <p:cNvSpPr txBox="1"/>
          <p:nvPr/>
        </p:nvSpPr>
        <p:spPr>
          <a:xfrm>
            <a:off x="4870792" y="5877272"/>
            <a:ext cx="1548172" cy="461665"/>
          </a:xfrm>
          <a:prstGeom prst="rect">
            <a:avLst/>
          </a:prstGeom>
          <a:noFill/>
        </p:spPr>
        <p:txBody>
          <a:bodyPr wrap="square" rtlCol="0">
            <a:spAutoFit/>
          </a:bodyPr>
          <a:lstStyle/>
          <a:p>
            <a:r>
              <a:rPr lang="zh-CN" altLang="en-US" sz="2400" b="1" dirty="0" smtClean="0"/>
              <a:t>指针类型</a:t>
            </a:r>
            <a:endParaRPr lang="zh-CN" altLang="en-US" sz="2400" b="1" dirty="0"/>
          </a:p>
        </p:txBody>
      </p:sp>
      <p:cxnSp>
        <p:nvCxnSpPr>
          <p:cNvPr id="28" name="直接连接符 27"/>
          <p:cNvCxnSpPr>
            <a:endCxn id="25" idx="2"/>
          </p:cNvCxnSpPr>
          <p:nvPr/>
        </p:nvCxnSpPr>
        <p:spPr>
          <a:xfrm flipV="1">
            <a:off x="4875568" y="5411237"/>
            <a:ext cx="1584176" cy="107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612128" y="5400511"/>
            <a:ext cx="0" cy="5487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46756" y="4005064"/>
            <a:ext cx="2759271" cy="461665"/>
          </a:xfrm>
          <a:prstGeom prst="rect">
            <a:avLst/>
          </a:prstGeom>
          <a:noFill/>
        </p:spPr>
        <p:txBody>
          <a:bodyPr wrap="square" rtlCol="0">
            <a:spAutoFit/>
          </a:bodyPr>
          <a:lstStyle/>
          <a:p>
            <a:r>
              <a:rPr lang="zh-CN" altLang="en-US" sz="2400" b="1" dirty="0" smtClean="0"/>
              <a:t>指针所指向的类型</a:t>
            </a:r>
            <a:endParaRPr lang="zh-CN" altLang="en-US" sz="2400" b="1" dirty="0"/>
          </a:p>
        </p:txBody>
      </p:sp>
      <p:grpSp>
        <p:nvGrpSpPr>
          <p:cNvPr id="31" name="组合 30"/>
          <p:cNvGrpSpPr/>
          <p:nvPr/>
        </p:nvGrpSpPr>
        <p:grpSpPr>
          <a:xfrm>
            <a:off x="5122820" y="4369186"/>
            <a:ext cx="936104" cy="369605"/>
            <a:chOff x="3131840" y="4369186"/>
            <a:chExt cx="936104" cy="369605"/>
          </a:xfrm>
        </p:grpSpPr>
        <p:cxnSp>
          <p:nvCxnSpPr>
            <p:cNvPr id="32" name="直接连接符 31"/>
            <p:cNvCxnSpPr/>
            <p:nvPr/>
          </p:nvCxnSpPr>
          <p:spPr>
            <a:xfrm>
              <a:off x="3131840" y="4738791"/>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653898" y="4369186"/>
              <a:ext cx="0" cy="369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840000" y="2984758"/>
            <a:ext cx="2088232" cy="707886"/>
          </a:xfrm>
          <a:prstGeom prst="rect">
            <a:avLst/>
          </a:prstGeom>
          <a:noFill/>
        </p:spPr>
        <p:txBody>
          <a:bodyPr wrap="square" rtlCol="0">
            <a:spAutoFit/>
          </a:bodyPr>
          <a:lstStyle/>
          <a:p>
            <a:r>
              <a:rPr lang="zh-CN" altLang="en-US" sz="4000" b="1" dirty="0">
                <a:solidFill>
                  <a:prstClr val="black"/>
                </a:solidFill>
              </a:rPr>
              <a:t>例如：</a:t>
            </a:r>
            <a:endParaRPr lang="zh-CN" altLang="en-US" dirty="0"/>
          </a:p>
        </p:txBody>
      </p:sp>
      <p:sp>
        <p:nvSpPr>
          <p:cNvPr id="35" name="TextBox 34"/>
          <p:cNvSpPr txBox="1"/>
          <p:nvPr/>
        </p:nvSpPr>
        <p:spPr>
          <a:xfrm>
            <a:off x="8102912" y="4839543"/>
            <a:ext cx="1152128" cy="461665"/>
          </a:xfrm>
          <a:prstGeom prst="rect">
            <a:avLst/>
          </a:prstGeom>
          <a:noFill/>
        </p:spPr>
        <p:txBody>
          <a:bodyPr wrap="square" rtlCol="0">
            <a:spAutoFit/>
          </a:bodyPr>
          <a:lstStyle/>
          <a:p>
            <a:r>
              <a:rPr lang="zh-CN" altLang="en-US" sz="2400" b="1" dirty="0" smtClean="0"/>
              <a:t>指针名</a:t>
            </a:r>
            <a:endParaRPr lang="zh-CN" altLang="en-US" sz="2400" b="1" dirty="0"/>
          </a:p>
        </p:txBody>
      </p:sp>
    </p:spTree>
    <p:extLst>
      <p:ext uri="{BB962C8B-B14F-4D97-AF65-F5344CB8AC3E}">
        <p14:creationId xmlns:p14="http://schemas.microsoft.com/office/powerpoint/2010/main" val="4209391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randombar(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par>
                                <p:cTn id="34" presetID="14" presetClass="entr" presetSubtype="1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randombar(horizontal)">
                                      <p:cBhvr>
                                        <p:cTn id="39" dur="500"/>
                                        <p:tgtEl>
                                          <p:spTgt spid="30"/>
                                        </p:tgtEl>
                                      </p:cBhvr>
                                    </p:animEffect>
                                  </p:childTnLst>
                                </p:cTn>
                              </p:par>
                              <p:par>
                                <p:cTn id="40" presetID="14" presetClass="entr" presetSubtype="1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randombar(horizontal)">
                                      <p:cBhvr>
                                        <p:cTn id="42" dur="500"/>
                                        <p:tgtEl>
                                          <p:spTgt spid="3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horizontal)">
                                      <p:cBhvr>
                                        <p:cTn id="45" dur="500"/>
                                        <p:tgtEl>
                                          <p:spTgt spid="3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2" grpId="0"/>
      <p:bldP spid="23" grpId="0"/>
      <p:bldP spid="24" grpId="0"/>
      <p:bldP spid="26" grpId="0"/>
      <p:bldP spid="30"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536221" y="332656"/>
            <a:ext cx="6814686" cy="923330"/>
          </a:xfrm>
          <a:prstGeom prst="rect">
            <a:avLst/>
          </a:prstGeom>
          <a:noFill/>
        </p:spPr>
        <p:txBody>
          <a:bodyPr wrap="none" lIns="91440" tIns="45720" rIns="91440" bIns="45720">
            <a:spAutoFit/>
          </a:bodyPr>
          <a:lstStyle/>
          <a:p>
            <a:pPr algn="r"/>
            <a:r>
              <a:rPr lang="en-US" altLang="zh-C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a:t>
            </a:r>
            <a:r>
              <a:rPr lang="zh-CN" alt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语言中的指针及用法</a:t>
            </a:r>
            <a:endParaRPr lang="en-US" altLang="zh-CN"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TextBox 2"/>
          <p:cNvSpPr txBox="1"/>
          <p:nvPr/>
        </p:nvSpPr>
        <p:spPr>
          <a:xfrm>
            <a:off x="1548587" y="2064772"/>
            <a:ext cx="8922774" cy="1631216"/>
          </a:xfrm>
          <a:prstGeom prst="rect">
            <a:avLst/>
          </a:prstGeom>
          <a:noFill/>
        </p:spPr>
        <p:txBody>
          <a:bodyPr wrap="square" rtlCol="0">
            <a:spAutoFit/>
          </a:bodyPr>
          <a:lstStyle/>
          <a:p>
            <a:r>
              <a:rPr lang="en-US" altLang="zh-CN" sz="2000" b="1" dirty="0" smtClean="0"/>
              <a:t>        </a:t>
            </a:r>
            <a:r>
              <a:rPr lang="zh-CN" altLang="zh-CN" sz="2000" b="1" dirty="0" smtClean="0"/>
              <a:t>指针</a:t>
            </a:r>
            <a:r>
              <a:rPr lang="zh-CN" altLang="zh-CN" sz="2000" b="1" dirty="0"/>
              <a:t>的值</a:t>
            </a:r>
            <a:r>
              <a:rPr lang="en-US" altLang="zh-CN" sz="2000" b="1" dirty="0"/>
              <a:t>(</a:t>
            </a:r>
            <a:r>
              <a:rPr lang="zh-CN" altLang="zh-CN" sz="2000" b="1" dirty="0"/>
              <a:t>指针所指向的内存区域</a:t>
            </a:r>
            <a:r>
              <a:rPr lang="en-US" altLang="zh-CN" sz="2000" b="1" dirty="0"/>
              <a:t>)</a:t>
            </a:r>
            <a:r>
              <a:rPr lang="zh-CN" altLang="zh-CN" sz="2000" b="1" dirty="0"/>
              <a:t>：指针的值是指针本身存储的数值，这个值被编译器当作一个地址，而不是一个一般的数值</a:t>
            </a:r>
            <a:r>
              <a:rPr lang="zh-CN" altLang="zh-CN" sz="2000" b="1" dirty="0" smtClean="0"/>
              <a:t>。</a:t>
            </a:r>
            <a:r>
              <a:rPr lang="zh-CN" altLang="zh-CN" sz="2000" b="1" dirty="0"/>
              <a:t>相当于说该指针指向了以</a:t>
            </a:r>
            <a:r>
              <a:rPr lang="en-US" altLang="zh-CN" sz="2000" b="1" dirty="0"/>
              <a:t>XX</a:t>
            </a:r>
            <a:r>
              <a:rPr lang="zh-CN" altLang="zh-CN" sz="2000" b="1" dirty="0"/>
              <a:t>为首地址的一片内存区域；我们说一个指针指向了某块内存区域，就相当于说该指针的值是这块内存区域的首地址。指针所指向的内存区和指针所指向的类型是两个完全不同的概念。</a:t>
            </a:r>
            <a:endParaRPr lang="zh-CN" altLang="en-US" sz="2000" b="1" dirty="0"/>
          </a:p>
        </p:txBody>
      </p:sp>
      <p:sp>
        <p:nvSpPr>
          <p:cNvPr id="4" name="TextBox 3"/>
          <p:cNvSpPr txBox="1"/>
          <p:nvPr/>
        </p:nvSpPr>
        <p:spPr>
          <a:xfrm>
            <a:off x="1548588" y="4041029"/>
            <a:ext cx="8922774" cy="1323439"/>
          </a:xfrm>
          <a:prstGeom prst="rect">
            <a:avLst/>
          </a:prstGeom>
          <a:noFill/>
        </p:spPr>
        <p:txBody>
          <a:bodyPr wrap="square" rtlCol="0">
            <a:spAutoFit/>
          </a:bodyPr>
          <a:lstStyle/>
          <a:p>
            <a:r>
              <a:rPr lang="en-US" altLang="zh-CN" sz="2000" b="1" dirty="0" smtClean="0"/>
              <a:t>        </a:t>
            </a:r>
            <a:r>
              <a:rPr lang="zh-CN" altLang="zh-CN" sz="2000" b="1" dirty="0" smtClean="0"/>
              <a:t>指针</a:t>
            </a:r>
            <a:r>
              <a:rPr lang="zh-CN" altLang="zh-CN" sz="2000" b="1" dirty="0"/>
              <a:t>本身所占的内存区：指针本身占了多大的内存？你只要用函数</a:t>
            </a:r>
            <a:r>
              <a:rPr lang="en-US" altLang="zh-CN" sz="2000" b="1" dirty="0" err="1"/>
              <a:t>sizeof</a:t>
            </a:r>
            <a:r>
              <a:rPr lang="en-US" altLang="zh-CN" sz="2000" b="1" dirty="0"/>
              <a:t>(</a:t>
            </a:r>
            <a:r>
              <a:rPr lang="zh-CN" altLang="zh-CN" sz="2000" b="1" dirty="0"/>
              <a:t>指针的类型</a:t>
            </a:r>
            <a:r>
              <a:rPr lang="en-US" altLang="zh-CN" sz="2000" b="1" dirty="0"/>
              <a:t>)</a:t>
            </a:r>
            <a:r>
              <a:rPr lang="zh-CN" altLang="zh-CN" sz="2000" b="1" dirty="0"/>
              <a:t>测一下就知道了。在</a:t>
            </a:r>
            <a:r>
              <a:rPr lang="en-US" altLang="zh-CN" sz="2000" b="1" dirty="0"/>
              <a:t>32</a:t>
            </a:r>
            <a:r>
              <a:rPr lang="zh-CN" altLang="zh-CN" sz="2000" b="1" dirty="0"/>
              <a:t>位平台里，指针本身占据了</a:t>
            </a:r>
            <a:r>
              <a:rPr lang="en-US" altLang="zh-CN" sz="2000" b="1" dirty="0"/>
              <a:t> 4</a:t>
            </a:r>
            <a:r>
              <a:rPr lang="zh-CN" altLang="zh-CN" sz="2000" b="1" dirty="0"/>
              <a:t>个字节的长度。指针本身占据的内存这个概念在判断一个指针表达式是否是左值时很有用</a:t>
            </a:r>
            <a:r>
              <a:rPr lang="zh-CN" altLang="zh-CN" sz="2000" b="1" dirty="0" smtClean="0"/>
              <a:t>。</a:t>
            </a:r>
            <a:endParaRPr lang="zh-CN" altLang="zh-CN" sz="2000" b="1" dirty="0"/>
          </a:p>
        </p:txBody>
      </p:sp>
      <p:sp>
        <p:nvSpPr>
          <p:cNvPr id="5" name="TextBox 4">
            <a:hlinkClick r:id="rId3" action="ppaction://hlinksldjump"/>
          </p:cNvPr>
          <p:cNvSpPr txBox="1"/>
          <p:nvPr/>
        </p:nvSpPr>
        <p:spPr>
          <a:xfrm>
            <a:off x="9365040" y="6268065"/>
            <a:ext cx="1282494" cy="369332"/>
          </a:xfrm>
          <a:prstGeom prst="rect">
            <a:avLst/>
          </a:prstGeom>
          <a:noFill/>
        </p:spPr>
        <p:txBody>
          <a:bodyPr wrap="square" rtlCol="0">
            <a:spAutoFit/>
          </a:bodyPr>
          <a:lstStyle/>
          <a:p>
            <a:r>
              <a:rPr lang="zh-CN" altLang="en-US" dirty="0" smtClean="0"/>
              <a:t>返回首页</a:t>
            </a:r>
            <a:endParaRPr lang="zh-CN" altLang="en-US" dirty="0"/>
          </a:p>
        </p:txBody>
      </p:sp>
      <p:sp>
        <p:nvSpPr>
          <p:cNvPr id="6" name="TextBox 5">
            <a:hlinkClick r:id="rId4" action="ppaction://hlinksldjump"/>
          </p:cNvPr>
          <p:cNvSpPr txBox="1"/>
          <p:nvPr/>
        </p:nvSpPr>
        <p:spPr>
          <a:xfrm>
            <a:off x="10676733" y="6262243"/>
            <a:ext cx="1282494" cy="369332"/>
          </a:xfrm>
          <a:prstGeom prst="rect">
            <a:avLst/>
          </a:prstGeom>
          <a:noFill/>
        </p:spPr>
        <p:txBody>
          <a:bodyPr wrap="square" rtlCol="0">
            <a:spAutoFit/>
          </a:bodyPr>
          <a:lstStyle/>
          <a:p>
            <a:r>
              <a:rPr lang="zh-CN" altLang="en-US" dirty="0" smtClean="0"/>
              <a:t>返回目录</a:t>
            </a:r>
            <a:endParaRPr lang="en-US" altLang="zh-CN" dirty="0" smtClean="0"/>
          </a:p>
        </p:txBody>
      </p:sp>
    </p:spTree>
    <p:extLst>
      <p:ext uri="{BB962C8B-B14F-4D97-AF65-F5344CB8AC3E}">
        <p14:creationId xmlns:p14="http://schemas.microsoft.com/office/powerpoint/2010/main" val="1654474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18" name="TextBox 8"/>
            <p:cNvSpPr txBox="1"/>
            <p:nvPr/>
          </p:nvSpPr>
          <p:spPr>
            <a:xfrm>
              <a:off x="1113924" y="238997"/>
              <a:ext cx="1189844"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  </a:t>
              </a:r>
              <a:r>
                <a:rPr lang="en-US" altLang="zh-CN" sz="480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Arduino</a:t>
              </a: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系统</a:t>
              </a:r>
              <a:endParaRPr lang="da-DK"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smtClean="0">
                <a:solidFill>
                  <a:prstClr val="white"/>
                </a:solidFill>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smtClean="0">
                <a:solidFill>
                  <a:prstClr val="black"/>
                </a:solidFill>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03</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676509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443</Words>
  <Application>Microsoft Office PowerPoint</Application>
  <PresentationFormat>自定义</PresentationFormat>
  <Paragraphs>59</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灬乖沫沫灬</cp:lastModifiedBy>
  <cp:revision>550</cp:revision>
  <dcterms:created xsi:type="dcterms:W3CDTF">2016-01-04T05:40:11Z</dcterms:created>
  <dcterms:modified xsi:type="dcterms:W3CDTF">2016-12-22T10:59:35Z</dcterms:modified>
  <cp:category>锐旗设计；https://9ppt.taobao.com</cp:category>
</cp:coreProperties>
</file>