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2" d="100"/>
          <a:sy n="82" d="100"/>
        </p:scale>
        <p:origin x="-1464" y="-8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86DFAB-582C-45EB-B91E-6538B9EADE99}" type="datetimeFigureOut">
              <a:rPr lang="zh-CN" altLang="en-US" smtClean="0"/>
              <a:t>2016/12/21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660584-74F8-4555-9DE3-E0A730E81EF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mn-lt"/>
                <a:ea typeface="+mn-ea"/>
                <a:cs typeface="+mn-cs"/>
              </a:rPr>
              <a:t>有两个与指针相关的运算符</a:t>
            </a:r>
            <a:r>
              <a:rPr lang="en-US" sz="1200" kern="1200" dirty="0" smtClean="0">
                <a:solidFill>
                  <a:schemeClr val="tx1"/>
                </a:solidFill>
                <a:latin typeface="+mn-lt"/>
                <a:ea typeface="+mn-ea"/>
                <a:cs typeface="+mn-cs"/>
              </a:rPr>
              <a:t>&amp;</a:t>
            </a:r>
            <a:r>
              <a:rPr lang="zh-CN" altLang="en-US" sz="1200" kern="1200" dirty="0" smtClean="0">
                <a:solidFill>
                  <a:schemeClr val="tx1"/>
                </a:solidFill>
                <a:latin typeface="+mn-lt"/>
                <a:ea typeface="+mn-ea"/>
                <a:cs typeface="+mn-cs"/>
              </a:rPr>
              <a:t>和</a:t>
            </a:r>
            <a:r>
              <a:rPr lang="en-US"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。其中</a:t>
            </a:r>
            <a:r>
              <a:rPr lang="en-US" sz="1200" kern="1200" dirty="0" smtClean="0">
                <a:solidFill>
                  <a:schemeClr val="tx1"/>
                </a:solidFill>
                <a:latin typeface="+mn-lt"/>
                <a:ea typeface="+mn-ea"/>
                <a:cs typeface="+mn-cs"/>
              </a:rPr>
              <a:t>&amp;</a:t>
            </a:r>
            <a:r>
              <a:rPr lang="zh-CN" altLang="en-US" sz="1200" kern="1200" dirty="0" smtClean="0">
                <a:solidFill>
                  <a:schemeClr val="tx1"/>
                </a:solidFill>
                <a:latin typeface="+mn-lt"/>
                <a:ea typeface="+mn-ea"/>
                <a:cs typeface="+mn-cs"/>
              </a:rPr>
              <a:t>是取地址运算符，</a:t>
            </a:r>
            <a:r>
              <a:rPr lang="en-US"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是指针运算符。</a:t>
            </a:r>
            <a:endParaRPr lang="en-US" altLang="zh-C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mn-lt"/>
                <a:ea typeface="+mn-ea"/>
                <a:cs typeface="+mn-cs"/>
              </a:rPr>
              <a:t>字符串与指针：字符串的值就是字符串的起始地址。</a:t>
            </a:r>
          </a:p>
        </p:txBody>
      </p:sp>
      <p:sp>
        <p:nvSpPr>
          <p:cNvPr id="4" name="灯片编号占位符 3"/>
          <p:cNvSpPr>
            <a:spLocks noGrp="1"/>
          </p:cNvSpPr>
          <p:nvPr>
            <p:ph type="sldNum" sz="quarter" idx="10"/>
          </p:nvPr>
        </p:nvSpPr>
        <p:spPr/>
        <p:txBody>
          <a:bodyPr/>
          <a:lstStyle/>
          <a:p>
            <a:fld id="{2E660584-74F8-4555-9DE3-E0A730E81EF4}" type="slidenum">
              <a:rPr lang="zh-CN" altLang="en-US" smtClean="0"/>
              <a:t>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链表中的头一个结点称为头结点，链表中最后一个结点称为尾结点。</a:t>
            </a:r>
            <a:endParaRPr lang="en-US" altLang="zh-C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mn-lt"/>
                <a:ea typeface="+mn-ea"/>
                <a:cs typeface="+mn-cs"/>
              </a:rPr>
              <a:t>对于一个链表来说，链表的头指针非常重要，只要我们知道链表头指针，就可以通过头指针访问链表中的所有结点。</a:t>
            </a:r>
          </a:p>
          <a:p>
            <a:r>
              <a:rPr lang="zh-CN" altLang="en-US" sz="1200" kern="1200" dirty="0" smtClean="0">
                <a:solidFill>
                  <a:schemeClr val="tx1"/>
                </a:solidFill>
                <a:latin typeface="+mn-lt"/>
                <a:ea typeface="+mn-ea"/>
                <a:cs typeface="+mn-cs"/>
              </a:rPr>
              <a:t>在</a:t>
            </a:r>
            <a:r>
              <a:rPr lang="en-US" sz="1200" kern="1200" dirty="0" smtClean="0">
                <a:solidFill>
                  <a:schemeClr val="tx1"/>
                </a:solidFill>
                <a:latin typeface="+mn-lt"/>
                <a:ea typeface="+mn-ea"/>
                <a:cs typeface="+mn-cs"/>
              </a:rPr>
              <a:t>C</a:t>
            </a:r>
            <a:r>
              <a:rPr lang="zh-CN" altLang="en-US" sz="1200" kern="1200" dirty="0" smtClean="0">
                <a:solidFill>
                  <a:schemeClr val="tx1"/>
                </a:solidFill>
                <a:latin typeface="+mn-lt"/>
                <a:ea typeface="+mn-ea"/>
                <a:cs typeface="+mn-cs"/>
              </a:rPr>
              <a:t>语言中，如果我们知道函数的地址，即使不知道函数的名字，也可以通过函数的入口地址调用此函数。</a:t>
            </a:r>
            <a:endParaRPr lang="zh-CN" altLang="en-US" dirty="0"/>
          </a:p>
        </p:txBody>
      </p:sp>
      <p:sp>
        <p:nvSpPr>
          <p:cNvPr id="4" name="灯片编号占位符 3"/>
          <p:cNvSpPr>
            <a:spLocks noGrp="1"/>
          </p:cNvSpPr>
          <p:nvPr>
            <p:ph type="sldNum" sz="quarter" idx="10"/>
          </p:nvPr>
        </p:nvSpPr>
        <p:spPr/>
        <p:txBody>
          <a:bodyPr/>
          <a:lstStyle/>
          <a:p>
            <a:fld id="{2E660584-74F8-4555-9DE3-E0A730E81EF4}" type="slidenum">
              <a:rPr lang="zh-CN" altLang="en-US" smtClean="0"/>
              <a:t>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530820CF-B880-4189-942D-D702A7CBA730}" type="datetimeFigureOut">
              <a:rPr lang="zh-CN" altLang="en-US" smtClean="0"/>
              <a:pPr/>
              <a:t>2016/12/21</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2016/12/21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2016/12/21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2016/12/21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530820CF-B880-4189-942D-D702A7CBA730}" type="datetimeFigureOut">
              <a:rPr lang="zh-CN" altLang="en-US" smtClean="0"/>
              <a:pPr/>
              <a:t>2016/12/21</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0C913308-F349-4B6D-A68A-DD1791B4A57B}" type="slidenum">
              <a:rPr lang="zh-CN" altLang="en-US" smtClean="0"/>
              <a:pPr/>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14348" y="785794"/>
            <a:ext cx="7772400" cy="1428760"/>
          </a:xfrm>
        </p:spPr>
        <p:txBody>
          <a:bodyPr/>
          <a:lstStyle/>
          <a:p>
            <a:r>
              <a:rPr lang="zh-CN" altLang="en-US" dirty="0" smtClean="0"/>
              <a:t>深入了解计算机系统</a:t>
            </a:r>
            <a:endParaRPr lang="zh-CN" altLang="en-US" dirty="0"/>
          </a:p>
        </p:txBody>
      </p:sp>
      <p:sp>
        <p:nvSpPr>
          <p:cNvPr id="3" name="副标题 2"/>
          <p:cNvSpPr>
            <a:spLocks noGrp="1"/>
          </p:cNvSpPr>
          <p:nvPr>
            <p:ph type="subTitle" idx="1"/>
          </p:nvPr>
        </p:nvSpPr>
        <p:spPr>
          <a:xfrm>
            <a:off x="1857356" y="4500570"/>
            <a:ext cx="6400800" cy="1752600"/>
          </a:xfrm>
        </p:spPr>
        <p:txBody>
          <a:bodyPr>
            <a:normAutofit fontScale="85000" lnSpcReduction="10000"/>
          </a:bodyPr>
          <a:lstStyle/>
          <a:p>
            <a:r>
              <a:rPr lang="en-US" altLang="zh-CN" sz="1800" dirty="0" smtClean="0"/>
              <a:t>     </a:t>
            </a:r>
          </a:p>
          <a:p>
            <a:endParaRPr lang="en-US" altLang="zh-CN" sz="1800" dirty="0" smtClean="0"/>
          </a:p>
          <a:p>
            <a:r>
              <a:rPr lang="en-US" altLang="zh-CN" sz="1800" dirty="0" smtClean="0"/>
              <a:t>                                                                              </a:t>
            </a:r>
          </a:p>
          <a:p>
            <a:r>
              <a:rPr lang="en-US" altLang="zh-CN" sz="1800" dirty="0" smtClean="0"/>
              <a:t>                                                                       </a:t>
            </a:r>
            <a:r>
              <a:rPr lang="zh-CN" altLang="en-US" sz="1800" dirty="0" smtClean="0"/>
              <a:t>姓名：钟洋洋</a:t>
            </a:r>
            <a:endParaRPr lang="en-US" altLang="zh-CN" sz="1800" dirty="0" smtClean="0"/>
          </a:p>
          <a:p>
            <a:r>
              <a:rPr lang="en-US" altLang="zh-CN" sz="1800" dirty="0" smtClean="0"/>
              <a:t>                                                                                    </a:t>
            </a:r>
            <a:r>
              <a:rPr lang="zh-CN" altLang="en-US" sz="1800" dirty="0" smtClean="0"/>
              <a:t>学号：</a:t>
            </a:r>
            <a:r>
              <a:rPr lang="en-US" altLang="zh-CN" sz="1800" dirty="0" smtClean="0"/>
              <a:t>20151104697</a:t>
            </a:r>
          </a:p>
          <a:p>
            <a:r>
              <a:rPr lang="en-US" altLang="zh-CN" sz="1800" dirty="0" smtClean="0"/>
              <a:t>                                                                           </a:t>
            </a:r>
            <a:r>
              <a:rPr lang="zh-CN" altLang="en-US" sz="1800" dirty="0" smtClean="0"/>
              <a:t>班级：</a:t>
            </a:r>
            <a:r>
              <a:rPr lang="en-US" altLang="zh-CN" sz="1800" dirty="0" smtClean="0"/>
              <a:t>15—</a:t>
            </a:r>
            <a:r>
              <a:rPr lang="zh-CN" altLang="en-US" sz="1800" dirty="0" smtClean="0"/>
              <a:t>网编</a:t>
            </a:r>
            <a:endParaRPr lang="en-US" altLang="zh-CN" sz="1800" dirty="0" smtClean="0"/>
          </a:p>
          <a:p>
            <a:endParaRPr lang="zh-CN" alt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714356"/>
            <a:ext cx="8329642" cy="5572164"/>
          </a:xfrm>
        </p:spPr>
        <p:txBody>
          <a:bodyPr>
            <a:normAutofit/>
          </a:bodyPr>
          <a:lstStyle/>
          <a:p>
            <a:pPr algn="ctr">
              <a:buNone/>
            </a:pPr>
            <a:endParaRPr lang="en-US" altLang="zh-CN" sz="8800" dirty="0" smtClean="0"/>
          </a:p>
          <a:p>
            <a:pPr algn="ctr">
              <a:buNone/>
            </a:pPr>
            <a:r>
              <a:rPr lang="zh-CN" altLang="en-US" sz="8800" dirty="0" smtClean="0"/>
              <a:t>谢 谢</a:t>
            </a:r>
            <a:endParaRPr lang="zh-CN" altLang="en-US" sz="8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深入了解计算机系统</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一、计算机系统硬件与软件</a:t>
            </a:r>
            <a:endParaRPr lang="en-US" altLang="zh-CN" sz="2400" dirty="0" smtClean="0"/>
          </a:p>
          <a:p>
            <a:pPr>
              <a:buNone/>
            </a:pPr>
            <a:endParaRPr lang="en-US" altLang="zh-CN" sz="2400" dirty="0" smtClean="0"/>
          </a:p>
          <a:p>
            <a:r>
              <a:rPr lang="zh-CN" altLang="en-US" sz="2400" dirty="0" smtClean="0"/>
              <a:t>二、计算机语言</a:t>
            </a:r>
            <a:endParaRPr lang="en-US" altLang="zh-CN" sz="2400" dirty="0" smtClean="0"/>
          </a:p>
          <a:p>
            <a:pPr>
              <a:buNone/>
            </a:pPr>
            <a:endParaRPr lang="en-US" altLang="zh-CN" sz="2400" dirty="0" smtClean="0"/>
          </a:p>
          <a:p>
            <a:r>
              <a:rPr lang="zh-CN" altLang="en-US" sz="2400" dirty="0" smtClean="0"/>
              <a:t>三、链表</a:t>
            </a:r>
            <a:endParaRPr lang="en-US" altLang="zh-CN" sz="2400" dirty="0" smtClean="0"/>
          </a:p>
          <a:p>
            <a:pPr>
              <a:buNone/>
            </a:pPr>
            <a:endParaRPr lang="en-US" altLang="zh-CN" sz="2400" dirty="0" smtClean="0"/>
          </a:p>
          <a:p>
            <a:r>
              <a:rPr lang="zh-CN" altLang="en-US" sz="2400" dirty="0" smtClean="0"/>
              <a:t>四、</a:t>
            </a:r>
            <a:r>
              <a:rPr lang="en-US" altLang="zh-CN" sz="2400" dirty="0" err="1" smtClean="0"/>
              <a:t>Arduino</a:t>
            </a:r>
            <a:r>
              <a:rPr lang="zh-CN" altLang="en-US" sz="2400" dirty="0" smtClean="0"/>
              <a:t>简介</a:t>
            </a:r>
            <a:endParaRPr lang="zh-CN" alt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latin typeface="+mn-ea"/>
                <a:ea typeface="+mn-ea"/>
              </a:rPr>
              <a:t>计算机系统硬件</a:t>
            </a:r>
            <a:endParaRPr lang="zh-CN" altLang="en-US" sz="2800" dirty="0">
              <a:latin typeface="+mn-ea"/>
              <a:ea typeface="+mn-ea"/>
            </a:endParaRPr>
          </a:p>
        </p:txBody>
      </p:sp>
      <p:sp>
        <p:nvSpPr>
          <p:cNvPr id="3" name="内容占位符 2"/>
          <p:cNvSpPr>
            <a:spLocks noGrp="1"/>
          </p:cNvSpPr>
          <p:nvPr>
            <p:ph idx="1"/>
          </p:nvPr>
        </p:nvSpPr>
        <p:spPr/>
        <p:txBody>
          <a:bodyPr>
            <a:normAutofit/>
          </a:bodyPr>
          <a:lstStyle/>
          <a:p>
            <a:pPr>
              <a:buNone/>
            </a:pPr>
            <a:r>
              <a:rPr lang="zh-CN" altLang="en-US" sz="1800" dirty="0" smtClean="0">
                <a:latin typeface="Microsoft YaHei UI" pitchFamily="34" charset="-122"/>
                <a:ea typeface="Microsoft YaHei UI" pitchFamily="34" charset="-122"/>
              </a:rPr>
              <a:t>计算机系统硬件主要由：总线、</a:t>
            </a:r>
            <a:r>
              <a:rPr lang="en-US" altLang="zh-CN" sz="1800" dirty="0" smtClean="0">
                <a:latin typeface="Microsoft YaHei UI" pitchFamily="34" charset="-122"/>
                <a:ea typeface="Microsoft YaHei UI" pitchFamily="34" charset="-122"/>
              </a:rPr>
              <a:t>I/O</a:t>
            </a:r>
            <a:r>
              <a:rPr lang="zh-CN" altLang="en-US" sz="1800" dirty="0" smtClean="0">
                <a:latin typeface="Microsoft YaHei UI" pitchFamily="34" charset="-122"/>
                <a:ea typeface="Microsoft YaHei UI" pitchFamily="34" charset="-122"/>
              </a:rPr>
              <a:t>设备、主存、处理器等组成。</a:t>
            </a:r>
            <a:endParaRPr lang="en-US" altLang="zh-CN" sz="1800" dirty="0" smtClean="0">
              <a:latin typeface="Microsoft YaHei UI" pitchFamily="34" charset="-122"/>
              <a:ea typeface="Microsoft YaHei UI" pitchFamily="34" charset="-122"/>
            </a:endParaRPr>
          </a:p>
          <a:p>
            <a:pPr>
              <a:lnSpc>
                <a:spcPct val="250000"/>
              </a:lnSpc>
              <a:buFont typeface="Wingdings" pitchFamily="2" charset="2"/>
              <a:buChar char="Ø"/>
            </a:pPr>
            <a:r>
              <a:rPr lang="en-US" altLang="zh-CN" sz="1800" dirty="0" smtClean="0">
                <a:latin typeface="Microsoft YaHei UI" pitchFamily="34" charset="-122"/>
                <a:ea typeface="Microsoft YaHei UI" pitchFamily="34" charset="-122"/>
              </a:rPr>
              <a:t>1.</a:t>
            </a:r>
            <a:r>
              <a:rPr lang="zh-CN" altLang="en-US" sz="1800" dirty="0" smtClean="0">
                <a:latin typeface="Microsoft YaHei UI" pitchFamily="34" charset="-122"/>
                <a:ea typeface="Microsoft YaHei UI" pitchFamily="34" charset="-122"/>
              </a:rPr>
              <a:t>总线：贯穿整个系统的一组电子管道，负责将信息在每个部件间传递。</a:t>
            </a:r>
            <a:endParaRPr lang="en-US" altLang="zh-CN" sz="1800" dirty="0" smtClean="0">
              <a:latin typeface="Microsoft YaHei UI" pitchFamily="34" charset="-122"/>
              <a:ea typeface="Microsoft YaHei UI" pitchFamily="34" charset="-122"/>
            </a:endParaRPr>
          </a:p>
          <a:p>
            <a:pPr>
              <a:lnSpc>
                <a:spcPct val="250000"/>
              </a:lnSpc>
              <a:buFont typeface="Wingdings" pitchFamily="2" charset="2"/>
              <a:buChar char="Ø"/>
            </a:pPr>
            <a:r>
              <a:rPr lang="en-US" altLang="zh-CN" sz="1800" dirty="0" smtClean="0">
                <a:latin typeface="Microsoft YaHei UI" pitchFamily="34" charset="-122"/>
                <a:ea typeface="Microsoft YaHei UI" pitchFamily="34" charset="-122"/>
              </a:rPr>
              <a:t>2.I/O</a:t>
            </a:r>
            <a:r>
              <a:rPr lang="zh-CN" altLang="en-US" sz="1800" dirty="0" smtClean="0">
                <a:latin typeface="Microsoft YaHei UI" pitchFamily="34" charset="-122"/>
                <a:ea typeface="Microsoft YaHei UI" pitchFamily="34" charset="-122"/>
              </a:rPr>
              <a:t>设备：主要有键盘、鼠标、显示器和磁盘驱动器等设备。</a:t>
            </a:r>
            <a:endParaRPr lang="en-US" altLang="zh-CN" sz="1800" dirty="0" smtClean="0">
              <a:latin typeface="Microsoft YaHei UI" pitchFamily="34" charset="-122"/>
              <a:ea typeface="Microsoft YaHei UI" pitchFamily="34" charset="-122"/>
            </a:endParaRPr>
          </a:p>
          <a:p>
            <a:pPr>
              <a:lnSpc>
                <a:spcPct val="250000"/>
              </a:lnSpc>
              <a:buFont typeface="Wingdings" pitchFamily="2" charset="2"/>
              <a:buChar char="Ø"/>
            </a:pPr>
            <a:r>
              <a:rPr lang="en-US" altLang="zh-CN" sz="1800" dirty="0" smtClean="0">
                <a:latin typeface="Microsoft YaHei UI" pitchFamily="34" charset="-122"/>
                <a:ea typeface="Microsoft YaHei UI" pitchFamily="34" charset="-122"/>
              </a:rPr>
              <a:t>3.</a:t>
            </a:r>
            <a:r>
              <a:rPr lang="zh-CN" altLang="en-US" sz="1800" dirty="0" smtClean="0">
                <a:latin typeface="Microsoft YaHei UI" pitchFamily="34" charset="-122"/>
                <a:ea typeface="Microsoft YaHei UI" pitchFamily="34" charset="-122"/>
              </a:rPr>
              <a:t>主存：作用是处理器执行程序时用来存放程序和程序处理的数据。</a:t>
            </a:r>
            <a:endParaRPr lang="en-US" altLang="zh-CN" sz="1800" dirty="0" smtClean="0">
              <a:latin typeface="Microsoft YaHei UI" pitchFamily="34" charset="-122"/>
              <a:ea typeface="Microsoft YaHei UI" pitchFamily="34" charset="-122"/>
            </a:endParaRPr>
          </a:p>
          <a:p>
            <a:pPr>
              <a:lnSpc>
                <a:spcPct val="250000"/>
              </a:lnSpc>
              <a:buFont typeface="Wingdings" pitchFamily="2" charset="2"/>
              <a:buChar char="Ø"/>
            </a:pPr>
            <a:r>
              <a:rPr lang="en-US" altLang="zh-CN" sz="1800" dirty="0" smtClean="0">
                <a:latin typeface="Microsoft YaHei UI" pitchFamily="34" charset="-122"/>
                <a:ea typeface="Microsoft YaHei UI" pitchFamily="34" charset="-122"/>
              </a:rPr>
              <a:t>4.</a:t>
            </a:r>
            <a:r>
              <a:rPr lang="zh-CN" altLang="en-US" sz="1800" dirty="0" smtClean="0">
                <a:latin typeface="Microsoft YaHei UI" pitchFamily="34" charset="-122"/>
                <a:ea typeface="Microsoft YaHei UI" pitchFamily="34" charset="-122"/>
              </a:rPr>
              <a:t>处理器：又叫</a:t>
            </a:r>
            <a:r>
              <a:rPr lang="en-US" altLang="zh-CN" sz="1800" dirty="0" smtClean="0">
                <a:latin typeface="Microsoft YaHei UI" pitchFamily="34" charset="-122"/>
                <a:ea typeface="Microsoft YaHei UI" pitchFamily="34" charset="-122"/>
              </a:rPr>
              <a:t>CPU</a:t>
            </a:r>
            <a:r>
              <a:rPr lang="zh-CN" altLang="en-US" sz="1800" dirty="0" smtClean="0">
                <a:latin typeface="Microsoft YaHei UI" pitchFamily="34" charset="-122"/>
                <a:ea typeface="Microsoft YaHei UI" pitchFamily="34" charset="-122"/>
              </a:rPr>
              <a:t>，通过指令来进行运算和控制系统。是整个系统的核心元件。</a:t>
            </a:r>
            <a:endParaRPr lang="en-US" altLang="zh-CN" sz="1800" dirty="0" smtClean="0">
              <a:latin typeface="Microsoft YaHei UI" pitchFamily="34" charset="-122"/>
              <a:ea typeface="Microsoft YaHei UI" pitchFamily="34" charset="-122"/>
            </a:endParaRPr>
          </a:p>
          <a:p>
            <a:endParaRPr lang="zh-CN" alt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计算机系统软件</a:t>
            </a:r>
            <a:endParaRPr lang="zh-CN" altLang="en-US" sz="3600" dirty="0"/>
          </a:p>
        </p:txBody>
      </p:sp>
      <p:sp>
        <p:nvSpPr>
          <p:cNvPr id="3" name="内容占位符 2"/>
          <p:cNvSpPr>
            <a:spLocks noGrp="1"/>
          </p:cNvSpPr>
          <p:nvPr>
            <p:ph idx="1"/>
          </p:nvPr>
        </p:nvSpPr>
        <p:spPr/>
        <p:txBody>
          <a:bodyPr>
            <a:normAutofit/>
          </a:bodyPr>
          <a:lstStyle/>
          <a:p>
            <a:pPr>
              <a:buNone/>
            </a:pPr>
            <a:r>
              <a:rPr lang="zh-CN" altLang="en-US" sz="1800" dirty="0" smtClean="0"/>
              <a:t>系统软件是各类的操作系统，如</a:t>
            </a:r>
            <a:r>
              <a:rPr lang="en-US" altLang="zh-CN" sz="1800" dirty="0" smtClean="0"/>
              <a:t>Windows</a:t>
            </a:r>
            <a:r>
              <a:rPr lang="zh-CN" altLang="en-US" sz="1800" dirty="0" smtClean="0"/>
              <a:t>、</a:t>
            </a:r>
            <a:r>
              <a:rPr lang="en-US" altLang="zh-CN" sz="1800" dirty="0" smtClean="0"/>
              <a:t>Linux</a:t>
            </a:r>
            <a:r>
              <a:rPr lang="zh-CN" altLang="en-US" sz="1800" dirty="0" smtClean="0"/>
              <a:t>等，还包括操作系统的补丁程序以及硬件驱动程序。</a:t>
            </a:r>
            <a:endParaRPr lang="en-US" altLang="zh-CN" sz="1800" dirty="0" smtClean="0"/>
          </a:p>
          <a:p>
            <a:pPr>
              <a:lnSpc>
                <a:spcPct val="250000"/>
              </a:lnSpc>
              <a:buFont typeface="Wingdings" pitchFamily="2" charset="2"/>
              <a:buChar char="Ø"/>
            </a:pPr>
            <a:r>
              <a:rPr lang="zh-CN" altLang="en-US" sz="1800" dirty="0" smtClean="0"/>
              <a:t>功能：处理器、存储器管理、设备管理、文件管理。</a:t>
            </a:r>
            <a:endParaRPr lang="en-US" altLang="zh-CN" sz="1800" dirty="0" smtClean="0"/>
          </a:p>
          <a:p>
            <a:pPr>
              <a:lnSpc>
                <a:spcPct val="250000"/>
              </a:lnSpc>
              <a:buFont typeface="Wingdings" pitchFamily="2" charset="2"/>
              <a:buChar char="Ø"/>
            </a:pPr>
            <a:r>
              <a:rPr lang="zh-CN" altLang="en-US" sz="1800" dirty="0" smtClean="0"/>
              <a:t>特点：</a:t>
            </a:r>
            <a:r>
              <a:rPr lang="en-US" sz="1800" dirty="0" smtClean="0"/>
              <a:t>1.</a:t>
            </a:r>
            <a:r>
              <a:rPr lang="zh-CN" altLang="en-US" sz="1800" dirty="0" smtClean="0"/>
              <a:t>与硬件的交互性。</a:t>
            </a:r>
          </a:p>
          <a:p>
            <a:pPr>
              <a:lnSpc>
                <a:spcPct val="250000"/>
              </a:lnSpc>
              <a:buNone/>
            </a:pPr>
            <a:r>
              <a:rPr lang="en-US" sz="1800" dirty="0" smtClean="0"/>
              <a:t>                   2.</a:t>
            </a:r>
            <a:r>
              <a:rPr lang="zh-CN" altLang="en-US" sz="1800" dirty="0" smtClean="0"/>
              <a:t>能对资源共享进行调度管理。</a:t>
            </a:r>
          </a:p>
          <a:p>
            <a:pPr>
              <a:lnSpc>
                <a:spcPct val="250000"/>
              </a:lnSpc>
              <a:buNone/>
            </a:pPr>
            <a:r>
              <a:rPr lang="en-US" sz="1800" dirty="0" smtClean="0"/>
              <a:t>                   3.</a:t>
            </a:r>
            <a:r>
              <a:rPr lang="zh-CN" altLang="en-US" sz="1800" dirty="0" smtClean="0"/>
              <a:t>能解决并发操作处理中存在的协调问题。</a:t>
            </a:r>
            <a:endParaRPr lang="en-US" altLang="zh-CN" sz="1800" dirty="0" smtClean="0"/>
          </a:p>
          <a:p>
            <a:pPr>
              <a:lnSpc>
                <a:spcPct val="250000"/>
              </a:lnSpc>
              <a:buFont typeface="Wingdings" pitchFamily="2" charset="2"/>
              <a:buChar char="Ø"/>
            </a:pPr>
            <a:r>
              <a:rPr lang="zh-CN" altLang="en-US" sz="1800" dirty="0" smtClean="0"/>
              <a:t>特征：并发性、共享性、虚拟性和不确定性。</a:t>
            </a:r>
          </a:p>
          <a:p>
            <a:pPr>
              <a:buFont typeface="Wingdings" pitchFamily="2" charset="2"/>
              <a:buChar char="Ø"/>
            </a:pPr>
            <a:endParaRPr lang="zh-CN" alt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计算机语言</a:t>
            </a:r>
            <a:endParaRPr lang="zh-CN" altLang="en-US" sz="3600" dirty="0"/>
          </a:p>
        </p:txBody>
      </p:sp>
      <p:sp>
        <p:nvSpPr>
          <p:cNvPr id="3" name="内容占位符 2"/>
          <p:cNvSpPr>
            <a:spLocks noGrp="1"/>
          </p:cNvSpPr>
          <p:nvPr>
            <p:ph idx="1"/>
          </p:nvPr>
        </p:nvSpPr>
        <p:spPr/>
        <p:txBody>
          <a:bodyPr>
            <a:normAutofit lnSpcReduction="10000"/>
          </a:bodyPr>
          <a:lstStyle/>
          <a:p>
            <a:pPr>
              <a:lnSpc>
                <a:spcPct val="300000"/>
              </a:lnSpc>
            </a:pPr>
            <a:r>
              <a:rPr lang="zh-CN" altLang="en-US" sz="2000" dirty="0" smtClean="0"/>
              <a:t>机器语言：由二进制</a:t>
            </a:r>
            <a:r>
              <a:rPr lang="en-US" altLang="zh-CN" sz="2000" dirty="0" smtClean="0"/>
              <a:t>0</a:t>
            </a:r>
            <a:r>
              <a:rPr lang="zh-CN" altLang="en-US" sz="2000" dirty="0" smtClean="0"/>
              <a:t>、</a:t>
            </a:r>
            <a:r>
              <a:rPr lang="en-US" altLang="zh-CN" sz="2000" dirty="0" smtClean="0"/>
              <a:t>1</a:t>
            </a:r>
            <a:r>
              <a:rPr lang="zh-CN" altLang="en-US" sz="2000" dirty="0" smtClean="0"/>
              <a:t>代码指令构成。是计算机唯一能接受和执行的语言。</a:t>
            </a:r>
            <a:endParaRPr lang="en-US" altLang="zh-CN" sz="2000" dirty="0" smtClean="0"/>
          </a:p>
          <a:p>
            <a:pPr>
              <a:lnSpc>
                <a:spcPct val="300000"/>
              </a:lnSpc>
            </a:pPr>
            <a:r>
              <a:rPr lang="zh-CN" altLang="en-US" sz="2000" dirty="0" smtClean="0"/>
              <a:t>汇编语言：汇编语言的指令是机器指令的符号化与机器指令存在着直接对应关系，也就是说机器指令被助记符替代。</a:t>
            </a:r>
            <a:endParaRPr lang="en-US" altLang="zh-CN" sz="2000" dirty="0" smtClean="0"/>
          </a:p>
          <a:p>
            <a:pPr>
              <a:lnSpc>
                <a:spcPct val="300000"/>
              </a:lnSpc>
            </a:pPr>
            <a:r>
              <a:rPr lang="zh-CN" altLang="en-US" sz="2000" dirty="0" smtClean="0"/>
              <a:t>高级语言：形式上接近算数语言和自然语言。</a:t>
            </a:r>
            <a:endParaRPr lang="zh-CN" alt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a:t>
            </a:r>
            <a:endParaRPr lang="zh-CN" altLang="en-US" dirty="0"/>
          </a:p>
        </p:txBody>
      </p:sp>
      <p:sp>
        <p:nvSpPr>
          <p:cNvPr id="3" name="内容占位符 2"/>
          <p:cNvSpPr>
            <a:spLocks noGrp="1"/>
          </p:cNvSpPr>
          <p:nvPr>
            <p:ph idx="1"/>
          </p:nvPr>
        </p:nvSpPr>
        <p:spPr/>
        <p:txBody>
          <a:bodyPr>
            <a:normAutofit lnSpcReduction="10000"/>
          </a:bodyPr>
          <a:lstStyle/>
          <a:p>
            <a:pPr>
              <a:lnSpc>
                <a:spcPct val="250000"/>
              </a:lnSpc>
            </a:pPr>
            <a:r>
              <a:rPr lang="zh-CN" altLang="en-US" sz="2000" dirty="0" smtClean="0"/>
              <a:t>指针概念：指针包含指示器含义，指针就是内存地址</a:t>
            </a:r>
            <a:r>
              <a:rPr lang="zh-CN" altLang="en-US" sz="2000" dirty="0" smtClean="0"/>
              <a:t>。</a:t>
            </a:r>
            <a:endParaRPr lang="en-US" altLang="zh-CN" sz="2000" dirty="0" smtClean="0"/>
          </a:p>
          <a:p>
            <a:pPr>
              <a:lnSpc>
                <a:spcPct val="250000"/>
              </a:lnSpc>
            </a:pPr>
            <a:r>
              <a:rPr lang="zh-CN" altLang="en-US" sz="2000" dirty="0" smtClean="0"/>
              <a:t>指针</a:t>
            </a:r>
            <a:r>
              <a:rPr lang="zh-CN" altLang="en-US" sz="2000" dirty="0" smtClean="0"/>
              <a:t>变量：</a:t>
            </a:r>
            <a:r>
              <a:rPr lang="zh-CN" altLang="en-US" sz="2000" dirty="0" smtClean="0"/>
              <a:t>在</a:t>
            </a:r>
            <a:r>
              <a:rPr lang="en-US" sz="2000" dirty="0" smtClean="0"/>
              <a:t>C</a:t>
            </a:r>
            <a:r>
              <a:rPr lang="zh-CN" altLang="en-US" sz="2000" dirty="0" smtClean="0"/>
              <a:t>语言中规定变量使用前必须先定义，通过变量的定义说明变量所能储存的数据类型及变量在内存中所占用存储空间大小。指针变量用于存储内存地址</a:t>
            </a:r>
            <a:r>
              <a:rPr lang="zh-CN" altLang="en-US" sz="2000" dirty="0" smtClean="0"/>
              <a:t>。</a:t>
            </a:r>
            <a:endParaRPr lang="en-US" altLang="zh-CN" sz="2000" dirty="0" smtClean="0"/>
          </a:p>
          <a:p>
            <a:pPr>
              <a:lnSpc>
                <a:spcPct val="250000"/>
              </a:lnSpc>
            </a:pPr>
            <a:r>
              <a:rPr lang="zh-CN" altLang="en-US" sz="2000" dirty="0" smtClean="0"/>
              <a:t>指针和数组：指针</a:t>
            </a:r>
            <a:r>
              <a:rPr lang="zh-CN" altLang="en-US" sz="2000" dirty="0" smtClean="0"/>
              <a:t>与数组有密切的联系，数组的名字其实就是数组在内存中所占存储空间的起始地址</a:t>
            </a:r>
            <a:r>
              <a:rPr lang="zh-CN" altLang="en-US" sz="2000" dirty="0" smtClean="0"/>
              <a:t>。</a:t>
            </a:r>
            <a:endParaRPr lang="en-US" altLang="zh-CN" sz="20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00100" y="1500174"/>
            <a:ext cx="6929486" cy="2119042"/>
          </a:xfrm>
          <a:prstGeom prst="rect">
            <a:avLst/>
          </a:prstGeom>
        </p:spPr>
        <p:txBody>
          <a:bodyPr wrap="square">
            <a:spAutoFit/>
          </a:bodyPr>
          <a:lstStyle/>
          <a:p>
            <a:pPr>
              <a:lnSpc>
                <a:spcPct val="200000"/>
              </a:lnSpc>
            </a:pPr>
            <a:r>
              <a:rPr lang="zh-CN" altLang="en-US" dirty="0" smtClean="0"/>
              <a:t>链表：应用数据分别存储在叫作结点的存储块儿中，每一个结点中除了存储应用数据以外还要存储下一个结点的地址，如此形成一个链式存储结构</a:t>
            </a:r>
            <a:r>
              <a:rPr lang="zh-CN" altLang="en-US" dirty="0" smtClean="0"/>
              <a:t>。</a:t>
            </a:r>
            <a:endParaRPr lang="en-US" altLang="zh-CN" dirty="0" smtClean="0"/>
          </a:p>
          <a:p>
            <a:pPr>
              <a:lnSpc>
                <a:spcPct val="150000"/>
              </a:lnSpc>
            </a:pPr>
            <a:endParaRPr lang="zh-CN" altLang="en-US" dirty="0"/>
          </a:p>
        </p:txBody>
      </p:sp>
      <p:sp>
        <p:nvSpPr>
          <p:cNvPr id="6" name="矩形 5"/>
          <p:cNvSpPr/>
          <p:nvPr/>
        </p:nvSpPr>
        <p:spPr>
          <a:xfrm>
            <a:off x="1000100" y="3429000"/>
            <a:ext cx="6929486" cy="2739724"/>
          </a:xfrm>
          <a:prstGeom prst="rect">
            <a:avLst/>
          </a:prstGeom>
        </p:spPr>
        <p:txBody>
          <a:bodyPr wrap="square">
            <a:spAutoFit/>
          </a:bodyPr>
          <a:lstStyle/>
          <a:p>
            <a:pPr>
              <a:lnSpc>
                <a:spcPct val="250000"/>
              </a:lnSpc>
            </a:pPr>
            <a:r>
              <a:rPr lang="zh-CN" altLang="en-US" dirty="0" smtClean="0"/>
              <a:t>指针和函数：在</a:t>
            </a:r>
            <a:r>
              <a:rPr lang="en-US" dirty="0" smtClean="0"/>
              <a:t>C</a:t>
            </a:r>
            <a:r>
              <a:rPr lang="zh-CN" altLang="en-US" dirty="0" smtClean="0"/>
              <a:t>语言中指针可以成为函数的参数，通过使数据的指针作为函数的参数，可以向函数内部传递大量数据或从函数返回大量数据，这种地址传递只是把数据的地址传递过去，从而节省了因值传递时复制数据参数所耗费的时间。</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Arduino</a:t>
            </a:r>
            <a:r>
              <a:rPr lang="zh-CN" altLang="en-US" dirty="0" smtClean="0"/>
              <a:t>简介</a:t>
            </a:r>
            <a:endParaRPr lang="zh-CN" altLang="en-US" dirty="0"/>
          </a:p>
        </p:txBody>
      </p:sp>
      <p:pic>
        <p:nvPicPr>
          <p:cNvPr id="4" name="内容占位符 3" descr="45765_201502281017511h9gg.png"/>
          <p:cNvPicPr>
            <a:picLocks noGrp="1" noChangeAspect="1"/>
          </p:cNvPicPr>
          <p:nvPr>
            <p:ph idx="1"/>
          </p:nvPr>
        </p:nvPicPr>
        <p:blipFill>
          <a:blip r:embed="rId2"/>
          <a:stretch>
            <a:fillRect/>
          </a:stretch>
        </p:blipFill>
        <p:spPr>
          <a:xfrm>
            <a:off x="848995" y="1600200"/>
            <a:ext cx="7446010" cy="46863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285728"/>
            <a:ext cx="8329642" cy="6000792"/>
          </a:xfrm>
        </p:spPr>
        <p:txBody>
          <a:bodyPr>
            <a:normAutofit/>
          </a:bodyPr>
          <a:lstStyle/>
          <a:p>
            <a:pPr>
              <a:lnSpc>
                <a:spcPct val="250000"/>
              </a:lnSpc>
            </a:pPr>
            <a:r>
              <a:rPr lang="en-US" sz="1800" dirty="0" err="1" smtClean="0"/>
              <a:t>Arduino</a:t>
            </a:r>
            <a:r>
              <a:rPr lang="zh-CN" altLang="en-US" sz="1800" dirty="0" smtClean="0"/>
              <a:t>常用编程语言</a:t>
            </a:r>
            <a:r>
              <a:rPr lang="zh-CN" altLang="en-US" sz="1800" dirty="0" smtClean="0"/>
              <a:t>：</a:t>
            </a:r>
            <a:endParaRPr lang="en-US" altLang="zh-CN" sz="1800" dirty="0" smtClean="0"/>
          </a:p>
          <a:p>
            <a:pPr>
              <a:lnSpc>
                <a:spcPct val="250000"/>
              </a:lnSpc>
            </a:pPr>
            <a:r>
              <a:rPr lang="en-US" sz="1800" dirty="0" smtClean="0"/>
              <a:t>setup( )-----</a:t>
            </a:r>
            <a:r>
              <a:rPr lang="zh-CN" altLang="en-US" sz="1800" dirty="0" smtClean="0"/>
              <a:t>函数在程序开始时使用可以初始化变量、接口模式、启用库等。</a:t>
            </a:r>
          </a:p>
          <a:p>
            <a:pPr>
              <a:lnSpc>
                <a:spcPct val="250000"/>
              </a:lnSpc>
            </a:pPr>
            <a:r>
              <a:rPr lang="en-US" sz="1800" dirty="0" smtClean="0"/>
              <a:t>loop</a:t>
            </a:r>
            <a:r>
              <a:rPr lang="zh-CN" altLang="en-US" sz="1800" dirty="0" smtClean="0"/>
              <a:t>（）</a:t>
            </a:r>
            <a:r>
              <a:rPr lang="en-US" sz="1800" dirty="0" smtClean="0"/>
              <a:t>----</a:t>
            </a:r>
            <a:r>
              <a:rPr lang="zh-CN" altLang="en-US" sz="1800" dirty="0" smtClean="0"/>
              <a:t>在</a:t>
            </a:r>
            <a:r>
              <a:rPr lang="en-US" sz="1800" dirty="0" smtClean="0"/>
              <a:t>setup</a:t>
            </a:r>
            <a:r>
              <a:rPr lang="zh-CN" altLang="en-US" sz="1800" dirty="0" smtClean="0"/>
              <a:t>函数之后，即初始化之后，</a:t>
            </a:r>
            <a:r>
              <a:rPr lang="en-US" sz="1800" dirty="0" smtClean="0"/>
              <a:t>loop(  )</a:t>
            </a:r>
            <a:r>
              <a:rPr lang="zh-CN" altLang="en-US" sz="1800" dirty="0" smtClean="0"/>
              <a:t>让你的程序循环的被执行，使用它来运转</a:t>
            </a:r>
            <a:r>
              <a:rPr lang="en-US" sz="1800" dirty="0" err="1" smtClean="0"/>
              <a:t>Arduino</a:t>
            </a:r>
            <a:r>
              <a:rPr lang="zh-CN" altLang="en-US" sz="1800" dirty="0" smtClean="0"/>
              <a:t>。</a:t>
            </a:r>
          </a:p>
          <a:p>
            <a:pPr>
              <a:lnSpc>
                <a:spcPct val="250000"/>
              </a:lnSpc>
            </a:pPr>
            <a:r>
              <a:rPr lang="en-US" sz="1800" dirty="0" smtClean="0"/>
              <a:t>delay</a:t>
            </a:r>
            <a:r>
              <a:rPr lang="zh-CN" altLang="en-US" sz="1800" dirty="0" smtClean="0"/>
              <a:t>（）</a:t>
            </a:r>
            <a:r>
              <a:rPr lang="en-US" sz="1800" dirty="0" smtClean="0"/>
              <a:t>------</a:t>
            </a:r>
            <a:r>
              <a:rPr lang="zh-CN" altLang="en-US" sz="1800" dirty="0" smtClean="0"/>
              <a:t>延时一段时间，</a:t>
            </a:r>
            <a:r>
              <a:rPr lang="en-US" sz="1800" dirty="0" smtClean="0"/>
              <a:t>delay</a:t>
            </a:r>
            <a:r>
              <a:rPr lang="zh-CN" altLang="en-US" sz="1800" dirty="0" smtClean="0"/>
              <a:t>（</a:t>
            </a:r>
            <a:r>
              <a:rPr lang="en-US" sz="1800" dirty="0" smtClean="0"/>
              <a:t>1000</a:t>
            </a:r>
            <a:r>
              <a:rPr lang="zh-CN" altLang="en-US" sz="1800" dirty="0" smtClean="0"/>
              <a:t>）为一秒</a:t>
            </a:r>
            <a:r>
              <a:rPr lang="zh-CN" altLang="en-US" sz="1800" dirty="0" smtClean="0"/>
              <a:t>。</a:t>
            </a:r>
            <a:endParaRPr lang="en-US" altLang="zh-CN" sz="1800" dirty="0" smtClean="0"/>
          </a:p>
          <a:p>
            <a:pPr>
              <a:lnSpc>
                <a:spcPct val="250000"/>
              </a:lnSpc>
            </a:pPr>
            <a:r>
              <a:rPr lang="en-US" sz="1800" dirty="0" err="1" smtClean="0"/>
              <a:t>pinMode</a:t>
            </a:r>
            <a:r>
              <a:rPr lang="zh-CN" altLang="en-US" sz="1800" dirty="0" smtClean="0"/>
              <a:t>（接口名称，</a:t>
            </a:r>
            <a:r>
              <a:rPr lang="en-US" sz="1800" dirty="0" smtClean="0"/>
              <a:t>OUTPUT</a:t>
            </a:r>
            <a:r>
              <a:rPr lang="zh-CN" altLang="en-US" sz="1800" dirty="0" smtClean="0"/>
              <a:t>或</a:t>
            </a:r>
            <a:r>
              <a:rPr lang="en-US" sz="1800" dirty="0" smtClean="0"/>
              <a:t>INPUT</a:t>
            </a:r>
            <a:r>
              <a:rPr lang="zh-CN" altLang="en-US" sz="1800" dirty="0" smtClean="0"/>
              <a:t>）将</a:t>
            </a:r>
            <a:r>
              <a:rPr lang="en-US" sz="1800" dirty="0" smtClean="0"/>
              <a:t>-------</a:t>
            </a:r>
            <a:r>
              <a:rPr lang="zh-CN" altLang="en-US" sz="1800" dirty="0" smtClean="0"/>
              <a:t>接口定义为输入或输出接口，用在</a:t>
            </a:r>
            <a:r>
              <a:rPr lang="en-US" sz="1800" dirty="0" smtClean="0"/>
              <a:t>setup</a:t>
            </a:r>
            <a:r>
              <a:rPr lang="zh-CN" altLang="en-US" sz="1800" dirty="0" smtClean="0"/>
              <a:t>函数里</a:t>
            </a:r>
            <a:r>
              <a:rPr lang="zh-CN" altLang="en-US" sz="1800" dirty="0" smtClean="0"/>
              <a:t>。</a:t>
            </a:r>
            <a:endParaRPr lang="en-US" altLang="zh-CN" sz="1800" dirty="0" smtClean="0"/>
          </a:p>
          <a:p>
            <a:pPr>
              <a:lnSpc>
                <a:spcPct val="250000"/>
              </a:lnSpc>
            </a:pPr>
            <a:r>
              <a:rPr lang="en-US" sz="1800" dirty="0" err="1" smtClean="0"/>
              <a:t>digitalWrite</a:t>
            </a:r>
            <a:r>
              <a:rPr lang="zh-CN" altLang="en-US" sz="1800" dirty="0" smtClean="0"/>
              <a:t>（接口名称，</a:t>
            </a:r>
            <a:r>
              <a:rPr lang="en-US" sz="1800" dirty="0" smtClean="0"/>
              <a:t>HIGH</a:t>
            </a:r>
            <a:r>
              <a:rPr lang="zh-CN" altLang="en-US" sz="1800" dirty="0" smtClean="0"/>
              <a:t>或</a:t>
            </a:r>
            <a:r>
              <a:rPr lang="en-US" sz="1800" dirty="0" smtClean="0"/>
              <a:t>LOW</a:t>
            </a:r>
            <a:r>
              <a:rPr lang="zh-CN" altLang="en-US" sz="1800" dirty="0" smtClean="0"/>
              <a:t>）</a:t>
            </a:r>
            <a:r>
              <a:rPr lang="en-US" sz="1800" dirty="0" smtClean="0"/>
              <a:t>------</a:t>
            </a:r>
            <a:r>
              <a:rPr lang="zh-CN" altLang="en-US" sz="1800" dirty="0" smtClean="0"/>
              <a:t>将数字接口值至高到低</a:t>
            </a:r>
            <a:endParaRPr lang="zh-CN" altLang="en-US" sz="1800"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298</TotalTime>
  <Words>702</Words>
  <PresentationFormat>全屏显示(4:3)</PresentationFormat>
  <Paragraphs>54</Paragraphs>
  <Slides>10</Slides>
  <Notes>2</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暗香扑面</vt:lpstr>
      <vt:lpstr>深入了解计算机系统</vt:lpstr>
      <vt:lpstr>深入了解计算机系统</vt:lpstr>
      <vt:lpstr>计算机系统硬件</vt:lpstr>
      <vt:lpstr>计算机系统软件</vt:lpstr>
      <vt:lpstr>计算机语言</vt:lpstr>
      <vt:lpstr>指针</vt:lpstr>
      <vt:lpstr>幻灯片 7</vt:lpstr>
      <vt:lpstr>Arduino简介</vt:lpstr>
      <vt:lpstr>幻灯片 9</vt:lpstr>
      <vt:lpstr>幻灯片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深入了解计算机系统</dc:title>
  <dc:creator>烽火戏诸侯</dc:creator>
  <cp:lastModifiedBy>dell</cp:lastModifiedBy>
  <cp:revision>31</cp:revision>
  <dcterms:created xsi:type="dcterms:W3CDTF">2016-12-21T06:42:34Z</dcterms:created>
  <dcterms:modified xsi:type="dcterms:W3CDTF">2016-12-21T16:30:12Z</dcterms:modified>
</cp:coreProperties>
</file>