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41" autoAdjust="0"/>
    <p:restoredTop sz="94660"/>
  </p:normalViewPr>
  <p:slideViewPr>
    <p:cSldViewPr>
      <p:cViewPr varScale="1">
        <p:scale>
          <a:sx n="91" d="100"/>
          <a:sy n="91" d="100"/>
        </p:scale>
        <p:origin x="909"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790E-F1A0-4958-9491-2241F51507E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790E-F1A0-4958-9491-2241F51507E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790E-F1A0-4958-9491-2241F51507E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790E-F1A0-4958-9491-2241F51507E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790E-F1A0-4958-9491-2241F51507EA}"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B790E-F1A0-4958-9491-2241F51507E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B790E-F1A0-4958-9491-2241F51507EA}"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B790E-F1A0-4958-9491-2241F51507E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B790E-F1A0-4958-9491-2241F51507E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B790E-F1A0-4958-9491-2241F51507E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66ABD12-0567-48D9-8552-DA870ED7BA94}" type="datetimeFigureOut">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B790E-F1A0-4958-9491-2241F51507E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66ABD12-0567-48D9-8552-DA870ED7BA94}" type="datetimeFigureOut">
              <a:rPr lang="zh-CN" altLang="en-US" smtClean="0"/>
              <a:t>2016/12/23</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650B790E-F1A0-4958-9491-2241F51507E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96752"/>
            <a:ext cx="7772400" cy="1876428"/>
          </a:xfrm>
        </p:spPr>
        <p:txBody>
          <a:bodyPr/>
          <a:lstStyle/>
          <a:p>
            <a:r>
              <a:rPr lang="zh-CN" altLang="en-US" sz="6000" dirty="0" smtClean="0">
                <a:solidFill>
                  <a:schemeClr val="tx1">
                    <a:lumMod val="95000"/>
                    <a:lumOff val="5000"/>
                  </a:schemeClr>
                </a:solidFill>
              </a:rPr>
              <a:t>深入理解计算机系统</a:t>
            </a:r>
            <a:endParaRPr lang="zh-CN" altLang="en-US" sz="6000" dirty="0">
              <a:solidFill>
                <a:schemeClr val="tx1">
                  <a:lumMod val="95000"/>
                  <a:lumOff val="5000"/>
                </a:schemeClr>
              </a:solidFill>
            </a:endParaRPr>
          </a:p>
        </p:txBody>
      </p:sp>
      <p:sp>
        <p:nvSpPr>
          <p:cNvPr id="3" name="副标题 2"/>
          <p:cNvSpPr>
            <a:spLocks noGrp="1"/>
          </p:cNvSpPr>
          <p:nvPr>
            <p:ph type="subTitle" idx="1"/>
          </p:nvPr>
        </p:nvSpPr>
        <p:spPr>
          <a:xfrm>
            <a:off x="6660232" y="4149080"/>
            <a:ext cx="3960440" cy="1392560"/>
          </a:xfrm>
        </p:spPr>
        <p:txBody>
          <a:bodyPr>
            <a:normAutofit fontScale="70000" lnSpcReduction="20000"/>
          </a:bodyPr>
          <a:lstStyle/>
          <a:p>
            <a:pPr algn="l"/>
            <a:r>
              <a:rPr lang="zh-CN" altLang="zh-CN" dirty="0"/>
              <a:t>班</a:t>
            </a:r>
            <a:r>
              <a:rPr lang="en-US" altLang="zh-CN" dirty="0"/>
              <a:t>    </a:t>
            </a:r>
            <a:r>
              <a:rPr lang="zh-CN" altLang="zh-CN" dirty="0"/>
              <a:t>级：</a:t>
            </a:r>
            <a:r>
              <a:rPr lang="en-US" altLang="zh-CN" dirty="0" smtClean="0"/>
              <a:t>2015</a:t>
            </a:r>
            <a:r>
              <a:rPr lang="zh-CN" altLang="zh-CN" dirty="0" smtClean="0"/>
              <a:t>网络编程</a:t>
            </a:r>
            <a:endParaRPr lang="en-US" altLang="zh-CN" dirty="0" smtClean="0"/>
          </a:p>
          <a:p>
            <a:pPr algn="l"/>
            <a:r>
              <a:rPr lang="zh-CN" altLang="zh-CN" dirty="0" smtClean="0"/>
              <a:t>学</a:t>
            </a:r>
            <a:r>
              <a:rPr lang="en-US" altLang="zh-CN" dirty="0" smtClean="0"/>
              <a:t>    </a:t>
            </a:r>
            <a:r>
              <a:rPr lang="zh-CN" altLang="zh-CN" dirty="0"/>
              <a:t>号</a:t>
            </a:r>
            <a:r>
              <a:rPr lang="zh-CN" altLang="zh-CN" dirty="0" smtClean="0"/>
              <a:t>：</a:t>
            </a:r>
            <a:r>
              <a:rPr lang="en-US" altLang="zh-CN" dirty="0" smtClean="0"/>
              <a:t>20151104699</a:t>
            </a:r>
            <a:endParaRPr lang="zh-CN" altLang="zh-CN" dirty="0"/>
          </a:p>
          <a:p>
            <a:pPr algn="l"/>
            <a:r>
              <a:rPr lang="zh-CN" altLang="zh-CN" dirty="0"/>
              <a:t>姓</a:t>
            </a:r>
            <a:r>
              <a:rPr lang="en-US" altLang="zh-CN" dirty="0"/>
              <a:t>    </a:t>
            </a:r>
            <a:r>
              <a:rPr lang="zh-CN" altLang="zh-CN" dirty="0"/>
              <a:t>名</a:t>
            </a:r>
            <a:r>
              <a:rPr lang="en-US" altLang="zh-CN" dirty="0"/>
              <a:t>:  </a:t>
            </a:r>
            <a:r>
              <a:rPr lang="en-US" altLang="zh-CN" dirty="0" smtClean="0"/>
              <a:t> </a:t>
            </a:r>
            <a:r>
              <a:rPr lang="zh-CN" altLang="en-US" dirty="0" smtClean="0"/>
              <a:t>苏晴</a:t>
            </a:r>
            <a:endParaRPr lang="en-US" altLang="zh-CN" dirty="0" smtClean="0"/>
          </a:p>
          <a:p>
            <a:pPr algn="l"/>
            <a:r>
              <a:rPr lang="zh-CN" altLang="zh-CN" dirty="0" smtClean="0"/>
              <a:t>指导</a:t>
            </a:r>
            <a:r>
              <a:rPr lang="zh-CN" altLang="zh-CN" dirty="0"/>
              <a:t>教师：朝力萌</a:t>
            </a:r>
          </a:p>
          <a:p>
            <a:pPr algn="l"/>
            <a:r>
              <a:rPr lang="zh-CN" altLang="zh-CN" dirty="0"/>
              <a:t>完成日期：</a:t>
            </a:r>
            <a:r>
              <a:rPr lang="en-US" altLang="zh-CN" dirty="0" smtClean="0"/>
              <a:t>2016.12.19 </a:t>
            </a:r>
            <a:endParaRPr lang="zh-CN" altLang="zh-CN" dirty="0"/>
          </a:p>
        </p:txBody>
      </p:sp>
    </p:spTree>
    <p:extLst>
      <p:ext uri="{BB962C8B-B14F-4D97-AF65-F5344CB8AC3E}">
        <p14:creationId xmlns:p14="http://schemas.microsoft.com/office/powerpoint/2010/main" val="2880111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zh-CN" altLang="en-US" dirty="0">
              <a:latin typeface="+mn-ea"/>
            </a:endParaRPr>
          </a:p>
        </p:txBody>
      </p:sp>
      <p:sp>
        <p:nvSpPr>
          <p:cNvPr id="4" name="矩形 3"/>
          <p:cNvSpPr/>
          <p:nvPr/>
        </p:nvSpPr>
        <p:spPr>
          <a:xfrm>
            <a:off x="1709678" y="2967335"/>
            <a:ext cx="5724644" cy="923330"/>
          </a:xfrm>
          <a:prstGeom prst="rect">
            <a:avLst/>
          </a:prstGeom>
          <a:noFill/>
        </p:spPr>
        <p:txBody>
          <a:bodyPr wrap="none" lIns="91440" tIns="45720" rIns="91440" bIns="45720">
            <a:spAutoFit/>
          </a:bodyPr>
          <a:lstStyle/>
          <a:p>
            <a:pPr algn="ctr"/>
            <a:r>
              <a:rPr lang="zh-CN" alt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ea"/>
              </a:rPr>
              <a:t>谢谢老师的审阅！</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859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effectLst/>
              </a:rPr>
              <a:t>一、</a:t>
            </a:r>
            <a:r>
              <a:rPr lang="zh-CN" altLang="zh-CN" dirty="0" smtClean="0">
                <a:effectLst/>
              </a:rPr>
              <a:t>计算机</a:t>
            </a:r>
            <a:r>
              <a:rPr lang="zh-CN" altLang="zh-CN" dirty="0">
                <a:effectLst/>
              </a:rPr>
              <a:t>的组成部分及其功能</a:t>
            </a:r>
            <a:br>
              <a:rPr lang="zh-CN" altLang="zh-CN" dirty="0">
                <a:effectLst/>
              </a:rPr>
            </a:b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latin typeface="+mn-ea"/>
              </a:rPr>
              <a:t>1.1 </a:t>
            </a:r>
            <a:r>
              <a:rPr lang="zh-CN" altLang="zh-CN" b="1" dirty="0">
                <a:latin typeface="+mn-ea"/>
              </a:rPr>
              <a:t>计算机的组成部分</a:t>
            </a:r>
            <a:endParaRPr lang="zh-CN" altLang="zh-CN" dirty="0">
              <a:latin typeface="+mn-ea"/>
            </a:endParaRPr>
          </a:p>
          <a:p>
            <a:pPr marL="0" indent="0">
              <a:buNone/>
            </a:pPr>
            <a:r>
              <a:rPr lang="en-US" altLang="zh-CN" dirty="0" smtClean="0">
                <a:latin typeface="+mn-ea"/>
              </a:rPr>
              <a:t> </a:t>
            </a:r>
            <a:r>
              <a:rPr lang="zh-CN" altLang="zh-CN" dirty="0" smtClean="0">
                <a:latin typeface="+mn-ea"/>
              </a:rPr>
              <a:t>计算机</a:t>
            </a:r>
            <a:r>
              <a:rPr lang="zh-CN" altLang="zh-CN" dirty="0">
                <a:latin typeface="+mn-ea"/>
              </a:rPr>
              <a:t>硬件系统按照工作原理可以分为五大部分：</a:t>
            </a:r>
          </a:p>
          <a:p>
            <a:pPr marL="0" indent="0">
              <a:buNone/>
            </a:pPr>
            <a:r>
              <a:rPr lang="en-US" altLang="zh-CN" dirty="0" smtClean="0">
                <a:latin typeface="+mn-ea"/>
              </a:rPr>
              <a:t> </a:t>
            </a:r>
            <a:r>
              <a:rPr lang="zh-CN" altLang="zh-CN" dirty="0" smtClean="0">
                <a:latin typeface="+mn-ea"/>
              </a:rPr>
              <a:t>运算器</a:t>
            </a:r>
            <a:r>
              <a:rPr lang="zh-CN" altLang="zh-CN" dirty="0">
                <a:latin typeface="+mn-ea"/>
              </a:rPr>
              <a:t>，控制器，存储器，输入设备和输出设备。</a:t>
            </a:r>
          </a:p>
          <a:p>
            <a:pPr marL="0" indent="0">
              <a:buNone/>
            </a:pPr>
            <a:r>
              <a:rPr lang="en-US" altLang="zh-CN" dirty="0" smtClean="0">
                <a:latin typeface="+mn-ea"/>
              </a:rPr>
              <a:t> </a:t>
            </a:r>
            <a:r>
              <a:rPr lang="zh-CN" altLang="zh-CN" dirty="0" smtClean="0">
                <a:latin typeface="+mn-ea"/>
              </a:rPr>
              <a:t>这</a:t>
            </a:r>
            <a:r>
              <a:rPr lang="zh-CN" altLang="zh-CN" dirty="0">
                <a:latin typeface="+mn-ea"/>
              </a:rPr>
              <a:t>五部分</a:t>
            </a:r>
            <a:r>
              <a:rPr lang="zh-CN" altLang="zh-CN" dirty="0" smtClean="0">
                <a:latin typeface="+mn-ea"/>
              </a:rPr>
              <a:t>缺一不可</a:t>
            </a:r>
            <a:r>
              <a:rPr lang="zh-CN" altLang="zh-CN" dirty="0">
                <a:latin typeface="+mn-ea"/>
              </a:rPr>
              <a:t>，缺少任何一个都无法构成一个完整的计算机</a:t>
            </a:r>
            <a:r>
              <a:rPr lang="zh-CN" altLang="zh-CN" dirty="0" smtClean="0">
                <a:latin typeface="+mn-ea"/>
              </a:rPr>
              <a:t>。</a:t>
            </a:r>
            <a:endParaRPr lang="en-US" altLang="zh-CN" dirty="0" smtClean="0">
              <a:latin typeface="+mn-ea"/>
            </a:endParaRPr>
          </a:p>
          <a:p>
            <a:pPr marL="0" indent="0">
              <a:buNone/>
            </a:pPr>
            <a:r>
              <a:rPr lang="en-US" altLang="zh-CN" b="1" dirty="0" smtClean="0"/>
              <a:t>  </a:t>
            </a:r>
            <a:endParaRPr lang="zh-CN" altLang="zh-CN" dirty="0">
              <a:latin typeface="+mn-ea"/>
            </a:endParaRPr>
          </a:p>
        </p:txBody>
      </p:sp>
    </p:spTree>
    <p:extLst>
      <p:ext uri="{BB962C8B-B14F-4D97-AF65-F5344CB8AC3E}">
        <p14:creationId xmlns:p14="http://schemas.microsoft.com/office/powerpoint/2010/main" val="24676490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496944" cy="5832648"/>
          </a:xfrm>
        </p:spPr>
        <p:txBody>
          <a:bodyPr>
            <a:normAutofit/>
          </a:bodyPr>
          <a:lstStyle/>
          <a:p>
            <a:pPr marL="0" indent="0">
              <a:buNone/>
            </a:pPr>
            <a:r>
              <a:rPr lang="en-US" altLang="zh-CN" sz="2400" b="1" dirty="0"/>
              <a:t>1.1.1</a:t>
            </a:r>
            <a:r>
              <a:rPr lang="zh-CN" altLang="zh-CN" sz="2400" b="1" dirty="0"/>
              <a:t>输入设备</a:t>
            </a:r>
            <a:r>
              <a:rPr lang="zh-CN" altLang="zh-CN" sz="2400" b="1" dirty="0" smtClean="0"/>
              <a:t>：</a:t>
            </a:r>
            <a:endParaRPr lang="en-US" altLang="zh-CN" sz="2400" dirty="0"/>
          </a:p>
          <a:p>
            <a:pPr marL="0" indent="0">
              <a:buNone/>
            </a:pPr>
            <a:r>
              <a:rPr lang="en-US" altLang="zh-CN" sz="2400" dirty="0"/>
              <a:t> </a:t>
            </a:r>
            <a:r>
              <a:rPr lang="en-US" altLang="zh-CN" sz="2400" dirty="0" smtClean="0"/>
              <a:t> </a:t>
            </a:r>
            <a:r>
              <a:rPr lang="zh-CN" altLang="zh-CN" sz="2400" dirty="0" smtClean="0"/>
              <a:t>将</a:t>
            </a:r>
            <a:r>
              <a:rPr lang="zh-CN" altLang="zh-CN" sz="2400" dirty="0"/>
              <a:t>数据，程序，文字符号，图像，声音等信息输送到计算机中以用来告诉计算机做应该做什么。常用的输入设备有键盘，鼠标，触摸</a:t>
            </a:r>
            <a:r>
              <a:rPr lang="zh-CN" altLang="zh-CN" sz="2400" dirty="0" smtClean="0"/>
              <a:t>屏</a:t>
            </a:r>
            <a:r>
              <a:rPr lang="zh-CN" altLang="en-US" sz="2400" dirty="0"/>
              <a:t>，</a:t>
            </a:r>
            <a:r>
              <a:rPr lang="zh-CN" altLang="zh-CN" sz="2400" dirty="0" smtClean="0"/>
              <a:t>数字转换器等</a:t>
            </a:r>
            <a:r>
              <a:rPr lang="zh-CN" altLang="en-US" sz="2400" dirty="0" smtClean="0"/>
              <a:t>。</a:t>
            </a:r>
            <a:r>
              <a:rPr lang="en-US" altLang="zh-CN" sz="2400" b="1" dirty="0"/>
              <a:t>1.1.2</a:t>
            </a:r>
            <a:r>
              <a:rPr lang="zh-CN" altLang="zh-CN" sz="2400" b="1" dirty="0"/>
              <a:t>输出设备</a:t>
            </a:r>
            <a:r>
              <a:rPr lang="zh-CN" altLang="zh-CN" sz="2400" dirty="0"/>
              <a:t>：</a:t>
            </a:r>
          </a:p>
          <a:p>
            <a:pPr marL="0" indent="0">
              <a:buNone/>
            </a:pPr>
            <a:r>
              <a:rPr lang="en-US" altLang="zh-CN" sz="2400" b="1" dirty="0"/>
              <a:t>1.1.2</a:t>
            </a:r>
            <a:r>
              <a:rPr lang="zh-CN" altLang="zh-CN" sz="2400" b="1" dirty="0"/>
              <a:t>输出设备</a:t>
            </a:r>
            <a:r>
              <a:rPr lang="zh-CN" altLang="zh-CN" sz="2400" dirty="0"/>
              <a:t>：</a:t>
            </a:r>
          </a:p>
          <a:p>
            <a:pPr marL="0" indent="0">
              <a:buNone/>
            </a:pPr>
            <a:r>
              <a:rPr lang="en-US" altLang="zh-CN" sz="2400" dirty="0" smtClean="0"/>
              <a:t>  </a:t>
            </a:r>
            <a:r>
              <a:rPr lang="zh-CN" altLang="zh-CN" sz="2400" dirty="0" smtClean="0"/>
              <a:t>输出设备</a:t>
            </a:r>
            <a:r>
              <a:rPr lang="zh-CN" altLang="zh-CN" sz="2400" dirty="0"/>
              <a:t>是计算机硬件系统的终端设备，没有输出设备的计算机是没有意义的，它用于接收计算机数据的输出显示，打印，声音，控制外围设备操作等。</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dirty="0"/>
          </a:p>
          <a:p>
            <a:pPr marL="0" indent="0">
              <a:buNone/>
            </a:pPr>
            <a:r>
              <a:rPr lang="zh-CN" altLang="en-US" dirty="0" smtClean="0"/>
              <a:t>      鼠标                        键盘               打印机</a:t>
            </a:r>
            <a:endParaRPr lang="en-US" altLang="zh-CN" dirty="0" smtClean="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005064"/>
            <a:ext cx="2376264" cy="1782198"/>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5856" y="4049084"/>
            <a:ext cx="2448272" cy="173817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4058212"/>
            <a:ext cx="2016224" cy="1738178"/>
          </a:xfrm>
          <a:prstGeom prst="rect">
            <a:avLst/>
          </a:prstGeom>
        </p:spPr>
      </p:pic>
    </p:spTree>
    <p:extLst>
      <p:ext uri="{BB962C8B-B14F-4D97-AF65-F5344CB8AC3E}">
        <p14:creationId xmlns:p14="http://schemas.microsoft.com/office/powerpoint/2010/main" val="363616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p:cTn id="39"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anim calcmode="lin" valueType="num">
                                      <p:cBhvr>
                                        <p:cTn id="48" dur="1000" fill="hold"/>
                                        <p:tgtEl>
                                          <p:spTgt spid="4"/>
                                        </p:tgtEl>
                                        <p:attrNameLst>
                                          <p:attrName>ppt_x</p:attrName>
                                        </p:attrNameLst>
                                      </p:cBhvr>
                                      <p:tavLst>
                                        <p:tav tm="0">
                                          <p:val>
                                            <p:strVal val="#ppt_x"/>
                                          </p:val>
                                        </p:tav>
                                        <p:tav tm="100000">
                                          <p:val>
                                            <p:strVal val="#ppt_x"/>
                                          </p:val>
                                        </p:tav>
                                      </p:tavLst>
                                    </p:anim>
                                    <p:anim calcmode="lin" valueType="num">
                                      <p:cBhvr>
                                        <p:cTn id="4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107950" y="260350"/>
            <a:ext cx="9036050" cy="6597650"/>
          </a:xfrm>
        </p:spPr>
        <p:txBody>
          <a:bodyPr>
            <a:normAutofit/>
          </a:bodyPr>
          <a:lstStyle/>
          <a:p>
            <a:pPr marL="0" indent="0">
              <a:buNone/>
            </a:pPr>
            <a:r>
              <a:rPr lang="en-US" altLang="zh-CN" sz="2400" b="1" dirty="0">
                <a:latin typeface="+mn-ea"/>
              </a:rPr>
              <a:t>1.1.3</a:t>
            </a:r>
            <a:r>
              <a:rPr lang="zh-CN" altLang="zh-CN" sz="2400" b="1" dirty="0">
                <a:latin typeface="+mn-ea"/>
              </a:rPr>
              <a:t>存储器：</a:t>
            </a:r>
            <a:endParaRPr lang="zh-CN" altLang="zh-CN" sz="2400" dirty="0">
              <a:latin typeface="+mn-ea"/>
            </a:endParaRPr>
          </a:p>
          <a:p>
            <a:pPr marL="0" indent="0">
              <a:buNone/>
            </a:pPr>
            <a:r>
              <a:rPr lang="en-US" altLang="zh-CN" sz="2400" dirty="0" smtClean="0">
                <a:latin typeface="+mn-ea"/>
              </a:rPr>
              <a:t>  </a:t>
            </a:r>
            <a:r>
              <a:rPr lang="zh-CN" altLang="zh-CN" sz="2400" dirty="0" smtClean="0">
                <a:latin typeface="+mn-ea"/>
              </a:rPr>
              <a:t>存储器</a:t>
            </a:r>
            <a:r>
              <a:rPr lang="zh-CN" altLang="zh-CN" sz="2400" dirty="0">
                <a:latin typeface="+mn-ea"/>
              </a:rPr>
              <a:t>就是计算机中用来存储数据的部件，如果没有存储器计算机的数据就没有办法存放在一个固定的部位</a:t>
            </a:r>
            <a:r>
              <a:rPr lang="zh-CN" altLang="zh-CN" sz="2400" dirty="0" smtClean="0">
                <a:latin typeface="+mn-ea"/>
              </a:rPr>
              <a:t>。</a:t>
            </a:r>
            <a:r>
              <a:rPr lang="zh-CN" altLang="zh-CN" sz="2400" dirty="0"/>
              <a:t>存储器有两种，分别叫做内存储器和外存储器</a:t>
            </a:r>
            <a:r>
              <a:rPr lang="zh-CN" altLang="zh-CN" sz="2400" dirty="0" smtClean="0"/>
              <a:t>。</a:t>
            </a:r>
            <a:endParaRPr lang="en-US" altLang="zh-CN" sz="2400" dirty="0" smtClean="0"/>
          </a:p>
          <a:p>
            <a:pPr marL="0" indent="0">
              <a:buNone/>
            </a:pPr>
            <a:r>
              <a:rPr lang="zh-CN" altLang="en-US" sz="2400" dirty="0" smtClean="0"/>
              <a:t>①</a:t>
            </a:r>
            <a:r>
              <a:rPr lang="zh-CN" altLang="zh-CN" sz="2400" dirty="0"/>
              <a:t>内存储器（内存</a:t>
            </a:r>
            <a:r>
              <a:rPr lang="zh-CN" altLang="zh-CN" sz="2400" dirty="0" smtClean="0"/>
              <a:t>）</a:t>
            </a:r>
            <a:r>
              <a:rPr lang="zh-CN" altLang="en-US" sz="2400" dirty="0" smtClean="0"/>
              <a:t>：</a:t>
            </a:r>
            <a:endParaRPr lang="en-US" altLang="zh-CN" sz="2400" dirty="0" smtClean="0"/>
          </a:p>
          <a:p>
            <a:pPr marL="0" indent="0">
              <a:buNone/>
            </a:pPr>
            <a:r>
              <a:rPr lang="zh-CN" altLang="zh-CN" sz="2400" dirty="0"/>
              <a:t>内存储器直接与</a:t>
            </a:r>
            <a:r>
              <a:rPr lang="en-US" altLang="zh-CN" sz="2400" dirty="0"/>
              <a:t>CPU</a:t>
            </a:r>
            <a:r>
              <a:rPr lang="zh-CN" altLang="zh-CN" sz="2400" dirty="0"/>
              <a:t>相连接，存储容量较小，但速度快，用来存放当前运行程序的指令和数据，并直接与</a:t>
            </a:r>
            <a:r>
              <a:rPr lang="en-US" altLang="zh-CN" sz="2400" dirty="0"/>
              <a:t>CPU</a:t>
            </a:r>
            <a:r>
              <a:rPr lang="zh-CN" altLang="zh-CN" sz="2400" dirty="0"/>
              <a:t>交换信息</a:t>
            </a:r>
            <a:r>
              <a:rPr lang="zh-CN" altLang="zh-CN" sz="2400" dirty="0" smtClean="0"/>
              <a:t>。</a:t>
            </a:r>
            <a:endParaRPr lang="en-US" altLang="zh-CN" sz="2400" dirty="0" smtClean="0"/>
          </a:p>
          <a:p>
            <a:pPr marL="0" indent="0">
              <a:buNone/>
            </a:pPr>
            <a:r>
              <a:rPr lang="zh-CN" altLang="en-US" sz="2400" dirty="0" smtClean="0"/>
              <a:t>②</a:t>
            </a:r>
            <a:r>
              <a:rPr lang="zh-CN" altLang="zh-CN" sz="2400" dirty="0"/>
              <a:t>虚拟内存</a:t>
            </a:r>
            <a:r>
              <a:rPr lang="zh-CN" altLang="zh-CN" sz="2400" dirty="0" smtClean="0"/>
              <a:t>技术</a:t>
            </a:r>
            <a:r>
              <a:rPr lang="zh-CN" altLang="en-US" sz="2400" b="1" dirty="0" smtClean="0"/>
              <a:t>：</a:t>
            </a:r>
            <a:endParaRPr lang="en-US" altLang="zh-CN" sz="2400" dirty="0" smtClean="0"/>
          </a:p>
          <a:p>
            <a:pPr marL="0" indent="0">
              <a:buNone/>
            </a:pPr>
            <a:r>
              <a:rPr lang="zh-CN" altLang="zh-CN" sz="2400" dirty="0" smtClean="0"/>
              <a:t>匀</a:t>
            </a:r>
            <a:r>
              <a:rPr lang="zh-CN" altLang="zh-CN" sz="2400" dirty="0"/>
              <a:t>出一部分硬盘空间来充当内存使用。当内存耗尽时，电脑就会自动调用硬盘来充当内存，以缓解内存的紧张</a:t>
            </a:r>
            <a:r>
              <a:rPr lang="zh-CN" altLang="zh-CN" sz="2400" dirty="0" smtClean="0"/>
              <a:t>。</a:t>
            </a:r>
            <a:endParaRPr lang="en-US" altLang="zh-CN" sz="2400" dirty="0" smtClean="0"/>
          </a:p>
          <a:p>
            <a:pPr marL="0" indent="0">
              <a:buNone/>
            </a:pPr>
            <a:r>
              <a:rPr lang="zh-CN" altLang="en-US" sz="2400" dirty="0" smtClean="0"/>
              <a:t>③</a:t>
            </a:r>
            <a:r>
              <a:rPr lang="zh-CN" altLang="zh-CN" sz="2400" dirty="0"/>
              <a:t>动态</a:t>
            </a:r>
            <a:r>
              <a:rPr lang="zh-CN" altLang="zh-CN" sz="2400" dirty="0" smtClean="0"/>
              <a:t>存储分配</a:t>
            </a:r>
            <a:r>
              <a:rPr lang="zh-CN" altLang="en-US" sz="2400" dirty="0" smtClean="0"/>
              <a:t>：</a:t>
            </a:r>
            <a:endParaRPr lang="en-US" altLang="zh-CN" sz="2400" dirty="0" smtClean="0"/>
          </a:p>
          <a:p>
            <a:pPr marL="0" indent="0">
              <a:buNone/>
            </a:pPr>
            <a:r>
              <a:rPr lang="zh-CN" altLang="zh-CN" sz="2400" dirty="0"/>
              <a:t>动态内存分配就是指在程序执行的过程中动态地分配系统的内存或者 回收分配的内存的方法。动态内存</a:t>
            </a:r>
            <a:r>
              <a:rPr lang="zh-CN" altLang="zh-CN" sz="2400" dirty="0" smtClean="0"/>
              <a:t>分配是</a:t>
            </a:r>
            <a:r>
              <a:rPr lang="zh-CN" altLang="zh-CN" sz="2400" dirty="0"/>
              <a:t>由系统根据程序的需要即时的分配，这样可以避免内存空间的过度使用。</a:t>
            </a:r>
          </a:p>
          <a:p>
            <a:pPr marL="0" indent="0">
              <a:buNone/>
            </a:pPr>
            <a:endParaRPr lang="zh-CN" altLang="zh-CN" sz="2400" dirty="0"/>
          </a:p>
          <a:p>
            <a:pPr marL="0" indent="0">
              <a:buNone/>
            </a:pPr>
            <a:endParaRPr lang="zh-CN" altLang="en-US" sz="2400" dirty="0">
              <a:latin typeface="+mn-ea"/>
            </a:endParaRPr>
          </a:p>
        </p:txBody>
      </p:sp>
    </p:spTree>
    <p:extLst>
      <p:ext uri="{BB962C8B-B14F-4D97-AF65-F5344CB8AC3E}">
        <p14:creationId xmlns:p14="http://schemas.microsoft.com/office/powerpoint/2010/main" val="112691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580">
                                          <p:stCondLst>
                                            <p:cond delay="0"/>
                                          </p:stCondLst>
                                        </p:cTn>
                                        <p:tgtEl>
                                          <p:spTgt spid="4">
                                            <p:txEl>
                                              <p:pRg st="1" end="1"/>
                                            </p:txEl>
                                          </p:spTgt>
                                        </p:tgtEl>
                                      </p:cBhvr>
                                    </p:animEffect>
                                    <p:anim calcmode="lin" valueType="num">
                                      <p:cBhvr>
                                        <p:cTn id="26"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1" end="1"/>
                                            </p:txEl>
                                          </p:spTgt>
                                        </p:tgtEl>
                                      </p:cBhvr>
                                      <p:to x="100000" y="60000"/>
                                    </p:animScale>
                                    <p:animScale>
                                      <p:cBhvr>
                                        <p:cTn id="32" dur="166" decel="50000">
                                          <p:stCondLst>
                                            <p:cond delay="676"/>
                                          </p:stCondLst>
                                        </p:cTn>
                                        <p:tgtEl>
                                          <p:spTgt spid="4">
                                            <p:txEl>
                                              <p:pRg st="1" end="1"/>
                                            </p:txEl>
                                          </p:spTgt>
                                        </p:tgtEl>
                                      </p:cBhvr>
                                      <p:to x="100000" y="100000"/>
                                    </p:animScale>
                                    <p:animScale>
                                      <p:cBhvr>
                                        <p:cTn id="33" dur="26">
                                          <p:stCondLst>
                                            <p:cond delay="1312"/>
                                          </p:stCondLst>
                                        </p:cTn>
                                        <p:tgtEl>
                                          <p:spTgt spid="4">
                                            <p:txEl>
                                              <p:pRg st="1" end="1"/>
                                            </p:txEl>
                                          </p:spTgt>
                                        </p:tgtEl>
                                      </p:cBhvr>
                                      <p:to x="100000" y="80000"/>
                                    </p:animScale>
                                    <p:animScale>
                                      <p:cBhvr>
                                        <p:cTn id="34" dur="166" decel="50000">
                                          <p:stCondLst>
                                            <p:cond delay="1338"/>
                                          </p:stCondLst>
                                        </p:cTn>
                                        <p:tgtEl>
                                          <p:spTgt spid="4">
                                            <p:txEl>
                                              <p:pRg st="1" end="1"/>
                                            </p:txEl>
                                          </p:spTgt>
                                        </p:tgtEl>
                                      </p:cBhvr>
                                      <p:to x="100000" y="100000"/>
                                    </p:animScale>
                                    <p:animScale>
                                      <p:cBhvr>
                                        <p:cTn id="35" dur="26">
                                          <p:stCondLst>
                                            <p:cond delay="1642"/>
                                          </p:stCondLst>
                                        </p:cTn>
                                        <p:tgtEl>
                                          <p:spTgt spid="4">
                                            <p:txEl>
                                              <p:pRg st="1" end="1"/>
                                            </p:txEl>
                                          </p:spTgt>
                                        </p:tgtEl>
                                      </p:cBhvr>
                                      <p:to x="100000" y="90000"/>
                                    </p:animScale>
                                    <p:animScale>
                                      <p:cBhvr>
                                        <p:cTn id="36" dur="166" decel="50000">
                                          <p:stCondLst>
                                            <p:cond delay="1668"/>
                                          </p:stCondLst>
                                        </p:cTn>
                                        <p:tgtEl>
                                          <p:spTgt spid="4">
                                            <p:txEl>
                                              <p:pRg st="1" end="1"/>
                                            </p:txEl>
                                          </p:spTgt>
                                        </p:tgtEl>
                                      </p:cBhvr>
                                      <p:to x="100000" y="100000"/>
                                    </p:animScale>
                                    <p:animScale>
                                      <p:cBhvr>
                                        <p:cTn id="37" dur="26">
                                          <p:stCondLst>
                                            <p:cond delay="1808"/>
                                          </p:stCondLst>
                                        </p:cTn>
                                        <p:tgtEl>
                                          <p:spTgt spid="4">
                                            <p:txEl>
                                              <p:pRg st="1" end="1"/>
                                            </p:txEl>
                                          </p:spTgt>
                                        </p:tgtEl>
                                      </p:cBhvr>
                                      <p:to x="100000" y="95000"/>
                                    </p:animScale>
                                    <p:animScale>
                                      <p:cBhvr>
                                        <p:cTn id="38" dur="166" decel="50000">
                                          <p:stCondLst>
                                            <p:cond delay="1834"/>
                                          </p:stCondLst>
                                        </p:cTn>
                                        <p:tgtEl>
                                          <p:spTgt spid="4">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wipe(down)">
                                      <p:cBhvr>
                                        <p:cTn id="43" dur="580">
                                          <p:stCondLst>
                                            <p:cond delay="0"/>
                                          </p:stCondLst>
                                        </p:cTn>
                                        <p:tgtEl>
                                          <p:spTgt spid="4">
                                            <p:txEl>
                                              <p:pRg st="2" end="2"/>
                                            </p:txEl>
                                          </p:spTgt>
                                        </p:tgtEl>
                                      </p:cBhvr>
                                    </p:animEffect>
                                    <p:anim calcmode="lin" valueType="num">
                                      <p:cBhvr>
                                        <p:cTn id="44"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2" end="2"/>
                                            </p:txEl>
                                          </p:spTgt>
                                        </p:tgtEl>
                                      </p:cBhvr>
                                      <p:to x="100000" y="60000"/>
                                    </p:animScale>
                                    <p:animScale>
                                      <p:cBhvr>
                                        <p:cTn id="50" dur="166" decel="50000">
                                          <p:stCondLst>
                                            <p:cond delay="676"/>
                                          </p:stCondLst>
                                        </p:cTn>
                                        <p:tgtEl>
                                          <p:spTgt spid="4">
                                            <p:txEl>
                                              <p:pRg st="2" end="2"/>
                                            </p:txEl>
                                          </p:spTgt>
                                        </p:tgtEl>
                                      </p:cBhvr>
                                      <p:to x="100000" y="100000"/>
                                    </p:animScale>
                                    <p:animScale>
                                      <p:cBhvr>
                                        <p:cTn id="51" dur="26">
                                          <p:stCondLst>
                                            <p:cond delay="1312"/>
                                          </p:stCondLst>
                                        </p:cTn>
                                        <p:tgtEl>
                                          <p:spTgt spid="4">
                                            <p:txEl>
                                              <p:pRg st="2" end="2"/>
                                            </p:txEl>
                                          </p:spTgt>
                                        </p:tgtEl>
                                      </p:cBhvr>
                                      <p:to x="100000" y="80000"/>
                                    </p:animScale>
                                    <p:animScale>
                                      <p:cBhvr>
                                        <p:cTn id="52" dur="166" decel="50000">
                                          <p:stCondLst>
                                            <p:cond delay="1338"/>
                                          </p:stCondLst>
                                        </p:cTn>
                                        <p:tgtEl>
                                          <p:spTgt spid="4">
                                            <p:txEl>
                                              <p:pRg st="2" end="2"/>
                                            </p:txEl>
                                          </p:spTgt>
                                        </p:tgtEl>
                                      </p:cBhvr>
                                      <p:to x="100000" y="100000"/>
                                    </p:animScale>
                                    <p:animScale>
                                      <p:cBhvr>
                                        <p:cTn id="53" dur="26">
                                          <p:stCondLst>
                                            <p:cond delay="1642"/>
                                          </p:stCondLst>
                                        </p:cTn>
                                        <p:tgtEl>
                                          <p:spTgt spid="4">
                                            <p:txEl>
                                              <p:pRg st="2" end="2"/>
                                            </p:txEl>
                                          </p:spTgt>
                                        </p:tgtEl>
                                      </p:cBhvr>
                                      <p:to x="100000" y="90000"/>
                                    </p:animScale>
                                    <p:animScale>
                                      <p:cBhvr>
                                        <p:cTn id="54" dur="166" decel="50000">
                                          <p:stCondLst>
                                            <p:cond delay="1668"/>
                                          </p:stCondLst>
                                        </p:cTn>
                                        <p:tgtEl>
                                          <p:spTgt spid="4">
                                            <p:txEl>
                                              <p:pRg st="2" end="2"/>
                                            </p:txEl>
                                          </p:spTgt>
                                        </p:tgtEl>
                                      </p:cBhvr>
                                      <p:to x="100000" y="100000"/>
                                    </p:animScale>
                                    <p:animScale>
                                      <p:cBhvr>
                                        <p:cTn id="55" dur="26">
                                          <p:stCondLst>
                                            <p:cond delay="1808"/>
                                          </p:stCondLst>
                                        </p:cTn>
                                        <p:tgtEl>
                                          <p:spTgt spid="4">
                                            <p:txEl>
                                              <p:pRg st="2" end="2"/>
                                            </p:txEl>
                                          </p:spTgt>
                                        </p:tgtEl>
                                      </p:cBhvr>
                                      <p:to x="100000" y="95000"/>
                                    </p:animScale>
                                    <p:animScale>
                                      <p:cBhvr>
                                        <p:cTn id="56" dur="166" decel="50000">
                                          <p:stCondLst>
                                            <p:cond delay="1834"/>
                                          </p:stCondLst>
                                        </p:cTn>
                                        <p:tgtEl>
                                          <p:spTgt spid="4">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down)">
                                      <p:cBhvr>
                                        <p:cTn id="61" dur="580">
                                          <p:stCondLst>
                                            <p:cond delay="0"/>
                                          </p:stCondLst>
                                        </p:cTn>
                                        <p:tgtEl>
                                          <p:spTgt spid="4">
                                            <p:txEl>
                                              <p:pRg st="3" end="3"/>
                                            </p:txEl>
                                          </p:spTgt>
                                        </p:tgtEl>
                                      </p:cBhvr>
                                    </p:animEffect>
                                    <p:anim calcmode="lin" valueType="num">
                                      <p:cBhvr>
                                        <p:cTn id="62"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3" end="3"/>
                                            </p:txEl>
                                          </p:spTgt>
                                        </p:tgtEl>
                                      </p:cBhvr>
                                      <p:to x="100000" y="60000"/>
                                    </p:animScale>
                                    <p:animScale>
                                      <p:cBhvr>
                                        <p:cTn id="68" dur="166" decel="50000">
                                          <p:stCondLst>
                                            <p:cond delay="676"/>
                                          </p:stCondLst>
                                        </p:cTn>
                                        <p:tgtEl>
                                          <p:spTgt spid="4">
                                            <p:txEl>
                                              <p:pRg st="3" end="3"/>
                                            </p:txEl>
                                          </p:spTgt>
                                        </p:tgtEl>
                                      </p:cBhvr>
                                      <p:to x="100000" y="100000"/>
                                    </p:animScale>
                                    <p:animScale>
                                      <p:cBhvr>
                                        <p:cTn id="69" dur="26">
                                          <p:stCondLst>
                                            <p:cond delay="1312"/>
                                          </p:stCondLst>
                                        </p:cTn>
                                        <p:tgtEl>
                                          <p:spTgt spid="4">
                                            <p:txEl>
                                              <p:pRg st="3" end="3"/>
                                            </p:txEl>
                                          </p:spTgt>
                                        </p:tgtEl>
                                      </p:cBhvr>
                                      <p:to x="100000" y="80000"/>
                                    </p:animScale>
                                    <p:animScale>
                                      <p:cBhvr>
                                        <p:cTn id="70" dur="166" decel="50000">
                                          <p:stCondLst>
                                            <p:cond delay="1338"/>
                                          </p:stCondLst>
                                        </p:cTn>
                                        <p:tgtEl>
                                          <p:spTgt spid="4">
                                            <p:txEl>
                                              <p:pRg st="3" end="3"/>
                                            </p:txEl>
                                          </p:spTgt>
                                        </p:tgtEl>
                                      </p:cBhvr>
                                      <p:to x="100000" y="100000"/>
                                    </p:animScale>
                                    <p:animScale>
                                      <p:cBhvr>
                                        <p:cTn id="71" dur="26">
                                          <p:stCondLst>
                                            <p:cond delay="1642"/>
                                          </p:stCondLst>
                                        </p:cTn>
                                        <p:tgtEl>
                                          <p:spTgt spid="4">
                                            <p:txEl>
                                              <p:pRg st="3" end="3"/>
                                            </p:txEl>
                                          </p:spTgt>
                                        </p:tgtEl>
                                      </p:cBhvr>
                                      <p:to x="100000" y="90000"/>
                                    </p:animScale>
                                    <p:animScale>
                                      <p:cBhvr>
                                        <p:cTn id="72" dur="166" decel="50000">
                                          <p:stCondLst>
                                            <p:cond delay="1668"/>
                                          </p:stCondLst>
                                        </p:cTn>
                                        <p:tgtEl>
                                          <p:spTgt spid="4">
                                            <p:txEl>
                                              <p:pRg st="3" end="3"/>
                                            </p:txEl>
                                          </p:spTgt>
                                        </p:tgtEl>
                                      </p:cBhvr>
                                      <p:to x="100000" y="100000"/>
                                    </p:animScale>
                                    <p:animScale>
                                      <p:cBhvr>
                                        <p:cTn id="73" dur="26">
                                          <p:stCondLst>
                                            <p:cond delay="1808"/>
                                          </p:stCondLst>
                                        </p:cTn>
                                        <p:tgtEl>
                                          <p:spTgt spid="4">
                                            <p:txEl>
                                              <p:pRg st="3" end="3"/>
                                            </p:txEl>
                                          </p:spTgt>
                                        </p:tgtEl>
                                      </p:cBhvr>
                                      <p:to x="100000" y="95000"/>
                                    </p:animScale>
                                    <p:animScale>
                                      <p:cBhvr>
                                        <p:cTn id="74" dur="166" decel="50000">
                                          <p:stCondLst>
                                            <p:cond delay="1834"/>
                                          </p:stCondLst>
                                        </p:cTn>
                                        <p:tgtEl>
                                          <p:spTgt spid="4">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4" end="4"/>
                                            </p:txEl>
                                          </p:spTgt>
                                        </p:tgtEl>
                                        <p:attrNameLst>
                                          <p:attrName>style.visibility</p:attrName>
                                        </p:attrNameLst>
                                      </p:cBhvr>
                                      <p:to>
                                        <p:strVal val="visible"/>
                                      </p:to>
                                    </p:set>
                                    <p:animEffect transition="in" filter="wipe(down)">
                                      <p:cBhvr>
                                        <p:cTn id="79" dur="580">
                                          <p:stCondLst>
                                            <p:cond delay="0"/>
                                          </p:stCondLst>
                                        </p:cTn>
                                        <p:tgtEl>
                                          <p:spTgt spid="4">
                                            <p:txEl>
                                              <p:pRg st="4" end="4"/>
                                            </p:txEl>
                                          </p:spTgt>
                                        </p:tgtEl>
                                      </p:cBhvr>
                                    </p:animEffect>
                                    <p:anim calcmode="lin" valueType="num">
                                      <p:cBhvr>
                                        <p:cTn id="80"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4" end="4"/>
                                            </p:txEl>
                                          </p:spTgt>
                                        </p:tgtEl>
                                      </p:cBhvr>
                                      <p:to x="100000" y="60000"/>
                                    </p:animScale>
                                    <p:animScale>
                                      <p:cBhvr>
                                        <p:cTn id="86" dur="166" decel="50000">
                                          <p:stCondLst>
                                            <p:cond delay="676"/>
                                          </p:stCondLst>
                                        </p:cTn>
                                        <p:tgtEl>
                                          <p:spTgt spid="4">
                                            <p:txEl>
                                              <p:pRg st="4" end="4"/>
                                            </p:txEl>
                                          </p:spTgt>
                                        </p:tgtEl>
                                      </p:cBhvr>
                                      <p:to x="100000" y="100000"/>
                                    </p:animScale>
                                    <p:animScale>
                                      <p:cBhvr>
                                        <p:cTn id="87" dur="26">
                                          <p:stCondLst>
                                            <p:cond delay="1312"/>
                                          </p:stCondLst>
                                        </p:cTn>
                                        <p:tgtEl>
                                          <p:spTgt spid="4">
                                            <p:txEl>
                                              <p:pRg st="4" end="4"/>
                                            </p:txEl>
                                          </p:spTgt>
                                        </p:tgtEl>
                                      </p:cBhvr>
                                      <p:to x="100000" y="80000"/>
                                    </p:animScale>
                                    <p:animScale>
                                      <p:cBhvr>
                                        <p:cTn id="88" dur="166" decel="50000">
                                          <p:stCondLst>
                                            <p:cond delay="1338"/>
                                          </p:stCondLst>
                                        </p:cTn>
                                        <p:tgtEl>
                                          <p:spTgt spid="4">
                                            <p:txEl>
                                              <p:pRg st="4" end="4"/>
                                            </p:txEl>
                                          </p:spTgt>
                                        </p:tgtEl>
                                      </p:cBhvr>
                                      <p:to x="100000" y="100000"/>
                                    </p:animScale>
                                    <p:animScale>
                                      <p:cBhvr>
                                        <p:cTn id="89" dur="26">
                                          <p:stCondLst>
                                            <p:cond delay="1642"/>
                                          </p:stCondLst>
                                        </p:cTn>
                                        <p:tgtEl>
                                          <p:spTgt spid="4">
                                            <p:txEl>
                                              <p:pRg st="4" end="4"/>
                                            </p:txEl>
                                          </p:spTgt>
                                        </p:tgtEl>
                                      </p:cBhvr>
                                      <p:to x="100000" y="90000"/>
                                    </p:animScale>
                                    <p:animScale>
                                      <p:cBhvr>
                                        <p:cTn id="90" dur="166" decel="50000">
                                          <p:stCondLst>
                                            <p:cond delay="1668"/>
                                          </p:stCondLst>
                                        </p:cTn>
                                        <p:tgtEl>
                                          <p:spTgt spid="4">
                                            <p:txEl>
                                              <p:pRg st="4" end="4"/>
                                            </p:txEl>
                                          </p:spTgt>
                                        </p:tgtEl>
                                      </p:cBhvr>
                                      <p:to x="100000" y="100000"/>
                                    </p:animScale>
                                    <p:animScale>
                                      <p:cBhvr>
                                        <p:cTn id="91" dur="26">
                                          <p:stCondLst>
                                            <p:cond delay="1808"/>
                                          </p:stCondLst>
                                        </p:cTn>
                                        <p:tgtEl>
                                          <p:spTgt spid="4">
                                            <p:txEl>
                                              <p:pRg st="4" end="4"/>
                                            </p:txEl>
                                          </p:spTgt>
                                        </p:tgtEl>
                                      </p:cBhvr>
                                      <p:to x="100000" y="95000"/>
                                    </p:animScale>
                                    <p:animScale>
                                      <p:cBhvr>
                                        <p:cTn id="92" dur="166" decel="50000">
                                          <p:stCondLst>
                                            <p:cond delay="1834"/>
                                          </p:stCondLst>
                                        </p:cTn>
                                        <p:tgtEl>
                                          <p:spTgt spid="4">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5" end="5"/>
                                            </p:txEl>
                                          </p:spTgt>
                                        </p:tgtEl>
                                        <p:attrNameLst>
                                          <p:attrName>style.visibility</p:attrName>
                                        </p:attrNameLst>
                                      </p:cBhvr>
                                      <p:to>
                                        <p:strVal val="visible"/>
                                      </p:to>
                                    </p:set>
                                    <p:animEffect transition="in" filter="wipe(down)">
                                      <p:cBhvr>
                                        <p:cTn id="97" dur="580">
                                          <p:stCondLst>
                                            <p:cond delay="0"/>
                                          </p:stCondLst>
                                        </p:cTn>
                                        <p:tgtEl>
                                          <p:spTgt spid="4">
                                            <p:txEl>
                                              <p:pRg st="5" end="5"/>
                                            </p:txEl>
                                          </p:spTgt>
                                        </p:tgtEl>
                                      </p:cBhvr>
                                    </p:animEffect>
                                    <p:anim calcmode="lin" valueType="num">
                                      <p:cBhvr>
                                        <p:cTn id="98"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5" end="5"/>
                                            </p:txEl>
                                          </p:spTgt>
                                        </p:tgtEl>
                                      </p:cBhvr>
                                      <p:to x="100000" y="60000"/>
                                    </p:animScale>
                                    <p:animScale>
                                      <p:cBhvr>
                                        <p:cTn id="104" dur="166" decel="50000">
                                          <p:stCondLst>
                                            <p:cond delay="676"/>
                                          </p:stCondLst>
                                        </p:cTn>
                                        <p:tgtEl>
                                          <p:spTgt spid="4">
                                            <p:txEl>
                                              <p:pRg st="5" end="5"/>
                                            </p:txEl>
                                          </p:spTgt>
                                        </p:tgtEl>
                                      </p:cBhvr>
                                      <p:to x="100000" y="100000"/>
                                    </p:animScale>
                                    <p:animScale>
                                      <p:cBhvr>
                                        <p:cTn id="105" dur="26">
                                          <p:stCondLst>
                                            <p:cond delay="1312"/>
                                          </p:stCondLst>
                                        </p:cTn>
                                        <p:tgtEl>
                                          <p:spTgt spid="4">
                                            <p:txEl>
                                              <p:pRg st="5" end="5"/>
                                            </p:txEl>
                                          </p:spTgt>
                                        </p:tgtEl>
                                      </p:cBhvr>
                                      <p:to x="100000" y="80000"/>
                                    </p:animScale>
                                    <p:animScale>
                                      <p:cBhvr>
                                        <p:cTn id="106" dur="166" decel="50000">
                                          <p:stCondLst>
                                            <p:cond delay="1338"/>
                                          </p:stCondLst>
                                        </p:cTn>
                                        <p:tgtEl>
                                          <p:spTgt spid="4">
                                            <p:txEl>
                                              <p:pRg st="5" end="5"/>
                                            </p:txEl>
                                          </p:spTgt>
                                        </p:tgtEl>
                                      </p:cBhvr>
                                      <p:to x="100000" y="100000"/>
                                    </p:animScale>
                                    <p:animScale>
                                      <p:cBhvr>
                                        <p:cTn id="107" dur="26">
                                          <p:stCondLst>
                                            <p:cond delay="1642"/>
                                          </p:stCondLst>
                                        </p:cTn>
                                        <p:tgtEl>
                                          <p:spTgt spid="4">
                                            <p:txEl>
                                              <p:pRg st="5" end="5"/>
                                            </p:txEl>
                                          </p:spTgt>
                                        </p:tgtEl>
                                      </p:cBhvr>
                                      <p:to x="100000" y="90000"/>
                                    </p:animScale>
                                    <p:animScale>
                                      <p:cBhvr>
                                        <p:cTn id="108" dur="166" decel="50000">
                                          <p:stCondLst>
                                            <p:cond delay="1668"/>
                                          </p:stCondLst>
                                        </p:cTn>
                                        <p:tgtEl>
                                          <p:spTgt spid="4">
                                            <p:txEl>
                                              <p:pRg st="5" end="5"/>
                                            </p:txEl>
                                          </p:spTgt>
                                        </p:tgtEl>
                                      </p:cBhvr>
                                      <p:to x="100000" y="100000"/>
                                    </p:animScale>
                                    <p:animScale>
                                      <p:cBhvr>
                                        <p:cTn id="109" dur="26">
                                          <p:stCondLst>
                                            <p:cond delay="1808"/>
                                          </p:stCondLst>
                                        </p:cTn>
                                        <p:tgtEl>
                                          <p:spTgt spid="4">
                                            <p:txEl>
                                              <p:pRg st="5" end="5"/>
                                            </p:txEl>
                                          </p:spTgt>
                                        </p:tgtEl>
                                      </p:cBhvr>
                                      <p:to x="100000" y="95000"/>
                                    </p:animScale>
                                    <p:animScale>
                                      <p:cBhvr>
                                        <p:cTn id="110" dur="166" decel="50000">
                                          <p:stCondLst>
                                            <p:cond delay="1834"/>
                                          </p:stCondLst>
                                        </p:cTn>
                                        <p:tgtEl>
                                          <p:spTgt spid="4">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6" end="6"/>
                                            </p:txEl>
                                          </p:spTgt>
                                        </p:tgtEl>
                                        <p:attrNameLst>
                                          <p:attrName>style.visibility</p:attrName>
                                        </p:attrNameLst>
                                      </p:cBhvr>
                                      <p:to>
                                        <p:strVal val="visible"/>
                                      </p:to>
                                    </p:set>
                                    <p:animEffect transition="in" filter="wipe(down)">
                                      <p:cBhvr>
                                        <p:cTn id="115" dur="580">
                                          <p:stCondLst>
                                            <p:cond delay="0"/>
                                          </p:stCondLst>
                                        </p:cTn>
                                        <p:tgtEl>
                                          <p:spTgt spid="4">
                                            <p:txEl>
                                              <p:pRg st="6" end="6"/>
                                            </p:txEl>
                                          </p:spTgt>
                                        </p:tgtEl>
                                      </p:cBhvr>
                                    </p:animEffect>
                                    <p:anim calcmode="lin" valueType="num">
                                      <p:cBhvr>
                                        <p:cTn id="116"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6" end="6"/>
                                            </p:txEl>
                                          </p:spTgt>
                                        </p:tgtEl>
                                      </p:cBhvr>
                                      <p:to x="100000" y="60000"/>
                                    </p:animScale>
                                    <p:animScale>
                                      <p:cBhvr>
                                        <p:cTn id="122" dur="166" decel="50000">
                                          <p:stCondLst>
                                            <p:cond delay="676"/>
                                          </p:stCondLst>
                                        </p:cTn>
                                        <p:tgtEl>
                                          <p:spTgt spid="4">
                                            <p:txEl>
                                              <p:pRg st="6" end="6"/>
                                            </p:txEl>
                                          </p:spTgt>
                                        </p:tgtEl>
                                      </p:cBhvr>
                                      <p:to x="100000" y="100000"/>
                                    </p:animScale>
                                    <p:animScale>
                                      <p:cBhvr>
                                        <p:cTn id="123" dur="26">
                                          <p:stCondLst>
                                            <p:cond delay="1312"/>
                                          </p:stCondLst>
                                        </p:cTn>
                                        <p:tgtEl>
                                          <p:spTgt spid="4">
                                            <p:txEl>
                                              <p:pRg st="6" end="6"/>
                                            </p:txEl>
                                          </p:spTgt>
                                        </p:tgtEl>
                                      </p:cBhvr>
                                      <p:to x="100000" y="80000"/>
                                    </p:animScale>
                                    <p:animScale>
                                      <p:cBhvr>
                                        <p:cTn id="124" dur="166" decel="50000">
                                          <p:stCondLst>
                                            <p:cond delay="1338"/>
                                          </p:stCondLst>
                                        </p:cTn>
                                        <p:tgtEl>
                                          <p:spTgt spid="4">
                                            <p:txEl>
                                              <p:pRg st="6" end="6"/>
                                            </p:txEl>
                                          </p:spTgt>
                                        </p:tgtEl>
                                      </p:cBhvr>
                                      <p:to x="100000" y="100000"/>
                                    </p:animScale>
                                    <p:animScale>
                                      <p:cBhvr>
                                        <p:cTn id="125" dur="26">
                                          <p:stCondLst>
                                            <p:cond delay="1642"/>
                                          </p:stCondLst>
                                        </p:cTn>
                                        <p:tgtEl>
                                          <p:spTgt spid="4">
                                            <p:txEl>
                                              <p:pRg st="6" end="6"/>
                                            </p:txEl>
                                          </p:spTgt>
                                        </p:tgtEl>
                                      </p:cBhvr>
                                      <p:to x="100000" y="90000"/>
                                    </p:animScale>
                                    <p:animScale>
                                      <p:cBhvr>
                                        <p:cTn id="126" dur="166" decel="50000">
                                          <p:stCondLst>
                                            <p:cond delay="1668"/>
                                          </p:stCondLst>
                                        </p:cTn>
                                        <p:tgtEl>
                                          <p:spTgt spid="4">
                                            <p:txEl>
                                              <p:pRg st="6" end="6"/>
                                            </p:txEl>
                                          </p:spTgt>
                                        </p:tgtEl>
                                      </p:cBhvr>
                                      <p:to x="100000" y="100000"/>
                                    </p:animScale>
                                    <p:animScale>
                                      <p:cBhvr>
                                        <p:cTn id="127" dur="26">
                                          <p:stCondLst>
                                            <p:cond delay="1808"/>
                                          </p:stCondLst>
                                        </p:cTn>
                                        <p:tgtEl>
                                          <p:spTgt spid="4">
                                            <p:txEl>
                                              <p:pRg st="6" end="6"/>
                                            </p:txEl>
                                          </p:spTgt>
                                        </p:tgtEl>
                                      </p:cBhvr>
                                      <p:to x="100000" y="95000"/>
                                    </p:animScale>
                                    <p:animScale>
                                      <p:cBhvr>
                                        <p:cTn id="128" dur="166" decel="50000">
                                          <p:stCondLst>
                                            <p:cond delay="1834"/>
                                          </p:stCondLst>
                                        </p:cTn>
                                        <p:tgtEl>
                                          <p:spTgt spid="4">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4">
                                            <p:txEl>
                                              <p:pRg st="7" end="7"/>
                                            </p:txEl>
                                          </p:spTgt>
                                        </p:tgtEl>
                                        <p:attrNameLst>
                                          <p:attrName>style.visibility</p:attrName>
                                        </p:attrNameLst>
                                      </p:cBhvr>
                                      <p:to>
                                        <p:strVal val="visible"/>
                                      </p:to>
                                    </p:set>
                                    <p:animEffect transition="in" filter="wipe(down)">
                                      <p:cBhvr>
                                        <p:cTn id="133" dur="580">
                                          <p:stCondLst>
                                            <p:cond delay="0"/>
                                          </p:stCondLst>
                                        </p:cTn>
                                        <p:tgtEl>
                                          <p:spTgt spid="4">
                                            <p:txEl>
                                              <p:pRg st="7" end="7"/>
                                            </p:txEl>
                                          </p:spTgt>
                                        </p:tgtEl>
                                      </p:cBhvr>
                                    </p:animEffect>
                                    <p:anim calcmode="lin" valueType="num">
                                      <p:cBhvr>
                                        <p:cTn id="134"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4">
                                            <p:txEl>
                                              <p:pRg st="7" end="7"/>
                                            </p:txEl>
                                          </p:spTgt>
                                        </p:tgtEl>
                                      </p:cBhvr>
                                      <p:to x="100000" y="60000"/>
                                    </p:animScale>
                                    <p:animScale>
                                      <p:cBhvr>
                                        <p:cTn id="140" dur="166" decel="50000">
                                          <p:stCondLst>
                                            <p:cond delay="676"/>
                                          </p:stCondLst>
                                        </p:cTn>
                                        <p:tgtEl>
                                          <p:spTgt spid="4">
                                            <p:txEl>
                                              <p:pRg st="7" end="7"/>
                                            </p:txEl>
                                          </p:spTgt>
                                        </p:tgtEl>
                                      </p:cBhvr>
                                      <p:to x="100000" y="100000"/>
                                    </p:animScale>
                                    <p:animScale>
                                      <p:cBhvr>
                                        <p:cTn id="141" dur="26">
                                          <p:stCondLst>
                                            <p:cond delay="1312"/>
                                          </p:stCondLst>
                                        </p:cTn>
                                        <p:tgtEl>
                                          <p:spTgt spid="4">
                                            <p:txEl>
                                              <p:pRg st="7" end="7"/>
                                            </p:txEl>
                                          </p:spTgt>
                                        </p:tgtEl>
                                      </p:cBhvr>
                                      <p:to x="100000" y="80000"/>
                                    </p:animScale>
                                    <p:animScale>
                                      <p:cBhvr>
                                        <p:cTn id="142" dur="166" decel="50000">
                                          <p:stCondLst>
                                            <p:cond delay="1338"/>
                                          </p:stCondLst>
                                        </p:cTn>
                                        <p:tgtEl>
                                          <p:spTgt spid="4">
                                            <p:txEl>
                                              <p:pRg st="7" end="7"/>
                                            </p:txEl>
                                          </p:spTgt>
                                        </p:tgtEl>
                                      </p:cBhvr>
                                      <p:to x="100000" y="100000"/>
                                    </p:animScale>
                                    <p:animScale>
                                      <p:cBhvr>
                                        <p:cTn id="143" dur="26">
                                          <p:stCondLst>
                                            <p:cond delay="1642"/>
                                          </p:stCondLst>
                                        </p:cTn>
                                        <p:tgtEl>
                                          <p:spTgt spid="4">
                                            <p:txEl>
                                              <p:pRg st="7" end="7"/>
                                            </p:txEl>
                                          </p:spTgt>
                                        </p:tgtEl>
                                      </p:cBhvr>
                                      <p:to x="100000" y="90000"/>
                                    </p:animScale>
                                    <p:animScale>
                                      <p:cBhvr>
                                        <p:cTn id="144" dur="166" decel="50000">
                                          <p:stCondLst>
                                            <p:cond delay="1668"/>
                                          </p:stCondLst>
                                        </p:cTn>
                                        <p:tgtEl>
                                          <p:spTgt spid="4">
                                            <p:txEl>
                                              <p:pRg st="7" end="7"/>
                                            </p:txEl>
                                          </p:spTgt>
                                        </p:tgtEl>
                                      </p:cBhvr>
                                      <p:to x="100000" y="100000"/>
                                    </p:animScale>
                                    <p:animScale>
                                      <p:cBhvr>
                                        <p:cTn id="145" dur="26">
                                          <p:stCondLst>
                                            <p:cond delay="1808"/>
                                          </p:stCondLst>
                                        </p:cTn>
                                        <p:tgtEl>
                                          <p:spTgt spid="4">
                                            <p:txEl>
                                              <p:pRg st="7" end="7"/>
                                            </p:txEl>
                                          </p:spTgt>
                                        </p:tgtEl>
                                      </p:cBhvr>
                                      <p:to x="100000" y="95000"/>
                                    </p:animScale>
                                    <p:animScale>
                                      <p:cBhvr>
                                        <p:cTn id="146" dur="166" decel="50000">
                                          <p:stCondLst>
                                            <p:cond delay="1834"/>
                                          </p:stCondLst>
                                        </p:cTn>
                                        <p:tgtEl>
                                          <p:spTgt spid="4">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9036496" cy="6696744"/>
          </a:xfrm>
        </p:spPr>
        <p:txBody>
          <a:bodyPr>
            <a:normAutofit/>
          </a:bodyPr>
          <a:lstStyle/>
          <a:p>
            <a:pPr marL="0" indent="0">
              <a:buNone/>
            </a:pPr>
            <a:r>
              <a:rPr lang="en-US" altLang="zh-CN" sz="2800" b="1" dirty="0"/>
              <a:t>1.1.4</a:t>
            </a:r>
            <a:r>
              <a:rPr lang="zh-CN" altLang="zh-CN" sz="2800" b="1" dirty="0"/>
              <a:t>中央处理器</a:t>
            </a:r>
            <a:r>
              <a:rPr lang="zh-CN" altLang="zh-CN" sz="2800" dirty="0"/>
              <a:t>：</a:t>
            </a:r>
          </a:p>
          <a:p>
            <a:pPr marL="0" indent="0">
              <a:buNone/>
            </a:pPr>
            <a:r>
              <a:rPr lang="en-US" altLang="zh-CN" sz="2800" dirty="0" smtClean="0"/>
              <a:t>  </a:t>
            </a:r>
            <a:r>
              <a:rPr lang="zh-CN" altLang="zh-CN" sz="2800" dirty="0" smtClean="0"/>
              <a:t>中央处理器</a:t>
            </a:r>
            <a:r>
              <a:rPr lang="zh-CN" altLang="zh-CN" sz="2800" dirty="0"/>
              <a:t>（</a:t>
            </a:r>
            <a:r>
              <a:rPr lang="en-US" altLang="zh-CN" sz="2800" dirty="0"/>
              <a:t>CPU</a:t>
            </a:r>
            <a:r>
              <a:rPr lang="zh-CN" altLang="zh-CN" sz="2800" dirty="0"/>
              <a:t>），电脑中的核心配件，相当于一个人的大脑。其功能是解释计算机指令以及处理计算机软件中的数据，对输入设备输入进来的指令进行处理，电脑中所有操作都由</a:t>
            </a:r>
            <a:r>
              <a:rPr lang="en-US" altLang="zh-CN" sz="2800" dirty="0"/>
              <a:t>CPU</a:t>
            </a:r>
            <a:r>
              <a:rPr lang="zh-CN" altLang="zh-CN" sz="2800" dirty="0"/>
              <a:t>负载读取指令，对指令译码并执行的核心部件。</a:t>
            </a:r>
          </a:p>
          <a:p>
            <a:endParaRPr lang="zh-CN" altLang="en-US" sz="24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402850"/>
            <a:ext cx="3772874" cy="252028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2" y="3402850"/>
            <a:ext cx="3778531" cy="2520280"/>
          </a:xfrm>
          <a:prstGeom prst="rect">
            <a:avLst/>
          </a:prstGeom>
        </p:spPr>
      </p:pic>
    </p:spTree>
    <p:extLst>
      <p:ext uri="{BB962C8B-B14F-4D97-AF65-F5344CB8AC3E}">
        <p14:creationId xmlns:p14="http://schemas.microsoft.com/office/powerpoint/2010/main" val="19531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4624"/>
            <a:ext cx="8892480" cy="6813376"/>
          </a:xfrm>
        </p:spPr>
        <p:txBody>
          <a:bodyPr/>
          <a:lstStyle/>
          <a:p>
            <a:pPr marL="0" indent="0">
              <a:buNone/>
            </a:pPr>
            <a:r>
              <a:rPr lang="en-US" altLang="zh-CN" b="1" dirty="0"/>
              <a:t>1.2</a:t>
            </a:r>
            <a:r>
              <a:rPr lang="zh-CN" altLang="zh-CN" b="1" dirty="0"/>
              <a:t>计算机是如何工作的</a:t>
            </a:r>
            <a:endParaRPr lang="zh-CN" altLang="zh-CN" dirty="0"/>
          </a:p>
          <a:p>
            <a:pPr marL="0" indent="0">
              <a:buNone/>
            </a:pPr>
            <a:r>
              <a:rPr lang="zh-CN" altLang="zh-CN" dirty="0"/>
              <a:t>开启电源，首先启动的是计算机</a:t>
            </a:r>
            <a:r>
              <a:rPr lang="zh-CN" altLang="zh-CN" dirty="0" smtClean="0"/>
              <a:t>的基本</a:t>
            </a:r>
            <a:r>
              <a:rPr lang="zh-CN" altLang="zh-CN" dirty="0"/>
              <a:t>输入输出</a:t>
            </a:r>
            <a:r>
              <a:rPr lang="zh-CN" altLang="zh-CN" dirty="0" smtClean="0"/>
              <a:t>系统， “叫醒”</a:t>
            </a:r>
            <a:r>
              <a:rPr lang="zh-CN" altLang="zh-CN" dirty="0"/>
              <a:t>各个部件，从</a:t>
            </a:r>
            <a:r>
              <a:rPr lang="en-US" altLang="zh-CN" dirty="0"/>
              <a:t>CPU</a:t>
            </a:r>
            <a:r>
              <a:rPr lang="zh-CN" altLang="zh-CN" dirty="0"/>
              <a:t>，屏幕，键盘，鼠标，光驱等等再启动这些组件的程序，最后启动了硬盘上的操作系统，计算机就开始工作了</a:t>
            </a:r>
            <a:r>
              <a:rPr lang="zh-CN" altLang="zh-CN" dirty="0" smtClean="0"/>
              <a:t>。</a:t>
            </a:r>
            <a:r>
              <a:rPr lang="zh-CN" altLang="zh-CN" dirty="0"/>
              <a:t>接下来当我们利用键盘输入数据，数据通过总线进入</a:t>
            </a:r>
            <a:r>
              <a:rPr lang="en-US" altLang="zh-CN" dirty="0"/>
              <a:t>CPU</a:t>
            </a:r>
            <a:r>
              <a:rPr lang="zh-CN" altLang="zh-CN" dirty="0"/>
              <a:t>，</a:t>
            </a:r>
            <a:r>
              <a:rPr lang="en-US" altLang="zh-CN" dirty="0"/>
              <a:t>CPU</a:t>
            </a:r>
            <a:r>
              <a:rPr lang="zh-CN" altLang="zh-CN" dirty="0"/>
              <a:t>下达指令给暂时存放数据的内存，内存将这个数据传送出去，显示在屏幕上。如果我们要将数据存盘，存盘信息会来到</a:t>
            </a:r>
            <a:r>
              <a:rPr lang="en-US" altLang="zh-CN" dirty="0"/>
              <a:t>CPU</a:t>
            </a:r>
            <a:r>
              <a:rPr lang="zh-CN" altLang="zh-CN" dirty="0"/>
              <a:t>，由</a:t>
            </a:r>
            <a:r>
              <a:rPr lang="en-US" altLang="zh-CN" dirty="0"/>
              <a:t>CPU</a:t>
            </a:r>
            <a:r>
              <a:rPr lang="zh-CN" altLang="zh-CN" dirty="0"/>
              <a:t>下达指令给内存，将这个数据写入硬盘。这就是计算机的工作流程。</a:t>
            </a:r>
          </a:p>
          <a:p>
            <a:pPr marL="0" indent="0">
              <a:buNone/>
            </a:pPr>
            <a:endParaRPr lang="zh-CN" altLang="zh-CN" dirty="0"/>
          </a:p>
          <a:p>
            <a:endParaRPr lang="zh-CN" altLang="en-US" dirty="0"/>
          </a:p>
        </p:txBody>
      </p:sp>
    </p:spTree>
    <p:extLst>
      <p:ext uri="{BB962C8B-B14F-4D97-AF65-F5344CB8AC3E}">
        <p14:creationId xmlns:p14="http://schemas.microsoft.com/office/powerpoint/2010/main" val="129136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二、指针学习心得</a:t>
            </a:r>
            <a:br>
              <a:rPr lang="zh-CN" altLang="zh-CN" dirty="0">
                <a:effectLst/>
              </a:rPr>
            </a:b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2.1</a:t>
            </a:r>
            <a:r>
              <a:rPr lang="zh-CN" altLang="zh-CN" b="1" dirty="0"/>
              <a:t>什么是指针</a:t>
            </a:r>
            <a:endParaRPr lang="zh-CN" altLang="zh-CN" dirty="0"/>
          </a:p>
          <a:p>
            <a:pPr marL="0" indent="0">
              <a:buNone/>
            </a:pPr>
            <a:r>
              <a:rPr lang="en-US" altLang="zh-CN" dirty="0" smtClean="0"/>
              <a:t>  </a:t>
            </a:r>
            <a:r>
              <a:rPr lang="zh-CN" altLang="zh-CN" dirty="0" smtClean="0"/>
              <a:t>指针</a:t>
            </a:r>
            <a:r>
              <a:rPr lang="zh-CN" altLang="zh-CN" dirty="0"/>
              <a:t>是</a:t>
            </a:r>
            <a:r>
              <a:rPr lang="en-US" altLang="zh-CN" dirty="0"/>
              <a:t>C</a:t>
            </a:r>
            <a:r>
              <a:rPr lang="zh-CN" altLang="zh-CN" dirty="0"/>
              <a:t>语言中的一个重要特性</a:t>
            </a:r>
            <a:r>
              <a:rPr lang="zh-CN" altLang="zh-CN" dirty="0" smtClean="0"/>
              <a:t>，</a:t>
            </a:r>
            <a:r>
              <a:rPr lang="zh-CN" altLang="zh-CN" dirty="0"/>
              <a:t>它以统一的方式，对不同数据结构的元素产生引用</a:t>
            </a:r>
            <a:r>
              <a:rPr lang="zh-CN" altLang="zh-CN" dirty="0" smtClean="0"/>
              <a:t>。</a:t>
            </a:r>
            <a:endParaRPr lang="en-US" altLang="zh-CN" dirty="0" smtClean="0"/>
          </a:p>
          <a:p>
            <a:pPr marL="0" indent="0">
              <a:buNone/>
            </a:pPr>
            <a:r>
              <a:rPr lang="en-US" altLang="zh-CN" b="1" dirty="0"/>
              <a:t>2.2</a:t>
            </a:r>
            <a:r>
              <a:rPr lang="zh-CN" altLang="zh-CN" b="1" dirty="0"/>
              <a:t>指针的作用</a:t>
            </a:r>
            <a:endParaRPr lang="zh-CN" altLang="zh-CN" dirty="0"/>
          </a:p>
          <a:p>
            <a:pPr marL="0" indent="0">
              <a:buNone/>
            </a:pPr>
            <a:r>
              <a:rPr lang="en-US" altLang="zh-CN" dirty="0" smtClean="0"/>
              <a:t>  </a:t>
            </a:r>
            <a:r>
              <a:rPr lang="zh-CN" altLang="zh-CN" dirty="0" smtClean="0"/>
              <a:t>指针</a:t>
            </a:r>
            <a:r>
              <a:rPr lang="zh-CN" altLang="zh-CN" dirty="0"/>
              <a:t>可以用来有效地表示复杂的数据结构，可以用于函数传递并达到更加灵活使用函数的目的，使</a:t>
            </a:r>
            <a:r>
              <a:rPr lang="en-US" altLang="zh-CN" dirty="0"/>
              <a:t>C</a:t>
            </a:r>
            <a:r>
              <a:rPr lang="zh-CN" altLang="zh-CN" dirty="0"/>
              <a:t>语言程序的设计更加灵活。</a:t>
            </a:r>
          </a:p>
          <a:p>
            <a:pPr marL="0" indent="0">
              <a:buNone/>
            </a:pPr>
            <a:endParaRPr lang="zh-CN" altLang="en-US" sz="2800" dirty="0"/>
          </a:p>
        </p:txBody>
      </p:sp>
    </p:spTree>
    <p:extLst>
      <p:ext uri="{BB962C8B-B14F-4D97-AF65-F5344CB8AC3E}">
        <p14:creationId xmlns:p14="http://schemas.microsoft.com/office/powerpoint/2010/main" val="277088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120680"/>
          </a:xfrm>
        </p:spPr>
        <p:txBody>
          <a:bodyPr/>
          <a:lstStyle/>
          <a:p>
            <a:pPr marL="0" indent="0">
              <a:buNone/>
            </a:pPr>
            <a:r>
              <a:rPr lang="en-US" altLang="zh-CN" b="1" dirty="0"/>
              <a:t>2</a:t>
            </a:r>
            <a:r>
              <a:rPr lang="en-US" altLang="zh-CN" b="1" smtClean="0"/>
              <a:t>.3</a:t>
            </a:r>
            <a:r>
              <a:rPr lang="zh-CN" altLang="zh-CN" b="1" dirty="0"/>
              <a:t>指针的类型分析</a:t>
            </a:r>
            <a:endParaRPr lang="zh-CN" altLang="zh-CN" dirty="0"/>
          </a:p>
          <a:p>
            <a:pPr marL="0" indent="0">
              <a:buNone/>
            </a:pPr>
            <a:r>
              <a:rPr lang="en-US" altLang="zh-CN" dirty="0" smtClean="0"/>
              <a:t>  </a:t>
            </a:r>
            <a:r>
              <a:rPr lang="zh-CN" altLang="zh-CN" dirty="0" smtClean="0"/>
              <a:t>从</a:t>
            </a:r>
            <a:r>
              <a:rPr lang="zh-CN" altLang="zh-CN" dirty="0"/>
              <a:t>语法的角度看，把指针声明语句里的指针名字去掉，剩下的部分就是这个指针的类型。这是指针本身所具有的类型。举个例子</a:t>
            </a:r>
            <a:r>
              <a:rPr lang="zh-CN" altLang="zh-CN" dirty="0" smtClean="0"/>
              <a:t>：</a:t>
            </a:r>
            <a:endParaRPr lang="en-US" altLang="zh-CN" dirty="0" smtClean="0"/>
          </a:p>
          <a:p>
            <a:pPr marL="0" indent="0">
              <a:buNone/>
            </a:pPr>
            <a:endParaRPr lang="zh-CN" altLang="zh-CN" dirty="0"/>
          </a:p>
          <a:p>
            <a:pPr marL="0" lvl="0" indent="0">
              <a:buNone/>
            </a:pPr>
            <a:r>
              <a:rPr lang="en-US" altLang="zh-CN" dirty="0" smtClean="0"/>
              <a:t>   </a:t>
            </a:r>
            <a:r>
              <a:rPr lang="zh-CN" altLang="en-US" dirty="0" smtClean="0"/>
              <a:t>（</a:t>
            </a:r>
            <a:r>
              <a:rPr lang="en-US" altLang="zh-CN" dirty="0" smtClean="0"/>
              <a:t>1</a:t>
            </a:r>
            <a:r>
              <a:rPr lang="zh-CN" altLang="en-US" dirty="0" smtClean="0"/>
              <a:t>）</a:t>
            </a:r>
            <a:r>
              <a:rPr lang="en-US" altLang="zh-CN" dirty="0" err="1" smtClean="0"/>
              <a:t>int</a:t>
            </a:r>
            <a:r>
              <a:rPr lang="en-US" altLang="zh-CN" dirty="0" smtClean="0"/>
              <a:t>*</a:t>
            </a:r>
            <a:r>
              <a:rPr lang="en-US" altLang="zh-CN" dirty="0" err="1" smtClean="0"/>
              <a:t>ptr</a:t>
            </a:r>
            <a:r>
              <a:rPr lang="zh-CN" altLang="zh-CN" dirty="0"/>
              <a:t>；</a:t>
            </a:r>
            <a:r>
              <a:rPr lang="en-US" altLang="zh-CN" dirty="0"/>
              <a:t>//</a:t>
            </a:r>
            <a:r>
              <a:rPr lang="zh-CN" altLang="zh-CN" dirty="0"/>
              <a:t>指针的类型是</a:t>
            </a:r>
            <a:r>
              <a:rPr lang="en-US" altLang="zh-CN" dirty="0" err="1"/>
              <a:t>int</a:t>
            </a:r>
            <a:r>
              <a:rPr lang="en-US" altLang="zh-CN" dirty="0"/>
              <a:t>*</a:t>
            </a:r>
            <a:endParaRPr lang="zh-CN" altLang="zh-CN" dirty="0"/>
          </a:p>
          <a:p>
            <a:pPr marL="0" lvl="0" indent="0">
              <a:buNone/>
            </a:pPr>
            <a:r>
              <a:rPr lang="en-US" altLang="zh-CN" dirty="0" smtClean="0"/>
              <a:t>   </a:t>
            </a:r>
            <a:r>
              <a:rPr lang="zh-CN" altLang="en-US" dirty="0" smtClean="0"/>
              <a:t>（</a:t>
            </a:r>
            <a:r>
              <a:rPr lang="en-US" altLang="zh-CN" dirty="0" smtClean="0"/>
              <a:t>2</a:t>
            </a:r>
            <a:r>
              <a:rPr lang="zh-CN" altLang="en-US" dirty="0" smtClean="0"/>
              <a:t>）</a:t>
            </a:r>
            <a:r>
              <a:rPr lang="en-US" altLang="zh-CN" dirty="0" smtClean="0"/>
              <a:t>char*</a:t>
            </a:r>
            <a:r>
              <a:rPr lang="en-US" altLang="zh-CN" dirty="0" err="1" smtClean="0"/>
              <a:t>ptr</a:t>
            </a:r>
            <a:r>
              <a:rPr lang="en-US" altLang="zh-CN" dirty="0"/>
              <a:t>;//</a:t>
            </a:r>
            <a:r>
              <a:rPr lang="zh-CN" altLang="zh-CN" dirty="0"/>
              <a:t>指针的类型是</a:t>
            </a:r>
            <a:r>
              <a:rPr lang="en-US" altLang="zh-CN" dirty="0"/>
              <a:t>char**</a:t>
            </a:r>
            <a:endParaRPr lang="zh-CN" altLang="zh-CN" dirty="0"/>
          </a:p>
          <a:p>
            <a:pPr marL="0" lvl="0" indent="0">
              <a:buNone/>
            </a:pPr>
            <a:r>
              <a:rPr lang="en-US" altLang="zh-CN" dirty="0" smtClean="0"/>
              <a:t>   </a:t>
            </a:r>
            <a:r>
              <a:rPr lang="zh-CN" altLang="en-US" dirty="0" smtClean="0"/>
              <a:t>（</a:t>
            </a:r>
            <a:r>
              <a:rPr lang="en-US" altLang="zh-CN" dirty="0" smtClean="0"/>
              <a:t>3</a:t>
            </a:r>
            <a:r>
              <a:rPr lang="zh-CN" altLang="en-US" dirty="0" smtClean="0"/>
              <a:t>）</a:t>
            </a:r>
            <a:r>
              <a:rPr lang="en-US" altLang="zh-CN" dirty="0" smtClean="0"/>
              <a:t> </a:t>
            </a:r>
            <a:r>
              <a:rPr lang="en-US" altLang="zh-CN" dirty="0" err="1" smtClean="0"/>
              <a:t>int</a:t>
            </a:r>
            <a:r>
              <a:rPr lang="en-US" altLang="zh-CN" dirty="0"/>
              <a:t>**</a:t>
            </a:r>
            <a:r>
              <a:rPr lang="en-US" altLang="zh-CN" dirty="0" err="1"/>
              <a:t>ptr</a:t>
            </a:r>
            <a:r>
              <a:rPr lang="en-US" altLang="zh-CN" dirty="0"/>
              <a:t>;//</a:t>
            </a:r>
            <a:r>
              <a:rPr lang="zh-CN" altLang="zh-CN" dirty="0"/>
              <a:t>指针的类型是</a:t>
            </a:r>
            <a:r>
              <a:rPr lang="en-US" altLang="zh-CN" dirty="0" err="1"/>
              <a:t>int</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111231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三、对</a:t>
            </a:r>
            <a:r>
              <a:rPr lang="en-US" altLang="zh-CN" dirty="0">
                <a:effectLst/>
              </a:rPr>
              <a:t>Arduino</a:t>
            </a:r>
            <a:r>
              <a:rPr lang="zh-CN" altLang="zh-CN" dirty="0">
                <a:effectLst/>
              </a:rPr>
              <a:t>系统的认识</a:t>
            </a:r>
            <a:br>
              <a:rPr lang="zh-CN" altLang="zh-CN" dirty="0">
                <a:effectLst/>
              </a:rPr>
            </a:br>
            <a:endParaRPr lang="zh-CN" altLang="en-US" dirty="0"/>
          </a:p>
        </p:txBody>
      </p:sp>
      <p:sp>
        <p:nvSpPr>
          <p:cNvPr id="3" name="内容占位符 2"/>
          <p:cNvSpPr>
            <a:spLocks noGrp="1"/>
          </p:cNvSpPr>
          <p:nvPr>
            <p:ph idx="1"/>
          </p:nvPr>
        </p:nvSpPr>
        <p:spPr>
          <a:xfrm>
            <a:off x="323528" y="1124744"/>
            <a:ext cx="8229600" cy="4724400"/>
          </a:xfrm>
        </p:spPr>
        <p:txBody>
          <a:bodyPr>
            <a:normAutofit/>
          </a:bodyPr>
          <a:lstStyle/>
          <a:p>
            <a:pPr marL="0" indent="0">
              <a:buNone/>
            </a:pPr>
            <a:r>
              <a:rPr lang="en-US" altLang="zh-CN" sz="2400" b="1" dirty="0"/>
              <a:t>3.1 </a:t>
            </a:r>
            <a:r>
              <a:rPr lang="zh-CN" altLang="zh-CN" sz="2400" b="1" dirty="0"/>
              <a:t>什么是</a:t>
            </a:r>
            <a:r>
              <a:rPr lang="en-US" altLang="zh-CN" sz="2400" b="1" dirty="0" err="1"/>
              <a:t>Arduino</a:t>
            </a:r>
            <a:endParaRPr lang="zh-CN" altLang="zh-CN" sz="2400" dirty="0"/>
          </a:p>
          <a:p>
            <a:pPr marL="0" indent="0">
              <a:buNone/>
            </a:pPr>
            <a:r>
              <a:rPr lang="en-US" altLang="zh-CN" sz="2400" dirty="0" smtClean="0"/>
              <a:t>  </a:t>
            </a:r>
            <a:r>
              <a:rPr lang="en-US" altLang="zh-CN" sz="2400" dirty="0" err="1" smtClean="0"/>
              <a:t>Arduino</a:t>
            </a:r>
            <a:r>
              <a:rPr lang="zh-CN" altLang="zh-CN" sz="2400" dirty="0"/>
              <a:t>可以让你的计算机拥有感应、控制真实世界能力，而不仅局限于键盘、鼠标、屏幕、扬声器等单一的标准</a:t>
            </a:r>
            <a:r>
              <a:rPr lang="en-US" altLang="zh-CN" sz="2400" dirty="0"/>
              <a:t>I/O</a:t>
            </a:r>
            <a:r>
              <a:rPr lang="zh-CN" altLang="zh-CN" sz="2400" dirty="0" smtClean="0"/>
              <a:t>设备</a:t>
            </a:r>
            <a:r>
              <a:rPr lang="zh-CN" altLang="en-US" sz="2400" dirty="0" smtClean="0"/>
              <a:t>。</a:t>
            </a:r>
            <a:endParaRPr lang="en-US" altLang="zh-CN" sz="2400" dirty="0" smtClean="0"/>
          </a:p>
          <a:p>
            <a:pPr marL="0" indent="0">
              <a:buNone/>
            </a:pPr>
            <a:r>
              <a:rPr lang="en-US" altLang="zh-CN" sz="2400" b="1" dirty="0"/>
              <a:t>3.2 </a:t>
            </a:r>
            <a:r>
              <a:rPr lang="en-US" altLang="zh-CN" sz="2400" b="1" dirty="0" err="1"/>
              <a:t>Arduino</a:t>
            </a:r>
            <a:r>
              <a:rPr lang="zh-CN" altLang="zh-CN" sz="2400" b="1" dirty="0"/>
              <a:t>的作用</a:t>
            </a:r>
            <a:endParaRPr lang="zh-CN" altLang="zh-CN" sz="2400" dirty="0"/>
          </a:p>
          <a:p>
            <a:pPr marL="0" indent="0">
              <a:buNone/>
            </a:pPr>
            <a:r>
              <a:rPr lang="en-US" altLang="zh-CN" sz="2400" dirty="0" smtClean="0"/>
              <a:t>  </a:t>
            </a:r>
            <a:r>
              <a:rPr lang="en-US" altLang="zh-CN" sz="2400" dirty="0" err="1" smtClean="0"/>
              <a:t>Arduino</a:t>
            </a:r>
            <a:r>
              <a:rPr lang="zh-CN" altLang="zh-CN" sz="2400" dirty="0"/>
              <a:t>可用于开发交互式对象，采用各种开关或传感器输入，控制各种灯，电机和其他物理输出。</a:t>
            </a:r>
            <a:r>
              <a:rPr lang="en-US" altLang="zh-CN" sz="2400" dirty="0" err="1"/>
              <a:t>Arduino</a:t>
            </a:r>
            <a:r>
              <a:rPr lang="zh-CN" altLang="zh-CN" sz="2400" dirty="0"/>
              <a:t>的项目，可以独立，或者与计算机上运行的软件通信</a:t>
            </a:r>
            <a:r>
              <a:rPr lang="zh-CN" altLang="zh-CN" sz="2400" dirty="0" smtClean="0"/>
              <a:t>。</a:t>
            </a:r>
            <a:endParaRPr lang="en-US" altLang="zh-CN" sz="2400" dirty="0" smtClean="0"/>
          </a:p>
          <a:p>
            <a:pPr marL="0" indent="0">
              <a:buNone/>
            </a:pPr>
            <a:r>
              <a:rPr lang="en-US" altLang="zh-CN" sz="2400" dirty="0"/>
              <a:t> </a:t>
            </a:r>
            <a:r>
              <a:rPr lang="en-US" altLang="zh-CN" sz="2400" dirty="0" smtClean="0"/>
              <a:t>                                                                                              </a:t>
            </a:r>
          </a:p>
          <a:p>
            <a:pPr marL="0" indent="0">
              <a:buNone/>
            </a:pPr>
            <a:r>
              <a:rPr lang="en-US" altLang="zh-CN" sz="2400" dirty="0" smtClean="0"/>
              <a:t>         </a:t>
            </a:r>
            <a:r>
              <a:rPr lang="en-US" altLang="zh-CN" sz="2400" dirty="0" err="1" smtClean="0"/>
              <a:t>Arduino</a:t>
            </a:r>
            <a:r>
              <a:rPr lang="zh-CN" altLang="en-US" sz="2400" dirty="0" smtClean="0"/>
              <a:t>开发板</a:t>
            </a:r>
            <a:endParaRPr lang="zh-CN" altLang="zh-CN" dirty="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4437112"/>
            <a:ext cx="3570055" cy="2232248"/>
          </a:xfrm>
          <a:prstGeom prst="rect">
            <a:avLst/>
          </a:prstGeom>
        </p:spPr>
      </p:pic>
      <p:sp>
        <p:nvSpPr>
          <p:cNvPr id="5" name="右箭头 4"/>
          <p:cNvSpPr/>
          <p:nvPr/>
        </p:nvSpPr>
        <p:spPr>
          <a:xfrm>
            <a:off x="3131841" y="4869160"/>
            <a:ext cx="720080" cy="36004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295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1000" fill="hold"/>
                                        <p:tgtEl>
                                          <p:spTgt spid="4"/>
                                        </p:tgtEl>
                                        <p:attrNameLst>
                                          <p:attrName>ppt_w</p:attrName>
                                        </p:attrNameLst>
                                      </p:cBhvr>
                                      <p:tavLst>
                                        <p:tav tm="0">
                                          <p:val>
                                            <p:fltVal val="0"/>
                                          </p:val>
                                        </p:tav>
                                        <p:tav tm="100000">
                                          <p:val>
                                            <p:strVal val="#ppt_w"/>
                                          </p:val>
                                        </p:tav>
                                      </p:tavLst>
                                    </p:anim>
                                    <p:anim calcmode="lin" valueType="num">
                                      <p:cBhvr>
                                        <p:cTn id="43" dur="1000" fill="hold"/>
                                        <p:tgtEl>
                                          <p:spTgt spid="4"/>
                                        </p:tgtEl>
                                        <p:attrNameLst>
                                          <p:attrName>ppt_h</p:attrName>
                                        </p:attrNameLst>
                                      </p:cBhvr>
                                      <p:tavLst>
                                        <p:tav tm="0">
                                          <p:val>
                                            <p:fltVal val="0"/>
                                          </p:val>
                                        </p:tav>
                                        <p:tav tm="100000">
                                          <p:val>
                                            <p:strVal val="#ppt_h"/>
                                          </p:val>
                                        </p:tav>
                                      </p:tavLst>
                                    </p:anim>
                                    <p:anim calcmode="lin" valueType="num">
                                      <p:cBhvr>
                                        <p:cTn id="44" dur="1000" fill="hold"/>
                                        <p:tgtEl>
                                          <p:spTgt spid="4"/>
                                        </p:tgtEl>
                                        <p:attrNameLst>
                                          <p:attrName>style.rotation</p:attrName>
                                        </p:attrNameLst>
                                      </p:cBhvr>
                                      <p:tavLst>
                                        <p:tav tm="0">
                                          <p:val>
                                            <p:fltVal val="90"/>
                                          </p:val>
                                        </p:tav>
                                        <p:tav tm="100000">
                                          <p:val>
                                            <p:fltVal val="0"/>
                                          </p:val>
                                        </p:tav>
                                      </p:tavLst>
                                    </p:anim>
                                    <p:animEffect transition="in" filter="fade">
                                      <p:cBhvr>
                                        <p:cTn id="45" dur="10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80">
                                          <p:stCondLst>
                                            <p:cond delay="0"/>
                                          </p:stCondLst>
                                        </p:cTn>
                                        <p:tgtEl>
                                          <p:spTgt spid="5"/>
                                        </p:tgtEl>
                                      </p:cBhvr>
                                    </p:animEffect>
                                    <p:anim calcmode="lin" valueType="num">
                                      <p:cBhvr>
                                        <p:cTn id="5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6" dur="26">
                                          <p:stCondLst>
                                            <p:cond delay="650"/>
                                          </p:stCondLst>
                                        </p:cTn>
                                        <p:tgtEl>
                                          <p:spTgt spid="5"/>
                                        </p:tgtEl>
                                      </p:cBhvr>
                                      <p:to x="100000" y="60000"/>
                                    </p:animScale>
                                    <p:animScale>
                                      <p:cBhvr>
                                        <p:cTn id="57" dur="166" decel="50000">
                                          <p:stCondLst>
                                            <p:cond delay="676"/>
                                          </p:stCondLst>
                                        </p:cTn>
                                        <p:tgtEl>
                                          <p:spTgt spid="5"/>
                                        </p:tgtEl>
                                      </p:cBhvr>
                                      <p:to x="100000" y="100000"/>
                                    </p:animScale>
                                    <p:animScale>
                                      <p:cBhvr>
                                        <p:cTn id="58" dur="26">
                                          <p:stCondLst>
                                            <p:cond delay="1312"/>
                                          </p:stCondLst>
                                        </p:cTn>
                                        <p:tgtEl>
                                          <p:spTgt spid="5"/>
                                        </p:tgtEl>
                                      </p:cBhvr>
                                      <p:to x="100000" y="80000"/>
                                    </p:animScale>
                                    <p:animScale>
                                      <p:cBhvr>
                                        <p:cTn id="59" dur="166" decel="50000">
                                          <p:stCondLst>
                                            <p:cond delay="1338"/>
                                          </p:stCondLst>
                                        </p:cTn>
                                        <p:tgtEl>
                                          <p:spTgt spid="5"/>
                                        </p:tgtEl>
                                      </p:cBhvr>
                                      <p:to x="100000" y="100000"/>
                                    </p:animScale>
                                    <p:animScale>
                                      <p:cBhvr>
                                        <p:cTn id="60" dur="26">
                                          <p:stCondLst>
                                            <p:cond delay="1642"/>
                                          </p:stCondLst>
                                        </p:cTn>
                                        <p:tgtEl>
                                          <p:spTgt spid="5"/>
                                        </p:tgtEl>
                                      </p:cBhvr>
                                      <p:to x="100000" y="90000"/>
                                    </p:animScale>
                                    <p:animScale>
                                      <p:cBhvr>
                                        <p:cTn id="61" dur="166" decel="50000">
                                          <p:stCondLst>
                                            <p:cond delay="1668"/>
                                          </p:stCondLst>
                                        </p:cTn>
                                        <p:tgtEl>
                                          <p:spTgt spid="5"/>
                                        </p:tgtEl>
                                      </p:cBhvr>
                                      <p:to x="100000" y="100000"/>
                                    </p:animScale>
                                    <p:animScale>
                                      <p:cBhvr>
                                        <p:cTn id="62" dur="26">
                                          <p:stCondLst>
                                            <p:cond delay="1808"/>
                                          </p:stCondLst>
                                        </p:cTn>
                                        <p:tgtEl>
                                          <p:spTgt spid="5"/>
                                        </p:tgtEl>
                                      </p:cBhvr>
                                      <p:to x="100000" y="95000"/>
                                    </p:animScale>
                                    <p:animScale>
                                      <p:cBhvr>
                                        <p:cTn id="63"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Calligraphy</Template>
  <TotalTime>93</TotalTime>
  <Words>775</Words>
  <Application>Microsoft Office PowerPoint</Application>
  <PresentationFormat>全屏显示(4:3)</PresentationFormat>
  <Paragraphs>52</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华文行楷</vt:lpstr>
      <vt:lpstr>Arial</vt:lpstr>
      <vt:lpstr>Calibri</vt:lpstr>
      <vt:lpstr>Cambria</vt:lpstr>
      <vt:lpstr>Wingdings 2</vt:lpstr>
      <vt:lpstr>行云流水</vt:lpstr>
      <vt:lpstr>深入理解计算机系统</vt:lpstr>
      <vt:lpstr>一、计算机的组成部分及其功能 </vt:lpstr>
      <vt:lpstr>PowerPoint 演示文稿</vt:lpstr>
      <vt:lpstr>PowerPoint 演示文稿</vt:lpstr>
      <vt:lpstr>PowerPoint 演示文稿</vt:lpstr>
      <vt:lpstr>PowerPoint 演示文稿</vt:lpstr>
      <vt:lpstr>二、指针学习心得 </vt:lpstr>
      <vt:lpstr>PowerPoint 演示文稿</vt:lpstr>
      <vt:lpstr>三、对Arduino系统的认识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深入理解计算机系统</dc:title>
  <dc:creator>jszx</dc:creator>
  <cp:lastModifiedBy>macbook</cp:lastModifiedBy>
  <cp:revision>10</cp:revision>
  <dcterms:created xsi:type="dcterms:W3CDTF">2016-12-22T12:49:04Z</dcterms:created>
  <dcterms:modified xsi:type="dcterms:W3CDTF">2016-12-22T18:19:38Z</dcterms:modified>
</cp:coreProperties>
</file>