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7"/>
  </p:notesMasterIdLst>
  <p:sldIdLst>
    <p:sldId id="256" r:id="rId5"/>
    <p:sldId id="7544" r:id="rId6"/>
    <p:sldId id="7545" r:id="rId8"/>
    <p:sldId id="1004" r:id="rId9"/>
    <p:sldId id="1037" r:id="rId10"/>
    <p:sldId id="7546" r:id="rId11"/>
    <p:sldId id="7568" r:id="rId12"/>
    <p:sldId id="257" r:id="rId13"/>
    <p:sldId id="754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73"/>
    <a:srgbClr val="EFEBEC"/>
    <a:srgbClr val="AAA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02" autoAdjust="0"/>
    <p:restoredTop sz="94660"/>
  </p:normalViewPr>
  <p:slideViewPr>
    <p:cSldViewPr snapToGrid="0">
      <p:cViewPr varScale="1">
        <p:scale>
          <a:sx n="114" d="100"/>
          <a:sy n="114" d="100"/>
        </p:scale>
        <p:origin x="600" y="108"/>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A215C-48DF-43BA-83E0-6965696AC13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CB959-00A9-49F9-B081-C6CDBAA363C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fld>
            <a:endParaRPr lang="zh-CN" altLang="en-US" smtClean="0">
              <a:solidFill>
                <a:prstClr val="black"/>
              </a:solidFill>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7110" b="12910"/>
          <a:stretch>
            <a:fillRect/>
          </a:stretch>
        </p:blipFill>
        <p:spPr>
          <a:xfrm>
            <a:off x="1735454" y="47169"/>
            <a:ext cx="11815912"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p:cNvSpPr/>
          <p:nvPr userDrawn="1"/>
        </p:nvSpPr>
        <p:spPr>
          <a:xfrm>
            <a:off x="284376" y="360759"/>
            <a:ext cx="993209" cy="993209"/>
          </a:xfrm>
          <a:prstGeom prst="ellipse">
            <a:avLst/>
          </a:prstGeom>
          <a:noFill/>
          <a:ln>
            <a:solidFill>
              <a:srgbClr val="1C1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407824" y="672698"/>
            <a:ext cx="1569660" cy="369332"/>
          </a:xfrm>
          <a:prstGeom prst="rect">
            <a:avLst/>
          </a:prstGeom>
          <a:solidFill>
            <a:srgbClr val="EFEBEC"/>
          </a:solidFill>
        </p:spPr>
        <p:txBody>
          <a:bodyPr wrap="none" rtlCol="0">
            <a:spAutoFit/>
          </a:bodyPr>
          <a:lstStyle/>
          <a:p>
            <a:r>
              <a:rPr lang="zh-CN" altLang="en-US" dirty="0">
                <a:latin typeface="幼圆" panose="02010509060101010101" pitchFamily="49" charset="-122"/>
                <a:ea typeface="幼圆" panose="02010509060101010101" pitchFamily="49" charset="-122"/>
              </a:rPr>
              <a:t>点击添加标题</a:t>
            </a:r>
            <a:endParaRPr lang="zh-CN" altLang="en-US" dirty="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7110" b="12910"/>
          <a:stretch>
            <a:fillRect/>
          </a:stretch>
        </p:blipFill>
        <p:spPr>
          <a:xfrm>
            <a:off x="1735454" y="47169"/>
            <a:ext cx="11815912" cy="6858000"/>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p:cNvSpPr/>
          <p:nvPr userDrawn="1"/>
        </p:nvSpPr>
        <p:spPr>
          <a:xfrm>
            <a:off x="284376" y="360759"/>
            <a:ext cx="993209" cy="993209"/>
          </a:xfrm>
          <a:prstGeom prst="ellipse">
            <a:avLst/>
          </a:prstGeom>
          <a:noFill/>
          <a:ln>
            <a:solidFill>
              <a:srgbClr val="1C1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407824" y="672698"/>
            <a:ext cx="1569660" cy="369332"/>
          </a:xfrm>
          <a:prstGeom prst="rect">
            <a:avLst/>
          </a:prstGeom>
          <a:solidFill>
            <a:srgbClr val="EFEBEC"/>
          </a:solidFill>
        </p:spPr>
        <p:txBody>
          <a:bodyPr wrap="none" rtlCol="0">
            <a:spAutoFit/>
          </a:bodyPr>
          <a:lstStyle/>
          <a:p>
            <a:r>
              <a:rPr lang="zh-CN" altLang="en-US" dirty="0">
                <a:latin typeface="幼圆" panose="02010509060101010101" pitchFamily="49" charset="-122"/>
                <a:ea typeface="幼圆" panose="02010509060101010101" pitchFamily="49" charset="-122"/>
              </a:rPr>
              <a:t>点击添加标题</a:t>
            </a:r>
            <a:endParaRPr lang="zh-CN" altLang="en-US" dirty="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3" Type="http://schemas.openxmlformats.org/officeDocument/2006/relationships/theme" Target="../theme/theme3.xml"/><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B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5E4F-5698-48A2-BF2A-A235F7AF1B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E6F1-E71C-431D-886F-9EC9F3A069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FEB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5E4F-5698-48A2-BF2A-A235F7AF1B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E6F1-E71C-431D-886F-9EC9F3A069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90936" y="2275661"/>
            <a:ext cx="4281714" cy="1198880"/>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开题报告</a:t>
            </a:r>
            <a:endParaRPr lang="zh-CN" altLang="en-US" sz="7200" b="1" dirty="0">
              <a:solidFill>
                <a:srgbClr val="1C1C73"/>
              </a:solidFill>
              <a:latin typeface="幼圆" panose="02010509060101010101" pitchFamily="49" charset="-122"/>
              <a:ea typeface="幼圆" panose="02010509060101010101" pitchFamily="49" charset="-122"/>
            </a:endParaRPr>
          </a:p>
        </p:txBody>
      </p:sp>
      <p:cxnSp>
        <p:nvCxnSpPr>
          <p:cNvPr id="11" name="直接连接符 10"/>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70946" y="905232"/>
            <a:ext cx="4121641" cy="1323439"/>
          </a:xfrm>
          <a:prstGeom prst="rect">
            <a:avLst/>
          </a:prstGeom>
        </p:spPr>
        <p:txBody>
          <a:bodyPr wrap="none">
            <a:spAutoFit/>
          </a:bodyPr>
          <a:lstStyle/>
          <a:p>
            <a:r>
              <a:rPr lang="zh-CN" altLang="en-US" sz="4000" dirty="0">
                <a:solidFill>
                  <a:srgbClr val="AAA4D1"/>
                </a:solidFill>
                <a:latin typeface="+mn-ea"/>
              </a:rPr>
              <a:t>CONTRACTED</a:t>
            </a:r>
            <a:endParaRPr lang="en-US" altLang="zh-CN" sz="4000" dirty="0">
              <a:solidFill>
                <a:srgbClr val="AAA4D1"/>
              </a:solidFill>
              <a:latin typeface="+mn-ea"/>
            </a:endParaRPr>
          </a:p>
          <a:p>
            <a:r>
              <a:rPr lang="zh-CN" altLang="en-US" sz="4000" dirty="0">
                <a:solidFill>
                  <a:srgbClr val="AAA4D1"/>
                </a:solidFill>
                <a:latin typeface="+mn-ea"/>
              </a:rPr>
              <a:t>PURE AND FRESH</a:t>
            </a:r>
            <a:endParaRPr lang="zh-CN" altLang="en-US" sz="4000" dirty="0">
              <a:solidFill>
                <a:srgbClr val="AAA4D1"/>
              </a:solidFill>
              <a:latin typeface="+mn-ea"/>
            </a:endParaRPr>
          </a:p>
        </p:txBody>
      </p:sp>
      <p:sp>
        <p:nvSpPr>
          <p:cNvPr id="21" name="矩形 20"/>
          <p:cNvSpPr/>
          <p:nvPr/>
        </p:nvSpPr>
        <p:spPr>
          <a:xfrm>
            <a:off x="1170946" y="3718678"/>
            <a:ext cx="3820154" cy="1477328"/>
          </a:xfrm>
          <a:prstGeom prst="rect">
            <a:avLst/>
          </a:prstGeom>
        </p:spPr>
        <p:txBody>
          <a:bodyPr wrap="square">
            <a:spAutoFit/>
          </a:bodyPr>
          <a:lstStyle/>
          <a:p>
            <a:r>
              <a:rPr lang="zh-CN" altLang="en-US" b="1" dirty="0">
                <a:solidFill>
                  <a:srgbClr val="AAA4D1"/>
                </a:solidFill>
                <a:latin typeface="+mn-ea"/>
              </a:rPr>
              <a:t>Wealth is like water. If it's a glass of water, you can enjoy it alone. If it's a bucket of water, you can leave it at home; But if it's a river, you have to learn to share it.</a:t>
            </a:r>
            <a:endParaRPr lang="zh-CN" altLang="en-US" b="1" dirty="0">
              <a:solidFill>
                <a:srgbClr val="AAA4D1"/>
              </a:solidFill>
              <a:latin typeface="+mn-ea"/>
            </a:endParaRPr>
          </a:p>
        </p:txBody>
      </p:sp>
      <p:sp>
        <p:nvSpPr>
          <p:cNvPr id="22" name="文本框 21"/>
          <p:cNvSpPr txBox="1"/>
          <p:nvPr/>
        </p:nvSpPr>
        <p:spPr>
          <a:xfrm>
            <a:off x="1270357" y="5430103"/>
            <a:ext cx="1763729" cy="398780"/>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汇报人：都鑫</a:t>
            </a:r>
            <a:endParaRPr lang="zh-CN" altLang="en-US" sz="2000" dirty="0">
              <a:solidFill>
                <a:schemeClr val="bg1"/>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p:cNvSpPr/>
          <p:nvPr/>
        </p:nvSpPr>
        <p:spPr>
          <a:xfrm>
            <a:off x="906967" y="663796"/>
            <a:ext cx="3672408" cy="923329"/>
          </a:xfrm>
          <a:prstGeom prst="rect">
            <a:avLst/>
          </a:prstGeom>
        </p:spPr>
        <p:txBody>
          <a:bodyPr wrap="square">
            <a:normAutofit fontScale="85000" lnSpcReduction="20000"/>
          </a:bodyPr>
          <a:lstStyle/>
          <a:p>
            <a:r>
              <a:rPr lang="zh-CN" altLang="en-US" sz="7200" b="1" spc="400" dirty="0">
                <a:solidFill>
                  <a:srgbClr val="1C1C73"/>
                </a:solidFill>
                <a:latin typeface="幼圆" panose="02010509060101010101" pitchFamily="49" charset="-122"/>
                <a:ea typeface="幼圆" panose="02010509060101010101" pitchFamily="49" charset="-122"/>
              </a:rPr>
              <a:t>目录</a:t>
            </a:r>
            <a:endParaRPr lang="zh-CN" altLang="en-US" sz="7200" b="1" spc="400" dirty="0">
              <a:solidFill>
                <a:srgbClr val="1C1C73"/>
              </a:solidFill>
              <a:latin typeface="幼圆" panose="02010509060101010101" pitchFamily="49" charset="-122"/>
              <a:ea typeface="幼圆" panose="02010509060101010101" pitchFamily="49" charset="-122"/>
            </a:endParaRPr>
          </a:p>
        </p:txBody>
      </p:sp>
      <p:sp>
        <p:nvSpPr>
          <p:cNvPr id="21" name="Rectangle 2"/>
          <p:cNvSpPr/>
          <p:nvPr/>
        </p:nvSpPr>
        <p:spPr bwMode="auto">
          <a:xfrm rot="10800000">
            <a:off x="726948" y="714474"/>
            <a:ext cx="95672" cy="672108"/>
          </a:xfrm>
          <a:prstGeom prst="rect">
            <a:avLst/>
          </a:prstGeom>
          <a:solidFill>
            <a:srgbClr val="AAA4D1"/>
          </a:solidFill>
          <a:ln w="19050">
            <a:noFill/>
            <a:round/>
          </a:ln>
        </p:spPr>
        <p:txBody>
          <a:bodyPr anchor="ctr"/>
          <a:lstStyle/>
          <a:p>
            <a:pPr algn="ctr"/>
            <a:endParaRPr sz="2400">
              <a:latin typeface="幼圆" panose="02010509060101010101" pitchFamily="49" charset="-122"/>
              <a:ea typeface="幼圆" panose="02010509060101010101" pitchFamily="49" charset="-122"/>
            </a:endParaRPr>
          </a:p>
        </p:txBody>
      </p:sp>
      <p:cxnSp>
        <p:nvCxnSpPr>
          <p:cNvPr id="7" name="Straight Connector 5"/>
          <p:cNvCxnSpPr/>
          <p:nvPr/>
        </p:nvCxnSpPr>
        <p:spPr>
          <a:xfrm>
            <a:off x="6163733" y="1590824"/>
            <a:ext cx="0" cy="39604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13"/>
          <p:cNvSpPr/>
          <p:nvPr/>
        </p:nvSpPr>
        <p:spPr bwMode="auto">
          <a:xfrm>
            <a:off x="3098707" y="2210101"/>
            <a:ext cx="2520280" cy="371568"/>
          </a:xfrm>
          <a:prstGeom prst="rect">
            <a:avLst/>
          </a:prstGeom>
          <a:solidFill>
            <a:srgbClr val="1C1C73"/>
          </a:solidFill>
          <a:ln w="19050">
            <a:noFill/>
            <a:round/>
          </a:ln>
        </p:spPr>
        <p:txBody>
          <a:bodyPr rot="0" spcFirstLastPara="0" vert="horz" wrap="none" lIns="121920" tIns="60960" rIns="121920" bIns="60960" anchor="ctr" anchorCtr="1" forceAA="0" compatLnSpc="1">
            <a:normAutofit fontScale="70000" lnSpcReduction="20000"/>
          </a:bodyPr>
          <a:lstStyle/>
          <a:p>
            <a:pPr algn="ctr"/>
            <a:r>
              <a:rPr lang="zh-CN" altLang="en-US" sz="2800" dirty="0">
                <a:solidFill>
                  <a:schemeClr val="bg1"/>
                </a:solidFill>
                <a:latin typeface="幼圆" panose="02010509060101010101" pitchFamily="49" charset="-122"/>
                <a:ea typeface="幼圆" panose="02010509060101010101" pitchFamily="49" charset="-122"/>
              </a:rPr>
              <a:t>选题背景及内容</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9" name="Rectangle 14"/>
          <p:cNvSpPr/>
          <p:nvPr/>
        </p:nvSpPr>
        <p:spPr bwMode="auto">
          <a:xfrm>
            <a:off x="6708481" y="2210101"/>
            <a:ext cx="2520280" cy="371568"/>
          </a:xfrm>
          <a:prstGeom prst="rect">
            <a:avLst/>
          </a:prstGeom>
          <a:solidFill>
            <a:schemeClr val="tx1">
              <a:lumMod val="65000"/>
              <a:lumOff val="35000"/>
            </a:schemeClr>
          </a:solidFill>
          <a:ln w="19050">
            <a:noFill/>
            <a:round/>
          </a:ln>
        </p:spPr>
        <p:txBody>
          <a:bodyPr rot="0" spcFirstLastPara="0" vert="horz" wrap="none" lIns="121920" tIns="60960" rIns="121920" bIns="60960" anchor="ctr" anchorCtr="1" forceAA="0" compatLnSpc="1">
            <a:normAutofit fontScale="6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rPr>
              <a:t>论文汇总</a:t>
            </a:r>
            <a:endParaRPr lang="zh-CN" altLang="en-US" sz="2800" dirty="0">
              <a:solidFill>
                <a:schemeClr val="bg1"/>
              </a:solidFill>
              <a:latin typeface="幼圆" panose="02010509060101010101" pitchFamily="49" charset="-122"/>
              <a:ea typeface="幼圆" panose="02010509060101010101" pitchFamily="49" charset="-122"/>
            </a:endParaRPr>
          </a:p>
        </p:txBody>
      </p:sp>
      <p:sp>
        <p:nvSpPr>
          <p:cNvPr id="10" name="Rectangle 16"/>
          <p:cNvSpPr/>
          <p:nvPr/>
        </p:nvSpPr>
        <p:spPr bwMode="auto">
          <a:xfrm>
            <a:off x="3098707" y="3770511"/>
            <a:ext cx="2520280" cy="371568"/>
          </a:xfrm>
          <a:prstGeom prst="rect">
            <a:avLst/>
          </a:prstGeom>
          <a:solidFill>
            <a:schemeClr val="tx1">
              <a:lumMod val="65000"/>
              <a:lumOff val="35000"/>
            </a:schemeClr>
          </a:solidFill>
          <a:ln w="19050">
            <a:noFill/>
            <a:round/>
          </a:ln>
        </p:spPr>
        <p:txBody>
          <a:bodyPr rot="0" spcFirstLastPara="0" vert="horz" wrap="none" lIns="121920" tIns="60960" rIns="121920" bIns="60960" anchor="ctr" anchorCtr="1" forceAA="0" compatLnSpc="1">
            <a:normAutofit fontScale="7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rPr>
              <a:t>实验数据及结果</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11" name="Rectangle 17"/>
          <p:cNvSpPr/>
          <p:nvPr/>
        </p:nvSpPr>
        <p:spPr bwMode="auto">
          <a:xfrm>
            <a:off x="6708481" y="3770511"/>
            <a:ext cx="2520280" cy="371568"/>
          </a:xfrm>
          <a:prstGeom prst="rect">
            <a:avLst/>
          </a:prstGeom>
          <a:solidFill>
            <a:schemeClr val="tx1">
              <a:lumMod val="65000"/>
              <a:lumOff val="35000"/>
            </a:schemeClr>
          </a:solidFill>
          <a:ln w="19050">
            <a:noFill/>
            <a:round/>
          </a:ln>
        </p:spPr>
        <p:txBody>
          <a:bodyPr rot="0" spcFirstLastPara="0" vert="horz" wrap="none" lIns="121920" tIns="60960" rIns="121920" bIns="60960" anchor="ctr" anchorCtr="1" forceAA="0" compatLnSpc="1">
            <a:normAutofit fontScale="7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rPr>
              <a:t>解决方法及总结</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14" name="TextBox 20"/>
          <p:cNvSpPr txBox="1"/>
          <p:nvPr/>
        </p:nvSpPr>
        <p:spPr bwMode="auto">
          <a:xfrm>
            <a:off x="3098708" y="2575955"/>
            <a:ext cx="2520280"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endParaRPr lang="zh-CN" altLang="en-US" sz="1335" dirty="0">
              <a:latin typeface="幼圆" panose="02010509060101010101" pitchFamily="49" charset="-122"/>
              <a:ea typeface="幼圆" panose="02010509060101010101" pitchFamily="49" charset="-122"/>
            </a:endParaRPr>
          </a:p>
          <a:p>
            <a:pPr algn="ctr">
              <a:lnSpc>
                <a:spcPct val="120000"/>
              </a:lnSpc>
              <a:defRPr/>
            </a:pPr>
            <a:r>
              <a:rPr lang="zh-CN" altLang="en-US" sz="1335" dirty="0">
                <a:latin typeface="幼圆" panose="02010509060101010101" pitchFamily="49" charset="-122"/>
                <a:ea typeface="幼圆" panose="02010509060101010101" pitchFamily="49" charset="-122"/>
              </a:rPr>
              <a:t>设定题目，分析题目</a:t>
            </a:r>
            <a:endParaRPr lang="zh-CN" altLang="en-US" sz="1335" dirty="0">
              <a:latin typeface="幼圆" panose="02010509060101010101" pitchFamily="49" charset="-122"/>
              <a:ea typeface="幼圆" panose="02010509060101010101" pitchFamily="49" charset="-122"/>
            </a:endParaRPr>
          </a:p>
          <a:p>
            <a:pPr algn="ctr">
              <a:lnSpc>
                <a:spcPct val="120000"/>
              </a:lnSpc>
              <a:defRPr/>
            </a:pPr>
            <a:endParaRPr lang="zh-CN" altLang="en-US" sz="1335" dirty="0">
              <a:latin typeface="幼圆" panose="02010509060101010101" pitchFamily="49" charset="-122"/>
              <a:ea typeface="幼圆" panose="02010509060101010101" pitchFamily="49" charset="-122"/>
            </a:endParaRPr>
          </a:p>
        </p:txBody>
      </p:sp>
      <p:sp>
        <p:nvSpPr>
          <p:cNvPr id="15" name="TextBox 21"/>
          <p:cNvSpPr txBox="1"/>
          <p:nvPr/>
        </p:nvSpPr>
        <p:spPr bwMode="auto">
          <a:xfrm>
            <a:off x="3098708" y="4142079"/>
            <a:ext cx="2520280"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335" dirty="0">
                <a:latin typeface="幼圆" panose="02010509060101010101" pitchFamily="49" charset="-122"/>
                <a:ea typeface="幼圆" panose="02010509060101010101" pitchFamily="49" charset="-122"/>
              </a:rPr>
              <a:t>实验步骤结果</a:t>
            </a:r>
            <a:endParaRPr lang="zh-CN" altLang="en-US" sz="1335" dirty="0">
              <a:latin typeface="幼圆" panose="02010509060101010101" pitchFamily="49" charset="-122"/>
              <a:ea typeface="幼圆" panose="02010509060101010101" pitchFamily="49" charset="-122"/>
            </a:endParaRPr>
          </a:p>
        </p:txBody>
      </p:sp>
      <p:sp>
        <p:nvSpPr>
          <p:cNvPr id="17" name="TextBox 23"/>
          <p:cNvSpPr txBox="1"/>
          <p:nvPr/>
        </p:nvSpPr>
        <p:spPr bwMode="auto">
          <a:xfrm>
            <a:off x="6710304" y="2581670"/>
            <a:ext cx="2518457"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335" dirty="0">
                <a:latin typeface="幼圆" panose="02010509060101010101" pitchFamily="49" charset="-122"/>
                <a:ea typeface="幼圆" panose="02010509060101010101" pitchFamily="49" charset="-122"/>
              </a:rPr>
              <a:t>观察环境，分析用途</a:t>
            </a:r>
            <a:endParaRPr lang="zh-CN" altLang="en-US" sz="1335" dirty="0">
              <a:latin typeface="幼圆" panose="02010509060101010101" pitchFamily="49" charset="-122"/>
              <a:ea typeface="幼圆" panose="02010509060101010101" pitchFamily="49" charset="-122"/>
            </a:endParaRPr>
          </a:p>
        </p:txBody>
      </p:sp>
      <p:sp>
        <p:nvSpPr>
          <p:cNvPr id="18" name="TextBox 24"/>
          <p:cNvSpPr txBox="1"/>
          <p:nvPr/>
        </p:nvSpPr>
        <p:spPr bwMode="auto">
          <a:xfrm>
            <a:off x="6710304" y="4142079"/>
            <a:ext cx="2518456"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335">
                <a:latin typeface="幼圆" panose="02010509060101010101" pitchFamily="49" charset="-122"/>
                <a:ea typeface="幼圆" panose="02010509060101010101" pitchFamily="49" charset="-122"/>
              </a:rPr>
              <a:t>实验</a:t>
            </a:r>
            <a:r>
              <a:rPr lang="zh-CN" altLang="en-US" sz="1335">
                <a:latin typeface="幼圆" panose="02010509060101010101" pitchFamily="49" charset="-122"/>
                <a:ea typeface="幼圆" panose="02010509060101010101" pitchFamily="49" charset="-122"/>
              </a:rPr>
              <a:t>方法和结果</a:t>
            </a:r>
            <a:endParaRPr lang="zh-CN" altLang="en-US" sz="1335">
              <a:latin typeface="幼圆" panose="02010509060101010101" pitchFamily="49" charset="-122"/>
              <a:ea typeface="幼圆" panose="02010509060101010101" pitchFamily="49" charset="-122"/>
            </a:endParaRPr>
          </a:p>
        </p:txBody>
      </p:sp>
      <p:sp>
        <p:nvSpPr>
          <p:cNvPr id="5" name="Rectangle 6"/>
          <p:cNvSpPr/>
          <p:nvPr/>
        </p:nvSpPr>
        <p:spPr>
          <a:xfrm>
            <a:off x="970466" y="1411982"/>
            <a:ext cx="1594929" cy="369332"/>
          </a:xfrm>
          <a:prstGeom prst="rect">
            <a:avLst/>
          </a:prstGeom>
        </p:spPr>
        <p:txBody>
          <a:bodyPr wrap="none">
            <a:normAutofit fontScale="92500" lnSpcReduction="20000"/>
          </a:bodyPr>
          <a:lstStyle/>
          <a:p>
            <a:pPr algn="dist"/>
            <a:r>
              <a:rPr lang="en-US" altLang="zh-CN" sz="2400" b="1" spc="400" dirty="0">
                <a:solidFill>
                  <a:srgbClr val="1C1C73"/>
                </a:solidFill>
                <a:latin typeface="幼圆" panose="02010509060101010101" pitchFamily="49" charset="-122"/>
                <a:ea typeface="幼圆" panose="02010509060101010101" pitchFamily="49" charset="-122"/>
              </a:rPr>
              <a:t>CONTENT</a:t>
            </a:r>
            <a:endParaRPr lang="en-US" altLang="zh-CN" sz="2400" b="1" spc="400" dirty="0">
              <a:solidFill>
                <a:srgbClr val="1C1C73"/>
              </a:solidFill>
              <a:latin typeface="幼圆" panose="02010509060101010101" pitchFamily="49" charset="-122"/>
              <a:ea typeface="幼圆" panose="02010509060101010101" pitchFamily="49" charset="-122"/>
            </a:endParaRPr>
          </a:p>
        </p:txBody>
      </p:sp>
      <p:cxnSp>
        <p:nvCxnSpPr>
          <p:cNvPr id="23" name="直接连接符 22"/>
          <p:cNvCxnSpPr/>
          <p:nvPr/>
        </p:nvCxnSpPr>
        <p:spPr>
          <a:xfrm>
            <a:off x="4792133" y="1049867"/>
            <a:ext cx="653626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328400" y="1066800"/>
            <a:ext cx="0" cy="473846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822621" y="5805264"/>
            <a:ext cx="105057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822620" y="3217334"/>
            <a:ext cx="0" cy="25879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900" decel="100000" fill="hold"/>
                                        <p:tgtEl>
                                          <p:spTgt spid="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1" presetID="3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0"/>
                                        </p:tgtEl>
                                        <p:attrNameLst>
                                          <p:attrName>ppt_y</p:attrName>
                                        </p:attrNameLst>
                                      </p:cBhvr>
                                      <p:tavLst>
                                        <p:tav tm="0">
                                          <p:val>
                                            <p:strVal val="#ppt_y"/>
                                          </p:val>
                                        </p:tav>
                                        <p:tav tm="100000">
                                          <p:val>
                                            <p:strVal val="#ppt_y"/>
                                          </p:val>
                                        </p:tav>
                                      </p:tavLst>
                                    </p:anim>
                                    <p:anim calcmode="lin" valueType="num">
                                      <p:cBhvr>
                                        <p:cTn id="2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0"/>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anim calcmode="lin" valueType="num">
                                      <p:cBhvr>
                                        <p:cTn id="2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
                                        </p:tgtEl>
                                      </p:cBhvr>
                                    </p:animEffect>
                                  </p:childTnLst>
                                </p:cTn>
                              </p:par>
                            </p:childTnLst>
                          </p:cTn>
                        </p:par>
                        <p:par>
                          <p:cTn id="32" fill="hold">
                            <p:stCondLst>
                              <p:cond delay="800"/>
                            </p:stCondLst>
                            <p:childTnLst>
                              <p:par>
                                <p:cTn id="33" presetID="2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250"/>
                                        <p:tgtEl>
                                          <p:spTgt spid="23"/>
                                        </p:tgtEl>
                                      </p:cBhvr>
                                    </p:animEffect>
                                  </p:childTnLst>
                                </p:cTn>
                              </p:par>
                            </p:childTnLst>
                          </p:cTn>
                        </p:par>
                        <p:par>
                          <p:cTn id="36" fill="hold">
                            <p:stCondLst>
                              <p:cond delay="130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250"/>
                                        <p:tgtEl>
                                          <p:spTgt spid="25"/>
                                        </p:tgtEl>
                                      </p:cBhvr>
                                    </p:animEffect>
                                  </p:childTnLst>
                                </p:cTn>
                              </p:par>
                            </p:childTnLst>
                          </p:cTn>
                        </p:par>
                        <p:par>
                          <p:cTn id="40" fill="hold">
                            <p:stCondLst>
                              <p:cond delay="1800"/>
                            </p:stCondLst>
                            <p:childTnLst>
                              <p:par>
                                <p:cTn id="41" presetID="22" presetClass="entr" presetSubtype="2"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250"/>
                                        <p:tgtEl>
                                          <p:spTgt spid="27"/>
                                        </p:tgtEl>
                                      </p:cBhvr>
                                    </p:animEffect>
                                  </p:childTnLst>
                                </p:cTn>
                              </p:par>
                            </p:childTnLst>
                          </p:cTn>
                        </p:par>
                        <p:par>
                          <p:cTn id="44" fill="hold">
                            <p:stCondLst>
                              <p:cond delay="2300"/>
                            </p:stCondLst>
                            <p:childTnLst>
                              <p:par>
                                <p:cTn id="45" presetID="22" presetClass="entr" presetSubtype="4"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250"/>
                                        <p:tgtEl>
                                          <p:spTgt spid="29"/>
                                        </p:tgtEl>
                                      </p:cBhvr>
                                    </p:animEffect>
                                  </p:childTnLst>
                                </p:cTn>
                              </p:par>
                            </p:childTnLst>
                          </p:cTn>
                        </p:par>
                        <p:par>
                          <p:cTn id="48" fill="hold">
                            <p:stCondLst>
                              <p:cond delay="2800"/>
                            </p:stCondLst>
                            <p:childTnLst>
                              <p:par>
                                <p:cTn id="49" presetID="49" presetClass="entr" presetSubtype="0" decel="10000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 calcmode="lin" valueType="num">
                                      <p:cBhvr>
                                        <p:cTn id="53" dur="500" fill="hold"/>
                                        <p:tgtEl>
                                          <p:spTgt spid="7"/>
                                        </p:tgtEl>
                                        <p:attrNameLst>
                                          <p:attrName>style.rotation</p:attrName>
                                        </p:attrNameLst>
                                      </p:cBhvr>
                                      <p:tavLst>
                                        <p:tav tm="0">
                                          <p:val>
                                            <p:fltVal val="360"/>
                                          </p:val>
                                        </p:tav>
                                        <p:tav tm="100000">
                                          <p:val>
                                            <p:fltVal val="0"/>
                                          </p:val>
                                        </p:tav>
                                      </p:tavLst>
                                    </p:anim>
                                    <p:animEffect transition="in" filter="fade">
                                      <p:cBhvr>
                                        <p:cTn id="54" dur="500"/>
                                        <p:tgtEl>
                                          <p:spTgt spid="7"/>
                                        </p:tgtEl>
                                      </p:cBhvr>
                                    </p:animEffect>
                                  </p:childTnLst>
                                </p:cTn>
                              </p:par>
                            </p:childTnLst>
                          </p:cTn>
                        </p:par>
                        <p:par>
                          <p:cTn id="55" fill="hold">
                            <p:stCondLst>
                              <p:cond delay="3300"/>
                            </p:stCondLst>
                            <p:childTnLst>
                              <p:par>
                                <p:cTn id="56" presetID="22" presetClass="entr" presetSubtype="2"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right)">
                                      <p:cBhvr>
                                        <p:cTn id="58" dur="500"/>
                                        <p:tgtEl>
                                          <p:spTgt spid="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right)">
                                      <p:cBhvr>
                                        <p:cTn id="64" dur="500"/>
                                        <p:tgtEl>
                                          <p:spTgt spid="1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par>
                          <p:cTn id="68" fill="hold">
                            <p:stCondLst>
                              <p:cond delay="3800"/>
                            </p:stCondLst>
                            <p:childTnLst>
                              <p:par>
                                <p:cTn id="69" presetID="47" presetClass="entr" presetSubtype="0"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anim calcmode="lin" valueType="num">
                                      <p:cBhvr>
                                        <p:cTn id="72" dur="500" fill="hold"/>
                                        <p:tgtEl>
                                          <p:spTgt spid="14"/>
                                        </p:tgtEl>
                                        <p:attrNameLst>
                                          <p:attrName>ppt_x</p:attrName>
                                        </p:attrNameLst>
                                      </p:cBhvr>
                                      <p:tavLst>
                                        <p:tav tm="0">
                                          <p:val>
                                            <p:strVal val="#ppt_x"/>
                                          </p:val>
                                        </p:tav>
                                        <p:tav tm="100000">
                                          <p:val>
                                            <p:strVal val="#ppt_x"/>
                                          </p:val>
                                        </p:tav>
                                      </p:tavLst>
                                    </p:anim>
                                    <p:anim calcmode="lin" valueType="num">
                                      <p:cBhvr>
                                        <p:cTn id="73" dur="500" fill="hold"/>
                                        <p:tgtEl>
                                          <p:spTgt spid="14"/>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anim calcmode="lin" valueType="num">
                                      <p:cBhvr>
                                        <p:cTn id="77" dur="500" fill="hold"/>
                                        <p:tgtEl>
                                          <p:spTgt spid="17"/>
                                        </p:tgtEl>
                                        <p:attrNameLst>
                                          <p:attrName>ppt_x</p:attrName>
                                        </p:attrNameLst>
                                      </p:cBhvr>
                                      <p:tavLst>
                                        <p:tav tm="0">
                                          <p:val>
                                            <p:strVal val="#ppt_x"/>
                                          </p:val>
                                        </p:tav>
                                        <p:tav tm="100000">
                                          <p:val>
                                            <p:strVal val="#ppt_x"/>
                                          </p:val>
                                        </p:tav>
                                      </p:tavLst>
                                    </p:anim>
                                    <p:anim calcmode="lin" valueType="num">
                                      <p:cBhvr>
                                        <p:cTn id="78" dur="500" fill="hold"/>
                                        <p:tgtEl>
                                          <p:spTgt spid="17"/>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anim calcmode="lin" valueType="num">
                                      <p:cBhvr>
                                        <p:cTn id="82" dur="500" fill="hold"/>
                                        <p:tgtEl>
                                          <p:spTgt spid="18"/>
                                        </p:tgtEl>
                                        <p:attrNameLst>
                                          <p:attrName>ppt_x</p:attrName>
                                        </p:attrNameLst>
                                      </p:cBhvr>
                                      <p:tavLst>
                                        <p:tav tm="0">
                                          <p:val>
                                            <p:strVal val="#ppt_x"/>
                                          </p:val>
                                        </p:tav>
                                        <p:tav tm="100000">
                                          <p:val>
                                            <p:strVal val="#ppt_x"/>
                                          </p:val>
                                        </p:tav>
                                      </p:tavLst>
                                    </p:anim>
                                    <p:anim calcmode="lin" valueType="num">
                                      <p:cBhvr>
                                        <p:cTn id="83" dur="500" fill="hold"/>
                                        <p:tgtEl>
                                          <p:spTgt spid="18"/>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anim calcmode="lin" valueType="num">
                                      <p:cBhvr>
                                        <p:cTn id="87" dur="500" fill="hold"/>
                                        <p:tgtEl>
                                          <p:spTgt spid="15"/>
                                        </p:tgtEl>
                                        <p:attrNameLst>
                                          <p:attrName>ppt_x</p:attrName>
                                        </p:attrNameLst>
                                      </p:cBhvr>
                                      <p:tavLst>
                                        <p:tav tm="0">
                                          <p:val>
                                            <p:strVal val="#ppt_x"/>
                                          </p:val>
                                        </p:tav>
                                        <p:tav tm="100000">
                                          <p:val>
                                            <p:strVal val="#ppt_x"/>
                                          </p:val>
                                        </p:tav>
                                      </p:tavLst>
                                    </p:anim>
                                    <p:anim calcmode="lin" valueType="num">
                                      <p:cBhvr>
                                        <p:cTn id="88"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1" grpId="1" animBg="1"/>
      <p:bldP spid="8" grpId="0" animBg="1"/>
      <p:bldP spid="9" grpId="0" animBg="1"/>
      <p:bldP spid="10" grpId="0" animBg="1"/>
      <p:bldP spid="11" grpId="0" animBg="1"/>
      <p:bldP spid="14" grpId="0"/>
      <p:bldP spid="15" grpId="0"/>
      <p:bldP spid="17" grpId="0"/>
      <p:bldP spid="18"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ln>
        </p:spPr>
        <p:txBody>
          <a:bodyPr wrap="square">
            <a:spAutoFit/>
          </a:bodyPr>
          <a:lstStyle/>
          <a:p>
            <a:pPr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选题背景及内容</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p:cNvGrpSpPr/>
          <p:nvPr/>
        </p:nvGrpSpPr>
        <p:grpSpPr>
          <a:xfrm>
            <a:off x="5370531" y="221942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287336" y="546925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壹</a:t>
              </a:r>
              <a:endParaRPr lang="zh-CN" altLang="en-US" sz="4800" b="1" dirty="0">
                <a:latin typeface="幼圆" panose="02010509060101010101" pitchFamily="49" charset="-122"/>
                <a:ea typeface="幼圆" panose="02010509060101010101" pitchFamily="49" charset="-122"/>
              </a:endParaRPr>
            </a:p>
          </p:txBody>
        </p:sp>
      </p:grpSp>
      <p:sp>
        <p:nvSpPr>
          <p:cNvPr id="36" name="文本框 13"/>
          <p:cNvSpPr txBox="1">
            <a:spLocks noChangeArrowheads="1"/>
          </p:cNvSpPr>
          <p:nvPr/>
        </p:nvSpPr>
        <p:spPr bwMode="auto">
          <a:xfrm flipH="1">
            <a:off x="5776931" y="2733595"/>
            <a:ext cx="5585336" cy="3192780"/>
          </a:xfrm>
          <a:prstGeom prst="rect">
            <a:avLst/>
          </a:prstGeom>
          <a:noFill/>
          <a:ln w="9525">
            <a:noFill/>
            <a:miter lim="800000"/>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题目：汽车交易市场</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背景：随着科学技术的不断提高，计算机和汽车已进入人类社会的各个领域并发挥着越来越重要的作用，人们的生活节奏日益加快，计算机，汽车已成为生活中的一部分，汽车交易网站由然而生。</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4053715" y="1708736"/>
            <a:ext cx="3975204" cy="3877776"/>
            <a:chOff x="8106167" y="3417472"/>
            <a:chExt cx="7952861" cy="7755553"/>
          </a:xfrm>
        </p:grpSpPr>
        <p:sp>
          <p:nvSpPr>
            <p:cNvPr id="3" name="Shape 405"/>
            <p:cNvSpPr/>
            <p:nvPr/>
          </p:nvSpPr>
          <p:spPr>
            <a:xfrm>
              <a:off x="8478901" y="3439397"/>
              <a:ext cx="3617487" cy="3234387"/>
            </a:xfrm>
            <a:custGeom>
              <a:avLst/>
              <a:gdLst/>
              <a:ahLst/>
              <a:cxnLst>
                <a:cxn ang="0">
                  <a:pos x="wd2" y="hd2"/>
                </a:cxn>
                <a:cxn ang="5400000">
                  <a:pos x="wd2" y="hd2"/>
                </a:cxn>
                <a:cxn ang="10800000">
                  <a:pos x="wd2" y="hd2"/>
                </a:cxn>
                <a:cxn ang="16200000">
                  <a:pos x="wd2" y="hd2"/>
                </a:cxn>
              </a:cxnLst>
              <a:rect l="0" t="0" r="r" b="b"/>
              <a:pathLst>
                <a:path w="21006" h="20951" extrusionOk="0">
                  <a:moveTo>
                    <a:pt x="28" y="15669"/>
                  </a:moveTo>
                  <a:cubicBezTo>
                    <a:pt x="-241" y="18269"/>
                    <a:pt x="1430" y="20620"/>
                    <a:pt x="3761" y="20920"/>
                  </a:cubicBezTo>
                  <a:cubicBezTo>
                    <a:pt x="5982" y="21206"/>
                    <a:pt x="7998" y="19526"/>
                    <a:pt x="8417" y="17118"/>
                  </a:cubicBezTo>
                  <a:lnTo>
                    <a:pt x="8417" y="17119"/>
                  </a:lnTo>
                  <a:cubicBezTo>
                    <a:pt x="8879" y="14483"/>
                    <a:pt x="10094" y="13046"/>
                    <a:pt x="13567" y="13801"/>
                  </a:cubicBezTo>
                  <a:lnTo>
                    <a:pt x="13566" y="13799"/>
                  </a:lnTo>
                  <a:cubicBezTo>
                    <a:pt x="13724" y="13833"/>
                    <a:pt x="13883" y="13863"/>
                    <a:pt x="14046" y="13884"/>
                  </a:cubicBezTo>
                  <a:cubicBezTo>
                    <a:pt x="17471" y="14325"/>
                    <a:pt x="20568" y="11585"/>
                    <a:pt x="20964" y="7764"/>
                  </a:cubicBezTo>
                  <a:cubicBezTo>
                    <a:pt x="21359" y="3943"/>
                    <a:pt x="18903" y="488"/>
                    <a:pt x="15478" y="47"/>
                  </a:cubicBezTo>
                  <a:cubicBezTo>
                    <a:pt x="12052" y="-394"/>
                    <a:pt x="8955" y="2346"/>
                    <a:pt x="8560" y="6167"/>
                  </a:cubicBezTo>
                  <a:cubicBezTo>
                    <a:pt x="8542" y="6335"/>
                    <a:pt x="8532" y="6502"/>
                    <a:pt x="8526" y="6668"/>
                  </a:cubicBezTo>
                  <a:lnTo>
                    <a:pt x="8524" y="6666"/>
                  </a:lnTo>
                  <a:cubicBezTo>
                    <a:pt x="8372" y="10610"/>
                    <a:pt x="6836" y="11593"/>
                    <a:pt x="4431" y="11478"/>
                  </a:cubicBezTo>
                  <a:lnTo>
                    <a:pt x="4431" y="11479"/>
                  </a:lnTo>
                  <a:cubicBezTo>
                    <a:pt x="2224" y="11371"/>
                    <a:pt x="285" y="13183"/>
                    <a:pt x="28" y="15669"/>
                  </a:cubicBezTo>
                  <a:close/>
                </a:path>
              </a:pathLst>
            </a:custGeom>
            <a:solidFill>
              <a:schemeClr val="accent4"/>
            </a:solidFill>
            <a:ln w="12700">
              <a:miter lim="400000"/>
            </a:ln>
          </p:spPr>
          <p:txBody>
            <a:bodyPr lIns="50784" tIns="50784" rIns="50784" bIns="50784"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4" name="Shape 406"/>
            <p:cNvSpPr/>
            <p:nvPr/>
          </p:nvSpPr>
          <p:spPr>
            <a:xfrm>
              <a:off x="10342569" y="3417472"/>
              <a:ext cx="4112389" cy="2150323"/>
            </a:xfrm>
            <a:custGeom>
              <a:avLst/>
              <a:gdLst/>
              <a:ahLst/>
              <a:cxnLst>
                <a:cxn ang="0">
                  <a:pos x="wd2" y="hd2"/>
                </a:cxn>
                <a:cxn ang="5400000">
                  <a:pos x="wd2" y="hd2"/>
                </a:cxn>
                <a:cxn ang="10800000">
                  <a:pos x="wd2" y="hd2"/>
                </a:cxn>
                <a:cxn ang="16200000">
                  <a:pos x="wd2" y="hd2"/>
                </a:cxn>
              </a:cxnLst>
              <a:rect l="0" t="0" r="r" b="b"/>
              <a:pathLst>
                <a:path w="20705" h="19665" extrusionOk="0">
                  <a:moveTo>
                    <a:pt x="1073" y="5102"/>
                  </a:moveTo>
                  <a:cubicBezTo>
                    <a:pt x="-362" y="7721"/>
                    <a:pt x="-357" y="11957"/>
                    <a:pt x="1085" y="14564"/>
                  </a:cubicBezTo>
                  <a:cubicBezTo>
                    <a:pt x="2459" y="17048"/>
                    <a:pt x="4640" y="17154"/>
                    <a:pt x="6085" y="14893"/>
                  </a:cubicBezTo>
                  <a:lnTo>
                    <a:pt x="6084" y="14895"/>
                  </a:lnTo>
                  <a:cubicBezTo>
                    <a:pt x="7668" y="12423"/>
                    <a:pt x="9187" y="12017"/>
                    <a:pt x="11187" y="16243"/>
                  </a:cubicBezTo>
                  <a:lnTo>
                    <a:pt x="11188" y="16239"/>
                  </a:lnTo>
                  <a:cubicBezTo>
                    <a:pt x="11279" y="16431"/>
                    <a:pt x="11373" y="16620"/>
                    <a:pt x="11473" y="16801"/>
                  </a:cubicBezTo>
                  <a:cubicBezTo>
                    <a:pt x="13592" y="20633"/>
                    <a:pt x="17020" y="20618"/>
                    <a:pt x="19129" y="16769"/>
                  </a:cubicBezTo>
                  <a:cubicBezTo>
                    <a:pt x="21238" y="12920"/>
                    <a:pt x="21230" y="6695"/>
                    <a:pt x="19111" y="2864"/>
                  </a:cubicBezTo>
                  <a:cubicBezTo>
                    <a:pt x="16992" y="-967"/>
                    <a:pt x="13565" y="-953"/>
                    <a:pt x="11456" y="2896"/>
                  </a:cubicBezTo>
                  <a:cubicBezTo>
                    <a:pt x="11363" y="3066"/>
                    <a:pt x="11275" y="3241"/>
                    <a:pt x="11191" y="3419"/>
                  </a:cubicBezTo>
                  <a:lnTo>
                    <a:pt x="11191" y="3415"/>
                  </a:lnTo>
                  <a:cubicBezTo>
                    <a:pt x="9188" y="7638"/>
                    <a:pt x="7669" y="7229"/>
                    <a:pt x="6088" y="4754"/>
                  </a:cubicBezTo>
                  <a:lnTo>
                    <a:pt x="6088" y="4756"/>
                  </a:lnTo>
                  <a:cubicBezTo>
                    <a:pt x="4638" y="2482"/>
                    <a:pt x="2445" y="2598"/>
                    <a:pt x="1073" y="5102"/>
                  </a:cubicBezTo>
                  <a:close/>
                </a:path>
              </a:pathLst>
            </a:custGeom>
            <a:solidFill>
              <a:schemeClr val="accent3"/>
            </a:solidFill>
            <a:ln w="12700">
              <a:miter lim="400000"/>
            </a:ln>
          </p:spPr>
          <p:txBody>
            <a:bodyPr lIns="50784" tIns="50784" rIns="50784" bIns="50784"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5" name="Shape 407"/>
            <p:cNvSpPr/>
            <p:nvPr/>
          </p:nvSpPr>
          <p:spPr>
            <a:xfrm>
              <a:off x="12622820" y="3790205"/>
              <a:ext cx="3436208" cy="3437878"/>
            </a:xfrm>
            <a:custGeom>
              <a:avLst/>
              <a:gdLst/>
              <a:ahLst/>
              <a:cxnLst>
                <a:cxn ang="0">
                  <a:pos x="wd2" y="hd2"/>
                </a:cxn>
                <a:cxn ang="5400000">
                  <a:pos x="wd2" y="hd2"/>
                </a:cxn>
                <a:cxn ang="10800000">
                  <a:pos x="wd2" y="hd2"/>
                </a:cxn>
                <a:cxn ang="16200000">
                  <a:pos x="wd2" y="hd2"/>
                </a:cxn>
              </a:cxnLst>
              <a:rect l="0" t="0" r="r" b="b"/>
              <a:pathLst>
                <a:path w="21586" h="21586" extrusionOk="0">
                  <a:moveTo>
                    <a:pt x="4585" y="1"/>
                  </a:moveTo>
                  <a:cubicBezTo>
                    <a:pt x="2047" y="6"/>
                    <a:pt x="-6" y="2068"/>
                    <a:pt x="0" y="4605"/>
                  </a:cubicBezTo>
                  <a:cubicBezTo>
                    <a:pt x="5" y="7022"/>
                    <a:pt x="1878" y="8997"/>
                    <a:pt x="4251" y="9173"/>
                  </a:cubicBezTo>
                  <a:lnTo>
                    <a:pt x="4249" y="9174"/>
                  </a:lnTo>
                  <a:cubicBezTo>
                    <a:pt x="6847" y="9370"/>
                    <a:pt x="8385" y="10512"/>
                    <a:pt x="8097" y="14328"/>
                  </a:cubicBezTo>
                  <a:lnTo>
                    <a:pt x="8099" y="14326"/>
                  </a:lnTo>
                  <a:cubicBezTo>
                    <a:pt x="8086" y="14500"/>
                    <a:pt x="8077" y="14674"/>
                    <a:pt x="8078" y="14851"/>
                  </a:cubicBezTo>
                  <a:cubicBezTo>
                    <a:pt x="8086" y="18580"/>
                    <a:pt x="11117" y="21595"/>
                    <a:pt x="14847" y="21586"/>
                  </a:cubicBezTo>
                  <a:cubicBezTo>
                    <a:pt x="18577" y="21578"/>
                    <a:pt x="21594" y="18549"/>
                    <a:pt x="21585" y="14820"/>
                  </a:cubicBezTo>
                  <a:cubicBezTo>
                    <a:pt x="21577" y="11092"/>
                    <a:pt x="18546" y="8076"/>
                    <a:pt x="14816" y="8085"/>
                  </a:cubicBezTo>
                  <a:cubicBezTo>
                    <a:pt x="14651" y="8085"/>
                    <a:pt x="14490" y="8094"/>
                    <a:pt x="14328" y="8106"/>
                  </a:cubicBezTo>
                  <a:lnTo>
                    <a:pt x="14330" y="8104"/>
                  </a:lnTo>
                  <a:cubicBezTo>
                    <a:pt x="10512" y="8387"/>
                    <a:pt x="9371" y="6849"/>
                    <a:pt x="9178" y="4253"/>
                  </a:cubicBezTo>
                  <a:lnTo>
                    <a:pt x="9177" y="4254"/>
                  </a:lnTo>
                  <a:cubicBezTo>
                    <a:pt x="9002" y="1872"/>
                    <a:pt x="7012" y="-5"/>
                    <a:pt x="4585" y="1"/>
                  </a:cubicBezTo>
                  <a:close/>
                </a:path>
              </a:pathLst>
            </a:custGeom>
            <a:solidFill>
              <a:schemeClr val="accent2"/>
            </a:solidFill>
            <a:ln w="12700">
              <a:miter lim="400000"/>
            </a:ln>
          </p:spPr>
          <p:txBody>
            <a:bodyPr lIns="50784" tIns="50784" rIns="50784" bIns="50784"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6" name="Shape 408"/>
            <p:cNvSpPr/>
            <p:nvPr/>
          </p:nvSpPr>
          <p:spPr>
            <a:xfrm>
              <a:off x="13872576" y="5434618"/>
              <a:ext cx="2150323" cy="4112378"/>
            </a:xfrm>
            <a:custGeom>
              <a:avLst/>
              <a:gdLst/>
              <a:ahLst/>
              <a:cxnLst>
                <a:cxn ang="0">
                  <a:pos x="wd2" y="hd2"/>
                </a:cxn>
                <a:cxn ang="5400000">
                  <a:pos x="wd2" y="hd2"/>
                </a:cxn>
                <a:cxn ang="10800000">
                  <a:pos x="wd2" y="hd2"/>
                </a:cxn>
                <a:cxn ang="16200000">
                  <a:pos x="wd2" y="hd2"/>
                </a:cxn>
              </a:cxnLst>
              <a:rect l="0" t="0" r="r" b="b"/>
              <a:pathLst>
                <a:path w="19665" h="20705" extrusionOk="0">
                  <a:moveTo>
                    <a:pt x="14563" y="1073"/>
                  </a:moveTo>
                  <a:cubicBezTo>
                    <a:pt x="11944" y="-362"/>
                    <a:pt x="7708" y="-357"/>
                    <a:pt x="5101" y="1085"/>
                  </a:cubicBezTo>
                  <a:cubicBezTo>
                    <a:pt x="2617" y="2459"/>
                    <a:pt x="2511" y="4640"/>
                    <a:pt x="4772" y="6085"/>
                  </a:cubicBezTo>
                  <a:lnTo>
                    <a:pt x="4770" y="6084"/>
                  </a:lnTo>
                  <a:cubicBezTo>
                    <a:pt x="7242" y="7668"/>
                    <a:pt x="7648" y="9187"/>
                    <a:pt x="3422" y="11187"/>
                  </a:cubicBezTo>
                  <a:lnTo>
                    <a:pt x="3426" y="11187"/>
                  </a:lnTo>
                  <a:cubicBezTo>
                    <a:pt x="3234" y="11279"/>
                    <a:pt x="3045" y="11373"/>
                    <a:pt x="2864" y="11473"/>
                  </a:cubicBezTo>
                  <a:cubicBezTo>
                    <a:pt x="-968" y="13592"/>
                    <a:pt x="-953" y="17020"/>
                    <a:pt x="2896" y="19129"/>
                  </a:cubicBezTo>
                  <a:cubicBezTo>
                    <a:pt x="6745" y="21238"/>
                    <a:pt x="12970" y="21230"/>
                    <a:pt x="16801" y="19111"/>
                  </a:cubicBezTo>
                  <a:cubicBezTo>
                    <a:pt x="20632" y="16992"/>
                    <a:pt x="20618" y="13565"/>
                    <a:pt x="16769" y="11456"/>
                  </a:cubicBezTo>
                  <a:cubicBezTo>
                    <a:pt x="16599" y="11363"/>
                    <a:pt x="16424" y="11275"/>
                    <a:pt x="16246" y="11191"/>
                  </a:cubicBezTo>
                  <a:lnTo>
                    <a:pt x="16250" y="11191"/>
                  </a:lnTo>
                  <a:cubicBezTo>
                    <a:pt x="12027" y="9188"/>
                    <a:pt x="12436" y="7669"/>
                    <a:pt x="14911" y="6088"/>
                  </a:cubicBezTo>
                  <a:lnTo>
                    <a:pt x="14909" y="6088"/>
                  </a:lnTo>
                  <a:cubicBezTo>
                    <a:pt x="17183" y="4638"/>
                    <a:pt x="17067" y="2445"/>
                    <a:pt x="14563" y="1073"/>
                  </a:cubicBezTo>
                  <a:close/>
                </a:path>
              </a:pathLst>
            </a:custGeom>
            <a:solidFill>
              <a:schemeClr val="accent1"/>
            </a:solidFill>
            <a:ln w="12700">
              <a:miter lim="400000"/>
            </a:ln>
          </p:spPr>
          <p:txBody>
            <a:bodyPr lIns="50784" tIns="50784" rIns="50784" bIns="50784"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7" name="Shape 409"/>
            <p:cNvSpPr/>
            <p:nvPr/>
          </p:nvSpPr>
          <p:spPr>
            <a:xfrm>
              <a:off x="12228162" y="7736796"/>
              <a:ext cx="3437899" cy="3436229"/>
            </a:xfrm>
            <a:custGeom>
              <a:avLst/>
              <a:gdLst/>
              <a:ahLst/>
              <a:cxnLst>
                <a:cxn ang="0">
                  <a:pos x="wd2" y="hd2"/>
                </a:cxn>
                <a:cxn ang="5400000">
                  <a:pos x="wd2" y="hd2"/>
                </a:cxn>
                <a:cxn ang="10800000">
                  <a:pos x="wd2" y="hd2"/>
                </a:cxn>
                <a:cxn ang="16200000">
                  <a:pos x="wd2" y="hd2"/>
                </a:cxn>
              </a:cxnLst>
              <a:rect l="0" t="0" r="r" b="b"/>
              <a:pathLst>
                <a:path w="21586" h="21586" extrusionOk="0">
                  <a:moveTo>
                    <a:pt x="21586" y="4584"/>
                  </a:moveTo>
                  <a:cubicBezTo>
                    <a:pt x="21581" y="2047"/>
                    <a:pt x="19519" y="-6"/>
                    <a:pt x="16982" y="0"/>
                  </a:cubicBezTo>
                  <a:cubicBezTo>
                    <a:pt x="14565" y="5"/>
                    <a:pt x="12590" y="1878"/>
                    <a:pt x="12414" y="4251"/>
                  </a:cubicBezTo>
                  <a:lnTo>
                    <a:pt x="12413" y="4249"/>
                  </a:lnTo>
                  <a:cubicBezTo>
                    <a:pt x="12217" y="6847"/>
                    <a:pt x="11075" y="8385"/>
                    <a:pt x="7259" y="8097"/>
                  </a:cubicBezTo>
                  <a:lnTo>
                    <a:pt x="7261" y="8099"/>
                  </a:lnTo>
                  <a:cubicBezTo>
                    <a:pt x="7087" y="8086"/>
                    <a:pt x="6912" y="8077"/>
                    <a:pt x="6736" y="8078"/>
                  </a:cubicBezTo>
                  <a:cubicBezTo>
                    <a:pt x="3007" y="8086"/>
                    <a:pt x="-8" y="11117"/>
                    <a:pt x="0" y="14847"/>
                  </a:cubicBezTo>
                  <a:cubicBezTo>
                    <a:pt x="9" y="18577"/>
                    <a:pt x="3038" y="21594"/>
                    <a:pt x="6767" y="21585"/>
                  </a:cubicBezTo>
                  <a:cubicBezTo>
                    <a:pt x="10495" y="21577"/>
                    <a:pt x="13510" y="18546"/>
                    <a:pt x="13502" y="14816"/>
                  </a:cubicBezTo>
                  <a:cubicBezTo>
                    <a:pt x="13502" y="14651"/>
                    <a:pt x="13493" y="14490"/>
                    <a:pt x="13482" y="14328"/>
                  </a:cubicBezTo>
                  <a:lnTo>
                    <a:pt x="13483" y="14330"/>
                  </a:lnTo>
                  <a:cubicBezTo>
                    <a:pt x="13199" y="10512"/>
                    <a:pt x="14738" y="9371"/>
                    <a:pt x="17334" y="9178"/>
                  </a:cubicBezTo>
                  <a:lnTo>
                    <a:pt x="17333" y="9177"/>
                  </a:lnTo>
                  <a:cubicBezTo>
                    <a:pt x="19715" y="9002"/>
                    <a:pt x="21592" y="7012"/>
                    <a:pt x="21586" y="4584"/>
                  </a:cubicBezTo>
                  <a:close/>
                </a:path>
              </a:pathLst>
            </a:custGeom>
            <a:solidFill>
              <a:schemeClr val="accent4"/>
            </a:solidFill>
            <a:ln w="12700">
              <a:miter lim="400000"/>
            </a:ln>
          </p:spPr>
          <p:txBody>
            <a:bodyPr lIns="50784" tIns="50784" rIns="50784" bIns="50784"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8" name="Shape 410"/>
            <p:cNvSpPr/>
            <p:nvPr/>
          </p:nvSpPr>
          <p:spPr>
            <a:xfrm>
              <a:off x="9882134" y="9008475"/>
              <a:ext cx="4112389" cy="2150332"/>
            </a:xfrm>
            <a:custGeom>
              <a:avLst/>
              <a:gdLst/>
              <a:ahLst/>
              <a:cxnLst>
                <a:cxn ang="0">
                  <a:pos x="wd2" y="hd2"/>
                </a:cxn>
                <a:cxn ang="5400000">
                  <a:pos x="wd2" y="hd2"/>
                </a:cxn>
                <a:cxn ang="10800000">
                  <a:pos x="wd2" y="hd2"/>
                </a:cxn>
                <a:cxn ang="16200000">
                  <a:pos x="wd2" y="hd2"/>
                </a:cxn>
              </a:cxnLst>
              <a:rect l="0" t="0" r="r" b="b"/>
              <a:pathLst>
                <a:path w="20705" h="19665" extrusionOk="0">
                  <a:moveTo>
                    <a:pt x="19633" y="14563"/>
                  </a:moveTo>
                  <a:cubicBezTo>
                    <a:pt x="21068" y="11944"/>
                    <a:pt x="21063" y="7708"/>
                    <a:pt x="19621" y="5101"/>
                  </a:cubicBezTo>
                  <a:cubicBezTo>
                    <a:pt x="18247" y="2617"/>
                    <a:pt x="16066" y="2511"/>
                    <a:pt x="14621" y="4772"/>
                  </a:cubicBezTo>
                  <a:lnTo>
                    <a:pt x="14622" y="4770"/>
                  </a:lnTo>
                  <a:cubicBezTo>
                    <a:pt x="13038" y="7242"/>
                    <a:pt x="11519" y="7648"/>
                    <a:pt x="9519" y="3422"/>
                  </a:cubicBezTo>
                  <a:lnTo>
                    <a:pt x="9518" y="3426"/>
                  </a:lnTo>
                  <a:cubicBezTo>
                    <a:pt x="9427" y="3234"/>
                    <a:pt x="9333" y="3045"/>
                    <a:pt x="9233" y="2863"/>
                  </a:cubicBezTo>
                  <a:cubicBezTo>
                    <a:pt x="7114" y="-968"/>
                    <a:pt x="3686" y="-953"/>
                    <a:pt x="1577" y="2896"/>
                  </a:cubicBezTo>
                  <a:cubicBezTo>
                    <a:pt x="-532" y="6745"/>
                    <a:pt x="-524" y="12970"/>
                    <a:pt x="1595" y="16801"/>
                  </a:cubicBezTo>
                  <a:cubicBezTo>
                    <a:pt x="3714" y="20632"/>
                    <a:pt x="7141" y="20617"/>
                    <a:pt x="9250" y="16769"/>
                  </a:cubicBezTo>
                  <a:cubicBezTo>
                    <a:pt x="9343" y="16599"/>
                    <a:pt x="9431" y="16424"/>
                    <a:pt x="9515" y="16246"/>
                  </a:cubicBezTo>
                  <a:lnTo>
                    <a:pt x="9515" y="16250"/>
                  </a:lnTo>
                  <a:cubicBezTo>
                    <a:pt x="11518" y="12027"/>
                    <a:pt x="13037" y="12436"/>
                    <a:pt x="14618" y="14911"/>
                  </a:cubicBezTo>
                  <a:lnTo>
                    <a:pt x="14618" y="14909"/>
                  </a:lnTo>
                  <a:cubicBezTo>
                    <a:pt x="16068" y="17183"/>
                    <a:pt x="18261" y="17067"/>
                    <a:pt x="19633" y="14563"/>
                  </a:cubicBezTo>
                  <a:close/>
                </a:path>
              </a:pathLst>
            </a:custGeom>
            <a:solidFill>
              <a:schemeClr val="accent3"/>
            </a:solidFill>
            <a:ln w="12700">
              <a:miter lim="400000"/>
            </a:ln>
          </p:spPr>
          <p:txBody>
            <a:bodyPr lIns="50784" tIns="50784" rIns="50784" bIns="50784"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9" name="Shape 411"/>
            <p:cNvSpPr/>
            <p:nvPr/>
          </p:nvSpPr>
          <p:spPr>
            <a:xfrm>
              <a:off x="8259646" y="7298286"/>
              <a:ext cx="3436208" cy="3437898"/>
            </a:xfrm>
            <a:custGeom>
              <a:avLst/>
              <a:gdLst/>
              <a:ahLst/>
              <a:cxnLst>
                <a:cxn ang="0">
                  <a:pos x="wd2" y="hd2"/>
                </a:cxn>
                <a:cxn ang="5400000">
                  <a:pos x="wd2" y="hd2"/>
                </a:cxn>
                <a:cxn ang="10800000">
                  <a:pos x="wd2" y="hd2"/>
                </a:cxn>
                <a:cxn ang="16200000">
                  <a:pos x="wd2" y="hd2"/>
                </a:cxn>
              </a:cxnLst>
              <a:rect l="0" t="0" r="r" b="b"/>
              <a:pathLst>
                <a:path w="21586" h="21586" extrusionOk="0">
                  <a:moveTo>
                    <a:pt x="17001" y="21585"/>
                  </a:moveTo>
                  <a:cubicBezTo>
                    <a:pt x="19538" y="21579"/>
                    <a:pt x="21591" y="19518"/>
                    <a:pt x="21585" y="16981"/>
                  </a:cubicBezTo>
                  <a:cubicBezTo>
                    <a:pt x="21580" y="14564"/>
                    <a:pt x="19707" y="12589"/>
                    <a:pt x="17334" y="12413"/>
                  </a:cubicBezTo>
                  <a:lnTo>
                    <a:pt x="17336" y="12412"/>
                  </a:lnTo>
                  <a:cubicBezTo>
                    <a:pt x="14738" y="12216"/>
                    <a:pt x="13200" y="11074"/>
                    <a:pt x="13488" y="7258"/>
                  </a:cubicBezTo>
                  <a:lnTo>
                    <a:pt x="13486" y="7260"/>
                  </a:lnTo>
                  <a:cubicBezTo>
                    <a:pt x="13499" y="7086"/>
                    <a:pt x="13508" y="6912"/>
                    <a:pt x="13507" y="6735"/>
                  </a:cubicBezTo>
                  <a:cubicBezTo>
                    <a:pt x="13499" y="3006"/>
                    <a:pt x="10468" y="-9"/>
                    <a:pt x="6738" y="0"/>
                  </a:cubicBezTo>
                  <a:cubicBezTo>
                    <a:pt x="3008" y="8"/>
                    <a:pt x="-9" y="3037"/>
                    <a:pt x="0" y="6766"/>
                  </a:cubicBezTo>
                  <a:cubicBezTo>
                    <a:pt x="8" y="10494"/>
                    <a:pt x="3039" y="13509"/>
                    <a:pt x="6769" y="13501"/>
                  </a:cubicBezTo>
                  <a:cubicBezTo>
                    <a:pt x="6934" y="13500"/>
                    <a:pt x="7095" y="13492"/>
                    <a:pt x="7257" y="13480"/>
                  </a:cubicBezTo>
                  <a:lnTo>
                    <a:pt x="7255" y="13482"/>
                  </a:lnTo>
                  <a:cubicBezTo>
                    <a:pt x="11073" y="13198"/>
                    <a:pt x="12214" y="14736"/>
                    <a:pt x="12407" y="17333"/>
                  </a:cubicBezTo>
                  <a:lnTo>
                    <a:pt x="12408" y="17332"/>
                  </a:lnTo>
                  <a:cubicBezTo>
                    <a:pt x="12583" y="19714"/>
                    <a:pt x="14573" y="21591"/>
                    <a:pt x="17001" y="21585"/>
                  </a:cubicBezTo>
                  <a:close/>
                </a:path>
              </a:pathLst>
            </a:custGeom>
            <a:solidFill>
              <a:schemeClr val="accent2"/>
            </a:solidFill>
            <a:ln w="12700">
              <a:miter lim="400000"/>
            </a:ln>
          </p:spPr>
          <p:txBody>
            <a:bodyPr lIns="50784" tIns="50784" rIns="50784" bIns="50784"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0" name="Shape 412"/>
            <p:cNvSpPr/>
            <p:nvPr/>
          </p:nvSpPr>
          <p:spPr>
            <a:xfrm>
              <a:off x="8106167" y="4930332"/>
              <a:ext cx="2150363" cy="4107288"/>
            </a:xfrm>
            <a:custGeom>
              <a:avLst/>
              <a:gdLst/>
              <a:ahLst/>
              <a:cxnLst>
                <a:cxn ang="0">
                  <a:pos x="wd2" y="hd2"/>
                </a:cxn>
                <a:cxn ang="5400000">
                  <a:pos x="wd2" y="hd2"/>
                </a:cxn>
                <a:cxn ang="10800000">
                  <a:pos x="wd2" y="hd2"/>
                </a:cxn>
                <a:cxn ang="16200000">
                  <a:pos x="wd2" y="hd2"/>
                </a:cxn>
              </a:cxnLst>
              <a:rect l="0" t="0" r="r" b="b"/>
              <a:pathLst>
                <a:path w="19338" h="20543" extrusionOk="0">
                  <a:moveTo>
                    <a:pt x="6733" y="19645"/>
                  </a:moveTo>
                  <a:cubicBezTo>
                    <a:pt x="9474" y="20971"/>
                    <a:pt x="13630" y="20810"/>
                    <a:pt x="16014" y="19285"/>
                  </a:cubicBezTo>
                  <a:cubicBezTo>
                    <a:pt x="18287" y="17832"/>
                    <a:pt x="18129" y="15666"/>
                    <a:pt x="15738" y="14318"/>
                  </a:cubicBezTo>
                  <a:lnTo>
                    <a:pt x="15740" y="14318"/>
                  </a:lnTo>
                  <a:cubicBezTo>
                    <a:pt x="13125" y="12839"/>
                    <a:pt x="12544" y="11349"/>
                    <a:pt x="16450" y="9211"/>
                  </a:cubicBezTo>
                  <a:lnTo>
                    <a:pt x="16446" y="9211"/>
                  </a:lnTo>
                  <a:cubicBezTo>
                    <a:pt x="16624" y="9113"/>
                    <a:pt x="16798" y="9013"/>
                    <a:pt x="16964" y="8907"/>
                  </a:cubicBezTo>
                  <a:cubicBezTo>
                    <a:pt x="20469" y="6666"/>
                    <a:pt x="20043" y="3269"/>
                    <a:pt x="16014" y="1320"/>
                  </a:cubicBezTo>
                  <a:cubicBezTo>
                    <a:pt x="11985" y="-629"/>
                    <a:pt x="5878" y="-393"/>
                    <a:pt x="2373" y="1848"/>
                  </a:cubicBezTo>
                  <a:cubicBezTo>
                    <a:pt x="-1131" y="4090"/>
                    <a:pt x="-706" y="7486"/>
                    <a:pt x="3323" y="9435"/>
                  </a:cubicBezTo>
                  <a:cubicBezTo>
                    <a:pt x="3501" y="9521"/>
                    <a:pt x="3683" y="9601"/>
                    <a:pt x="3868" y="9678"/>
                  </a:cubicBezTo>
                  <a:lnTo>
                    <a:pt x="3864" y="9678"/>
                  </a:lnTo>
                  <a:cubicBezTo>
                    <a:pt x="8247" y="11508"/>
                    <a:pt x="8028" y="13029"/>
                    <a:pt x="5789" y="14687"/>
                  </a:cubicBezTo>
                  <a:lnTo>
                    <a:pt x="5792" y="14687"/>
                  </a:lnTo>
                  <a:cubicBezTo>
                    <a:pt x="3734" y="16208"/>
                    <a:pt x="4111" y="18377"/>
                    <a:pt x="6733" y="19645"/>
                  </a:cubicBezTo>
                  <a:close/>
                </a:path>
              </a:pathLst>
            </a:custGeom>
            <a:solidFill>
              <a:schemeClr val="accent1"/>
            </a:solidFill>
            <a:ln w="12700">
              <a:miter lim="400000"/>
            </a:ln>
          </p:spPr>
          <p:txBody>
            <a:bodyPr lIns="50784" tIns="50784" rIns="50784" bIns="50784"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1" name="Shape 413"/>
            <p:cNvSpPr/>
            <p:nvPr/>
          </p:nvSpPr>
          <p:spPr>
            <a:xfrm>
              <a:off x="13009481" y="4127348"/>
              <a:ext cx="733668"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C</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2" name="Shape 414"/>
            <p:cNvSpPr/>
            <p:nvPr/>
          </p:nvSpPr>
          <p:spPr>
            <a:xfrm>
              <a:off x="12848479" y="9722701"/>
              <a:ext cx="775759"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F</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3" name="Shape 415"/>
            <p:cNvSpPr/>
            <p:nvPr/>
          </p:nvSpPr>
          <p:spPr>
            <a:xfrm>
              <a:off x="14571014" y="8102526"/>
              <a:ext cx="733667"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E</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4" name="Shape 416"/>
            <p:cNvSpPr/>
            <p:nvPr/>
          </p:nvSpPr>
          <p:spPr>
            <a:xfrm>
              <a:off x="14582799" y="5827866"/>
              <a:ext cx="733668"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D</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5" name="Shape 417"/>
            <p:cNvSpPr/>
            <p:nvPr/>
          </p:nvSpPr>
          <p:spPr>
            <a:xfrm>
              <a:off x="8795994" y="5603461"/>
              <a:ext cx="817852"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A</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6" name="Shape 418"/>
            <p:cNvSpPr/>
            <p:nvPr/>
          </p:nvSpPr>
          <p:spPr>
            <a:xfrm>
              <a:off x="8931409" y="7929667"/>
              <a:ext cx="817851"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H</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7" name="Shape 419"/>
            <p:cNvSpPr/>
            <p:nvPr/>
          </p:nvSpPr>
          <p:spPr>
            <a:xfrm>
              <a:off x="10568300" y="9604842"/>
              <a:ext cx="775760"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J</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8" name="Shape 420"/>
            <p:cNvSpPr/>
            <p:nvPr/>
          </p:nvSpPr>
          <p:spPr>
            <a:xfrm>
              <a:off x="10841338" y="4083936"/>
              <a:ext cx="481114"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B</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22" name="Shape 422"/>
            <p:cNvSpPr/>
            <p:nvPr/>
          </p:nvSpPr>
          <p:spPr>
            <a:xfrm>
              <a:off x="11039871" y="6334540"/>
              <a:ext cx="2446299" cy="535134"/>
            </a:xfrm>
            <a:prstGeom prst="rect">
              <a:avLst/>
            </a:prstGeom>
            <a:ln w="12700">
              <a:miter lim="400000"/>
            </a:ln>
          </p:spPr>
          <p:txBody>
            <a:bodyPr lIns="0" tIns="0" rIns="0" bIns="0"/>
            <a:lstStyle>
              <a:lvl1pPr algn="l" defTabSz="647700">
                <a:lnSpc>
                  <a:spcPct val="120000"/>
                </a:lnSpc>
                <a:spcBef>
                  <a:spcPts val="1700"/>
                </a:spcBef>
                <a:defRPr sz="2500" b="1">
                  <a:solidFill>
                    <a:srgbClr val="0087B1"/>
                  </a:solidFill>
                  <a:latin typeface="Lato"/>
                  <a:ea typeface="Lato"/>
                  <a:cs typeface="Lato"/>
                  <a:sym typeface="Lato"/>
                </a:defRPr>
              </a:lvl1pPr>
            </a:lstStyle>
            <a:p>
              <a:pPr defTabSz="1216660"/>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Shape 424"/>
            <p:cNvSpPr/>
            <p:nvPr/>
          </p:nvSpPr>
          <p:spPr>
            <a:xfrm>
              <a:off x="10568300" y="7124621"/>
              <a:ext cx="3340891" cy="870206"/>
            </a:xfrm>
            <a:prstGeom prst="rect">
              <a:avLst/>
            </a:prstGeom>
            <a:ln w="12700">
              <a:miter lim="400000"/>
            </a:ln>
          </p:spPr>
          <p:txBody>
            <a:bodyPr lIns="0" tIns="0" rIns="0" bIns="0"/>
            <a:lstStyle/>
            <a:p>
              <a:pPr algn="ctr" defTabSz="323215">
                <a:spcBef>
                  <a:spcPts val="850"/>
                </a:spcBef>
                <a:defRPr sz="1800"/>
              </a:pPr>
              <a:endParaRPr sz="1065" dirty="0">
                <a:solidFill>
                  <a:schemeClr val="bg1">
                    <a:lumMod val="65000"/>
                  </a:schemeClr>
                </a:solidFill>
                <a:latin typeface="微软雅黑" panose="020B0503020204020204" pitchFamily="34" charset="-122"/>
                <a:ea typeface="微软雅黑" panose="020B0503020204020204" pitchFamily="34" charset="-122"/>
                <a:cs typeface="Lato"/>
                <a:sym typeface="Lato"/>
              </a:endParaRPr>
            </a:p>
          </p:txBody>
        </p:sp>
      </p:grpSp>
      <p:grpSp>
        <p:nvGrpSpPr>
          <p:cNvPr id="36" name="组合 11"/>
          <p:cNvGrpSpPr/>
          <p:nvPr/>
        </p:nvGrpSpPr>
        <p:grpSpPr>
          <a:xfrm>
            <a:off x="8514410" y="5059021"/>
            <a:ext cx="2768303" cy="505377"/>
            <a:chOff x="17030310" y="10118041"/>
            <a:chExt cx="5538313" cy="1010754"/>
          </a:xfrm>
        </p:grpSpPr>
        <p:sp>
          <p:nvSpPr>
            <p:cNvPr id="37" name="Shape 434"/>
            <p:cNvSpPr/>
            <p:nvPr/>
          </p:nvSpPr>
          <p:spPr>
            <a:xfrm>
              <a:off x="17030310" y="10118041"/>
              <a:ext cx="5538313" cy="589280"/>
            </a:xfrm>
            <a:prstGeom prst="rect">
              <a:avLst/>
            </a:prstGeom>
            <a:ln w="12700">
              <a:miter lim="400000"/>
            </a:ln>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6660"/>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Shape 435"/>
            <p:cNvSpPr/>
            <p:nvPr/>
          </p:nvSpPr>
          <p:spPr>
            <a:xfrm>
              <a:off x="17044948" y="10760495"/>
              <a:ext cx="5509032" cy="368300"/>
            </a:xfrm>
            <a:prstGeom prst="rect">
              <a:avLst/>
            </a:prstGeom>
            <a:ln w="12700">
              <a:miter lim="400000"/>
            </a:ln>
          </p:spPr>
          <p:txBody>
            <a:bodyPr lIns="0" tIns="0" rIns="0" bIns="0">
              <a:spAutoFit/>
            </a:bodyPr>
            <a:lstStyle/>
            <a:p>
              <a:pPr defTabSz="323215">
                <a:spcBef>
                  <a:spcPts val="850"/>
                </a:spcBef>
                <a:defRPr sz="1800"/>
              </a:pPr>
              <a:endParaRPr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grpSp>
      <p:grpSp>
        <p:nvGrpSpPr>
          <p:cNvPr id="40" name="组合 3"/>
          <p:cNvGrpSpPr/>
          <p:nvPr/>
        </p:nvGrpSpPr>
        <p:grpSpPr>
          <a:xfrm>
            <a:off x="4398402" y="5828633"/>
            <a:ext cx="3052555" cy="505375"/>
            <a:chOff x="1541816" y="3210495"/>
            <a:chExt cx="6106996" cy="1010752"/>
          </a:xfrm>
        </p:grpSpPr>
        <p:sp>
          <p:nvSpPr>
            <p:cNvPr id="41" name="Shape 437"/>
            <p:cNvSpPr/>
            <p:nvPr/>
          </p:nvSpPr>
          <p:spPr>
            <a:xfrm>
              <a:off x="7267811"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2" name="Shape 441"/>
            <p:cNvSpPr/>
            <p:nvPr/>
          </p:nvSpPr>
          <p:spPr>
            <a:xfrm>
              <a:off x="1541816" y="3210495"/>
              <a:ext cx="5538314" cy="589281"/>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6660"/>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汽车交易网站</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Shape 442"/>
            <p:cNvSpPr/>
            <p:nvPr/>
          </p:nvSpPr>
          <p:spPr>
            <a:xfrm>
              <a:off x="1583351" y="3852946"/>
              <a:ext cx="5509033" cy="368301"/>
            </a:xfrm>
            <a:prstGeom prst="rect">
              <a:avLst/>
            </a:prstGeom>
            <a:ln w="12700">
              <a:miter lim="400000"/>
            </a:ln>
          </p:spPr>
          <p:txBody>
            <a:bodyPr lIns="0" tIns="0" rIns="0" bIns="0">
              <a:spAutoFit/>
            </a:bodyPr>
            <a:lstStyle/>
            <a:p>
              <a:pPr algn="r" defTabSz="323215">
                <a:spcBef>
                  <a:spcPts val="850"/>
                </a:spcBef>
                <a:defRPr sz="1800"/>
              </a:pPr>
              <a:r>
                <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汽车与互联网的结合，方便人们生活</a:t>
              </a:r>
              <a:endPar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grpSp>
      <p:grpSp>
        <p:nvGrpSpPr>
          <p:cNvPr id="44" name="组合 4"/>
          <p:cNvGrpSpPr/>
          <p:nvPr/>
        </p:nvGrpSpPr>
        <p:grpSpPr>
          <a:xfrm>
            <a:off x="1001152" y="1708840"/>
            <a:ext cx="3052555" cy="505377"/>
            <a:chOff x="1541816" y="5543659"/>
            <a:chExt cx="6106996" cy="1010754"/>
          </a:xfrm>
        </p:grpSpPr>
        <p:sp>
          <p:nvSpPr>
            <p:cNvPr id="45" name="Shape 438"/>
            <p:cNvSpPr/>
            <p:nvPr/>
          </p:nvSpPr>
          <p:spPr>
            <a:xfrm>
              <a:off x="7267811"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Shape 443"/>
            <p:cNvSpPr/>
            <p:nvPr/>
          </p:nvSpPr>
          <p:spPr>
            <a:xfrm>
              <a:off x="1541816" y="5543659"/>
              <a:ext cx="5538314" cy="589280"/>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6660"/>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汽车销售</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Shape 444"/>
            <p:cNvSpPr/>
            <p:nvPr/>
          </p:nvSpPr>
          <p:spPr>
            <a:xfrm>
              <a:off x="1583351" y="6186113"/>
              <a:ext cx="5509033" cy="368300"/>
            </a:xfrm>
            <a:prstGeom prst="rect">
              <a:avLst/>
            </a:prstGeom>
            <a:ln w="12700">
              <a:miter lim="400000"/>
            </a:ln>
          </p:spPr>
          <p:txBody>
            <a:bodyPr lIns="0" tIns="0" rIns="0" bIns="0">
              <a:spAutoFit/>
            </a:bodyPr>
            <a:lstStyle/>
            <a:p>
              <a:pPr algn="r" defTabSz="323215">
                <a:spcBef>
                  <a:spcPts val="850"/>
                </a:spcBef>
                <a:defRPr sz="1800"/>
              </a:pPr>
              <a:r>
                <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销售汽车，获取利益，推动经济</a:t>
              </a:r>
              <a:endPar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grpSp>
      <p:grpSp>
        <p:nvGrpSpPr>
          <p:cNvPr id="48" name="组合 5"/>
          <p:cNvGrpSpPr/>
          <p:nvPr/>
        </p:nvGrpSpPr>
        <p:grpSpPr>
          <a:xfrm>
            <a:off x="8028697" y="1708501"/>
            <a:ext cx="3052555" cy="505377"/>
            <a:chOff x="1541816" y="7826443"/>
            <a:chExt cx="6106996" cy="1010754"/>
          </a:xfrm>
        </p:grpSpPr>
        <p:sp>
          <p:nvSpPr>
            <p:cNvPr id="49" name="Shape 439"/>
            <p:cNvSpPr/>
            <p:nvPr/>
          </p:nvSpPr>
          <p:spPr>
            <a:xfrm>
              <a:off x="7267811" y="7923140"/>
              <a:ext cx="381001" cy="381001"/>
            </a:xfrm>
            <a:prstGeom prst="roundRect">
              <a:avLst>
                <a:gd name="adj" fmla="val 50000"/>
              </a:avLst>
            </a:prstGeom>
            <a:solidFill>
              <a:schemeClr val="accent2"/>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0" name="Shape 445"/>
            <p:cNvSpPr/>
            <p:nvPr/>
          </p:nvSpPr>
          <p:spPr>
            <a:xfrm>
              <a:off x="1541816" y="7826443"/>
              <a:ext cx="5538314" cy="589280"/>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6660"/>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汽车</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Shape 446"/>
            <p:cNvSpPr/>
            <p:nvPr/>
          </p:nvSpPr>
          <p:spPr>
            <a:xfrm>
              <a:off x="1583351" y="8468897"/>
              <a:ext cx="5509033" cy="368300"/>
            </a:xfrm>
            <a:prstGeom prst="rect">
              <a:avLst/>
            </a:prstGeom>
            <a:ln w="12700">
              <a:miter lim="400000"/>
            </a:ln>
          </p:spPr>
          <p:txBody>
            <a:bodyPr lIns="0" tIns="0" rIns="0" bIns="0">
              <a:spAutoFit/>
            </a:bodyPr>
            <a:lstStyle/>
            <a:p>
              <a:pPr algn="r" defTabSz="323215">
                <a:spcBef>
                  <a:spcPts val="850"/>
                </a:spcBef>
                <a:defRPr sz="1800"/>
              </a:pPr>
              <a:r>
                <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现代生活，必不可少，方便生活</a:t>
              </a:r>
              <a:endPar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additive="base">
                                        <p:cTn id="14" dur="500" fill="hold"/>
                                        <p:tgtEl>
                                          <p:spTgt spid="40"/>
                                        </p:tgtEl>
                                        <p:attrNameLst>
                                          <p:attrName>ppt_x</p:attrName>
                                        </p:attrNameLst>
                                      </p:cBhvr>
                                      <p:tavLst>
                                        <p:tav tm="0">
                                          <p:val>
                                            <p:strVal val="0-#ppt_w/2"/>
                                          </p:val>
                                        </p:tav>
                                        <p:tav tm="100000">
                                          <p:val>
                                            <p:strVal val="#ppt_x"/>
                                          </p:val>
                                        </p:tav>
                                      </p:tavLst>
                                    </p:anim>
                                    <p:anim calcmode="lin" valueType="num">
                                      <p:cBhvr additive="base">
                                        <p:cTn id="15" dur="500" fill="hold"/>
                                        <p:tgtEl>
                                          <p:spTgt spid="40"/>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fill="hold"/>
                                        <p:tgtEl>
                                          <p:spTgt spid="48"/>
                                        </p:tgtEl>
                                        <p:attrNameLst>
                                          <p:attrName>ppt_x</p:attrName>
                                        </p:attrNameLst>
                                      </p:cBhvr>
                                      <p:tavLst>
                                        <p:tav tm="0">
                                          <p:val>
                                            <p:strVal val="0-#ppt_w/2"/>
                                          </p:val>
                                        </p:tav>
                                        <p:tav tm="100000">
                                          <p:val>
                                            <p:strVal val="#ppt_x"/>
                                          </p:val>
                                        </p:tav>
                                      </p:tavLst>
                                    </p:anim>
                                    <p:anim calcmode="lin" valueType="num">
                                      <p:cBhvr additive="base">
                                        <p:cTn id="23" dur="500" fill="hold"/>
                                        <p:tgtEl>
                                          <p:spTgt spid="48"/>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75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1+#ppt_w/2"/>
                                          </p:val>
                                        </p:tav>
                                        <p:tav tm="100000">
                                          <p:val>
                                            <p:strVal val="#ppt_x"/>
                                          </p:val>
                                        </p:tav>
                                      </p:tavLst>
                                    </p:anim>
                                    <p:anim calcmode="lin" valueType="num">
                                      <p:cBhvr additive="base">
                                        <p:cTn id="27"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61851" y="1486001"/>
            <a:ext cx="1385869" cy="723820"/>
            <a:chOff x="4027898" y="1664569"/>
            <a:chExt cx="1039402" cy="542865"/>
          </a:xfrm>
        </p:grpSpPr>
        <p:cxnSp>
          <p:nvCxnSpPr>
            <p:cNvPr id="33" name="直接连接符 32"/>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8983681" y="5276851"/>
            <a:ext cx="1385869" cy="723820"/>
            <a:chOff x="7799798" y="3378994"/>
            <a:chExt cx="1039402" cy="542865"/>
          </a:xfrm>
        </p:grpSpPr>
        <p:cxnSp>
          <p:nvCxnSpPr>
            <p:cNvPr id="36" name="直接连接符 35"/>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41" name="文本框 13"/>
          <p:cNvSpPr txBox="1">
            <a:spLocks noChangeArrowheads="1"/>
          </p:cNvSpPr>
          <p:nvPr/>
        </p:nvSpPr>
        <p:spPr bwMode="auto">
          <a:xfrm flipH="1">
            <a:off x="3214071" y="2083990"/>
            <a:ext cx="5585336" cy="3636010"/>
          </a:xfrm>
          <a:prstGeom prst="rect">
            <a:avLst/>
          </a:prstGeom>
          <a:noFill/>
          <a:ln w="9525">
            <a:noFill/>
            <a:miter lim="800000"/>
          </a:ln>
        </p:spPr>
        <p:txBody>
          <a:bodyPr wrap="square">
            <a:spAutoFit/>
          </a:bodyPr>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摘要：</a:t>
            </a: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随着计算机技术、网络技术的不断提高，电子商务技术的日渐成熟，人们已经不再满足于传统的汽车的购买方式，而是渴望通过Internet购买自己的钟爱的品牌车，享受网上订购所带来的更多的方便，为了满足于广大客户的需求，越来越多的汽车销售网站应运而生。</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0-#ppt_w/2"/>
                                          </p:val>
                                        </p:tav>
                                        <p:tav tm="100000">
                                          <p:val>
                                            <p:strVal val="#ppt_x"/>
                                          </p:val>
                                        </p:tav>
                                      </p:tavLst>
                                    </p:anim>
                                    <p:anim calcmode="lin" valueType="num">
                                      <p:cBhvr additive="base">
                                        <p:cTn id="12" dur="500" fill="hold"/>
                                        <p:tgtEl>
                                          <p:spTgt spid="3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strips(downLeft)">
                                      <p:cBhvr>
                                        <p:cTn id="1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24173" y="3222863"/>
            <a:ext cx="5110163" cy="768350"/>
          </a:xfrm>
          <a:prstGeom prst="rect">
            <a:avLst/>
          </a:prstGeom>
          <a:noFill/>
          <a:ln w="9525">
            <a:noFill/>
            <a:miter lim="800000"/>
          </a:ln>
        </p:spPr>
        <p:txBody>
          <a:bodyPr wrap="square">
            <a:spAutoFit/>
          </a:bodyPr>
          <a:lstStyle/>
          <a:p>
            <a:pPr lvl="0"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论文汇总</a:t>
            </a: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p:cNvGrpSpPr/>
          <p:nvPr/>
        </p:nvGrpSpPr>
        <p:grpSpPr>
          <a:xfrm>
            <a:off x="5148281" y="134566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296226" y="546798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贰</a:t>
              </a:r>
              <a:endParaRPr lang="zh-CN" altLang="en-US" sz="4800" b="1" dirty="0">
                <a:latin typeface="幼圆" panose="02010509060101010101" pitchFamily="49" charset="-122"/>
                <a:ea typeface="幼圆" panose="02010509060101010101" pitchFamily="49" charset="-122"/>
              </a:endParaRPr>
            </a:p>
          </p:txBody>
        </p:sp>
      </p:grpSp>
      <p:sp>
        <p:nvSpPr>
          <p:cNvPr id="36" name="文本框 13"/>
          <p:cNvSpPr txBox="1">
            <a:spLocks noChangeArrowheads="1"/>
          </p:cNvSpPr>
          <p:nvPr/>
        </p:nvSpPr>
        <p:spPr bwMode="auto">
          <a:xfrm flipH="1">
            <a:off x="5675331" y="1822370"/>
            <a:ext cx="5585336" cy="4521835"/>
          </a:xfrm>
          <a:prstGeom prst="rect">
            <a:avLst/>
          </a:prstGeom>
          <a:noFill/>
          <a:ln w="9525">
            <a:noFill/>
            <a:miter lim="800000"/>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汽车交易网站采用B/S的设计结构，其开发主要包括后台数据库的建立和维护以及前端应用程序的开发两个方面。对于前者要求建立起资料一致性和完整性强、资料安全性好的库。而对于后者则要求应用程序功能完备，易使用等特点，汽车交易网站已经成为人们生活的一部分，</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为人们的生活消费提供了方便，提供了车辆的市场价格，销量等信息。</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649"/>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149"/>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21391" y="1322806"/>
            <a:ext cx="1385869" cy="723820"/>
            <a:chOff x="4027898" y="1664569"/>
            <a:chExt cx="1039402" cy="542865"/>
          </a:xfrm>
        </p:grpSpPr>
        <p:cxnSp>
          <p:nvCxnSpPr>
            <p:cNvPr id="33" name="直接连接符 32"/>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9753936" y="5440046"/>
            <a:ext cx="1385869" cy="723820"/>
            <a:chOff x="7799798" y="3378994"/>
            <a:chExt cx="1039402" cy="542865"/>
          </a:xfrm>
        </p:grpSpPr>
        <p:cxnSp>
          <p:nvCxnSpPr>
            <p:cNvPr id="36" name="直接连接符 35"/>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7540625" y="1796415"/>
            <a:ext cx="2569845" cy="3744595"/>
          </a:xfrm>
          <a:prstGeom prst="rect">
            <a:avLst/>
          </a:prstGeom>
          <a:noFill/>
        </p:spPr>
        <p:txBody>
          <a:bodyPr wrap="square" rtlCol="0" anchor="t">
            <a:spAutoFit/>
          </a:bodyPr>
          <a:p>
            <a:pPr>
              <a:lnSpc>
                <a:spcPct val="120000"/>
              </a:lnSpc>
              <a:spcBef>
                <a:spcPct val="0"/>
              </a:spcBef>
            </a:pP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4.系统设计</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4.1设计目标</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4.2开发、运行环境</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4.3逻辑结构设计</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5.系统测试</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5.1测试项目</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5.2测试方法</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5.3测试结论</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6.总结</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7..致谢</a:t>
            </a:r>
            <a:endParaRPr lang="zh-CN" altLang="en-US"/>
          </a:p>
        </p:txBody>
      </p:sp>
      <p:sp>
        <p:nvSpPr>
          <p:cNvPr id="4" name="文本框 3"/>
          <p:cNvSpPr txBox="1"/>
          <p:nvPr/>
        </p:nvSpPr>
        <p:spPr>
          <a:xfrm>
            <a:off x="1774190" y="1796415"/>
            <a:ext cx="2540000" cy="2084070"/>
          </a:xfrm>
          <a:prstGeom prst="rect">
            <a:avLst/>
          </a:prstGeom>
          <a:noFill/>
        </p:spPr>
        <p:txBody>
          <a:bodyPr wrap="square" rtlCol="0" anchor="t">
            <a:spAutoFit/>
          </a:bodyPr>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1.绪论</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2.实现环境介绍</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2.1 mysql、navicat</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2.2 eclipse</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2.3 editplus</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endParaRPr lang="zh-CN" altLang="en-US"/>
          </a:p>
        </p:txBody>
      </p:sp>
      <p:sp>
        <p:nvSpPr>
          <p:cNvPr id="5" name="文本框 4"/>
          <p:cNvSpPr txBox="1"/>
          <p:nvPr/>
        </p:nvSpPr>
        <p:spPr>
          <a:xfrm>
            <a:off x="4436745" y="1440815"/>
            <a:ext cx="2540000" cy="4741545"/>
          </a:xfrm>
          <a:prstGeom prst="rect">
            <a:avLst/>
          </a:prstGeom>
          <a:noFill/>
        </p:spPr>
        <p:txBody>
          <a:bodyPr wrap="square" rtlCol="0" anchor="t">
            <a:spAutoFit/>
          </a:bodyPr>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3.网站前台实现需求、功能模块分析</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3.1前台文件总架构</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3.2新品上架模块设计</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3.3商城新闻模块设计</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3.4用户中心模块设计</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3.5会员注册模块设计</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3.6联系我们模块设计</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3.7购物流程模块设计</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3.8帮助中心模块设计</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3.9留言、投诉模块设计</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3.10登录模块设计</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3.11后台管理模块设计</a:t>
            </a:r>
            <a:endParaRPr lang="zh-CN" altLang="en-US"/>
          </a:p>
        </p:txBody>
      </p:sp>
      <p:sp>
        <p:nvSpPr>
          <p:cNvPr id="27650" name="文本框 3"/>
          <p:cNvSpPr txBox="1">
            <a:spLocks noChangeArrowheads="1"/>
          </p:cNvSpPr>
          <p:nvPr/>
        </p:nvSpPr>
        <p:spPr bwMode="auto">
          <a:xfrm>
            <a:off x="3151523" y="423148"/>
            <a:ext cx="5110163" cy="768350"/>
          </a:xfrm>
          <a:prstGeom prst="rect">
            <a:avLst/>
          </a:prstGeom>
          <a:noFill/>
          <a:ln w="9525">
            <a:noFill/>
            <a:miter lim="800000"/>
          </a:ln>
        </p:spPr>
        <p:txBody>
          <a:bodyPr wrap="square">
            <a:spAutoFit/>
          </a:bodyPr>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结构概括</a:t>
            </a:r>
            <a:endParaRPr lang="zh-CN" altLang="en-US" sz="4400" dirty="0">
              <a:solidFill>
                <a:schemeClr val="tx1">
                  <a:lumMod val="95000"/>
                  <a:lumOff val="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0-#ppt_w/2"/>
                                          </p:val>
                                        </p:tav>
                                        <p:tav tm="100000">
                                          <p:val>
                                            <p:strVal val="#ppt_x"/>
                                          </p:val>
                                        </p:tav>
                                      </p:tavLst>
                                    </p:anim>
                                    <p:anim calcmode="lin" valueType="num">
                                      <p:cBhvr additive="base">
                                        <p:cTn id="12" dur="500" fill="hold"/>
                                        <p:tgtEl>
                                          <p:spTgt spid="3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7650"/>
                                        </p:tgtEl>
                                        <p:attrNameLst>
                                          <p:attrName>style.visibility</p:attrName>
                                        </p:attrNameLst>
                                      </p:cBhvr>
                                      <p:to>
                                        <p:strVal val="visible"/>
                                      </p:to>
                                    </p:set>
                                    <p:anim calcmode="lin" valueType="num">
                                      <p:cBhvr>
                                        <p:cTn id="16"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7650"/>
                                        </p:tgtEl>
                                        <p:attrNameLst>
                                          <p:attrName>ppt_y</p:attrName>
                                        </p:attrNameLst>
                                      </p:cBhvr>
                                      <p:tavLst>
                                        <p:tav tm="0">
                                          <p:val>
                                            <p:strVal val="#ppt_y"/>
                                          </p:val>
                                        </p:tav>
                                        <p:tav tm="100000">
                                          <p:val>
                                            <p:strVal val="#ppt_y"/>
                                          </p:val>
                                        </p:tav>
                                      </p:tavLst>
                                    </p:anim>
                                    <p:anim calcmode="lin" valueType="num">
                                      <p:cBhvr>
                                        <p:cTn id="18"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170946" y="2228671"/>
            <a:ext cx="4281714" cy="1200329"/>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感谢</a:t>
            </a:r>
            <a:r>
              <a:rPr lang="zh-CN" altLang="en-US" sz="7200" dirty="0">
                <a:solidFill>
                  <a:srgbClr val="AAA4D1"/>
                </a:solidFill>
                <a:latin typeface="幼圆" panose="02010509060101010101" pitchFamily="49" charset="-122"/>
                <a:ea typeface="幼圆" panose="02010509060101010101" pitchFamily="49" charset="-122"/>
              </a:rPr>
              <a:t>观看</a:t>
            </a:r>
            <a:endParaRPr lang="zh-CN" altLang="en-US" sz="7200" dirty="0">
              <a:solidFill>
                <a:srgbClr val="AAA4D1"/>
              </a:solidFill>
              <a:latin typeface="幼圆" panose="02010509060101010101" pitchFamily="49" charset="-122"/>
              <a:ea typeface="幼圆" panose="02010509060101010101" pitchFamily="49" charset="-122"/>
            </a:endParaRPr>
          </a:p>
        </p:txBody>
      </p:sp>
      <p:cxnSp>
        <p:nvCxnSpPr>
          <p:cNvPr id="11" name="直接连接符 10"/>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70946" y="905232"/>
            <a:ext cx="4121641" cy="1323439"/>
          </a:xfrm>
          <a:prstGeom prst="rect">
            <a:avLst/>
          </a:prstGeom>
        </p:spPr>
        <p:txBody>
          <a:bodyPr wrap="none">
            <a:spAutoFit/>
          </a:bodyPr>
          <a:lstStyle/>
          <a:p>
            <a:r>
              <a:rPr lang="zh-CN" altLang="en-US" sz="4000" dirty="0">
                <a:solidFill>
                  <a:srgbClr val="AAA4D1"/>
                </a:solidFill>
                <a:latin typeface="+mn-ea"/>
              </a:rPr>
              <a:t>CONTRACTED</a:t>
            </a:r>
            <a:endParaRPr lang="en-US" altLang="zh-CN" sz="4000" dirty="0">
              <a:solidFill>
                <a:srgbClr val="AAA4D1"/>
              </a:solidFill>
              <a:latin typeface="+mn-ea"/>
            </a:endParaRPr>
          </a:p>
          <a:p>
            <a:r>
              <a:rPr lang="zh-CN" altLang="en-US" sz="4000" dirty="0">
                <a:solidFill>
                  <a:srgbClr val="AAA4D1"/>
                </a:solidFill>
                <a:latin typeface="+mn-ea"/>
              </a:rPr>
              <a:t>PURE AND FRESH</a:t>
            </a:r>
            <a:endParaRPr lang="zh-CN" altLang="en-US" sz="4000" dirty="0">
              <a:solidFill>
                <a:srgbClr val="AAA4D1"/>
              </a:solidFill>
              <a:latin typeface="+mn-ea"/>
            </a:endParaRPr>
          </a:p>
        </p:txBody>
      </p:sp>
      <p:sp>
        <p:nvSpPr>
          <p:cNvPr id="21" name="矩形 20"/>
          <p:cNvSpPr/>
          <p:nvPr/>
        </p:nvSpPr>
        <p:spPr>
          <a:xfrm>
            <a:off x="1170946" y="3718678"/>
            <a:ext cx="3820154" cy="1477328"/>
          </a:xfrm>
          <a:prstGeom prst="rect">
            <a:avLst/>
          </a:prstGeom>
        </p:spPr>
        <p:txBody>
          <a:bodyPr wrap="square">
            <a:spAutoFit/>
          </a:bodyPr>
          <a:lstStyle/>
          <a:p>
            <a:r>
              <a:rPr lang="zh-CN" altLang="en-US" b="1" dirty="0">
                <a:solidFill>
                  <a:srgbClr val="AAA4D1"/>
                </a:solidFill>
                <a:latin typeface="+mn-ea"/>
              </a:rPr>
              <a:t>Wealth is like water. If it's a glass of water, you can enjoy it alone. If it's a bucket of water, you can leave it at home; But if it's a river, you have to learn to share it.</a:t>
            </a:r>
            <a:endParaRPr lang="zh-CN" altLang="en-US" b="1" dirty="0">
              <a:solidFill>
                <a:srgbClr val="AAA4D1"/>
              </a:solidFill>
              <a:latin typeface="+mn-ea"/>
            </a:endParaRPr>
          </a:p>
        </p:txBody>
      </p:sp>
      <p:sp>
        <p:nvSpPr>
          <p:cNvPr id="22" name="文本框 21"/>
          <p:cNvSpPr txBox="1"/>
          <p:nvPr/>
        </p:nvSpPr>
        <p:spPr>
          <a:xfrm>
            <a:off x="1270357" y="5552658"/>
            <a:ext cx="1763729" cy="398780"/>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汇报人：都鑫</a:t>
            </a:r>
            <a:endParaRPr lang="zh-CN" altLang="en-US" sz="2000" dirty="0">
              <a:solidFill>
                <a:schemeClr val="bg1"/>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9720" y="2946690"/>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参考文献</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感谢</a:t>
            </a:r>
            <a:endPar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839640" y="3802277"/>
            <a:ext cx="6906409" cy="1692771"/>
          </a:xfrm>
          <a:prstGeom prst="rect">
            <a:avLst/>
          </a:prstGeom>
          <a:noFill/>
          <a:ln w="25400" cap="flat" cmpd="sng" algn="ctr">
            <a:noFill/>
            <a:prstDash val="solid"/>
          </a:ln>
          <a:effectLst/>
        </p:spPr>
        <p:txBody>
          <a:bodyPr rtlCol="0" anchor="ctr"/>
          <a:lstStyle/>
          <a:p>
            <a:pPr>
              <a:lnSpc>
                <a:spcPts val="2400"/>
              </a:lnSpc>
            </a:pPr>
            <a:r>
              <a:rPr sz="1200" kern="0" dirty="0">
                <a:solidFill>
                  <a:srgbClr val="EEECE1">
                    <a:lumMod val="25000"/>
                  </a:srgbClr>
                </a:solidFill>
                <a:latin typeface="微软雅黑" panose="020B0503020204020204" pitchFamily="34" charset="-122"/>
                <a:ea typeface="微软雅黑" panose="020B0503020204020204" pitchFamily="34" charset="-122"/>
              </a:rPr>
              <a:t>[1]《JAVA EE企业级应用开发教程》--人民邮电出版社</a:t>
            </a:r>
            <a:endParaRPr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sz="1200" kern="0" dirty="0">
                <a:solidFill>
                  <a:srgbClr val="EEECE1">
                    <a:lumMod val="25000"/>
                  </a:srgbClr>
                </a:solidFill>
                <a:latin typeface="微软雅黑" panose="020B0503020204020204" pitchFamily="34" charset="-122"/>
                <a:ea typeface="微软雅黑" panose="020B0503020204020204" pitchFamily="34" charset="-122"/>
              </a:rPr>
              <a:t>[2]https://github.com/</a:t>
            </a:r>
            <a:endParaRPr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sz="1200" kern="0" dirty="0">
                <a:solidFill>
                  <a:srgbClr val="EEECE1">
                    <a:lumMod val="25000"/>
                  </a:srgbClr>
                </a:solidFill>
                <a:latin typeface="微软雅黑" panose="020B0503020204020204" pitchFamily="34" charset="-122"/>
                <a:ea typeface="微软雅黑" panose="020B0503020204020204" pitchFamily="34" charset="-122"/>
              </a:rPr>
              <a:t>[3]https://www.csdn.net/</a:t>
            </a:r>
            <a:endParaRPr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sz="1200" kern="0" dirty="0">
                <a:solidFill>
                  <a:srgbClr val="EEECE1">
                    <a:lumMod val="25000"/>
                  </a:srgbClr>
                </a:solidFill>
                <a:latin typeface="微软雅黑" panose="020B0503020204020204" pitchFamily="34" charset="-122"/>
                <a:ea typeface="微软雅黑" panose="020B0503020204020204" pitchFamily="34" charset="-122"/>
              </a:rPr>
              <a:t>[4]《Java 语言 SQL 接口》--清华大学出版社,1997.孙元</a:t>
            </a:r>
            <a:endParaRPr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sz="1200" kern="0" dirty="0">
                <a:solidFill>
                  <a:srgbClr val="EEECE1">
                    <a:lumMod val="25000"/>
                  </a:srgbClr>
                </a:solidFill>
                <a:latin typeface="微软雅黑" panose="020B0503020204020204" pitchFamily="34" charset="-122"/>
                <a:ea typeface="微软雅黑" panose="020B0503020204020204" pitchFamily="34" charset="-122"/>
              </a:rPr>
              <a:t>[5]模板之家http://www.cssmoban.com/</a:t>
            </a:r>
            <a:endParaRPr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千图海量PPT模板www.58pic.com​​">
  <a:themeElements>
    <a:clrScheme name="自定义 262">
      <a:dk1>
        <a:sysClr val="windowText" lastClr="000000"/>
      </a:dk1>
      <a:lt1>
        <a:sysClr val="window" lastClr="FFFFFF"/>
      </a:lt1>
      <a:dk2>
        <a:srgbClr val="44546A"/>
      </a:dk2>
      <a:lt2>
        <a:srgbClr val="E7E6E6"/>
      </a:lt2>
      <a:accent1>
        <a:srgbClr val="B8D5D7"/>
      </a:accent1>
      <a:accent2>
        <a:srgbClr val="A9A3D0"/>
      </a:accent2>
      <a:accent3>
        <a:srgbClr val="B8D5D7"/>
      </a:accent3>
      <a:accent4>
        <a:srgbClr val="A9A3D0"/>
      </a:accent4>
      <a:accent5>
        <a:srgbClr val="B8D5D7"/>
      </a:accent5>
      <a:accent6>
        <a:srgbClr val="A9A3D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千图海量PPT模板www.58pic.com​​">
  <a:themeElements>
    <a:clrScheme name="自定义 262">
      <a:dk1>
        <a:sysClr val="windowText" lastClr="000000"/>
      </a:dk1>
      <a:lt1>
        <a:sysClr val="window" lastClr="FFFFFF"/>
      </a:lt1>
      <a:dk2>
        <a:srgbClr val="44546A"/>
      </a:dk2>
      <a:lt2>
        <a:srgbClr val="E7E6E6"/>
      </a:lt2>
      <a:accent1>
        <a:srgbClr val="B8D5D7"/>
      </a:accent1>
      <a:accent2>
        <a:srgbClr val="A9A3D0"/>
      </a:accent2>
      <a:accent3>
        <a:srgbClr val="B8D5D7"/>
      </a:accent3>
      <a:accent4>
        <a:srgbClr val="A9A3D0"/>
      </a:accent4>
      <a:accent5>
        <a:srgbClr val="B8D5D7"/>
      </a:accent5>
      <a:accent6>
        <a:srgbClr val="A9A3D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1367</Words>
  <Application>WPS 演示</Application>
  <PresentationFormat>宽屏</PresentationFormat>
  <Paragraphs>129</Paragraphs>
  <Slides>9</Slides>
  <Notes>17</Notes>
  <HiddenSlides>0</HiddenSlides>
  <MMClips>0</MMClips>
  <ScaleCrop>false</ScaleCrop>
  <HeadingPairs>
    <vt:vector size="6" baseType="variant">
      <vt:variant>
        <vt:lpstr>已用的字体</vt:lpstr>
      </vt:variant>
      <vt:variant>
        <vt:i4>20</vt:i4>
      </vt:variant>
      <vt:variant>
        <vt:lpstr>主题</vt:lpstr>
      </vt:variant>
      <vt:variant>
        <vt:i4>3</vt:i4>
      </vt:variant>
      <vt:variant>
        <vt:lpstr>幻灯片标题</vt:lpstr>
      </vt:variant>
      <vt:variant>
        <vt:i4>9</vt:i4>
      </vt:variant>
    </vt:vector>
  </HeadingPairs>
  <TitlesOfParts>
    <vt:vector size="32" baseType="lpstr">
      <vt:lpstr>Arial</vt:lpstr>
      <vt:lpstr>宋体</vt:lpstr>
      <vt:lpstr>Wingdings</vt:lpstr>
      <vt:lpstr>幼圆</vt:lpstr>
      <vt:lpstr>Gill Sans</vt:lpstr>
      <vt:lpstr>微软雅黑</vt:lpstr>
      <vt:lpstr>FontAwesome</vt:lpstr>
      <vt:lpstr>Lato</vt:lpstr>
      <vt:lpstr>等线</vt:lpstr>
      <vt:lpstr>Arial Unicode MS</vt:lpstr>
      <vt:lpstr>等线 Light</vt:lpstr>
      <vt:lpstr>Impact</vt:lpstr>
      <vt:lpstr>Open Sans</vt:lpstr>
      <vt:lpstr>Meiryo</vt:lpstr>
      <vt:lpstr>Arial Narrow</vt:lpstr>
      <vt:lpstr>Calibri</vt:lpstr>
      <vt:lpstr>Gill Sans MT</vt:lpstr>
      <vt:lpstr>Torchlight Regular</vt:lpstr>
      <vt:lpstr>Yu Gothic UI</vt:lpstr>
      <vt:lpstr>Calibri Light</vt:lpstr>
      <vt:lpstr>千图海量PPT模板www.58pic.com​​</vt:lpstr>
      <vt:lpstr>Office Theme</vt:lpstr>
      <vt:lpstr>1_千图海量PPT模板www.58pic.com​​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都嘟嘟嘟嘟dudu</cp:lastModifiedBy>
  <cp:revision>27</cp:revision>
  <dcterms:created xsi:type="dcterms:W3CDTF">2018-05-16T09:32:00Z</dcterms:created>
  <dcterms:modified xsi:type="dcterms:W3CDTF">2018-10-10T12:16:24Z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2052-11.1.0.7849</vt:lpwstr>
  </property>
</Properties>
</file>