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5"/>
  </p:handoutMasterIdLst>
  <p:sldIdLst>
    <p:sldId id="256" r:id="rId3"/>
    <p:sldId id="382" r:id="rId5"/>
    <p:sldId id="296" r:id="rId6"/>
    <p:sldId id="275" r:id="rId7"/>
    <p:sldId id="299" r:id="rId8"/>
    <p:sldId id="259" r:id="rId9"/>
    <p:sldId id="301" r:id="rId10"/>
    <p:sldId id="282" r:id="rId11"/>
    <p:sldId id="303" r:id="rId12"/>
    <p:sldId id="349" r:id="rId13"/>
    <p:sldId id="418" r:id="rId14"/>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5494" autoAdjust="0"/>
  </p:normalViewPr>
  <p:slideViewPr>
    <p:cSldViewPr snapToGrid="0" snapToObjects="1">
      <p:cViewPr varScale="1">
        <p:scale>
          <a:sx n="82" d="100"/>
          <a:sy n="82" d="100"/>
        </p:scale>
        <p:origin x="691" y="58"/>
      </p:cViewPr>
      <p:guideLst>
        <p:guide orient="horz" pos="2134"/>
        <p:guide pos="38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dirty="0" smtClean="0"/>
              <a:t> 版权声明：</a:t>
            </a:r>
            <a:r>
              <a:rPr lang="en-US" altLang="zh-CN" dirty="0" smtClean="0"/>
              <a:t>300</a:t>
            </a:r>
            <a:r>
              <a:rPr lang="zh-CN" altLang="en-US" dirty="0" smtClean="0"/>
              <a:t>套精品模板商业授权，请联系</a:t>
            </a:r>
            <a:r>
              <a:rPr lang="en-US" altLang="zh-CN" dirty="0" smtClean="0"/>
              <a:t>【</a:t>
            </a:r>
            <a:r>
              <a:rPr lang="zh-CN" altLang="en-US" dirty="0" smtClean="0"/>
              <a:t>锐旗设计</a:t>
            </a:r>
            <a:r>
              <a:rPr lang="en-US" altLang="zh-CN" dirty="0" smtClean="0"/>
              <a:t>】:https://9ppt.taobao.com</a:t>
            </a:r>
            <a:r>
              <a:rPr lang="zh-CN" altLang="en-US" dirty="0" smtClean="0"/>
              <a:t>，专业</a:t>
            </a:r>
            <a:r>
              <a:rPr lang="en-US" altLang="zh-CN" dirty="0" smtClean="0"/>
              <a:t>PPT</a:t>
            </a:r>
            <a:r>
              <a:rPr lang="zh-CN" altLang="en-US" dirty="0" smtClean="0"/>
              <a:t>老师为你解决所有</a:t>
            </a:r>
            <a:r>
              <a:rPr lang="en-US" altLang="zh-CN" dirty="0" smtClean="0"/>
              <a:t>PPT</a:t>
            </a:r>
            <a:r>
              <a:rPr lang="zh-CN" altLang="en-US" dirty="0" smtClean="0"/>
              <a:t>问题！</a:t>
            </a: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grpSp>
        <p:nvGrpSpPr>
          <p:cNvPr id="11" name="组合 10"/>
          <p:cNvGrpSpPr/>
          <p:nvPr/>
        </p:nvGrpSpPr>
        <p:grpSpPr>
          <a:xfrm>
            <a:off x="-14344" y="-10757"/>
            <a:ext cx="12206344" cy="6893662"/>
            <a:chOff x="-10758" y="-10757"/>
            <a:chExt cx="9154758" cy="6893662"/>
          </a:xfrm>
        </p:grpSpPr>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1401" t="15092" r="13953" b="23868"/>
            <a:stretch>
              <a:fillRect/>
            </a:stretch>
          </p:blipFill>
          <p:spPr>
            <a:xfrm>
              <a:off x="-10758" y="0"/>
              <a:ext cx="9154758" cy="6858000"/>
            </a:xfrm>
            <a:prstGeom prst="rect">
              <a:avLst/>
            </a:prstGeom>
          </p:spPr>
        </p:pic>
        <p:sp>
          <p:nvSpPr>
            <p:cNvPr id="10" name="矩形 9"/>
            <p:cNvSpPr/>
            <p:nvPr userDrawn="1"/>
          </p:nvSpPr>
          <p:spPr>
            <a:xfrm>
              <a:off x="0" y="-10757"/>
              <a:ext cx="9144000" cy="689366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0064" t="4996" r="43097" b="33964"/>
          <a:stretch>
            <a:fillRect/>
          </a:stretch>
        </p:blipFill>
        <p:spPr>
          <a:xfrm>
            <a:off x="2534960" y="-35663"/>
            <a:ext cx="9657041" cy="6893663"/>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fld>
            <a:endParaRPr lang="zh-CN" altLang="en-US"/>
          </a:p>
        </p:txBody>
      </p:sp>
      <p:sp>
        <p:nvSpPr>
          <p:cNvPr id="3" name="KSO_CT2"/>
          <p:cNvSpPr>
            <a:spLocks noGrp="1"/>
          </p:cNvSpPr>
          <p:nvPr>
            <p:ph type="subTitle" idx="1" hasCustomPrompt="1"/>
          </p:nvPr>
        </p:nvSpPr>
        <p:spPr>
          <a:xfrm>
            <a:off x="-1" y="3143551"/>
            <a:ext cx="7071360" cy="467211"/>
          </a:xfrm>
          <a:noFill/>
        </p:spPr>
        <p:txBody>
          <a:bodyPr>
            <a:noAutofit/>
          </a:bodyPr>
          <a:lstStyle>
            <a:lvl1pPr marL="0" indent="0" algn="ctr">
              <a:buNone/>
              <a:defRPr sz="2000">
                <a:solidFill>
                  <a:schemeClr val="bg1">
                    <a:lumMod val="6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0" y="1308825"/>
            <a:ext cx="7071360" cy="1720077"/>
          </a:xfrm>
        </p:spPr>
        <p:txBody>
          <a:bodyPr>
            <a:noAutofit/>
          </a:bodyPr>
          <a:lstStyle>
            <a:lvl1pPr algn="ctr">
              <a:lnSpc>
                <a:spcPct val="100000"/>
              </a:lnSpc>
              <a:defRPr sz="4200">
                <a:solidFill>
                  <a:srgbClr val="071F65"/>
                </a:solidFill>
                <a:effectLst/>
              </a:defRPr>
            </a:lvl1pPr>
          </a:lstStyle>
          <a:p>
            <a:r>
              <a:rPr lang="zh-CN" altLang="en-US" dirty="0" smtClean="0"/>
              <a:t>单击此处添加您的标题文字</a:t>
            </a:r>
            <a:endParaRPr lang="zh-CN" altLang="en-US" dirty="0"/>
          </a:p>
        </p:txBody>
      </p:sp>
    </p:spTree>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4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26955" y="2054410"/>
            <a:ext cx="7994651" cy="1235075"/>
          </a:xfrm>
        </p:spPr>
        <p:txBody>
          <a:bodyPr anchor="b">
            <a:normAutofit/>
          </a:bodyPr>
          <a:lstStyle>
            <a:lvl1pPr algn="ctr">
              <a:defRPr sz="3600">
                <a:solidFill>
                  <a:srgbClr val="071F65"/>
                </a:solidFill>
                <a:effectLst/>
              </a:defRPr>
            </a:lvl1pPr>
          </a:lstStyle>
          <a:p>
            <a:r>
              <a:rPr lang="zh-CN" altLang="en-US" dirty="0" smtClean="0"/>
              <a:t>此处添加您的标题</a:t>
            </a:r>
            <a:endParaRPr lang="en-US" dirty="0"/>
          </a:p>
        </p:txBody>
      </p:sp>
      <p:sp>
        <p:nvSpPr>
          <p:cNvPr id="10" name="文本占位符 9"/>
          <p:cNvSpPr>
            <a:spLocks noGrp="1"/>
          </p:cNvSpPr>
          <p:nvPr>
            <p:ph type="body" idx="1" hasCustomPrompt="1"/>
          </p:nvPr>
        </p:nvSpPr>
        <p:spPr>
          <a:xfrm>
            <a:off x="3827342" y="3346701"/>
            <a:ext cx="4643665" cy="450746"/>
          </a:xfrm>
          <a:custGeom>
            <a:avLst/>
            <a:gdLst>
              <a:gd name="connsiteX0" fmla="*/ 0 w 3482749"/>
              <a:gd name="connsiteY0" fmla="*/ 0 h 450746"/>
              <a:gd name="connsiteX1" fmla="*/ 3095474 w 3482749"/>
              <a:gd name="connsiteY1" fmla="*/ 10691 h 450746"/>
              <a:gd name="connsiteX2" fmla="*/ 3482749 w 3482749"/>
              <a:gd name="connsiteY2" fmla="*/ 450746 h 450746"/>
              <a:gd name="connsiteX3" fmla="*/ 402616 w 3482749"/>
              <a:gd name="connsiteY3" fmla="*/ 440057 h 450746"/>
            </a:gdLst>
            <a:ahLst/>
            <a:cxnLst>
              <a:cxn ang="0">
                <a:pos x="connsiteX0" y="connsiteY0"/>
              </a:cxn>
              <a:cxn ang="0">
                <a:pos x="connsiteX1" y="connsiteY1"/>
              </a:cxn>
              <a:cxn ang="0">
                <a:pos x="connsiteX2" y="connsiteY2"/>
              </a:cxn>
              <a:cxn ang="0">
                <a:pos x="connsiteX3" y="connsiteY3"/>
              </a:cxn>
            </a:cxnLst>
            <a:rect l="l" t="t" r="r" b="b"/>
            <a:pathLst>
              <a:path w="3482749" h="450746">
                <a:moveTo>
                  <a:pt x="0" y="0"/>
                </a:moveTo>
                <a:lnTo>
                  <a:pt x="3095474" y="10691"/>
                </a:lnTo>
                <a:lnTo>
                  <a:pt x="3482749" y="450746"/>
                </a:lnTo>
                <a:lnTo>
                  <a:pt x="402616" y="440057"/>
                </a:lnTo>
                <a:close/>
              </a:path>
            </a:pathLst>
          </a:custGeom>
          <a:solidFill>
            <a:schemeClr val="accent3">
              <a:lumMod val="60000"/>
              <a:lumOff val="40000"/>
            </a:schemeClr>
          </a:solidFill>
        </p:spPr>
        <p:txBody>
          <a:bodyPr wrap="square" anchor="ctr">
            <a:no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endParaRPr kumimoji="1" lang="zh-CN" altLang="en-US"/>
          </a:p>
        </p:txBody>
      </p:sp>
      <p:sp>
        <p:nvSpPr>
          <p:cNvPr id="5"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6"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6519333" y="1244601"/>
            <a:ext cx="5094116"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1099435" y="2200274"/>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6" y="2200274"/>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KSO_FD"/>
          <p:cNvSpPr>
            <a:spLocks noGrp="1"/>
          </p:cNvSpPr>
          <p:nvPr>
            <p:ph type="dt" sz="half" idx="10"/>
          </p:nvPr>
        </p:nvSpPr>
        <p:spPr/>
        <p:txBody>
          <a:bodyPr/>
          <a:lstStyle/>
          <a:p>
            <a:endParaRPr kumimoji="1" lang="zh-CN" altLang="en-US"/>
          </a:p>
        </p:txBody>
      </p:sp>
      <p:sp>
        <p:nvSpPr>
          <p:cNvPr id="8"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9"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endParaRPr kumimoji="1" lang="zh-CN" altLang="en-US"/>
          </a:p>
        </p:txBody>
      </p:sp>
      <p:sp>
        <p:nvSpPr>
          <p:cNvPr id="4" name="KSO_FT"/>
          <p:cNvSpPr>
            <a:spLocks noGrp="1"/>
          </p:cNvSpPr>
          <p:nvPr>
            <p:ph type="ftr" sz="quarter" idx="11"/>
          </p:nvPr>
        </p:nvSpPr>
        <p:spPr/>
        <p:txBody>
          <a:bodyPr/>
          <a:lstStyle/>
          <a:p>
            <a:r>
              <a:rPr kumimoji="1" lang="en-US" altLang="zh-CN" smtClean="0"/>
              <a:t>STATE COLLEGE UNIVERSITY</a:t>
            </a:r>
            <a:endParaRPr kumimoji="1" lang="zh-CN" altLang="en-US" dirty="0"/>
          </a:p>
        </p:txBody>
      </p:sp>
      <p:sp>
        <p:nvSpPr>
          <p:cNvPr id="5"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endParaRPr kumimoji="1" lang="zh-CN" altLang="en-US"/>
          </a:p>
        </p:txBody>
      </p:sp>
      <p:sp>
        <p:nvSpPr>
          <p:cNvPr id="3"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4"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KSO_FD"/>
          <p:cNvSpPr>
            <a:spLocks noGrp="1"/>
          </p:cNvSpPr>
          <p:nvPr>
            <p:ph type="dt" sz="half" idx="10"/>
          </p:nvPr>
        </p:nvSpPr>
        <p:spPr/>
        <p:txBody>
          <a:bodyPr/>
          <a:lstStyle/>
          <a:p>
            <a:endParaRPr kumimoji="1" lang="zh-CN" altLang="en-US"/>
          </a:p>
        </p:txBody>
      </p:sp>
      <p:sp>
        <p:nvSpPr>
          <p:cNvPr id="6" name="KSO_FT"/>
          <p:cNvSpPr>
            <a:spLocks noGrp="1"/>
          </p:cNvSpPr>
          <p:nvPr>
            <p:ph type="ftr" sz="quarter" idx="11"/>
          </p:nvPr>
        </p:nvSpPr>
        <p:spPr/>
        <p:txBody>
          <a:bodyPr/>
          <a:lstStyle/>
          <a:p>
            <a:r>
              <a:rPr kumimoji="1" lang="en-US" altLang="zh-CN" smtClean="0"/>
              <a:t>STATE COLLEGE UNIVERSITY</a:t>
            </a:r>
            <a:endParaRPr kumimoji="1" lang="zh-CN" altLang="en-US"/>
          </a:p>
        </p:txBody>
      </p:sp>
      <p:sp>
        <p:nvSpPr>
          <p:cNvPr id="7" name="KSO_FN"/>
          <p:cNvSpPr>
            <a:spLocks noGrp="1"/>
          </p:cNvSpPr>
          <p:nvPr>
            <p:ph type="sldNum" sz="quarter" idx="12"/>
          </p:nvPr>
        </p:nvSpPr>
        <p:spPr/>
        <p:txBody>
          <a:bodyPr/>
          <a:lstStyle/>
          <a:p>
            <a:fld id="{23DA680B-B80A-2545-AB30-B9870FE9052E}" type="slidenum">
              <a:rPr kumimoji="1" lang="zh-CN" altLang="en-US" smtClean="0"/>
            </a:fld>
            <a:endParaRPr kumimoji="1" lang="zh-CN" altLang="en-US"/>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dirty="0"/>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smtClean="0"/>
              <a:t>STATE COLLEGE UNIVERSITY</a:t>
            </a:r>
            <a:endParaRPr kumimoji="1" lang="zh-CN" altLang="en-US" dirty="0"/>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fld>
            <a:endParaRPr kumimoji="1" lang="zh-CN" altLang="en-US" dirty="0"/>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pic>
        <p:nvPicPr>
          <p:cNvPr id="11" name="图片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xml"/><Relationship Id="rId2" Type="http://schemas.microsoft.com/office/2007/relationships/hdphoto" Target="../media/hdphoto1.wdp"/><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8890"/>
            <a:ext cx="12192000" cy="5844540"/>
            <a:chOff x="-1" y="1609725"/>
            <a:chExt cx="12192002" cy="4243803"/>
          </a:xfrm>
        </p:grpSpPr>
        <p:pic>
          <p:nvPicPr>
            <p:cNvPr id="22" name="Picture 3"/>
            <p:cNvPicPr>
              <a:picLocks noChangeAspect="1" noChangeArrowheads="1"/>
            </p:cNvPicPr>
            <p:nvPr/>
          </p:nvPicPr>
          <p:blipFill rotWithShape="1">
            <a:blip r:embed="rId1" cstate="print">
              <a:extLst>
                <a:ext uri="{BEBA8EAE-BF5A-486C-A8C5-ECC9F3942E4B}">
                  <a14:imgProps xmlns:a14="http://schemas.microsoft.com/office/drawing/2010/main">
                    <a14:imgLayer r:embed="rId2">
                      <a14:imgEffect>
                        <a14:brightnessContrast contrast="-10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5"/>
          <p:cNvSpPr txBox="1"/>
          <p:nvPr/>
        </p:nvSpPr>
        <p:spPr>
          <a:xfrm>
            <a:off x="7754804" y="4561964"/>
            <a:ext cx="2240280" cy="368300"/>
          </a:xfrm>
          <a:prstGeom prst="rect">
            <a:avLst/>
          </a:prstGeom>
          <a:noFill/>
        </p:spPr>
        <p:txBody>
          <a:bodyPr wrap="none"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导师：侯敏、史大鹏</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9410955" y="6264095"/>
            <a:ext cx="1747520" cy="337185"/>
          </a:xfrm>
          <a:prstGeom prst="rect">
            <a:avLst/>
          </a:prstGeom>
          <a:noFill/>
        </p:spPr>
        <p:txBody>
          <a:bodyPr wrap="none" rtlCol="0">
            <a:spAutoFit/>
          </a:bodyPr>
          <a:lstStyle/>
          <a:p>
            <a:pPr algn="ctr"/>
            <a:r>
              <a:rPr kumimoji="1" lang="zh-CN" altLang="zh-CN" sz="1600" dirty="0" smtClean="0">
                <a:latin typeface="微软雅黑" panose="020B0503020204020204" pitchFamily="34" charset="-122"/>
                <a:ea typeface="微软雅黑" panose="020B0503020204020204" pitchFamily="34" charset="-122"/>
                <a:cs typeface="微软雅黑" panose="020B0503020204020204" pitchFamily="34" charset="-122"/>
              </a:rPr>
              <a:t>2</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018</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年</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月</a:t>
            </a:r>
            <a:r>
              <a:rPr kumimoji="1"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10</a:t>
            </a:r>
            <a:r>
              <a:rPr kumimoji="1"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日</a:t>
            </a:r>
            <a:endPar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3267533" y="4561964"/>
            <a:ext cx="1783080" cy="368300"/>
          </a:xfrm>
          <a:prstGeom prst="rect">
            <a:avLst/>
          </a:prstGeom>
        </p:spPr>
        <p:txBody>
          <a:bodyPr wrap="none">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人：丁楷轩</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3174494" y="2481816"/>
            <a:ext cx="7785980" cy="1106805"/>
          </a:xfrm>
          <a:prstGeom prst="rect">
            <a:avLst/>
          </a:prstGeom>
        </p:spPr>
        <p:txBody>
          <a:bodyPr wrap="square">
            <a:spAutoFit/>
          </a:bodyPr>
          <a:lstStyle/>
          <a:p>
            <a:r>
              <a:rPr lang="zh-CN" altLang="en-US" sz="6600" b="1" dirty="0" smtClean="0">
                <a:solidFill>
                  <a:srgbClr val="071F65"/>
                </a:solidFill>
                <a:latin typeface="+mj-ea"/>
                <a:ea typeface="+mj-ea"/>
              </a:rPr>
              <a:t>毕业论文开题报告</a:t>
            </a:r>
            <a:endParaRPr lang="zh-CN" altLang="en-US" sz="6600" b="1" dirty="0">
              <a:solidFill>
                <a:srgbClr val="071F65"/>
              </a:solidFill>
              <a:latin typeface="+mj-ea"/>
              <a:ea typeface="+mj-ea"/>
            </a:endParaRPr>
          </a:p>
        </p:txBody>
      </p:sp>
      <p:cxnSp>
        <p:nvCxnSpPr>
          <p:cNvPr id="3" name="直接连接符 2"/>
          <p:cNvCxnSpPr/>
          <p:nvPr/>
        </p:nvCxnSpPr>
        <p:spPr>
          <a:xfrm flipH="1">
            <a:off x="3285948" y="3759598"/>
            <a:ext cx="6709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18127" y="2480953"/>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20" name="矩形 19"/>
          <p:cNvSpPr/>
          <p:nvPr/>
        </p:nvSpPr>
        <p:spPr>
          <a:xfrm>
            <a:off x="3267710" y="2070735"/>
            <a:ext cx="6632575" cy="36830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内蒙古师范大学</a:t>
            </a:r>
            <a:r>
              <a:rPr lang="en-US" altLang="zh-CN" b="1" dirty="0" smtClean="0">
                <a:latin typeface="微软雅黑" panose="020B0503020204020204" pitchFamily="34" charset="-122"/>
                <a:ea typeface="微软雅黑" panose="020B0503020204020204" pitchFamily="34" charset="-122"/>
              </a:rPr>
              <a:t>2015</a:t>
            </a:r>
            <a:r>
              <a:rPr lang="zh-CN" altLang="en-US" b="1" dirty="0" smtClean="0">
                <a:latin typeface="微软雅黑" panose="020B0503020204020204" pitchFamily="34" charset="-122"/>
                <a:ea typeface="微软雅黑" panose="020B0503020204020204" pitchFamily="34" charset="-122"/>
              </a:rPr>
              <a:t>级计算机科学与技术（网络编程）班</a:t>
            </a:r>
            <a:endParaRPr lang="zh-CN" altLang="en-US" b="1" dirty="0">
              <a:latin typeface="微软雅黑" panose="020B0503020204020204" pitchFamily="34" charset="-122"/>
              <a:ea typeface="微软雅黑" panose="020B0503020204020204" pitchFamily="34" charset="-122"/>
            </a:endParaRPr>
          </a:p>
        </p:txBody>
      </p:sp>
      <p:sp>
        <p:nvSpPr>
          <p:cNvPr id="4" name="矩形 3"/>
          <p:cNvSpPr/>
          <p:nvPr/>
        </p:nvSpPr>
        <p:spPr>
          <a:xfrm>
            <a:off x="5192853" y="4561964"/>
            <a:ext cx="2419350" cy="368300"/>
          </a:xfrm>
          <a:prstGeom prst="rect">
            <a:avLst/>
          </a:prstGeom>
        </p:spPr>
        <p:txBody>
          <a:bodyPr wrap="none">
            <a:spAutoFit/>
          </a:bodyPr>
          <a:p>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学号：</a:t>
            </a:r>
            <a:r>
              <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20151104711</a:t>
            </a:r>
            <a:endParaRPr kumimoji="1" lang="en-US" altLang="zh-CN"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childTnLst>
                          </p:cTn>
                        </p:par>
                        <p:par>
                          <p:cTn id="23" fill="hold">
                            <p:stCondLst>
                              <p:cond delay="2500"/>
                            </p:stCondLst>
                            <p:childTnLst>
                              <p:par>
                                <p:cTn id="24" presetID="2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1+#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par>
                          <p:cTn id="41" fill="hold">
                            <p:stCondLst>
                              <p:cond delay="4500"/>
                            </p:stCondLst>
                            <p:childTnLst>
                              <p:par>
                                <p:cTn id="42" presetID="2" presetClass="entr" presetSubtype="2"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1+#ppt_w/2"/>
                                          </p:val>
                                        </p:tav>
                                        <p:tav tm="100000">
                                          <p:val>
                                            <p:strVal val="#ppt_x"/>
                                          </p:val>
                                        </p:tav>
                                      </p:tavLst>
                                    </p:anim>
                                    <p:anim calcmode="lin" valueType="num">
                                      <p:cBhvr additive="base">
                                        <p:cTn id="4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9" grpId="0"/>
      <p:bldP spid="13" grpId="0"/>
      <p:bldP spid="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工作计划</a:t>
            </a:r>
            <a:endParaRPr lang="zh-CN" altLang="en-US" dirty="0"/>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0" name="文本框 99"/>
          <p:cNvSpPr txBox="1"/>
          <p:nvPr/>
        </p:nvSpPr>
        <p:spPr>
          <a:xfrm>
            <a:off x="3280410" y="1021715"/>
            <a:ext cx="5080000" cy="860425"/>
          </a:xfrm>
          <a:prstGeom prst="rect">
            <a:avLst/>
          </a:prstGeom>
          <a:noFill/>
          <a:ln w="9525">
            <a:noFill/>
          </a:ln>
        </p:spPr>
        <p:txBody>
          <a:bodyPr>
            <a:spAutoFit/>
          </a:bodyPr>
          <a:p>
            <a:pPr indent="0" algn="ctr"/>
            <a:r>
              <a:rPr lang="zh-CN" sz="3200" b="1">
                <a:latin typeface="宋体" panose="02010600030101010101" pitchFamily="2" charset="-122"/>
                <a:ea typeface="宋体" panose="02010600030101010101" pitchFamily="2" charset="-122"/>
                <a:cs typeface="宋体" panose="02010600030101010101" pitchFamily="2" charset="-122"/>
              </a:rPr>
              <a:t>工</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作</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计</a:t>
            </a:r>
            <a:r>
              <a:rPr lang="en-US" sz="3200" b="1">
                <a:latin typeface="宋体" panose="02010600030101010101" pitchFamily="2" charset="-122"/>
                <a:ea typeface="宋体" panose="02010600030101010101" pitchFamily="2" charset="-122"/>
                <a:cs typeface="宋体" panose="02010600030101010101" pitchFamily="2" charset="-122"/>
              </a:rPr>
              <a:t>  </a:t>
            </a:r>
            <a:r>
              <a:rPr lang="zh-CN" sz="3200" b="1">
                <a:latin typeface="宋体" panose="02010600030101010101" pitchFamily="2" charset="-122"/>
                <a:ea typeface="宋体" panose="02010600030101010101" pitchFamily="2" charset="-122"/>
                <a:cs typeface="宋体" panose="02010600030101010101" pitchFamily="2" charset="-122"/>
              </a:rPr>
              <a:t>划</a:t>
            </a:r>
            <a:endParaRPr lang="en-US" sz="3200" b="1">
              <a:latin typeface="宋体" panose="02010600030101010101" pitchFamily="2" charset="-122"/>
              <a:ea typeface="宋体" panose="02010600030101010101" pitchFamily="2" charset="-122"/>
              <a:cs typeface="宋体" panose="02010600030101010101" pitchFamily="2" charset="-122"/>
            </a:endParaRPr>
          </a:p>
          <a:p>
            <a:pPr indent="0" algn="ctr"/>
            <a:r>
              <a:rPr lang="en-US" b="1">
                <a:latin typeface="Arial" panose="020B0604020202020204" pitchFamily="34" charset="0"/>
              </a:rPr>
              <a:t> </a:t>
            </a:r>
            <a:endParaRPr lang="zh-CN" altLang="en-US"/>
          </a:p>
        </p:txBody>
      </p:sp>
      <p:graphicFrame>
        <p:nvGraphicFramePr>
          <p:cNvPr id="3" name="表格 2"/>
          <p:cNvGraphicFramePr/>
          <p:nvPr/>
        </p:nvGraphicFramePr>
        <p:xfrm>
          <a:off x="1496695" y="1771650"/>
          <a:ext cx="8647430" cy="4212590"/>
        </p:xfrm>
        <a:graphic>
          <a:graphicData uri="http://schemas.openxmlformats.org/drawingml/2006/table">
            <a:tbl>
              <a:tblPr firstRow="1" bandRow="1">
                <a:tableStyleId>{5940675A-B579-460E-94D1-54222C63F5DA}</a:tableStyleId>
              </a:tblPr>
              <a:tblGrid>
                <a:gridCol w="2844800"/>
                <a:gridCol w="3841750"/>
                <a:gridCol w="1960880"/>
              </a:tblGrid>
              <a:tr h="49530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起止时间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具体任务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所需条件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2018/09/30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选题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2018</a:t>
                      </a:r>
                      <a:r>
                        <a:rPr lang="en-US" sz="1800" b="0">
                          <a:latin typeface="宋体" panose="02010600030101010101" pitchFamily="2" charset="-122"/>
                          <a:ea typeface="宋体" panose="02010600030101010101" pitchFamily="2" charset="-122"/>
                          <a:cs typeface="宋体" panose="02010600030101010101" pitchFamily="2" charset="-122"/>
                        </a:rPr>
                        <a:t>/10/01--</a:t>
                      </a:r>
                      <a:r>
                        <a:rPr lang="en-US" sz="1800" b="0">
                          <a:latin typeface="宋体" panose="02010600030101010101" pitchFamily="2" charset="-122"/>
                          <a:ea typeface="宋体" panose="02010600030101010101" pitchFamily="2" charset="-122"/>
                          <a:cs typeface="Times New Roman" panose="02020603050405020304" pitchFamily="18" charset="0"/>
                        </a:rPr>
                        <a:t>2018</a:t>
                      </a:r>
                      <a:r>
                        <a:rPr lang="en-US" sz="1800" b="0">
                          <a:latin typeface="宋体" panose="02010600030101010101" pitchFamily="2" charset="-122"/>
                          <a:ea typeface="宋体" panose="02010600030101010101" pitchFamily="2" charset="-122"/>
                          <a:cs typeface="宋体" panose="02010600030101010101" pitchFamily="2" charset="-122"/>
                        </a:rPr>
                        <a:t>/10/09</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开题报告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2018/10/10--</a:t>
                      </a:r>
                      <a:r>
                        <a:rPr lang="en-US" sz="1800" b="0">
                          <a:latin typeface="宋体" panose="02010600030101010101" pitchFamily="2" charset="-122"/>
                          <a:ea typeface="宋体" panose="02010600030101010101" pitchFamily="2" charset="-122"/>
                          <a:cs typeface="Times New Roman" panose="02020603050405020304" pitchFamily="18" charset="0"/>
                        </a:rPr>
                        <a:t>2018</a:t>
                      </a:r>
                      <a:r>
                        <a:rPr lang="en-US" sz="1800" b="0">
                          <a:latin typeface="宋体" panose="02010600030101010101" pitchFamily="2" charset="-122"/>
                          <a:ea typeface="宋体" panose="02010600030101010101" pitchFamily="2" charset="-122"/>
                          <a:cs typeface="宋体" panose="02010600030101010101" pitchFamily="2" charset="-122"/>
                        </a:rPr>
                        <a:t>/10/16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查阅文献资料</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2018/10/17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确定论文题目</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2018/10/20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毕业设计</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Times New Roman" panose="02020603050405020304" pitchFamily="18" charset="0"/>
                        </a:rPr>
                        <a:t> </a:t>
                      </a:r>
                      <a:endParaRPr lang="en-US" altLang="en-US" sz="1800" b="0">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3385">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750">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4825" y="2796928"/>
            <a:ext cx="2192020" cy="829945"/>
          </a:xfrm>
          <a:prstGeom prst="rect">
            <a:avLst/>
          </a:prstGeom>
        </p:spPr>
        <p:txBody>
          <a:bodyPr wrap="none">
            <a:spAutoFit/>
          </a:bodyPr>
          <a:lstStyle/>
          <a:p>
            <a:r>
              <a:rPr lang="zh-CN" altLang="en-US" sz="4800" dirty="0" smtClean="0">
                <a:solidFill>
                  <a:schemeClr val="bg1"/>
                </a:solidFill>
                <a:latin typeface="+mj-ea"/>
              </a:rPr>
              <a:t>谢 谢！</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71F65"/>
                </a:solidFill>
              </a:rPr>
              <a:t>目录</a:t>
            </a:r>
            <a:endParaRPr lang="zh-CN" altLang="en-US" dirty="0">
              <a:solidFill>
                <a:srgbClr val="071F65"/>
              </a:solidFill>
            </a:endParaRPr>
          </a:p>
        </p:txBody>
      </p:sp>
      <p:grpSp>
        <p:nvGrpSpPr>
          <p:cNvPr id="39" name="Group 4"/>
          <p:cNvGrpSpPr/>
          <p:nvPr/>
        </p:nvGrpSpPr>
        <p:grpSpPr bwMode="auto">
          <a:xfrm>
            <a:off x="2737580" y="1906813"/>
            <a:ext cx="6911975" cy="1092200"/>
            <a:chOff x="0" y="0"/>
            <a:chExt cx="4354" cy="688"/>
          </a:xfrm>
        </p:grpSpPr>
        <p:sp>
          <p:nvSpPr>
            <p:cNvPr id="40" name="Rectangle 5"/>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1" name="Rectangle 6"/>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42"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49" name="Group 11"/>
          <p:cNvGrpSpPr/>
          <p:nvPr/>
        </p:nvGrpSpPr>
        <p:grpSpPr bwMode="auto">
          <a:xfrm>
            <a:off x="2737580" y="2972025"/>
            <a:ext cx="6911975" cy="1092200"/>
            <a:chOff x="0" y="0"/>
            <a:chExt cx="4354" cy="688"/>
          </a:xfrm>
        </p:grpSpPr>
        <p:sp>
          <p:nvSpPr>
            <p:cNvPr id="60" name="Rectangle 12"/>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1" name="Rectangle 13"/>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nvGrpSpPr>
          <p:cNvPr id="66" name="Group 18"/>
          <p:cNvGrpSpPr/>
          <p:nvPr/>
        </p:nvGrpSpPr>
        <p:grpSpPr bwMode="auto">
          <a:xfrm>
            <a:off x="2737580" y="4009615"/>
            <a:ext cx="6911975" cy="1092200"/>
            <a:chOff x="0" y="0"/>
            <a:chExt cx="4354" cy="688"/>
          </a:xfrm>
        </p:grpSpPr>
        <p:sp>
          <p:nvSpPr>
            <p:cNvPr id="67"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8"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6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76" name="TextBox 1"/>
          <p:cNvSpPr txBox="1"/>
          <p:nvPr/>
        </p:nvSpPr>
        <p:spPr>
          <a:xfrm>
            <a:off x="3291951" y="1919919"/>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7" name="TextBox 65"/>
          <p:cNvSpPr txBox="1"/>
          <p:nvPr/>
        </p:nvSpPr>
        <p:spPr>
          <a:xfrm>
            <a:off x="3301476" y="298989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8" name="TextBox 66"/>
          <p:cNvSpPr txBox="1"/>
          <p:nvPr/>
        </p:nvSpPr>
        <p:spPr>
          <a:xfrm>
            <a:off x="3301476" y="4037644"/>
            <a:ext cx="1728787" cy="461665"/>
          </a:xfrm>
          <a:prstGeom prst="rect">
            <a:avLst/>
          </a:prstGeom>
          <a:noFill/>
        </p:spPr>
        <p:txBody>
          <a:bodyPr>
            <a:spAutoFit/>
          </a:bodyPr>
          <a:lstStyle/>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0" name="TextBox 64"/>
          <p:cNvSpPr txBox="1"/>
          <p:nvPr/>
        </p:nvSpPr>
        <p:spPr>
          <a:xfrm>
            <a:off x="5880830" y="2124300"/>
            <a:ext cx="3457575"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选题意义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1" name="TextBox 69"/>
          <p:cNvSpPr txBox="1"/>
          <p:nvPr/>
        </p:nvSpPr>
        <p:spPr>
          <a:xfrm>
            <a:off x="5895118" y="3189513"/>
            <a:ext cx="3457575" cy="398780"/>
          </a:xfrm>
          <a:prstGeom prst="rect">
            <a:avLst/>
          </a:prstGeom>
          <a:noFill/>
        </p:spPr>
        <p:txBody>
          <a:bodyPr>
            <a:spAutoFit/>
          </a:bodyPr>
          <a:lstStyle/>
          <a:p>
            <a:pPr fontAlgn="base">
              <a:spcBef>
                <a:spcPct val="0"/>
              </a:spcBef>
              <a:spcAft>
                <a:spcPct val="0"/>
              </a:spcAft>
              <a:defRPr/>
            </a:pPr>
            <a:r>
              <a:rPr lang="zh-CN" sz="2000" b="1" dirty="0">
                <a:solidFill>
                  <a:schemeClr val="bg1"/>
                </a:solidFill>
                <a:latin typeface="微软雅黑" panose="020B0503020204020204" pitchFamily="34" charset="-122"/>
                <a:ea typeface="微软雅黑" panose="020B0503020204020204" pitchFamily="34" charset="-122"/>
              </a:rPr>
              <a:t>文献综述</a:t>
            </a:r>
            <a:endParaRPr 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82" name="TextBox 70"/>
          <p:cNvSpPr txBox="1"/>
          <p:nvPr/>
        </p:nvSpPr>
        <p:spPr>
          <a:xfrm>
            <a:off x="5904643" y="4255678"/>
            <a:ext cx="3744912" cy="398780"/>
          </a:xfrm>
          <a:prstGeom prst="rect">
            <a:avLst/>
          </a:prstGeom>
          <a:noFill/>
        </p:spPr>
        <p:txBody>
          <a:bodyPr>
            <a:spAutoFit/>
          </a:bodyPr>
          <a:lstStyle/>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论文结构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 name="Group 18"/>
          <p:cNvGrpSpPr/>
          <p:nvPr/>
        </p:nvGrpSpPr>
        <p:grpSpPr bwMode="auto">
          <a:xfrm>
            <a:off x="2737580" y="5080225"/>
            <a:ext cx="6911975" cy="1092200"/>
            <a:chOff x="0" y="0"/>
            <a:chExt cx="4354" cy="688"/>
          </a:xfrm>
        </p:grpSpPr>
        <p:sp>
          <p:nvSpPr>
            <p:cNvPr id="6" name="Rectangle 19"/>
            <p:cNvSpPr>
              <a:spLocks noChangeArrowheads="1"/>
            </p:cNvSpPr>
            <p:nvPr/>
          </p:nvSpPr>
          <p:spPr bwMode="auto">
            <a:xfrm>
              <a:off x="0" y="54"/>
              <a:ext cx="4354" cy="453"/>
            </a:xfrm>
            <a:prstGeom prst="rect">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7" name="Rectangle 20"/>
            <p:cNvSpPr>
              <a:spLocks noChangeArrowheads="1"/>
            </p:cNvSpPr>
            <p:nvPr/>
          </p:nvSpPr>
          <p:spPr bwMode="auto">
            <a:xfrm>
              <a:off x="181" y="0"/>
              <a:ext cx="1497" cy="326"/>
            </a:xfrm>
            <a:prstGeom prst="rect">
              <a:avLst/>
            </a:prstGeom>
            <a:solidFill>
              <a:srgbClr val="071F6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smtClean="0">
                <a:ln>
                  <a:noFill/>
                </a:ln>
                <a:solidFill>
                  <a:srgbClr val="000000"/>
                </a:solidFill>
                <a:effectLst/>
                <a:uLnTx/>
                <a:uFillTx/>
                <a:latin typeface="Arial" panose="020B0604020202020204" pitchFamily="34" charset="0"/>
                <a:ea typeface="华文细黑" panose="02010600040101010101" pitchFamily="2" charset="-122"/>
              </a:endParaRPr>
            </a:p>
          </p:txBody>
        </p:sp>
        <p:sp>
          <p:nvSpPr>
            <p:cNvPr id="8"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15" name="TextBox 66"/>
          <p:cNvSpPr txBox="1"/>
          <p:nvPr/>
        </p:nvSpPr>
        <p:spPr>
          <a:xfrm>
            <a:off x="3349736" y="5080314"/>
            <a:ext cx="1728787" cy="460375"/>
          </a:xfrm>
          <a:prstGeom prst="rect">
            <a:avLst/>
          </a:prstGeom>
          <a:noFill/>
        </p:spPr>
        <p:txBody>
          <a:bodyPr>
            <a:spAutoFit/>
          </a:bodyPr>
          <a:p>
            <a:pPr algn="ctr" fontAlgn="base">
              <a:spcBef>
                <a:spcPct val="0"/>
              </a:spcBef>
              <a:spcAft>
                <a:spcPct val="0"/>
              </a:spcAft>
              <a:defRPr/>
            </a:pPr>
            <a:r>
              <a:rPr lang="zh-CN" altLang="en-US" sz="24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a:t>
            </a:r>
            <a:endParaRPr lang="zh-CN" altLang="en-US" sz="2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0"/>
          <p:cNvSpPr txBox="1"/>
          <p:nvPr/>
        </p:nvSpPr>
        <p:spPr>
          <a:xfrm>
            <a:off x="5895118" y="5325653"/>
            <a:ext cx="3744912" cy="398780"/>
          </a:xfrm>
          <a:prstGeom prst="rect">
            <a:avLst/>
          </a:prstGeom>
          <a:noFill/>
        </p:spPr>
        <p:txBody>
          <a:bodyPr>
            <a:spAutoFit/>
          </a:bodyPr>
          <a:p>
            <a:pPr fontAlgn="base">
              <a:spcBef>
                <a:spcPct val="0"/>
              </a:spcBef>
              <a:spcAft>
                <a:spcPct val="0"/>
              </a:spcAft>
              <a:defRPr/>
            </a:pPr>
            <a:r>
              <a:rPr lang="zh-CN" altLang="en-US" sz="2000" b="1" dirty="0" smtClean="0">
                <a:solidFill>
                  <a:schemeClr val="bg1"/>
                </a:solidFill>
                <a:latin typeface="微软雅黑" panose="020B0503020204020204" pitchFamily="34" charset="-122"/>
                <a:ea typeface="微软雅黑" panose="020B0503020204020204" pitchFamily="34" charset="-122"/>
              </a:rPr>
              <a:t>工作计划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0-#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 calcmode="lin" valueType="num">
                                      <p:cBhvr additive="base">
                                        <p:cTn id="23" dur="500" fill="hold"/>
                                        <p:tgtEl>
                                          <p:spTgt spid="77"/>
                                        </p:tgtEl>
                                        <p:attrNameLst>
                                          <p:attrName>ppt_x</p:attrName>
                                        </p:attrNameLst>
                                      </p:cBhvr>
                                      <p:tavLst>
                                        <p:tav tm="0">
                                          <p:val>
                                            <p:strVal val="0-#ppt_w/2"/>
                                          </p:val>
                                        </p:tav>
                                        <p:tav tm="100000">
                                          <p:val>
                                            <p:strVal val="#ppt_x"/>
                                          </p:val>
                                        </p:tav>
                                      </p:tavLst>
                                    </p:anim>
                                    <p:anim calcmode="lin" valueType="num">
                                      <p:cBhvr additive="base">
                                        <p:cTn id="24" dur="500" fill="hold"/>
                                        <p:tgtEl>
                                          <p:spTgt spid="7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additive="base">
                                        <p:cTn id="39" dur="500" fill="hold"/>
                                        <p:tgtEl>
                                          <p:spTgt spid="82"/>
                                        </p:tgtEl>
                                        <p:attrNameLst>
                                          <p:attrName>ppt_x</p:attrName>
                                        </p:attrNameLst>
                                      </p:cBhvr>
                                      <p:tavLst>
                                        <p:tav tm="0">
                                          <p:val>
                                            <p:strVal val="1+#ppt_w/2"/>
                                          </p:val>
                                        </p:tav>
                                        <p:tav tm="100000">
                                          <p:val>
                                            <p:strVal val="#ppt_x"/>
                                          </p:val>
                                        </p:tav>
                                      </p:tavLst>
                                    </p:anim>
                                    <p:anim calcmode="lin" valueType="num">
                                      <p:cBhvr additive="base">
                                        <p:cTn id="40" dur="500" fill="hold"/>
                                        <p:tgtEl>
                                          <p:spTgt spid="8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80" grpId="0"/>
      <p:bldP spid="81" grpId="0"/>
      <p:bldP spid="82" grpId="0"/>
      <p:bldP spid="15"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1</a:t>
            </a:r>
            <a:endParaRPr lang="zh-CN" altLang="en-US" sz="7200" b="1" dirty="0">
              <a:solidFill>
                <a:schemeClr val="bg1"/>
              </a:solidFill>
            </a:endParaRPr>
          </a:p>
        </p:txBody>
      </p:sp>
      <p:sp>
        <p:nvSpPr>
          <p:cNvPr id="4" name="矩形 3"/>
          <p:cNvSpPr/>
          <p:nvPr/>
        </p:nvSpPr>
        <p:spPr>
          <a:xfrm>
            <a:off x="5638797" y="2692404"/>
            <a:ext cx="3162300" cy="829945"/>
          </a:xfrm>
          <a:prstGeom prst="rect">
            <a:avLst/>
          </a:prstGeom>
        </p:spPr>
        <p:txBody>
          <a:bodyPr wrap="none">
            <a:spAutoFit/>
          </a:bodyPr>
          <a:lstStyle/>
          <a:p>
            <a:r>
              <a:rPr lang="zh-CN" altLang="en-US" sz="4800" dirty="0">
                <a:solidFill>
                  <a:schemeClr val="bg1"/>
                </a:solidFill>
                <a:latin typeface="+mj-ea"/>
              </a:rPr>
              <a:t>选 题 意 义</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solidFill>
                  <a:srgbClr val="071F65"/>
                </a:solidFill>
              </a:rPr>
              <a:t>选题意义</a:t>
            </a:r>
            <a:endParaRPr lang="zh-CN" dirty="0">
              <a:solidFill>
                <a:srgbClr val="071F65"/>
              </a:solidFill>
            </a:endParaRPr>
          </a:p>
        </p:txBody>
      </p:sp>
      <p:sp>
        <p:nvSpPr>
          <p:cNvPr id="3" name="文本框 2"/>
          <p:cNvSpPr txBox="1"/>
          <p:nvPr/>
        </p:nvSpPr>
        <p:spPr>
          <a:xfrm>
            <a:off x="892810" y="1800225"/>
            <a:ext cx="10360025" cy="4048125"/>
          </a:xfrm>
          <a:prstGeom prst="rect">
            <a:avLst/>
          </a:prstGeom>
          <a:noFill/>
        </p:spPr>
        <p:txBody>
          <a:bodyPr wrap="square" rtlCol="0">
            <a:spAutoFit/>
          </a:bodyPr>
          <a:p>
            <a:pPr algn="l">
              <a:lnSpc>
                <a:spcPct val="130000"/>
              </a:lnSpc>
            </a:pPr>
            <a:r>
              <a:rPr lang="en-US" altLang="zh-CN" dirty="0" smtClean="0">
                <a:latin typeface="宋体" panose="02010600030101010101" pitchFamily="2" charset="-122"/>
                <a:ea typeface="宋体" panose="02010600030101010101" pitchFamily="2" charset="-122"/>
                <a:cs typeface="宋体" panose="02010600030101010101" pitchFamily="2" charset="-122"/>
              </a:rPr>
              <a:t>    </a:t>
            </a:r>
            <a:r>
              <a:rPr lang="zh-CN" altLang="en-US" dirty="0" smtClean="0">
                <a:latin typeface="宋体" panose="02010600030101010101" pitchFamily="2" charset="-122"/>
                <a:ea typeface="宋体" panose="02010600030101010101" pitchFamily="2" charset="-122"/>
                <a:cs typeface="宋体" panose="02010600030101010101" pitchFamily="2" charset="-122"/>
              </a:rPr>
              <a:t>毕业设计是衡量我们大学生在大学生活中学的是否扎实，知识是否成体系的重要部分。毕业设计的好坏也直接关乎我们能否毕业，所以，做一个好的毕业设计是大学生至关重要的一个环节。而毕业设计的导师的帮助也是非常重要的，往往导师的一句话就能让学生在受困已久的问题上得到很大的启发，但是由于学生和老师的作息时间的不同，往往不能进行很好的对接，学生就不能很快的得到老师帮助，所以就会导致毕业设计的延期或者不完善。最终有可能就会毕不了业。这么多年的辛苦也就付之流水。</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a:p>
            <a:pPr algn="l">
              <a:lnSpc>
                <a:spcPct val="130000"/>
              </a:lnSpc>
            </a:pPr>
            <a:r>
              <a:rPr lang="zh-CN" altLang="en-US" dirty="0" smtClean="0">
                <a:latin typeface="宋体" panose="02010600030101010101" pitchFamily="2" charset="-122"/>
                <a:ea typeface="宋体" panose="02010600030101010101" pitchFamily="2" charset="-122"/>
                <a:cs typeface="宋体" panose="02010600030101010101" pitchFamily="2" charset="-122"/>
              </a:rPr>
              <a:t>本系统采用Java web技术，以MySQL数据库为后台数据库，将实现方便、快捷的老师与学生毕设的对接作为基本目标，主要包括以下几个部分：管理员模块、老师模块和学生模块三大功能模块。学生登录后可以查看未被分配的导师，并选择导师，可以管理上传的论文，作业；可以留言；教师登录后可以查看自己的学生，可以查看该学生的论文、作业并且可以做出批示、更改和回应留言；管理员登录后可以管理用户的密码，管理用户信息。</a:t>
            </a:r>
            <a:endParaRPr lang="zh-CN" altLang="en-US" dirty="0" smtClean="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389890" y="942975"/>
            <a:ext cx="11365865" cy="811530"/>
          </a:xfrm>
          <a:prstGeom prst="rect">
            <a:avLst/>
          </a:prstGeom>
          <a:noFill/>
        </p:spPr>
        <p:txBody>
          <a:bodyPr wrap="square" rtlCol="0">
            <a:spAutoFit/>
          </a:bodyPr>
          <a:p>
            <a:pPr algn="ctr">
              <a:lnSpc>
                <a:spcPct val="130000"/>
              </a:lnSpc>
            </a:pPr>
            <a:r>
              <a:rPr lang="zh-CN" altLang="en-US" sz="3600" b="1" dirty="0" smtClean="0">
                <a:latin typeface="宋体" panose="02010600030101010101" pitchFamily="2" charset="-122"/>
                <a:ea typeface="宋体" panose="02010600030101010101" pitchFamily="2" charset="-122"/>
              </a:rPr>
              <a:t>基于Java web的教师指导毕业设计系统的设计与实现</a:t>
            </a:r>
            <a:endParaRPr lang="zh-CN" altLang="en-US" sz="3600" b="1" dirty="0" smtClean="0">
              <a:latin typeface="宋体" panose="02010600030101010101" pitchFamily="2" charset="-122"/>
              <a:ea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2</a:t>
            </a:r>
            <a:endParaRPr lang="zh-CN" altLang="en-US" sz="7200" b="1" dirty="0">
              <a:solidFill>
                <a:schemeClr val="bg1"/>
              </a:solidFill>
            </a:endParaRPr>
          </a:p>
        </p:txBody>
      </p:sp>
      <p:sp>
        <p:nvSpPr>
          <p:cNvPr id="4" name="矩形 3"/>
          <p:cNvSpPr/>
          <p:nvPr/>
        </p:nvSpPr>
        <p:spPr>
          <a:xfrm>
            <a:off x="5590162" y="2694513"/>
            <a:ext cx="2621280" cy="829945"/>
          </a:xfrm>
          <a:prstGeom prst="rect">
            <a:avLst/>
          </a:prstGeom>
        </p:spPr>
        <p:txBody>
          <a:bodyPr wrap="none">
            <a:spAutoFit/>
          </a:bodyPr>
          <a:lstStyle/>
          <a:p>
            <a:r>
              <a:rPr lang="zh-CN" altLang="en-US" sz="4800" dirty="0" smtClean="0">
                <a:solidFill>
                  <a:schemeClr val="bg1"/>
                </a:solidFill>
                <a:latin typeface="+mj-ea"/>
              </a:rPr>
              <a:t>文献综述</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0464" y="152773"/>
            <a:ext cx="11056060" cy="699594"/>
          </a:xfrm>
        </p:spPr>
        <p:txBody>
          <a:bodyPr>
            <a:normAutofit/>
          </a:bodyPr>
          <a:lstStyle/>
          <a:p>
            <a:r>
              <a:rPr lang="zh-CN" smtClean="0">
                <a:solidFill>
                  <a:srgbClr val="071F65"/>
                </a:solidFill>
              </a:rPr>
              <a:t>文献综述</a:t>
            </a:r>
            <a:endParaRPr lang="zh-CN" dirty="0">
              <a:solidFill>
                <a:srgbClr val="071F65"/>
              </a:solidFill>
            </a:endParaRPr>
          </a:p>
        </p:txBody>
      </p:sp>
      <p:sp>
        <p:nvSpPr>
          <p:cNvPr id="40" name="矩形 39"/>
          <p:cNvSpPr/>
          <p:nvPr/>
        </p:nvSpPr>
        <p:spPr>
          <a:xfrm>
            <a:off x="1268955" y="1680813"/>
            <a:ext cx="8565596" cy="2861310"/>
          </a:xfrm>
          <a:prstGeom prst="rect">
            <a:avLst/>
          </a:prstGeom>
          <a:noFill/>
          <a:effectLst/>
        </p:spPr>
        <p:txBody>
          <a:bodyPr wrap="square">
            <a:spAutoFit/>
          </a:bodyPr>
          <a:lstStyle/>
          <a:p>
            <a:r>
              <a:rPr b="1" dirty="0">
                <a:latin typeface="宋体" panose="02010600030101010101" pitchFamily="2" charset="-122"/>
                <a:ea typeface="宋体" panose="02010600030101010101" pitchFamily="2" charset="-122"/>
                <a:cs typeface="宋体" panose="02010600030101010101" pitchFamily="2" charset="-122"/>
              </a:rPr>
              <a:t>参考文献</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[1]白亮. Java简介[J]. 厦门科技, 2005(1):27-29.</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[2]王冲. HTML与JAVA语言[J]. 微电脑世界, 1996(7):13-18.</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[3]张峰, 李慧丽. Java Web 2.0构架开发与项目实战[M]. 清华大学出版社, 2009.</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[4]刘中兵Java研究室. Java高手真经:Java Web 核心技术[M]. 电子工业出版社, 2009.</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[5]Herbert Schildt. Java参考大全[M]. 清华大学出版社, 2006.</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[6]王克宏, 柳西玲, 丁峰. Java技术教程[M]. 清华大学出版社, 2005.</a:t>
            </a:r>
            <a:endParaRPr b="1" dirty="0">
              <a:latin typeface="宋体" panose="02010600030101010101" pitchFamily="2" charset="-122"/>
              <a:ea typeface="宋体" panose="02010600030101010101" pitchFamily="2" charset="-122"/>
              <a:cs typeface="宋体" panose="02010600030101010101" pitchFamily="2" charset="-122"/>
            </a:endParaRPr>
          </a:p>
          <a:p>
            <a:r>
              <a:rPr b="1" dirty="0">
                <a:latin typeface="宋体" panose="02010600030101010101" pitchFamily="2" charset="-122"/>
                <a:ea typeface="宋体" panose="02010600030101010101" pitchFamily="2" charset="-122"/>
                <a:cs typeface="宋体" panose="02010600030101010101" pitchFamily="2" charset="-122"/>
              </a:rPr>
              <a:t>[7]孙卫琴．Tomcat与Java Web开发技术详解（第2版）[M]．北京：电子工业出版社，2009．</a:t>
            </a:r>
            <a:endParaRPr b="1" dirty="0">
              <a:latin typeface="宋体" panose="02010600030101010101" pitchFamily="2" charset="-122"/>
              <a:ea typeface="宋体" panose="02010600030101010101" pitchFamily="2" charset="-122"/>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9">
        <p:wipe/>
      </p:transition>
    </mc:Choice>
    <mc:Fallback>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3</a:t>
            </a:r>
            <a:endParaRPr lang="zh-CN" altLang="en-US" sz="7200" b="1" dirty="0">
              <a:solidFill>
                <a:schemeClr val="bg1"/>
              </a:solidFill>
            </a:endParaRPr>
          </a:p>
        </p:txBody>
      </p:sp>
      <p:sp>
        <p:nvSpPr>
          <p:cNvPr id="4" name="矩形 3"/>
          <p:cNvSpPr/>
          <p:nvPr/>
        </p:nvSpPr>
        <p:spPr>
          <a:xfrm>
            <a:off x="5658240" y="2717761"/>
            <a:ext cx="3162300" cy="829945"/>
          </a:xfrm>
          <a:prstGeom prst="rect">
            <a:avLst/>
          </a:prstGeom>
        </p:spPr>
        <p:txBody>
          <a:bodyPr wrap="none">
            <a:spAutoFit/>
          </a:bodyPr>
          <a:lstStyle/>
          <a:p>
            <a:r>
              <a:rPr lang="zh-CN" altLang="en-US" sz="4800" dirty="0" smtClean="0">
                <a:solidFill>
                  <a:schemeClr val="bg1"/>
                </a:solidFill>
                <a:latin typeface="+mj-ea"/>
              </a:rPr>
              <a:t>论 文 结 构</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71F65"/>
                </a:solidFill>
              </a:rPr>
              <a:t>论文结构</a:t>
            </a:r>
            <a:endParaRPr lang="zh-CN" altLang="en-US" dirty="0">
              <a:solidFill>
                <a:srgbClr val="071F65"/>
              </a:solidFill>
            </a:endParaRPr>
          </a:p>
        </p:txBody>
      </p:sp>
      <p:sp>
        <p:nvSpPr>
          <p:cNvPr id="28" name="矩形 27"/>
          <p:cNvSpPr/>
          <p:nvPr/>
        </p:nvSpPr>
        <p:spPr>
          <a:xfrm>
            <a:off x="1049655" y="836930"/>
            <a:ext cx="9943465" cy="5908040"/>
          </a:xfrm>
          <a:prstGeom prst="rect">
            <a:avLst/>
          </a:prstGeom>
        </p:spPr>
        <p:txBody>
          <a:bodyPr wrap="square">
            <a:spAutoFit/>
          </a:bodyPr>
          <a:lstStyle/>
          <a:p>
            <a:r>
              <a:rPr altLang="zh-CN" dirty="0">
                <a:latin typeface="宋体" panose="02010600030101010101" pitchFamily="2" charset="-122"/>
                <a:ea typeface="宋体" panose="02010600030101010101" pitchFamily="2" charset="-122"/>
                <a:cs typeface="宋体" panose="02010600030101010101" pitchFamily="2" charset="-122"/>
              </a:rPr>
              <a:t>1、题目</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题目是文章的标签，是论文内容的高度概括，是论文的灵魂和核心，也是编制索引、查阅文献的重要线索。</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2、摘要</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摘要是论文内容不加注释和评论的简短陈述。它要求把文章讨论的主要问题、取得的主要成果作明晰的交代，使无法或无时间阅读完全文的读者读后能获得大致全面、清楚、明了的信息与印象。摘要的语句最好不要与前言或结论部分雷同，以免给人以重复之感。</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3、关键词</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关键词是为便于文献索引的制作而从论文中选出的最核心的专业性概念或词语。</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4、序言</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序言也叫引言、前言、绪论等，是放在正文前面的短文。</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5、正文</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正文是论文的躯体或核心部分，又叫“本论”，是展开论题、表达作者个人研究成果的部分。它要求作者运用有力的证据对所提出的中心论点展开论证。整个论证应层次清楚、段落分明、逻辑线条清晰，应围绕中心论点、层层剥笋地设立分论点。任一层次都包含论点、论据、论证这三要素；小论点说明分论点，分论点说明中心论点。</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6、结论是论文的收尾部分，写论证得到的结果。</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7、致谢</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为对直接或间接帮助过自己的人表示感谢，一般在论文结尾处应以简短的文字表示感谢。</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8、参考文献(或引文注释)</a:t>
            </a:r>
            <a:endParaRPr altLang="zh-CN" dirty="0">
              <a:latin typeface="宋体" panose="02010600030101010101" pitchFamily="2" charset="-122"/>
              <a:ea typeface="宋体" panose="02010600030101010101" pitchFamily="2" charset="-122"/>
              <a:cs typeface="宋体" panose="02010600030101010101" pitchFamily="2" charset="-122"/>
            </a:endParaRPr>
          </a:p>
          <a:p>
            <a:r>
              <a:rPr altLang="zh-CN" dirty="0">
                <a:latin typeface="宋体" panose="02010600030101010101" pitchFamily="2" charset="-122"/>
                <a:ea typeface="宋体" panose="02010600030101010101" pitchFamily="2" charset="-122"/>
                <a:cs typeface="宋体" panose="02010600030101010101" pitchFamily="2" charset="-122"/>
              </a:rPr>
              <a:t>在论文的末尾列出在研究这一课题和撰写论文过程中，参考和引用了哪些文献资料。      </a:t>
            </a:r>
            <a:endParaRPr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84" name=" 184"/>
          <p:cNvSpPr/>
          <p:nvPr/>
        </p:nvSpPr>
        <p:spPr>
          <a:xfrm>
            <a:off x="155575" y="83820"/>
            <a:ext cx="894080" cy="859155"/>
          </a:xfrm>
          <a:prstGeom prst="ellipse">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9078" y="2556163"/>
            <a:ext cx="1146468" cy="1200329"/>
          </a:xfrm>
          <a:prstGeom prst="rect">
            <a:avLst/>
          </a:prstGeom>
          <a:noFill/>
        </p:spPr>
        <p:txBody>
          <a:bodyPr wrap="none" rtlCol="0">
            <a:spAutoFit/>
          </a:bodyPr>
          <a:lstStyle/>
          <a:p>
            <a:r>
              <a:rPr lang="en-US" altLang="zh-CN" b="1" dirty="0" smtClean="0">
                <a:solidFill>
                  <a:schemeClr val="bg1"/>
                </a:solidFill>
              </a:rPr>
              <a:t>Part</a:t>
            </a:r>
            <a:r>
              <a:rPr lang="en-US" altLang="zh-CN" sz="7200" b="1" dirty="0" smtClean="0">
                <a:solidFill>
                  <a:schemeClr val="bg1"/>
                </a:solidFill>
              </a:rPr>
              <a:t>4</a:t>
            </a:r>
            <a:endParaRPr lang="zh-CN" altLang="en-US" sz="7200" b="1" dirty="0">
              <a:solidFill>
                <a:schemeClr val="bg1"/>
              </a:solidFill>
            </a:endParaRPr>
          </a:p>
        </p:txBody>
      </p:sp>
      <p:sp>
        <p:nvSpPr>
          <p:cNvPr id="4" name="矩形 3"/>
          <p:cNvSpPr/>
          <p:nvPr/>
        </p:nvSpPr>
        <p:spPr>
          <a:xfrm>
            <a:off x="5667985" y="2744858"/>
            <a:ext cx="3162300" cy="829945"/>
          </a:xfrm>
          <a:prstGeom prst="rect">
            <a:avLst/>
          </a:prstGeom>
        </p:spPr>
        <p:txBody>
          <a:bodyPr wrap="none">
            <a:spAutoFit/>
          </a:bodyPr>
          <a:lstStyle/>
          <a:p>
            <a:r>
              <a:rPr lang="zh-CN" altLang="en-US" sz="4800" dirty="0" smtClean="0">
                <a:solidFill>
                  <a:schemeClr val="bg1"/>
                </a:solidFill>
                <a:latin typeface="+mj-ea"/>
              </a:rPr>
              <a:t>工 作 计 划</a:t>
            </a:r>
            <a:endParaRPr lang="zh-CN" altLang="en-US" sz="48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A000120140530A99PPBG">
  <a:themeElements>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1608</Words>
  <Application>WPS 演示</Application>
  <PresentationFormat>宽屏</PresentationFormat>
  <Paragraphs>147</Paragraphs>
  <Slides>11</Slides>
  <Notes>35</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微软雅黑</vt:lpstr>
      <vt:lpstr>Arial Black</vt:lpstr>
      <vt:lpstr>Wingdings 2</vt:lpstr>
      <vt:lpstr>幼圆</vt:lpstr>
      <vt:lpstr>华文细黑</vt:lpstr>
      <vt:lpstr>Times New Roman</vt:lpstr>
      <vt:lpstr>Arial Unicode MS</vt:lpstr>
      <vt:lpstr>Calibri</vt:lpstr>
      <vt:lpstr>A000120140530A99PPBG</vt:lpstr>
      <vt:lpstr>PowerPoint 演示文稿</vt:lpstr>
      <vt:lpstr>目录</vt:lpstr>
      <vt:lpstr>PowerPoint 演示文稿</vt:lpstr>
      <vt:lpstr>选题意义</vt:lpstr>
      <vt:lpstr>PowerPoint 演示文稿</vt:lpstr>
      <vt:lpstr>文献综述</vt:lpstr>
      <vt:lpstr>PowerPoint 演示文稿</vt:lpstr>
      <vt:lpstr>论文结构</vt:lpstr>
      <vt:lpstr>PowerPoint 演示文稿</vt:lpstr>
      <vt:lpstr>工作计划</vt:lpstr>
      <vt:lpstr>PowerPoint 演示文稿</vt:lpstr>
    </vt:vector>
  </TitlesOfParts>
  <Company>号百公司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category>锐旗设计；https://9ppt.taobao.com</cp:category>
  <cp:lastModifiedBy>Mr.K</cp:lastModifiedBy>
  <cp:revision>291</cp:revision>
  <dcterms:created xsi:type="dcterms:W3CDTF">2014-06-03T07:56:00Z</dcterms:created>
  <dcterms:modified xsi:type="dcterms:W3CDTF">2018-11-08T06:10:02Z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2052-10.1.0.7566</vt:lpwstr>
  </property>
</Properties>
</file>