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44" r:id="rId2"/>
  </p:sldMasterIdLst>
  <p:sldIdLst>
    <p:sldId id="256" r:id="rId3"/>
    <p:sldId id="257" r:id="rId4"/>
    <p:sldId id="258" r:id="rId5"/>
    <p:sldId id="260" r:id="rId6"/>
    <p:sldId id="259" r:id="rId7"/>
    <p:sldId id="261"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7" d="100"/>
          <a:sy n="87" d="100"/>
        </p:scale>
        <p:origin x="-1330" y="-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2018/10/10</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2018/10/10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2018/10/10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2018/10/10</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2018/10/10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2018/10/10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2018/10/10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2018/10/10</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2018/10/10</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2018/10/10</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2018/10/10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2018/10/10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2018/10/10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2018/10/10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2018/10/10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2018/10/10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2018/10/10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2018/10/10</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2018/10/10</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2018/10/10</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2018/10/10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2018/10/10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30820CF-B880-4189-942D-D702A7CBA730}" type="datetimeFigureOut">
              <a:rPr lang="zh-CN" altLang="en-US" smtClean="0"/>
              <a:pPr/>
              <a:t>2018/10/10</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C913308-F349-4B6D-A68A-DD1791B4A57B}" type="slidenum">
              <a:rPr lang="zh-CN" altLang="en-US" smtClean="0"/>
              <a:pPr/>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30820CF-B880-4189-942D-D702A7CBA730}" type="datetimeFigureOut">
              <a:rPr lang="zh-CN" altLang="en-US" smtClean="0"/>
              <a:pPr/>
              <a:t>2018/10/10</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C913308-F349-4B6D-A68A-DD1791B4A57B}" type="slidenum">
              <a:rPr lang="zh-CN" altLang="en-US" smtClean="0"/>
              <a:pPr/>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28728" y="1000108"/>
            <a:ext cx="7406640" cy="1472184"/>
          </a:xfrm>
        </p:spPr>
        <p:txBody>
          <a:bodyPr/>
          <a:lstStyle/>
          <a:p>
            <a:r>
              <a:rPr lang="en-US" altLang="zh-CN" dirty="0" smtClean="0"/>
              <a:t>		   </a:t>
            </a:r>
            <a:r>
              <a:rPr lang="zh-CN" altLang="en-US" dirty="0" smtClean="0"/>
              <a:t>开题报告</a:t>
            </a:r>
            <a:endParaRPr lang="zh-CN" altLang="en-US" dirty="0"/>
          </a:p>
        </p:txBody>
      </p:sp>
      <p:sp>
        <p:nvSpPr>
          <p:cNvPr id="3" name="副标题 2"/>
          <p:cNvSpPr>
            <a:spLocks noGrp="1"/>
          </p:cNvSpPr>
          <p:nvPr>
            <p:ph type="subTitle" idx="1"/>
          </p:nvPr>
        </p:nvSpPr>
        <p:spPr>
          <a:xfrm>
            <a:off x="1428728" y="4714884"/>
            <a:ext cx="7406640" cy="1752600"/>
          </a:xfrm>
        </p:spPr>
        <p:txBody>
          <a:bodyPr/>
          <a:lstStyle/>
          <a:p>
            <a:r>
              <a:rPr lang="en-US" altLang="zh-CN" dirty="0" smtClean="0"/>
              <a:t>				——15</a:t>
            </a:r>
            <a:r>
              <a:rPr lang="zh-CN" altLang="en-US" dirty="0" smtClean="0"/>
              <a:t>网络编程  郭云龙</a:t>
            </a:r>
            <a:endParaRPr lang="zh-CN" altLang="en-US" dirty="0"/>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选题意义</a:t>
            </a:r>
            <a:endParaRPr lang="zh-CN" altLang="en-US" dirty="0"/>
          </a:p>
        </p:txBody>
      </p:sp>
      <p:sp>
        <p:nvSpPr>
          <p:cNvPr id="3" name="内容占位符 2"/>
          <p:cNvSpPr>
            <a:spLocks noGrp="1"/>
          </p:cNvSpPr>
          <p:nvPr>
            <p:ph idx="1"/>
          </p:nvPr>
        </p:nvSpPr>
        <p:spPr/>
        <p:txBody>
          <a:bodyPr>
            <a:normAutofit fontScale="40000" lnSpcReduction="20000"/>
          </a:bodyPr>
          <a:lstStyle/>
          <a:p>
            <a:pPr>
              <a:lnSpc>
                <a:spcPct val="170000"/>
              </a:lnSpc>
              <a:buNone/>
            </a:pPr>
            <a:r>
              <a:rPr lang="zh-CN" altLang="en-US" dirty="0" smtClean="0"/>
              <a:t>题目简介：</a:t>
            </a:r>
          </a:p>
          <a:p>
            <a:pPr>
              <a:lnSpc>
                <a:spcPct val="170000"/>
              </a:lnSpc>
              <a:buNone/>
            </a:pPr>
            <a:r>
              <a:rPr lang="en-US" dirty="0" smtClean="0"/>
              <a:t>    	 	</a:t>
            </a:r>
            <a:r>
              <a:rPr lang="zh-CN" altLang="en-US" dirty="0" smtClean="0"/>
              <a:t>随着科学技术的不断提高，计算机科学日渐成熟，其强大的功能已为人们深刻认知，它已经进入人类社会的各个领域并发挥着越来越重要的角色，人们生活中的方方面面都有着计算机的影子。</a:t>
            </a:r>
          </a:p>
          <a:p>
            <a:pPr>
              <a:lnSpc>
                <a:spcPct val="170000"/>
              </a:lnSpc>
              <a:buNone/>
            </a:pPr>
            <a:r>
              <a:rPr lang="en-US" dirty="0" smtClean="0"/>
              <a:t>   		  </a:t>
            </a:r>
            <a:r>
              <a:rPr lang="zh-CN" altLang="en-US" dirty="0" smtClean="0"/>
              <a:t>高考即将落幕，将会有一批大一新生涌入校园，对于新奇、丰富的大学生活，社团是必不可少的。除此之外，大二大三的学生们也可以通过社团锻炼自己。那么，如何让大学生们更加方便快捷的找到自己心仪的社团就成了一个令人头疼的问题，因此，一个大学生社团网站是必不可少的，大学生社团网站可以很好地让大学生了解各种各样的社团，分辨出哪些社团更适合自己，找到自己感兴趣的社团。因此，需要界面友好、操作简便等基本功能，需要令管理员能够更好的管理信息，将最新信息展示给大学生们。</a:t>
            </a:r>
          </a:p>
          <a:p>
            <a:pPr>
              <a:lnSpc>
                <a:spcPct val="170000"/>
              </a:lnSpc>
              <a:buNone/>
            </a:pPr>
            <a:r>
              <a:rPr lang="en-US" altLang="zh-CN" dirty="0" smtClean="0"/>
              <a:t>		</a:t>
            </a:r>
            <a:r>
              <a:rPr lang="zh-CN" altLang="en-US" dirty="0" smtClean="0"/>
              <a:t>大学社团网站是典型的信息管理系统，本系统采用</a:t>
            </a:r>
            <a:r>
              <a:rPr lang="en-US" dirty="0" smtClean="0"/>
              <a:t>B/S</a:t>
            </a:r>
            <a:r>
              <a:rPr lang="zh-CN" altLang="en-US" dirty="0" smtClean="0"/>
              <a:t>的设计结构，其开发主要由后台数据库的建立，以及前端应用程序的开发两个方面。对于前者要求建立起资料一致性和完整性、资料安全性好的数据库。而对于后者，则要求应用程序功能完备，易使用等特点。</a:t>
            </a:r>
          </a:p>
          <a:p>
            <a:pPr>
              <a:buNone/>
            </a:pPr>
            <a:r>
              <a:rPr lang="zh-CN" altLang="en-US" dirty="0" smtClean="0"/>
              <a:t>。</a:t>
            </a:r>
          </a:p>
          <a:p>
            <a:endParaRPr lang="zh-CN" altLang="en-US" dirty="0"/>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论文结构</a:t>
            </a:r>
            <a:endParaRPr lang="zh-CN" altLang="en-US" dirty="0"/>
          </a:p>
        </p:txBody>
      </p:sp>
      <p:sp>
        <p:nvSpPr>
          <p:cNvPr id="3" name="内容占位符 2"/>
          <p:cNvSpPr>
            <a:spLocks noGrp="1"/>
          </p:cNvSpPr>
          <p:nvPr>
            <p:ph idx="1"/>
          </p:nvPr>
        </p:nvSpPr>
        <p:spPr/>
        <p:txBody>
          <a:bodyPr/>
          <a:lstStyle/>
          <a:p>
            <a:r>
              <a:rPr lang="zh-CN" altLang="en-US" dirty="0" smtClean="0"/>
              <a:t>选题的背景和意义</a:t>
            </a:r>
          </a:p>
          <a:p>
            <a:r>
              <a:rPr lang="zh-CN" altLang="en-US" dirty="0" smtClean="0"/>
              <a:t>相关工具</a:t>
            </a:r>
          </a:p>
          <a:p>
            <a:r>
              <a:rPr lang="zh-CN" altLang="en-US" dirty="0" smtClean="0"/>
              <a:t>项目概述</a:t>
            </a:r>
          </a:p>
          <a:p>
            <a:r>
              <a:rPr lang="zh-CN" altLang="en-US" dirty="0" smtClean="0"/>
              <a:t>项目的功能性需求</a:t>
            </a:r>
          </a:p>
          <a:p>
            <a:r>
              <a:rPr lang="zh-CN" altLang="en-US" dirty="0" smtClean="0"/>
              <a:t>项目的非功能性需求</a:t>
            </a:r>
          </a:p>
          <a:p>
            <a:r>
              <a:rPr lang="zh-CN" altLang="en-US" dirty="0" smtClean="0"/>
              <a:t>功能的实现</a:t>
            </a:r>
          </a:p>
          <a:p>
            <a:r>
              <a:rPr lang="zh-CN" altLang="en-US" dirty="0" smtClean="0"/>
              <a:t>项目整体流程图</a:t>
            </a:r>
          </a:p>
          <a:p>
            <a:endParaRPr lang="zh-CN" altLang="en-US" dirty="0"/>
          </a:p>
        </p:txBody>
      </p:sp>
    </p:spTree>
  </p:cSld>
  <p:clrMapOvr>
    <a:masterClrMapping/>
  </p:clrMapOvr>
  <p:transition>
    <p:pull dir="l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功能模块</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170000"/>
              </a:lnSpc>
              <a:buNone/>
            </a:pPr>
            <a:r>
              <a:rPr lang="zh-CN" altLang="en-US" dirty="0" smtClean="0"/>
              <a:t>基本实现模块如下：</a:t>
            </a:r>
          </a:p>
          <a:p>
            <a:pPr>
              <a:lnSpc>
                <a:spcPct val="170000"/>
              </a:lnSpc>
              <a:buNone/>
            </a:pPr>
            <a:r>
              <a:rPr lang="zh-CN" altLang="en-US" dirty="0" smtClean="0"/>
              <a:t>	</a:t>
            </a:r>
            <a:r>
              <a:rPr lang="en-US" altLang="zh-CN" dirty="0" smtClean="0"/>
              <a:t>	</a:t>
            </a:r>
            <a:r>
              <a:rPr lang="zh-CN" altLang="en-US" dirty="0" smtClean="0"/>
              <a:t>大学生社团网站主要包括管理员管理模块、社团信息模块、学生信息模块和通用操作模块</a:t>
            </a:r>
          </a:p>
          <a:p>
            <a:pPr>
              <a:lnSpc>
                <a:spcPct val="170000"/>
              </a:lnSpc>
              <a:buNone/>
            </a:pPr>
            <a:r>
              <a:rPr lang="zh-CN" altLang="en-US" dirty="0" smtClean="0"/>
              <a:t>	</a:t>
            </a:r>
            <a:r>
              <a:rPr lang="en-US" altLang="zh-CN" dirty="0" smtClean="0"/>
              <a:t>	</a:t>
            </a:r>
            <a:r>
              <a:rPr lang="zh-CN" altLang="en-US" dirty="0" smtClean="0"/>
              <a:t>管理员管理模块：包括管理员登陆、注册功能，查看所有信息，管理员权限，修改删除，退出系统等功能。</a:t>
            </a:r>
          </a:p>
          <a:p>
            <a:pPr>
              <a:lnSpc>
                <a:spcPct val="170000"/>
              </a:lnSpc>
              <a:buNone/>
            </a:pPr>
            <a:r>
              <a:rPr lang="zh-CN" altLang="en-US" dirty="0" smtClean="0"/>
              <a:t>	</a:t>
            </a:r>
            <a:r>
              <a:rPr lang="en-US" altLang="zh-CN" dirty="0" smtClean="0"/>
              <a:t>	</a:t>
            </a:r>
            <a:r>
              <a:rPr lang="zh-CN" altLang="en-US" dirty="0" smtClean="0"/>
              <a:t>社团信息模块：录入社团信息，查看社团基本信息。</a:t>
            </a:r>
          </a:p>
          <a:p>
            <a:pPr>
              <a:lnSpc>
                <a:spcPct val="170000"/>
              </a:lnSpc>
              <a:buNone/>
            </a:pPr>
            <a:r>
              <a:rPr lang="zh-CN" altLang="en-US" dirty="0" smtClean="0"/>
              <a:t>	</a:t>
            </a:r>
            <a:r>
              <a:rPr lang="en-US" altLang="zh-CN" dirty="0" smtClean="0"/>
              <a:t>	</a:t>
            </a:r>
            <a:r>
              <a:rPr lang="zh-CN" altLang="en-US" dirty="0" smtClean="0"/>
              <a:t>学生信息模块：录入学生信息，查看学生的基本信息。</a:t>
            </a:r>
          </a:p>
          <a:p>
            <a:pPr>
              <a:buNone/>
            </a:pPr>
            <a:endParaRPr lang="zh-CN" altLang="en-US" dirty="0"/>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b="1" dirty="0" smtClean="0"/>
              <a:t>工</a:t>
            </a:r>
            <a:r>
              <a:rPr lang="en-US" b="1" dirty="0" smtClean="0"/>
              <a:t>  </a:t>
            </a:r>
            <a:r>
              <a:rPr lang="zh-CN" altLang="en-US" b="1" dirty="0" smtClean="0"/>
              <a:t>作</a:t>
            </a:r>
            <a:r>
              <a:rPr lang="en-US" b="1" dirty="0" smtClean="0"/>
              <a:t>  </a:t>
            </a:r>
            <a:r>
              <a:rPr lang="zh-CN" altLang="en-US" b="1" dirty="0" smtClean="0"/>
              <a:t>计</a:t>
            </a:r>
            <a:r>
              <a:rPr lang="en-US" b="1" dirty="0" smtClean="0"/>
              <a:t>  </a:t>
            </a:r>
            <a:r>
              <a:rPr lang="zh-CN" altLang="en-US" b="1" dirty="0" smtClean="0"/>
              <a:t>划</a:t>
            </a:r>
            <a:endParaRPr lang="zh-CN" altLang="en-US" dirty="0"/>
          </a:p>
        </p:txBody>
      </p:sp>
      <p:graphicFrame>
        <p:nvGraphicFramePr>
          <p:cNvPr id="4" name="内容占位符 3"/>
          <p:cNvGraphicFramePr>
            <a:graphicFrameLocks noGrp="1"/>
          </p:cNvGraphicFramePr>
          <p:nvPr>
            <p:ph idx="1"/>
          </p:nvPr>
        </p:nvGraphicFramePr>
        <p:xfrm>
          <a:off x="1435100" y="1945977"/>
          <a:ext cx="7499349" cy="2983221"/>
        </p:xfrm>
        <a:graphic>
          <a:graphicData uri="http://schemas.openxmlformats.org/drawingml/2006/table">
            <a:tbl>
              <a:tblPr firstRow="1" bandRow="1">
                <a:tableStyleId>{5C22544A-7EE6-4342-B048-85BDC9FD1C3A}</a:tableStyleId>
              </a:tblPr>
              <a:tblGrid>
                <a:gridCol w="2499783"/>
                <a:gridCol w="2499783"/>
                <a:gridCol w="2499783"/>
              </a:tblGrid>
              <a:tr h="481002">
                <a:tc>
                  <a:txBody>
                    <a:bodyPr/>
                    <a:lstStyle/>
                    <a:p>
                      <a:pPr algn="ctr"/>
                      <a:r>
                        <a:rPr lang="zh-CN" altLang="en-US" dirty="0" smtClean="0"/>
                        <a:t>起止时间</a:t>
                      </a:r>
                      <a:endParaRPr lang="zh-CN" altLang="en-US" dirty="0"/>
                    </a:p>
                  </a:txBody>
                  <a:tcPr/>
                </a:tc>
                <a:tc>
                  <a:txBody>
                    <a:bodyPr/>
                    <a:lstStyle/>
                    <a:p>
                      <a:pPr algn="ctr"/>
                      <a:r>
                        <a:rPr lang="zh-CN" altLang="en-US" dirty="0" smtClean="0"/>
                        <a:t>具体任务</a:t>
                      </a:r>
                      <a:endParaRPr lang="zh-CN" altLang="en-US" dirty="0"/>
                    </a:p>
                  </a:txBody>
                  <a:tcPr/>
                </a:tc>
                <a:tc>
                  <a:txBody>
                    <a:bodyPr/>
                    <a:lstStyle/>
                    <a:p>
                      <a:pPr algn="ctr"/>
                      <a:r>
                        <a:rPr lang="zh-CN" altLang="en-US" dirty="0" smtClean="0"/>
                        <a:t>所需条件</a:t>
                      </a:r>
                      <a:endParaRPr lang="zh-CN" altLang="en-US" dirty="0"/>
                    </a:p>
                  </a:txBody>
                  <a:tcPr/>
                </a:tc>
              </a:tr>
              <a:tr h="581979">
                <a:tc>
                  <a:txBody>
                    <a:bodyPr/>
                    <a:lstStyle/>
                    <a:p>
                      <a:pPr algn="ctr"/>
                      <a:r>
                        <a:rPr kumimoji="0" lang="en-US" sz="1800" kern="1200" dirty="0" smtClean="0">
                          <a:solidFill>
                            <a:schemeClr val="dk1"/>
                          </a:solidFill>
                          <a:latin typeface="+mn-lt"/>
                          <a:ea typeface="+mn-ea"/>
                          <a:cs typeface="+mn-cs"/>
                        </a:rPr>
                        <a:t>2018.9.26-2018.9.28</a:t>
                      </a:r>
                      <a:endParaRPr lang="zh-CN" altLang="en-US" dirty="0"/>
                    </a:p>
                  </a:txBody>
                  <a:tcPr/>
                </a:tc>
                <a:tc>
                  <a:txBody>
                    <a:bodyPr/>
                    <a:lstStyle/>
                    <a:p>
                      <a:r>
                        <a:rPr kumimoji="0" lang="zh-CN" altLang="en-US" sz="1800" kern="1200" dirty="0" smtClean="0">
                          <a:solidFill>
                            <a:schemeClr val="dk1"/>
                          </a:solidFill>
                          <a:latin typeface="+mn-lt"/>
                          <a:ea typeface="+mn-ea"/>
                          <a:cs typeface="+mn-cs"/>
                        </a:rPr>
                        <a:t>收集相关资料</a:t>
                      </a:r>
                      <a:r>
                        <a:rPr kumimoji="0" lang="en-US" sz="1800" kern="1200" dirty="0" smtClean="0">
                          <a:solidFill>
                            <a:schemeClr val="dk1"/>
                          </a:solidFill>
                          <a:latin typeface="+mn-lt"/>
                          <a:ea typeface="+mn-ea"/>
                          <a:cs typeface="+mn-cs"/>
                        </a:rPr>
                        <a:t>,</a:t>
                      </a:r>
                      <a:r>
                        <a:rPr kumimoji="0" lang="zh-CN" altLang="en-US" sz="1800" kern="1200" dirty="0" smtClean="0">
                          <a:solidFill>
                            <a:schemeClr val="dk1"/>
                          </a:solidFill>
                          <a:latin typeface="+mn-lt"/>
                          <a:ea typeface="+mn-ea"/>
                          <a:cs typeface="+mn-cs"/>
                        </a:rPr>
                        <a:t>确定毕业设计选题。</a:t>
                      </a:r>
                      <a:endParaRPr lang="zh-CN" altLang="en-US" dirty="0"/>
                    </a:p>
                  </a:txBody>
                  <a:tcPr/>
                </a:tc>
                <a:tc>
                  <a:txBody>
                    <a:bodyPr/>
                    <a:lstStyle/>
                    <a:p>
                      <a:endParaRPr lang="zh-CN" altLang="en-US"/>
                    </a:p>
                  </a:txBody>
                  <a:tcPr/>
                </a:tc>
              </a:tr>
              <a:tr h="581979">
                <a:tc>
                  <a:txBody>
                    <a:bodyPr/>
                    <a:lstStyle/>
                    <a:p>
                      <a:pPr algn="ctr"/>
                      <a:r>
                        <a:rPr kumimoji="0" lang="en-US" sz="1800" kern="1200" dirty="0" smtClean="0">
                          <a:solidFill>
                            <a:schemeClr val="dk1"/>
                          </a:solidFill>
                          <a:latin typeface="+mn-lt"/>
                          <a:ea typeface="+mn-ea"/>
                          <a:cs typeface="+mn-cs"/>
                        </a:rPr>
                        <a:t>2018.9.29-2018.10.12</a:t>
                      </a:r>
                      <a:endParaRPr lang="zh-CN" altLang="en-US" dirty="0"/>
                    </a:p>
                  </a:txBody>
                  <a:tcPr/>
                </a:tc>
                <a:tc>
                  <a:txBody>
                    <a:bodyPr/>
                    <a:lstStyle/>
                    <a:p>
                      <a:r>
                        <a:rPr kumimoji="0" lang="zh-CN" altLang="en-US" sz="1800" kern="1200" dirty="0" smtClean="0">
                          <a:solidFill>
                            <a:schemeClr val="dk1"/>
                          </a:solidFill>
                          <a:latin typeface="+mn-lt"/>
                          <a:ea typeface="+mn-ea"/>
                          <a:cs typeface="+mn-cs"/>
                        </a:rPr>
                        <a:t>撰写开题报告，完成毕业设计开题。</a:t>
                      </a:r>
                      <a:endParaRPr lang="zh-CN" altLang="en-US" dirty="0"/>
                    </a:p>
                  </a:txBody>
                  <a:tcPr/>
                </a:tc>
                <a:tc>
                  <a:txBody>
                    <a:bodyPr/>
                    <a:lstStyle/>
                    <a:p>
                      <a:endParaRPr lang="zh-CN" altLang="en-US"/>
                    </a:p>
                  </a:txBody>
                  <a:tcPr/>
                </a:tc>
              </a:tr>
              <a:tr h="581979">
                <a:tc>
                  <a:txBody>
                    <a:bodyPr/>
                    <a:lstStyle/>
                    <a:p>
                      <a:pPr algn="ctr"/>
                      <a:r>
                        <a:rPr kumimoji="0" lang="en-US" sz="1800" kern="1200" dirty="0" smtClean="0">
                          <a:solidFill>
                            <a:schemeClr val="dk1"/>
                          </a:solidFill>
                          <a:latin typeface="+mn-lt"/>
                          <a:ea typeface="+mn-ea"/>
                          <a:cs typeface="+mn-cs"/>
                        </a:rPr>
                        <a:t>2018.10.12-2019.4.3</a:t>
                      </a:r>
                      <a:endParaRPr lang="zh-CN" altLang="en-US" dirty="0"/>
                    </a:p>
                  </a:txBody>
                  <a:tcPr/>
                </a:tc>
                <a:tc>
                  <a:txBody>
                    <a:bodyPr/>
                    <a:lstStyle/>
                    <a:p>
                      <a:r>
                        <a:rPr kumimoji="0" lang="zh-CN" altLang="en-US" sz="1800" kern="1200" dirty="0" smtClean="0">
                          <a:solidFill>
                            <a:schemeClr val="dk1"/>
                          </a:solidFill>
                          <a:latin typeface="+mn-lt"/>
                          <a:ea typeface="+mn-ea"/>
                          <a:cs typeface="+mn-cs"/>
                        </a:rPr>
                        <a:t>查阅相关文献</a:t>
                      </a:r>
                      <a:r>
                        <a:rPr kumimoji="0" lang="en-US" sz="1800" kern="1200" dirty="0" smtClean="0">
                          <a:solidFill>
                            <a:schemeClr val="dk1"/>
                          </a:solidFill>
                          <a:latin typeface="+mn-lt"/>
                          <a:ea typeface="+mn-ea"/>
                          <a:cs typeface="+mn-cs"/>
                        </a:rPr>
                        <a:t>,</a:t>
                      </a:r>
                      <a:r>
                        <a:rPr kumimoji="0" lang="zh-CN" altLang="en-US" sz="1800" kern="1200" dirty="0" smtClean="0">
                          <a:solidFill>
                            <a:schemeClr val="dk1"/>
                          </a:solidFill>
                          <a:latin typeface="+mn-lt"/>
                          <a:ea typeface="+mn-ea"/>
                          <a:cs typeface="+mn-cs"/>
                        </a:rPr>
                        <a:t>完成项目</a:t>
                      </a:r>
                      <a:r>
                        <a:rPr kumimoji="0" lang="en-US" sz="1800" kern="1200" dirty="0" smtClean="0">
                          <a:solidFill>
                            <a:schemeClr val="dk1"/>
                          </a:solidFill>
                          <a:latin typeface="+mn-lt"/>
                          <a:ea typeface="+mn-ea"/>
                          <a:cs typeface="+mn-cs"/>
                        </a:rPr>
                        <a:t>,</a:t>
                      </a:r>
                      <a:r>
                        <a:rPr kumimoji="0" lang="zh-CN" altLang="en-US" sz="1800" kern="1200" dirty="0" smtClean="0">
                          <a:solidFill>
                            <a:schemeClr val="dk1"/>
                          </a:solidFill>
                          <a:latin typeface="+mn-lt"/>
                          <a:ea typeface="+mn-ea"/>
                          <a:cs typeface="+mn-cs"/>
                        </a:rPr>
                        <a:t>撰写毕业设计。</a:t>
                      </a:r>
                      <a:endParaRPr lang="zh-CN" altLang="en-US" dirty="0"/>
                    </a:p>
                  </a:txBody>
                  <a:tcPr/>
                </a:tc>
                <a:tc>
                  <a:txBody>
                    <a:bodyPr/>
                    <a:lstStyle/>
                    <a:p>
                      <a:endParaRPr lang="zh-CN" altLang="en-US"/>
                    </a:p>
                  </a:txBody>
                  <a:tcPr/>
                </a:tc>
              </a:tr>
              <a:tr h="581979">
                <a:tc>
                  <a:txBody>
                    <a:bodyPr/>
                    <a:lstStyle/>
                    <a:p>
                      <a:pPr algn="ctr"/>
                      <a:r>
                        <a:rPr kumimoji="0" lang="en-US" sz="1800" kern="1200" dirty="0" smtClean="0">
                          <a:solidFill>
                            <a:schemeClr val="dk1"/>
                          </a:solidFill>
                          <a:latin typeface="+mn-lt"/>
                          <a:ea typeface="+mn-ea"/>
                          <a:cs typeface="+mn-cs"/>
                        </a:rPr>
                        <a:t>2019.4.15-2019.5.6</a:t>
                      </a:r>
                      <a:endParaRPr lang="zh-CN" altLang="en-US" dirty="0"/>
                    </a:p>
                  </a:txBody>
                  <a:tcPr/>
                </a:tc>
                <a:tc>
                  <a:txBody>
                    <a:bodyPr/>
                    <a:lstStyle/>
                    <a:p>
                      <a:r>
                        <a:rPr kumimoji="0" lang="zh-CN" altLang="en-US" sz="1800" kern="1200" dirty="0" smtClean="0">
                          <a:solidFill>
                            <a:schemeClr val="dk1"/>
                          </a:solidFill>
                          <a:latin typeface="+mn-lt"/>
                          <a:ea typeface="+mn-ea"/>
                          <a:cs typeface="+mn-cs"/>
                        </a:rPr>
                        <a:t>完成毕业设计答辩。</a:t>
                      </a:r>
                      <a:endParaRPr lang="zh-CN" altLang="en-US" dirty="0"/>
                    </a:p>
                  </a:txBody>
                  <a:tcPr/>
                </a:tc>
                <a:tc>
                  <a:txBody>
                    <a:bodyPr/>
                    <a:lstStyle/>
                    <a:p>
                      <a:endParaRPr lang="zh-CN" altLang="en-US" dirty="0"/>
                    </a:p>
                  </a:txBody>
                  <a:tcPr/>
                </a:tc>
              </a:tr>
            </a:tbl>
          </a:graphicData>
        </a:graphic>
      </p:graphicFrame>
    </p:spTree>
  </p:cSld>
  <p:clrMapOvr>
    <a:masterClrMapping/>
  </p:clrMapOvr>
  <p:transition>
    <p:wheel spokes="3"/>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43108" y="1857364"/>
            <a:ext cx="5429288" cy="1569660"/>
          </a:xfrm>
          <a:prstGeom prst="rect">
            <a:avLst/>
          </a:prstGeom>
          <a:noFill/>
        </p:spPr>
        <p:txBody>
          <a:bodyPr wrap="square" lIns="91440" tIns="45720" rIns="91440" bIns="45720">
            <a:spAutoFit/>
          </a:bodyPr>
          <a:lstStyle/>
          <a:p>
            <a:pPr algn="ctr"/>
            <a:r>
              <a:rPr lang="zh-CN" altLang="en-US" sz="96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chemeClr val="tx1">
                    <a:lumMod val="95000"/>
                    <a:lumOff val="5000"/>
                  </a:schemeClr>
                </a:solidFill>
                <a:effectLst>
                  <a:outerShdw blurRad="41275" dist="12700" dir="12000000" algn="tl" rotWithShape="0">
                    <a:srgbClr val="000000">
                      <a:alpha val="40000"/>
                    </a:srgbClr>
                  </a:outerShdw>
                </a:effectLst>
              </a:rPr>
              <a:t>谢谢观赏</a:t>
            </a:r>
            <a:endParaRPr lang="zh-CN" altLang="en-US" sz="96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chemeClr val="tx1">
                  <a:lumMod val="95000"/>
                  <a:lumOff val="5000"/>
                </a:schemeClr>
              </a:solidFill>
              <a:effectLst>
                <a:outerShdw blurRad="41275" dist="12700" dir="12000000" algn="tl" rotWithShape="0">
                  <a:srgbClr val="000000">
                    <a:alpha val="40000"/>
                  </a:srgbClr>
                </a:outerShdw>
              </a:effectLst>
            </a:endParaRPr>
          </a:p>
        </p:txBody>
      </p:sp>
      <p:pic>
        <p:nvPicPr>
          <p:cNvPr id="4" name="图片 3" descr="8cf8dc65eba3467a8769acf8fec7b975.gif"/>
          <p:cNvPicPr>
            <a:picLocks noChangeAspect="1"/>
          </p:cNvPicPr>
          <p:nvPr/>
        </p:nvPicPr>
        <p:blipFill>
          <a:blip r:embed="rId2"/>
          <a:stretch>
            <a:fillRect/>
          </a:stretch>
        </p:blipFill>
        <p:spPr>
          <a:xfrm>
            <a:off x="3857620" y="3643314"/>
            <a:ext cx="2286000" cy="2286000"/>
          </a:xfrm>
          <a:prstGeom prst="rect">
            <a:avLst/>
          </a:prstGeom>
        </p:spPr>
      </p:pic>
    </p:spTree>
  </p:cSld>
  <p:clrMapOvr>
    <a:masterClrMapping/>
  </p:clrMapOvr>
  <p:transition>
    <p:whee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1_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市镇">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110</TotalTime>
  <Words>88</Words>
  <PresentationFormat>全屏显示(4:3)</PresentationFormat>
  <Paragraphs>35</Paragraphs>
  <Slides>6</Slides>
  <Notes>0</Notes>
  <HiddenSlides>0</HiddenSlides>
  <MMClips>0</MMClips>
  <ScaleCrop>false</ScaleCrop>
  <HeadingPairs>
    <vt:vector size="4" baseType="variant">
      <vt:variant>
        <vt:lpstr>主题</vt:lpstr>
      </vt:variant>
      <vt:variant>
        <vt:i4>2</vt:i4>
      </vt:variant>
      <vt:variant>
        <vt:lpstr>幻灯片标题</vt:lpstr>
      </vt:variant>
      <vt:variant>
        <vt:i4>6</vt:i4>
      </vt:variant>
    </vt:vector>
  </HeadingPairs>
  <TitlesOfParts>
    <vt:vector size="8" baseType="lpstr">
      <vt:lpstr>夏至</vt:lpstr>
      <vt:lpstr>1_夏至</vt:lpstr>
      <vt:lpstr>     开题报告</vt:lpstr>
      <vt:lpstr>选题意义</vt:lpstr>
      <vt:lpstr>论文结构</vt:lpstr>
      <vt:lpstr>功能模块</vt:lpstr>
      <vt:lpstr>工  作  计  划</vt:lpstr>
      <vt:lpstr>幻灯片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开题报告</dc:title>
  <dc:creator>GYL</dc:creator>
  <cp:lastModifiedBy>GYL</cp:lastModifiedBy>
  <cp:revision>14</cp:revision>
  <dcterms:created xsi:type="dcterms:W3CDTF">2018-10-09T10:51:35Z</dcterms:created>
  <dcterms:modified xsi:type="dcterms:W3CDTF">2018-10-10T12:21:23Z</dcterms:modified>
</cp:coreProperties>
</file>