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1" r:id="rId6"/>
    <p:sldId id="264" r:id="rId7"/>
    <p:sldId id="263" r:id="rId8"/>
    <p:sldId id="283" r:id="rId9"/>
    <p:sldId id="284" r:id="rId10"/>
    <p:sldId id="282" r:id="rId11"/>
    <p:sldId id="267" r:id="rId12"/>
    <p:sldId id="277" r:id="rId13"/>
  </p:sldIdLst>
  <p:sldSz cx="9144000" cy="5143500" type="screen16x9"/>
  <p:notesSz cx="6858000" cy="9144000"/>
  <p:embeddedFontLst>
    <p:embeddedFont>
      <p:font typeface="方正兰亭细黑_GBK" panose="02010600030101010101" charset="-122"/>
      <p:regular r:id="rId15"/>
    </p:embeddedFont>
    <p:embeddedFont>
      <p:font typeface="张海山锐线体简" panose="02010600030101010101" charset="-122"/>
      <p:regular r:id="rId16"/>
    </p:embeddedFont>
    <p:embeddedFont>
      <p:font typeface="Calibri" panose="020F0502020204030204" pitchFamily="34" charset="0"/>
      <p:regular r:id="rId17"/>
      <p:bold r:id="rId18"/>
      <p:italic r:id="rId19"/>
      <p:boldItalic r:id="rId20"/>
    </p:embeddedFont>
    <p:embeddedFont>
      <p:font typeface="Watford DB"/>
      <p:regular r:id="rId21"/>
    </p:embeddedFont>
    <p:embeddedFont>
      <p:font typeface="方正兰亭细黑_GBK_M" panose="02010600030101010101" charset="2"/>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4660"/>
  </p:normalViewPr>
  <p:slideViewPr>
    <p:cSldViewPr snapToGrid="0">
      <p:cViewPr varScale="1">
        <p:scale>
          <a:sx n="105" d="100"/>
          <a:sy n="105" d="100"/>
        </p:scale>
        <p:origin x="-46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fld id="{A8537CBA-0E44-4282-A4F0-C3BCC1A4C2D1}" type="slidenum">
              <a:rPr lang="zh-CN" altLang="en-US" smtClean="0"/>
              <a:t>1</a:t>
            </a:fld>
            <a:endParaRPr lang="zh-CN" altLang="en-US"/>
          </a:p>
        </p:txBody>
      </p:sp>
    </p:spTree>
    <p:extLst>
      <p:ext uri="{BB962C8B-B14F-4D97-AF65-F5344CB8AC3E}">
        <p14:creationId xmlns:p14="http://schemas.microsoft.com/office/powerpoint/2010/main" val="1990961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10</a:t>
            </a:fld>
            <a:endParaRPr lang="zh-CN" altLang="en-US"/>
          </a:p>
        </p:txBody>
      </p:sp>
    </p:spTree>
    <p:extLst>
      <p:ext uri="{BB962C8B-B14F-4D97-AF65-F5344CB8AC3E}">
        <p14:creationId xmlns:p14="http://schemas.microsoft.com/office/powerpoint/2010/main" val="3684759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11</a:t>
            </a:fld>
            <a:endParaRPr lang="zh-CN" altLang="en-US"/>
          </a:p>
        </p:txBody>
      </p:sp>
    </p:spTree>
    <p:extLst>
      <p:ext uri="{BB962C8B-B14F-4D97-AF65-F5344CB8AC3E}">
        <p14:creationId xmlns:p14="http://schemas.microsoft.com/office/powerpoint/2010/main" val="228325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12</a:t>
            </a:fld>
            <a:endParaRPr lang="zh-CN" altLang="en-US"/>
          </a:p>
        </p:txBody>
      </p:sp>
    </p:spTree>
    <p:extLst>
      <p:ext uri="{BB962C8B-B14F-4D97-AF65-F5344CB8AC3E}">
        <p14:creationId xmlns:p14="http://schemas.microsoft.com/office/powerpoint/2010/main" val="411947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2</a:t>
            </a:fld>
            <a:endParaRPr lang="zh-CN" altLang="en-US"/>
          </a:p>
        </p:txBody>
      </p:sp>
    </p:spTree>
    <p:extLst>
      <p:ext uri="{BB962C8B-B14F-4D97-AF65-F5344CB8AC3E}">
        <p14:creationId xmlns:p14="http://schemas.microsoft.com/office/powerpoint/2010/main" val="102221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fld id="{A8537CBA-0E44-4282-A4F0-C3BCC1A4C2D1}" type="slidenum">
              <a:rPr lang="zh-CN" altLang="en-US" smtClean="0"/>
              <a:t>3</a:t>
            </a:fld>
            <a:endParaRPr lang="zh-CN" altLang="en-US"/>
          </a:p>
        </p:txBody>
      </p:sp>
    </p:spTree>
    <p:extLst>
      <p:ext uri="{BB962C8B-B14F-4D97-AF65-F5344CB8AC3E}">
        <p14:creationId xmlns:p14="http://schemas.microsoft.com/office/powerpoint/2010/main" val="99716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4</a:t>
            </a:fld>
            <a:endParaRPr lang="zh-CN" altLang="en-US"/>
          </a:p>
        </p:txBody>
      </p:sp>
    </p:spTree>
    <p:extLst>
      <p:ext uri="{BB962C8B-B14F-4D97-AF65-F5344CB8AC3E}">
        <p14:creationId xmlns:p14="http://schemas.microsoft.com/office/powerpoint/2010/main" val="107530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fld id="{A8537CBA-0E44-4282-A4F0-C3BCC1A4C2D1}" type="slidenum">
              <a:rPr lang="zh-CN" altLang="en-US" smtClean="0"/>
              <a:t>5</a:t>
            </a:fld>
            <a:endParaRPr lang="zh-CN" altLang="en-US"/>
          </a:p>
        </p:txBody>
      </p:sp>
    </p:spTree>
    <p:extLst>
      <p:ext uri="{BB962C8B-B14F-4D97-AF65-F5344CB8AC3E}">
        <p14:creationId xmlns:p14="http://schemas.microsoft.com/office/powerpoint/2010/main" val="156650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6</a:t>
            </a:fld>
            <a:endParaRPr lang="zh-CN" altLang="en-US"/>
          </a:p>
        </p:txBody>
      </p:sp>
    </p:spTree>
    <p:extLst>
      <p:ext uri="{BB962C8B-B14F-4D97-AF65-F5344CB8AC3E}">
        <p14:creationId xmlns:p14="http://schemas.microsoft.com/office/powerpoint/2010/main" val="11902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4" name="灯片编号占位符 3"/>
          <p:cNvSpPr>
            <a:spLocks noGrp="1"/>
          </p:cNvSpPr>
          <p:nvPr>
            <p:ph type="sldNum" sz="quarter" idx="10"/>
          </p:nvPr>
        </p:nvSpPr>
        <p:spPr/>
        <p:txBody>
          <a:bodyPr/>
          <a:lstStyle/>
          <a:p>
            <a:fld id="{A8537CBA-0E44-4282-A4F0-C3BCC1A4C2D1}" type="slidenum">
              <a:rPr lang="zh-CN" altLang="en-US" smtClean="0"/>
              <a:t>7</a:t>
            </a:fld>
            <a:endParaRPr lang="zh-CN" altLang="en-US"/>
          </a:p>
        </p:txBody>
      </p:sp>
    </p:spTree>
    <p:extLst>
      <p:ext uri="{BB962C8B-B14F-4D97-AF65-F5344CB8AC3E}">
        <p14:creationId xmlns:p14="http://schemas.microsoft.com/office/powerpoint/2010/main" val="74093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8</a:t>
            </a:fld>
            <a:endParaRPr lang="zh-CN" altLang="en-US"/>
          </a:p>
        </p:txBody>
      </p:sp>
    </p:spTree>
    <p:extLst>
      <p:ext uri="{BB962C8B-B14F-4D97-AF65-F5344CB8AC3E}">
        <p14:creationId xmlns:p14="http://schemas.microsoft.com/office/powerpoint/2010/main" val="119021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t>9</a:t>
            </a:fld>
            <a:endParaRPr lang="zh-CN" altLang="en-US"/>
          </a:p>
        </p:txBody>
      </p:sp>
    </p:spTree>
    <p:extLst>
      <p:ext uri="{BB962C8B-B14F-4D97-AF65-F5344CB8AC3E}">
        <p14:creationId xmlns:p14="http://schemas.microsoft.com/office/powerpoint/2010/main" val="340616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2018/10/11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2018/10/11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8"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p:cNvSpPr/>
          <p:nvPr/>
        </p:nvSpPr>
        <p:spPr>
          <a:xfrm>
            <a:off x="1256583" y="3729788"/>
            <a:ext cx="677676" cy="677676"/>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458033" y="1269680"/>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3216986" y="4440947"/>
            <a:ext cx="301060" cy="301060"/>
            <a:chOff x="304800" y="673100"/>
            <a:chExt cx="4000500" cy="4000500"/>
          </a:xfrm>
          <a:effectLst>
            <a:outerShdw blurRad="381000" dist="152400" dir="8100000" algn="tr" rotWithShape="0">
              <a:prstClr val="black">
                <a:alpha val="7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555140" y="809202"/>
            <a:ext cx="623903" cy="623903"/>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098095" y="4423601"/>
            <a:ext cx="219777" cy="219777"/>
            <a:chOff x="304800" y="673100"/>
            <a:chExt cx="4000500" cy="4000500"/>
          </a:xfrm>
          <a:effectLst>
            <a:outerShdw blurRad="381000" dist="152400" dir="8100000" algn="tr" rotWithShape="0">
              <a:prstClr val="black">
                <a:alpha val="7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椭圆 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773523" y="3230102"/>
            <a:ext cx="287919" cy="287919"/>
            <a:chOff x="304800" y="673100"/>
            <a:chExt cx="4000500" cy="4000500"/>
          </a:xfrm>
          <a:effectLst>
            <a:outerShdw blurRad="381000" dist="152400" dir="8100000" algn="tr" rotWithShape="0">
              <a:prstClr val="black">
                <a:alpha val="7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3777723" y="80920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24239" y="3866717"/>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600309" y="4149156"/>
            <a:ext cx="452191" cy="452191"/>
            <a:chOff x="304800" y="673100"/>
            <a:chExt cx="4000500" cy="4000500"/>
          </a:xfrm>
          <a:effectLst>
            <a:outerShdw blurRad="317500" dist="1905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385938" y="1841520"/>
            <a:ext cx="6810579" cy="1258798"/>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79789" y="4314421"/>
            <a:ext cx="379661" cy="379661"/>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2479789" y="3699099"/>
            <a:ext cx="301060" cy="301060"/>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2470196" y="249672"/>
            <a:ext cx="219777" cy="219777"/>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786091" y="833234"/>
            <a:ext cx="287919" cy="287919"/>
            <a:chOff x="304800" y="673100"/>
            <a:chExt cx="4000500" cy="4000500"/>
          </a:xfrm>
          <a:effectLst>
            <a:outerShdw blurRad="381000" dist="152400" dir="8100000" algn="tr" rotWithShape="0">
              <a:prstClr val="black">
                <a:alpha val="7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椭圆 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椭圆 47"/>
          <p:cNvSpPr/>
          <p:nvPr/>
        </p:nvSpPr>
        <p:spPr>
          <a:xfrm>
            <a:off x="2170889" y="574568"/>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503923" y="1269680"/>
            <a:ext cx="727904" cy="727904"/>
            <a:chOff x="304800" y="673100"/>
            <a:chExt cx="4000500" cy="4000500"/>
          </a:xfrm>
          <a:effectLst>
            <a:outerShdw blurRad="317500" dist="1905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椭圆 5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3610178" y="367912"/>
            <a:ext cx="287919" cy="287919"/>
            <a:chOff x="304800" y="673100"/>
            <a:chExt cx="4000500" cy="4000500"/>
          </a:xfrm>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椭圆 54"/>
          <p:cNvSpPr/>
          <p:nvPr/>
        </p:nvSpPr>
        <p:spPr>
          <a:xfrm>
            <a:off x="464438" y="2571750"/>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230128" y="1795879"/>
            <a:ext cx="5442516" cy="1446550"/>
          </a:xfrm>
          <a:prstGeom prst="rect">
            <a:avLst/>
          </a:prstGeom>
          <a:noFill/>
        </p:spPr>
        <p:txBody>
          <a:bodyPr wrap="none" rtlCol="0">
            <a:spAutoFit/>
          </a:bodyPr>
          <a:lstStyle/>
          <a:p>
            <a:r>
              <a:rPr lang="zh-CN" altLang="en-US" sz="4400" dirty="0">
                <a:latin typeface="张海山锐线体简" pitchFamily="2" charset="-122"/>
                <a:ea typeface="张海山锐线体简" pitchFamily="2" charset="-122"/>
              </a:rPr>
              <a:t>开题报告</a:t>
            </a:r>
            <a:r>
              <a:rPr lang="zh-CN" altLang="en-US" dirty="0"/>
              <a:t>考验自习室系统的设计与实现</a:t>
            </a:r>
          </a:p>
          <a:p>
            <a:endParaRPr lang="zh-CN" altLang="en-US" sz="4400" dirty="0">
              <a:latin typeface="张海山锐线体简" pitchFamily="2" charset="-122"/>
              <a:ea typeface="张海山锐线体简" pitchFamily="2" charset="-122"/>
            </a:endParaRPr>
          </a:p>
        </p:txBody>
      </p:sp>
      <p:sp>
        <p:nvSpPr>
          <p:cNvPr id="57" name="TextBox 56"/>
          <p:cNvSpPr txBox="1"/>
          <p:nvPr/>
        </p:nvSpPr>
        <p:spPr>
          <a:xfrm>
            <a:off x="3237777" y="2515361"/>
            <a:ext cx="4589718" cy="584775"/>
          </a:xfrm>
          <a:prstGeom prst="rect">
            <a:avLst/>
          </a:prstGeom>
          <a:noFill/>
        </p:spPr>
        <p:txBody>
          <a:bodyPr wrap="none" rtlCol="0">
            <a:spAutoFit/>
          </a:bodyPr>
          <a:lstStyle/>
          <a:p>
            <a:r>
              <a:rPr lang="zh-CN" altLang="en-US" sz="1600" dirty="0">
                <a:latin typeface="方正兰亭细黑_GBK" pitchFamily="2" charset="-122"/>
                <a:ea typeface="方正兰亭细黑_GBK" pitchFamily="2" charset="-122"/>
              </a:rPr>
              <a:t>计算机科学与技术学院</a:t>
            </a:r>
            <a:r>
              <a:rPr lang="en-US" altLang="zh-CN" sz="1600" dirty="0">
                <a:latin typeface="方正兰亭细黑_GBK" pitchFamily="2" charset="-122"/>
                <a:ea typeface="方正兰亭细黑_GBK" pitchFamily="2" charset="-122"/>
              </a:rPr>
              <a:t>2015</a:t>
            </a:r>
            <a:r>
              <a:rPr lang="zh-CN" altLang="en-US" sz="1600" dirty="0">
                <a:latin typeface="方正兰亭细黑_GBK" pitchFamily="2" charset="-122"/>
                <a:ea typeface="方正兰亭细黑_GBK" pitchFamily="2" charset="-122"/>
              </a:rPr>
              <a:t>级网络编程班       </a:t>
            </a:r>
            <a:endParaRPr lang="en-US" altLang="zh-CN" sz="1600" dirty="0">
              <a:latin typeface="方正兰亭细黑_GBK" pitchFamily="2" charset="-122"/>
              <a:ea typeface="方正兰亭细黑_GBK" pitchFamily="2" charset="-122"/>
            </a:endParaRPr>
          </a:p>
          <a:p>
            <a:r>
              <a:rPr lang="zh-CN" altLang="en-US" sz="1600" dirty="0">
                <a:latin typeface="方正兰亭细黑_GBK" pitchFamily="2" charset="-122"/>
                <a:ea typeface="方正兰亭细黑_GBK" pitchFamily="2" charset="-122"/>
              </a:rPr>
              <a:t> </a:t>
            </a:r>
            <a:r>
              <a:rPr lang="en-US" altLang="zh-CN" sz="1600" dirty="0">
                <a:latin typeface="方正兰亭细黑_GBK" pitchFamily="2" charset="-122"/>
                <a:ea typeface="方正兰亭细黑_GBK" pitchFamily="2" charset="-122"/>
              </a:rPr>
              <a:t>	</a:t>
            </a:r>
            <a:r>
              <a:rPr lang="zh-CN" altLang="en-US" sz="1600" dirty="0">
                <a:latin typeface="方正兰亭细黑_GBK" pitchFamily="2" charset="-122"/>
                <a:ea typeface="方正兰亭细黑_GBK" pitchFamily="2" charset="-122"/>
              </a:rPr>
              <a:t>答辩人：王耀崇     导师：昭耐  史大鹏</a:t>
            </a:r>
          </a:p>
        </p:txBody>
      </p:sp>
      <p:sp>
        <p:nvSpPr>
          <p:cNvPr id="59" name="TextBox 58"/>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0557188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11"/>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11"/>
                                        </p:tgtEl>
                                        <p:attrNameLst>
                                          <p:attrName>style.visibility</p:attrName>
                                        </p:attrNameLst>
                                      </p:cBhvr>
                                      <p:to>
                                        <p:strVal val="visible"/>
                                      </p:to>
                                    </p:set>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fltVal val="0"/>
                                          </p:val>
                                        </p:tav>
                                        <p:tav tm="100000">
                                          <p:val>
                                            <p:strVal val="#ppt_h"/>
                                          </p:val>
                                        </p:tav>
                                      </p:tavLst>
                                    </p:anim>
                                    <p:animEffect transition="in" filter="fade">
                                      <p:cBhvr>
                                        <p:cTn id="11" dur="500"/>
                                        <p:tgtEl>
                                          <p:spTgt spid="11"/>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11"/>
                                        </p:tgtEl>
                                        <p:attrNameLst>
                                          <p:attrName>ppt_x</p:attrName>
                                          <p:attrName>ppt_y</p:attrName>
                                        </p:attrNameLst>
                                      </p:cBhvr>
                                      <p:rCtr x="2552" y="-15741"/>
                                    </p:animMotion>
                                  </p:childTnLst>
                                </p:cTn>
                              </p:par>
                              <p:par>
                                <p:cTn id="14" presetID="1" presetClass="entr" presetSubtype="0" fill="hold" nodeType="withEffect">
                                  <p:stCondLst>
                                    <p:cond delay="600"/>
                                  </p:stCondLst>
                                  <p:childTnLst>
                                    <p:set>
                                      <p:cBhvr>
                                        <p:cTn id="15" dur="1" fill="hold">
                                          <p:stCondLst>
                                            <p:cond delay="0"/>
                                          </p:stCondLst>
                                        </p:cTn>
                                        <p:tgtEl>
                                          <p:spTgt spid="13"/>
                                        </p:tgtEl>
                                        <p:attrNameLst>
                                          <p:attrName>style.visibility</p:attrName>
                                        </p:attrNameLst>
                                      </p:cBhvr>
                                      <p:to>
                                        <p:strVal val="visible"/>
                                      </p:to>
                                    </p:set>
                                  </p:childTnLst>
                                </p:cTn>
                              </p:par>
                              <p:par>
                                <p:cTn id="16" presetID="53" presetClass="entr" presetSubtype="16" fill="hold" nodeType="withEffect">
                                  <p:stCondLst>
                                    <p:cond delay="60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64" presetClass="path" presetSubtype="0" fill="hold" nodeType="withEffect">
                                  <p:stCondLst>
                                    <p:cond delay="600"/>
                                  </p:stCondLst>
                                  <p:childTnLst>
                                    <p:animMotion origin="layout" path="M 8.33333E-7 -2.59259E-6 L -0.13889 -0.41882 " pathEditMode="relative" rAng="0" ptsTypes="AA">
                                      <p:cBhvr>
                                        <p:cTn id="22" dur="500" spd="-100000" fill="hold"/>
                                        <p:tgtEl>
                                          <p:spTgt spid="13"/>
                                        </p:tgtEl>
                                        <p:attrNameLst>
                                          <p:attrName>ppt_x</p:attrName>
                                          <p:attrName>ppt_y</p:attrName>
                                        </p:attrNameLst>
                                      </p:cBhvr>
                                      <p:rCtr x="-6944" y="-20957"/>
                                    </p:animMotion>
                                  </p:childTnLst>
                                </p:cTn>
                              </p:par>
                              <p:par>
                                <p:cTn id="23" presetID="1" presetClass="entr" presetSubtype="0" fill="hold" nodeType="withEffect">
                                  <p:stCondLst>
                                    <p:cond delay="200"/>
                                  </p:stCondLst>
                                  <p:childTnLst>
                                    <p:set>
                                      <p:cBhvr>
                                        <p:cTn id="24" dur="1" fill="hold">
                                          <p:stCondLst>
                                            <p:cond delay="0"/>
                                          </p:stCondLst>
                                        </p:cTn>
                                        <p:tgtEl>
                                          <p:spTgt spid="19"/>
                                        </p:tgtEl>
                                        <p:attrNameLst>
                                          <p:attrName>style.visibility</p:attrName>
                                        </p:attrNameLst>
                                      </p:cBhvr>
                                      <p:to>
                                        <p:strVal val="visible"/>
                                      </p:to>
                                    </p:set>
                                  </p:childTnLst>
                                </p:cTn>
                              </p:par>
                              <p:par>
                                <p:cTn id="25" presetID="53" presetClass="entr" presetSubtype="16" fill="hold" nodeType="withEffect">
                                  <p:stCondLst>
                                    <p:cond delay="2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64" presetClass="path" presetSubtype="0" fill="hold" nodeType="withEffect">
                                  <p:stCondLst>
                                    <p:cond delay="200"/>
                                  </p:stCondLst>
                                  <p:childTnLst>
                                    <p:animMotion origin="layout" path="M -3.05556E-6 -1.48148E-6 L -0.0125 -0.41667 " pathEditMode="relative" rAng="0" ptsTypes="AA">
                                      <p:cBhvr>
                                        <p:cTn id="31" dur="500" spd="-100000" fill="hold"/>
                                        <p:tgtEl>
                                          <p:spTgt spid="19"/>
                                        </p:tgtEl>
                                        <p:attrNameLst>
                                          <p:attrName>ppt_x</p:attrName>
                                          <p:attrName>ppt_y</p:attrName>
                                        </p:attrNameLst>
                                      </p:cBhvr>
                                      <p:rCtr x="-625" y="-20833"/>
                                    </p:animMotion>
                                  </p:childTnLst>
                                </p:cTn>
                              </p:par>
                              <p:par>
                                <p:cTn id="32" presetID="1" presetClass="entr" presetSubtype="0" fill="hold" grpId="0" nodeType="withEffect">
                                  <p:stCondLst>
                                    <p:cond delay="600"/>
                                  </p:stCondLst>
                                  <p:childTnLst>
                                    <p:set>
                                      <p:cBhvr>
                                        <p:cTn id="33" dur="1" fill="hold">
                                          <p:stCondLst>
                                            <p:cond delay="0"/>
                                          </p:stCondLst>
                                        </p:cTn>
                                        <p:tgtEl>
                                          <p:spTgt spid="26"/>
                                        </p:tgtEl>
                                        <p:attrNameLst>
                                          <p:attrName>style.visibility</p:attrName>
                                        </p:attrNameLst>
                                      </p:cBhvr>
                                      <p:to>
                                        <p:strVal val="visible"/>
                                      </p:to>
                                    </p:set>
                                  </p:childTnLst>
                                </p:cTn>
                              </p:par>
                              <p:par>
                                <p:cTn id="34" presetID="53" presetClass="entr" presetSubtype="16" fill="hold" grpId="1" nodeType="withEffect">
                                  <p:stCondLst>
                                    <p:cond delay="60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par>
                                <p:cTn id="39" presetID="64" presetClass="path" presetSubtype="0" fill="hold" grpId="2" nodeType="withEffect">
                                  <p:stCondLst>
                                    <p:cond delay="600"/>
                                  </p:stCondLst>
                                  <p:childTnLst>
                                    <p:animMotion origin="layout" path="M -4.44444E-6 -3.45679E-6 L -0.10381 -0.2787 " pathEditMode="relative" rAng="0" ptsTypes="AA">
                                      <p:cBhvr>
                                        <p:cTn id="40" dur="500" spd="-100000" fill="hold"/>
                                        <p:tgtEl>
                                          <p:spTgt spid="26"/>
                                        </p:tgtEl>
                                        <p:attrNameLst>
                                          <p:attrName>ppt_x</p:attrName>
                                          <p:attrName>ppt_y</p:attrName>
                                        </p:attrNameLst>
                                      </p:cBhvr>
                                      <p:rCtr x="-5191" y="-13951"/>
                                    </p:animMotion>
                                  </p:childTnLst>
                                </p:cTn>
                              </p:par>
                              <p:par>
                                <p:cTn id="41" presetID="1" presetClass="entr" presetSubtype="0" fill="hold" nodeType="withEffect">
                                  <p:stCondLst>
                                    <p:cond delay="400"/>
                                  </p:stCondLst>
                                  <p:childTnLst>
                                    <p:set>
                                      <p:cBhvr>
                                        <p:cTn id="42" dur="1" fill="hold">
                                          <p:stCondLst>
                                            <p:cond delay="0"/>
                                          </p:stCondLst>
                                        </p:cTn>
                                        <p:tgtEl>
                                          <p:spTgt spid="27"/>
                                        </p:tgtEl>
                                        <p:attrNameLst>
                                          <p:attrName>style.visibility</p:attrName>
                                        </p:attrNameLst>
                                      </p:cBhvr>
                                      <p:to>
                                        <p:strVal val="visible"/>
                                      </p:to>
                                    </p:set>
                                  </p:childTnLst>
                                </p:cTn>
                              </p:par>
                              <p:par>
                                <p:cTn id="43" presetID="53" presetClass="entr" presetSubtype="16" fill="hold" nodeType="withEffect">
                                  <p:stCondLst>
                                    <p:cond delay="40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par>
                                <p:cTn id="48" presetID="64" presetClass="path" presetSubtype="0" fill="hold" nodeType="withEffect">
                                  <p:stCondLst>
                                    <p:cond delay="400"/>
                                  </p:stCondLst>
                                  <p:childTnLst>
                                    <p:animMotion origin="layout" path="M -2.77778E-6 2.71605E-6 L -0.18993 -0.35895 " pathEditMode="relative" rAng="0" ptsTypes="AA">
                                      <p:cBhvr>
                                        <p:cTn id="49" dur="500" spd="-100000" fill="hold"/>
                                        <p:tgtEl>
                                          <p:spTgt spid="27"/>
                                        </p:tgtEl>
                                        <p:attrNameLst>
                                          <p:attrName>ppt_x</p:attrName>
                                          <p:attrName>ppt_y</p:attrName>
                                        </p:attrNameLst>
                                      </p:cBhvr>
                                      <p:rCtr x="-9497" y="-17963"/>
                                    </p:animMotion>
                                  </p:childTnLst>
                                </p:cTn>
                              </p:par>
                              <p:par>
                                <p:cTn id="50" presetID="1" presetClass="entr" presetSubtype="0" fill="hold" grpId="0" nodeType="withEffect">
                                  <p:stCondLst>
                                    <p:cond delay="200"/>
                                  </p:stCondLst>
                                  <p:childTnLst>
                                    <p:set>
                                      <p:cBhvr>
                                        <p:cTn id="51" dur="1" fill="hold">
                                          <p:stCondLst>
                                            <p:cond delay="0"/>
                                          </p:stCondLst>
                                        </p:cTn>
                                        <p:tgtEl>
                                          <p:spTgt spid="38"/>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64" presetClass="path" presetSubtype="0" fill="hold" grpId="2" nodeType="withEffect">
                                  <p:stCondLst>
                                    <p:cond delay="200"/>
                                  </p:stCondLst>
                                  <p:childTnLst>
                                    <p:animMotion origin="layout" path="M -2.77778E-7 2.71605E-6 L 0.1526 -0.4034 " pathEditMode="relative" rAng="0" ptsTypes="AA">
                                      <p:cBhvr>
                                        <p:cTn id="58" dur="500" spd="-100000" fill="hold"/>
                                        <p:tgtEl>
                                          <p:spTgt spid="38"/>
                                        </p:tgtEl>
                                        <p:attrNameLst>
                                          <p:attrName>ppt_x</p:attrName>
                                          <p:attrName>ppt_y</p:attrName>
                                        </p:attrNameLst>
                                      </p:cBhvr>
                                      <p:rCtr x="7622" y="-20185"/>
                                    </p:animMotion>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53"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64" presetClass="path" presetSubtype="0" fill="hold" nodeType="withEffect">
                                  <p:stCondLst>
                                    <p:cond delay="0"/>
                                  </p:stCondLst>
                                  <p:childTnLst>
                                    <p:animMotion origin="layout" path="M -3.61111E-6 3.20988E-6 L -0.05121 -0.27871 " pathEditMode="relative" rAng="0" ptsTypes="AA">
                                      <p:cBhvr>
                                        <p:cTn id="67" dur="500" spd="-100000" fill="hold"/>
                                        <p:tgtEl>
                                          <p:spTgt spid="39"/>
                                        </p:tgtEl>
                                        <p:attrNameLst>
                                          <p:attrName>ppt_x</p:attrName>
                                          <p:attrName>ppt_y</p:attrName>
                                        </p:attrNameLst>
                                      </p:cBhvr>
                                      <p:rCtr x="-2569" y="-13951"/>
                                    </p:animMotion>
                                  </p:childTnLst>
                                </p:cTn>
                              </p:par>
                              <p:par>
                                <p:cTn id="68" presetID="1" presetClass="entr" presetSubtype="0" fill="hold" nodeType="withEffect">
                                  <p:stCondLst>
                                    <p:cond delay="400"/>
                                  </p:stCondLst>
                                  <p:childTnLst>
                                    <p:set>
                                      <p:cBhvr>
                                        <p:cTn id="69" dur="1" fill="hold">
                                          <p:stCondLst>
                                            <p:cond delay="0"/>
                                          </p:stCondLst>
                                        </p:cTn>
                                        <p:tgtEl>
                                          <p:spTgt spid="22"/>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64" presetClass="path" presetSubtype="0" fill="hold" nodeType="withEffect">
                                  <p:stCondLst>
                                    <p:cond delay="400"/>
                                  </p:stCondLst>
                                  <p:childTnLst>
                                    <p:animMotion origin="layout" path="M 2.77778E-6 -4.19753E-6 L 0.13021 -0.19259 " pathEditMode="relative" rAng="0" ptsTypes="AA">
                                      <p:cBhvr>
                                        <p:cTn id="76" dur="500" spd="-100000" fill="hold"/>
                                        <p:tgtEl>
                                          <p:spTgt spid="22"/>
                                        </p:tgtEl>
                                        <p:attrNameLst>
                                          <p:attrName>ppt_x</p:attrName>
                                          <p:attrName>ppt_y</p:attrName>
                                        </p:attrNameLst>
                                      </p:cBhvr>
                                      <p:rCtr x="6510" y="-9630"/>
                                    </p:animMotion>
                                  </p:childTnLst>
                                </p:cTn>
                              </p:par>
                              <p:par>
                                <p:cTn id="77" presetID="1" presetClass="entr" presetSubtype="0" fill="hold" grpId="0" nodeType="withEffect">
                                  <p:stCondLst>
                                    <p:cond delay="200"/>
                                  </p:stCondLst>
                                  <p:childTnLst>
                                    <p:set>
                                      <p:cBhvr>
                                        <p:cTn id="78" dur="1" fill="hold">
                                          <p:stCondLst>
                                            <p:cond delay="0"/>
                                          </p:stCondLst>
                                        </p:cTn>
                                        <p:tgtEl>
                                          <p:spTgt spid="55"/>
                                        </p:tgtEl>
                                        <p:attrNameLst>
                                          <p:attrName>style.visibility</p:attrName>
                                        </p:attrNameLst>
                                      </p:cBhvr>
                                      <p:to>
                                        <p:strVal val="visible"/>
                                      </p:to>
                                    </p:set>
                                  </p:childTnLst>
                                </p:cTn>
                              </p:par>
                              <p:par>
                                <p:cTn id="79" presetID="53" presetClass="entr" presetSubtype="16" fill="hold" grpId="1" nodeType="withEffect">
                                  <p:stCondLst>
                                    <p:cond delay="200"/>
                                  </p:stCondLst>
                                  <p:childTnLst>
                                    <p:set>
                                      <p:cBhvr>
                                        <p:cTn id="80" dur="1" fill="hold">
                                          <p:stCondLst>
                                            <p:cond delay="0"/>
                                          </p:stCondLst>
                                        </p:cTn>
                                        <p:tgtEl>
                                          <p:spTgt spid="55"/>
                                        </p:tgtEl>
                                        <p:attrNameLst>
                                          <p:attrName>style.visibility</p:attrName>
                                        </p:attrNameLst>
                                      </p:cBhvr>
                                      <p:to>
                                        <p:strVal val="visible"/>
                                      </p:to>
                                    </p:set>
                                    <p:anim calcmode="lin" valueType="num">
                                      <p:cBhvr>
                                        <p:cTn id="81" dur="500" fill="hold"/>
                                        <p:tgtEl>
                                          <p:spTgt spid="55"/>
                                        </p:tgtEl>
                                        <p:attrNameLst>
                                          <p:attrName>ppt_w</p:attrName>
                                        </p:attrNameLst>
                                      </p:cBhvr>
                                      <p:tavLst>
                                        <p:tav tm="0">
                                          <p:val>
                                            <p:fltVal val="0"/>
                                          </p:val>
                                        </p:tav>
                                        <p:tav tm="100000">
                                          <p:val>
                                            <p:strVal val="#ppt_w"/>
                                          </p:val>
                                        </p:tav>
                                      </p:tavLst>
                                    </p:anim>
                                    <p:anim calcmode="lin" valueType="num">
                                      <p:cBhvr>
                                        <p:cTn id="82" dur="500" fill="hold"/>
                                        <p:tgtEl>
                                          <p:spTgt spid="55"/>
                                        </p:tgtEl>
                                        <p:attrNameLst>
                                          <p:attrName>ppt_h</p:attrName>
                                        </p:attrNameLst>
                                      </p:cBhvr>
                                      <p:tavLst>
                                        <p:tav tm="0">
                                          <p:val>
                                            <p:fltVal val="0"/>
                                          </p:val>
                                        </p:tav>
                                        <p:tav tm="100000">
                                          <p:val>
                                            <p:strVal val="#ppt_h"/>
                                          </p:val>
                                        </p:tav>
                                      </p:tavLst>
                                    </p:anim>
                                    <p:animEffect transition="in" filter="fade">
                                      <p:cBhvr>
                                        <p:cTn id="83" dur="500"/>
                                        <p:tgtEl>
                                          <p:spTgt spid="55"/>
                                        </p:tgtEl>
                                      </p:cBhvr>
                                    </p:animEffect>
                                  </p:childTnLst>
                                </p:cTn>
                              </p:par>
                              <p:par>
                                <p:cTn id="84" presetID="1" presetClass="entr" presetSubtype="0" fill="hold" nodeType="withEffect">
                                  <p:stCondLst>
                                    <p:cond delay="200"/>
                                  </p:stCondLst>
                                  <p:childTnLst>
                                    <p:set>
                                      <p:cBhvr>
                                        <p:cTn id="85" dur="1" fill="hold">
                                          <p:stCondLst>
                                            <p:cond delay="0"/>
                                          </p:stCondLst>
                                        </p:cTn>
                                        <p:tgtEl>
                                          <p:spTgt spid="49"/>
                                        </p:tgtEl>
                                        <p:attrNameLst>
                                          <p:attrName>style.visibility</p:attrName>
                                        </p:attrNameLst>
                                      </p:cBhvr>
                                      <p:to>
                                        <p:strVal val="visible"/>
                                      </p:to>
                                    </p:set>
                                  </p:childTnLst>
                                </p:cTn>
                              </p:par>
                              <p:par>
                                <p:cTn id="86" presetID="53" presetClass="entr" presetSubtype="16" fill="hold" nodeType="withEffect">
                                  <p:stCondLst>
                                    <p:cond delay="200"/>
                                  </p:stCondLst>
                                  <p:childTnLst>
                                    <p:set>
                                      <p:cBhvr>
                                        <p:cTn id="87" dur="1" fill="hold">
                                          <p:stCondLst>
                                            <p:cond delay="0"/>
                                          </p:stCondLst>
                                        </p:cTn>
                                        <p:tgtEl>
                                          <p:spTgt spid="49"/>
                                        </p:tgtEl>
                                        <p:attrNameLst>
                                          <p:attrName>style.visibility</p:attrName>
                                        </p:attrNameLst>
                                      </p:cBhvr>
                                      <p:to>
                                        <p:strVal val="visible"/>
                                      </p:to>
                                    </p:set>
                                    <p:anim calcmode="lin" valueType="num">
                                      <p:cBhvr>
                                        <p:cTn id="88" dur="500" fill="hold"/>
                                        <p:tgtEl>
                                          <p:spTgt spid="49"/>
                                        </p:tgtEl>
                                        <p:attrNameLst>
                                          <p:attrName>ppt_w</p:attrName>
                                        </p:attrNameLst>
                                      </p:cBhvr>
                                      <p:tavLst>
                                        <p:tav tm="0">
                                          <p:val>
                                            <p:fltVal val="0"/>
                                          </p:val>
                                        </p:tav>
                                        <p:tav tm="100000">
                                          <p:val>
                                            <p:strVal val="#ppt_w"/>
                                          </p:val>
                                        </p:tav>
                                      </p:tavLst>
                                    </p:anim>
                                    <p:anim calcmode="lin" valueType="num">
                                      <p:cBhvr>
                                        <p:cTn id="89" dur="500" fill="hold"/>
                                        <p:tgtEl>
                                          <p:spTgt spid="49"/>
                                        </p:tgtEl>
                                        <p:attrNameLst>
                                          <p:attrName>ppt_h</p:attrName>
                                        </p:attrNameLst>
                                      </p:cBhvr>
                                      <p:tavLst>
                                        <p:tav tm="0">
                                          <p:val>
                                            <p:fltVal val="0"/>
                                          </p:val>
                                        </p:tav>
                                        <p:tav tm="100000">
                                          <p:val>
                                            <p:strVal val="#ppt_h"/>
                                          </p:val>
                                        </p:tav>
                                      </p:tavLst>
                                    </p:anim>
                                    <p:animEffect transition="in" filter="fade">
                                      <p:cBhvr>
                                        <p:cTn id="90" dur="500"/>
                                        <p:tgtEl>
                                          <p:spTgt spid="49"/>
                                        </p:tgtEl>
                                      </p:cBhvr>
                                    </p:animEffect>
                                  </p:childTnLst>
                                </p:cTn>
                              </p:par>
                              <p:par>
                                <p:cTn id="91" presetID="42" presetClass="path" presetSubtype="0" fill="hold" nodeType="withEffect">
                                  <p:stCondLst>
                                    <p:cond delay="200"/>
                                  </p:stCondLst>
                                  <p:childTnLst>
                                    <p:animMotion origin="layout" path="M -1.66667E-6 -2.59259E-6 L 0.14375 0.17222 " pathEditMode="relative" rAng="0" ptsTypes="AA">
                                      <p:cBhvr>
                                        <p:cTn id="92" dur="500" spd="-100000" fill="hold"/>
                                        <p:tgtEl>
                                          <p:spTgt spid="49"/>
                                        </p:tgtEl>
                                        <p:attrNameLst>
                                          <p:attrName>ppt_x</p:attrName>
                                          <p:attrName>ppt_y</p:attrName>
                                        </p:attrNameLst>
                                      </p:cBhvr>
                                      <p:rCtr x="7187" y="8611"/>
                                    </p:animMotion>
                                  </p:childTnLst>
                                </p:cTn>
                              </p:par>
                              <p:par>
                                <p:cTn id="93" presetID="1" presetClass="entr" presetSubtype="0" fill="hold" nodeType="withEffect">
                                  <p:stCondLst>
                                    <p:cond delay="600"/>
                                  </p:stCondLst>
                                  <p:childTnLst>
                                    <p:set>
                                      <p:cBhvr>
                                        <p:cTn id="94" dur="1" fill="hold">
                                          <p:stCondLst>
                                            <p:cond delay="0"/>
                                          </p:stCondLst>
                                        </p:cTn>
                                        <p:tgtEl>
                                          <p:spTgt spid="45"/>
                                        </p:tgtEl>
                                        <p:attrNameLst>
                                          <p:attrName>style.visibility</p:attrName>
                                        </p:attrNameLst>
                                      </p:cBhvr>
                                      <p:to>
                                        <p:strVal val="visible"/>
                                      </p:to>
                                    </p:set>
                                  </p:childTnLst>
                                </p:cTn>
                              </p:par>
                              <p:par>
                                <p:cTn id="95" presetID="53" presetClass="entr" presetSubtype="16" fill="hold" nodeType="withEffect">
                                  <p:stCondLst>
                                    <p:cond delay="600"/>
                                  </p:stCondLst>
                                  <p:childTnLst>
                                    <p:set>
                                      <p:cBhvr>
                                        <p:cTn id="96" dur="1" fill="hold">
                                          <p:stCondLst>
                                            <p:cond delay="0"/>
                                          </p:stCondLst>
                                        </p:cTn>
                                        <p:tgtEl>
                                          <p:spTgt spid="45"/>
                                        </p:tgtEl>
                                        <p:attrNameLst>
                                          <p:attrName>style.visibility</p:attrName>
                                        </p:attrNameLst>
                                      </p:cBhvr>
                                      <p:to>
                                        <p:strVal val="visible"/>
                                      </p:to>
                                    </p:set>
                                    <p:anim calcmode="lin" valueType="num">
                                      <p:cBhvr>
                                        <p:cTn id="97" dur="500" fill="hold"/>
                                        <p:tgtEl>
                                          <p:spTgt spid="45"/>
                                        </p:tgtEl>
                                        <p:attrNameLst>
                                          <p:attrName>ppt_w</p:attrName>
                                        </p:attrNameLst>
                                      </p:cBhvr>
                                      <p:tavLst>
                                        <p:tav tm="0">
                                          <p:val>
                                            <p:fltVal val="0"/>
                                          </p:val>
                                        </p:tav>
                                        <p:tav tm="100000">
                                          <p:val>
                                            <p:strVal val="#ppt_w"/>
                                          </p:val>
                                        </p:tav>
                                      </p:tavLst>
                                    </p:anim>
                                    <p:anim calcmode="lin" valueType="num">
                                      <p:cBhvr>
                                        <p:cTn id="98" dur="500" fill="hold"/>
                                        <p:tgtEl>
                                          <p:spTgt spid="45"/>
                                        </p:tgtEl>
                                        <p:attrNameLst>
                                          <p:attrName>ppt_h</p:attrName>
                                        </p:attrNameLst>
                                      </p:cBhvr>
                                      <p:tavLst>
                                        <p:tav tm="0">
                                          <p:val>
                                            <p:fltVal val="0"/>
                                          </p:val>
                                        </p:tav>
                                        <p:tav tm="100000">
                                          <p:val>
                                            <p:strVal val="#ppt_h"/>
                                          </p:val>
                                        </p:tav>
                                      </p:tavLst>
                                    </p:anim>
                                    <p:animEffect transition="in" filter="fade">
                                      <p:cBhvr>
                                        <p:cTn id="99" dur="500"/>
                                        <p:tgtEl>
                                          <p:spTgt spid="45"/>
                                        </p:tgtEl>
                                      </p:cBhvr>
                                    </p:animEffect>
                                  </p:childTnLst>
                                </p:cTn>
                              </p:par>
                              <p:par>
                                <p:cTn id="100" presetID="42" presetClass="path" presetSubtype="0" fill="hold" nodeType="withEffect">
                                  <p:stCondLst>
                                    <p:cond delay="600"/>
                                  </p:stCondLst>
                                  <p:childTnLst>
                                    <p:animMotion origin="layout" path="M 3.88889E-6 -4.81481E-6 L 0.13507 0.28334 " pathEditMode="relative" rAng="0" ptsTypes="AA">
                                      <p:cBhvr>
                                        <p:cTn id="101" dur="500" spd="-100000" fill="hold"/>
                                        <p:tgtEl>
                                          <p:spTgt spid="45"/>
                                        </p:tgtEl>
                                        <p:attrNameLst>
                                          <p:attrName>ppt_x</p:attrName>
                                          <p:attrName>ppt_y</p:attrName>
                                        </p:attrNameLst>
                                      </p:cBhvr>
                                      <p:rCtr x="6753" y="14167"/>
                                    </p:animMotion>
                                  </p:childTnLst>
                                </p:cTn>
                              </p:par>
                              <p:par>
                                <p:cTn id="102" presetID="1" presetClass="entr" presetSubtype="0" fill="hold" grpId="0" nodeType="withEffect">
                                  <p:stCondLst>
                                    <p:cond delay="400"/>
                                  </p:stCondLst>
                                  <p:childTnLst>
                                    <p:set>
                                      <p:cBhvr>
                                        <p:cTn id="103" dur="1" fill="hold">
                                          <p:stCondLst>
                                            <p:cond delay="0"/>
                                          </p:stCondLst>
                                        </p:cTn>
                                        <p:tgtEl>
                                          <p:spTgt spid="12"/>
                                        </p:tgtEl>
                                        <p:attrNameLst>
                                          <p:attrName>style.visibility</p:attrName>
                                        </p:attrNameLst>
                                      </p:cBhvr>
                                      <p:to>
                                        <p:strVal val="visible"/>
                                      </p:to>
                                    </p:set>
                                  </p:childTnLst>
                                </p:cTn>
                              </p:par>
                              <p:par>
                                <p:cTn id="104" presetID="53" presetClass="entr" presetSubtype="16" fill="hold" grpId="1" nodeType="withEffect">
                                  <p:stCondLst>
                                    <p:cond delay="40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500" fill="hold"/>
                                        <p:tgtEl>
                                          <p:spTgt spid="12"/>
                                        </p:tgtEl>
                                        <p:attrNameLst>
                                          <p:attrName>ppt_w</p:attrName>
                                        </p:attrNameLst>
                                      </p:cBhvr>
                                      <p:tavLst>
                                        <p:tav tm="0">
                                          <p:val>
                                            <p:fltVal val="0"/>
                                          </p:val>
                                        </p:tav>
                                        <p:tav tm="100000">
                                          <p:val>
                                            <p:strVal val="#ppt_w"/>
                                          </p:val>
                                        </p:tav>
                                      </p:tavLst>
                                    </p:anim>
                                    <p:anim calcmode="lin" valueType="num">
                                      <p:cBhvr>
                                        <p:cTn id="107" dur="500" fill="hold"/>
                                        <p:tgtEl>
                                          <p:spTgt spid="12"/>
                                        </p:tgtEl>
                                        <p:attrNameLst>
                                          <p:attrName>ppt_h</p:attrName>
                                        </p:attrNameLst>
                                      </p:cBhvr>
                                      <p:tavLst>
                                        <p:tav tm="0">
                                          <p:val>
                                            <p:fltVal val="0"/>
                                          </p:val>
                                        </p:tav>
                                        <p:tav tm="100000">
                                          <p:val>
                                            <p:strVal val="#ppt_h"/>
                                          </p:val>
                                        </p:tav>
                                      </p:tavLst>
                                    </p:anim>
                                    <p:animEffect transition="in" filter="fade">
                                      <p:cBhvr>
                                        <p:cTn id="108" dur="500"/>
                                        <p:tgtEl>
                                          <p:spTgt spid="12"/>
                                        </p:tgtEl>
                                      </p:cBhvr>
                                    </p:animEffect>
                                  </p:childTnLst>
                                </p:cTn>
                              </p:par>
                              <p:par>
                                <p:cTn id="109" presetID="42" presetClass="path" presetSubtype="0" fill="hold" grpId="2" nodeType="withEffect">
                                  <p:stCondLst>
                                    <p:cond delay="400"/>
                                  </p:stCondLst>
                                  <p:childTnLst>
                                    <p:animMotion origin="layout" path="M 8.33333E-7 3.20988E-6 L 0.0625 0.20555 " pathEditMode="relative" rAng="0" ptsTypes="AA">
                                      <p:cBhvr>
                                        <p:cTn id="110" dur="500" spd="-100000" fill="hold"/>
                                        <p:tgtEl>
                                          <p:spTgt spid="12"/>
                                        </p:tgtEl>
                                        <p:attrNameLst>
                                          <p:attrName>ppt_x</p:attrName>
                                          <p:attrName>ppt_y</p:attrName>
                                        </p:attrNameLst>
                                      </p:cBhvr>
                                      <p:rCtr x="3125" y="10278"/>
                                    </p:animMotion>
                                  </p:childTnLst>
                                </p:cTn>
                              </p:par>
                              <p:par>
                                <p:cTn id="111" presetID="1" presetClass="entr" presetSubtype="0" fill="hold" grpId="0" nodeType="withEffect">
                                  <p:stCondLst>
                                    <p:cond delay="200"/>
                                  </p:stCondLst>
                                  <p:childTnLst>
                                    <p:set>
                                      <p:cBhvr>
                                        <p:cTn id="112" dur="1" fill="hold">
                                          <p:stCondLst>
                                            <p:cond delay="0"/>
                                          </p:stCondLst>
                                        </p:cTn>
                                        <p:tgtEl>
                                          <p:spTgt spid="48"/>
                                        </p:tgtEl>
                                        <p:attrNameLst>
                                          <p:attrName>style.visibility</p:attrName>
                                        </p:attrNameLst>
                                      </p:cBhvr>
                                      <p:to>
                                        <p:strVal val="visible"/>
                                      </p:to>
                                    </p:set>
                                  </p:childTnLst>
                                </p:cTn>
                              </p:par>
                              <p:par>
                                <p:cTn id="113" presetID="53" presetClass="entr" presetSubtype="16" fill="hold" grpId="1" nodeType="withEffect">
                                  <p:stCondLst>
                                    <p:cond delay="200"/>
                                  </p:stCondLst>
                                  <p:childTnLst>
                                    <p:set>
                                      <p:cBhvr>
                                        <p:cTn id="114" dur="1" fill="hold">
                                          <p:stCondLst>
                                            <p:cond delay="0"/>
                                          </p:stCondLst>
                                        </p:cTn>
                                        <p:tgtEl>
                                          <p:spTgt spid="48"/>
                                        </p:tgtEl>
                                        <p:attrNameLst>
                                          <p:attrName>style.visibility</p:attrName>
                                        </p:attrNameLst>
                                      </p:cBhvr>
                                      <p:to>
                                        <p:strVal val="visible"/>
                                      </p:to>
                                    </p:set>
                                    <p:anim calcmode="lin" valueType="num">
                                      <p:cBhvr>
                                        <p:cTn id="115" dur="500" fill="hold"/>
                                        <p:tgtEl>
                                          <p:spTgt spid="48"/>
                                        </p:tgtEl>
                                        <p:attrNameLst>
                                          <p:attrName>ppt_w</p:attrName>
                                        </p:attrNameLst>
                                      </p:cBhvr>
                                      <p:tavLst>
                                        <p:tav tm="0">
                                          <p:val>
                                            <p:fltVal val="0"/>
                                          </p:val>
                                        </p:tav>
                                        <p:tav tm="100000">
                                          <p:val>
                                            <p:strVal val="#ppt_w"/>
                                          </p:val>
                                        </p:tav>
                                      </p:tavLst>
                                    </p:anim>
                                    <p:anim calcmode="lin" valueType="num">
                                      <p:cBhvr>
                                        <p:cTn id="116" dur="500" fill="hold"/>
                                        <p:tgtEl>
                                          <p:spTgt spid="48"/>
                                        </p:tgtEl>
                                        <p:attrNameLst>
                                          <p:attrName>ppt_h</p:attrName>
                                        </p:attrNameLst>
                                      </p:cBhvr>
                                      <p:tavLst>
                                        <p:tav tm="0">
                                          <p:val>
                                            <p:fltVal val="0"/>
                                          </p:val>
                                        </p:tav>
                                        <p:tav tm="100000">
                                          <p:val>
                                            <p:strVal val="#ppt_h"/>
                                          </p:val>
                                        </p:tav>
                                      </p:tavLst>
                                    </p:anim>
                                    <p:animEffect transition="in" filter="fade">
                                      <p:cBhvr>
                                        <p:cTn id="117" dur="500"/>
                                        <p:tgtEl>
                                          <p:spTgt spid="48"/>
                                        </p:tgtEl>
                                      </p:cBhvr>
                                    </p:animEffect>
                                  </p:childTnLst>
                                </p:cTn>
                              </p:par>
                              <p:par>
                                <p:cTn id="118" presetID="42" presetClass="path" presetSubtype="0" fill="hold" grpId="2" nodeType="withEffect">
                                  <p:stCondLst>
                                    <p:cond delay="200"/>
                                  </p:stCondLst>
                                  <p:childTnLst>
                                    <p:animMotion origin="layout" path="M -1.66667E-6 0 L -0.01371 0.35 " pathEditMode="relative" rAng="0" ptsTypes="AA">
                                      <p:cBhvr>
                                        <p:cTn id="119" dur="500" spd="-100000" fill="hold"/>
                                        <p:tgtEl>
                                          <p:spTgt spid="48"/>
                                        </p:tgtEl>
                                        <p:attrNameLst>
                                          <p:attrName>ppt_x</p:attrName>
                                          <p:attrName>ppt_y</p:attrName>
                                        </p:attrNameLst>
                                      </p:cBhvr>
                                      <p:rCtr x="-694" y="17500"/>
                                    </p:animMotion>
                                  </p:childTnLst>
                                </p:cTn>
                              </p:par>
                              <p:par>
                                <p:cTn id="120" presetID="35" presetClass="path" presetSubtype="0" fill="hold" grpId="2" nodeType="withEffect">
                                  <p:stCondLst>
                                    <p:cond delay="200"/>
                                  </p:stCondLst>
                                  <p:childTnLst>
                                    <p:animMotion origin="layout" path="M -3.33333E-6 -1.60494E-6 L 0.16875 -0.04074 " pathEditMode="relative" rAng="0" ptsTypes="AA">
                                      <p:cBhvr>
                                        <p:cTn id="121" dur="500" spd="-100000" fill="hold"/>
                                        <p:tgtEl>
                                          <p:spTgt spid="55"/>
                                        </p:tgtEl>
                                        <p:attrNameLst>
                                          <p:attrName>ppt_x</p:attrName>
                                          <p:attrName>ppt_y</p:attrName>
                                        </p:attrNameLst>
                                      </p:cBhvr>
                                      <p:rCtr x="8438" y="-2037"/>
                                    </p:animMotion>
                                  </p:childTnLst>
                                </p:cTn>
                              </p:par>
                              <p:par>
                                <p:cTn id="122" presetID="1" presetClass="entr" presetSubtype="0" fill="hold" nodeType="withEffect">
                                  <p:stCondLst>
                                    <p:cond delay="600"/>
                                  </p:stCondLst>
                                  <p:childTnLst>
                                    <p:set>
                                      <p:cBhvr>
                                        <p:cTn id="123" dur="1" fill="hold">
                                          <p:stCondLst>
                                            <p:cond delay="0"/>
                                          </p:stCondLst>
                                        </p:cTn>
                                        <p:tgtEl>
                                          <p:spTgt spid="42"/>
                                        </p:tgtEl>
                                        <p:attrNameLst>
                                          <p:attrName>style.visibility</p:attrName>
                                        </p:attrNameLst>
                                      </p:cBhvr>
                                      <p:to>
                                        <p:strVal val="visible"/>
                                      </p:to>
                                    </p:set>
                                  </p:childTnLst>
                                </p:cTn>
                              </p:par>
                              <p:par>
                                <p:cTn id="124" presetID="53" presetClass="entr" presetSubtype="16" fill="hold" nodeType="withEffect">
                                  <p:stCondLst>
                                    <p:cond delay="600"/>
                                  </p:stCondLst>
                                  <p:childTnLst>
                                    <p:set>
                                      <p:cBhvr>
                                        <p:cTn id="125" dur="1" fill="hold">
                                          <p:stCondLst>
                                            <p:cond delay="0"/>
                                          </p:stCondLst>
                                        </p:cTn>
                                        <p:tgtEl>
                                          <p:spTgt spid="42"/>
                                        </p:tgtEl>
                                        <p:attrNameLst>
                                          <p:attrName>style.visibility</p:attrName>
                                        </p:attrNameLst>
                                      </p:cBhvr>
                                      <p:to>
                                        <p:strVal val="visible"/>
                                      </p:to>
                                    </p:set>
                                    <p:anim calcmode="lin" valueType="num">
                                      <p:cBhvr>
                                        <p:cTn id="126" dur="500" fill="hold"/>
                                        <p:tgtEl>
                                          <p:spTgt spid="42"/>
                                        </p:tgtEl>
                                        <p:attrNameLst>
                                          <p:attrName>ppt_w</p:attrName>
                                        </p:attrNameLst>
                                      </p:cBhvr>
                                      <p:tavLst>
                                        <p:tav tm="0">
                                          <p:val>
                                            <p:fltVal val="0"/>
                                          </p:val>
                                        </p:tav>
                                        <p:tav tm="100000">
                                          <p:val>
                                            <p:strVal val="#ppt_w"/>
                                          </p:val>
                                        </p:tav>
                                      </p:tavLst>
                                    </p:anim>
                                    <p:anim calcmode="lin" valueType="num">
                                      <p:cBhvr>
                                        <p:cTn id="127" dur="500" fill="hold"/>
                                        <p:tgtEl>
                                          <p:spTgt spid="42"/>
                                        </p:tgtEl>
                                        <p:attrNameLst>
                                          <p:attrName>ppt_h</p:attrName>
                                        </p:attrNameLst>
                                      </p:cBhvr>
                                      <p:tavLst>
                                        <p:tav tm="0">
                                          <p:val>
                                            <p:fltVal val="0"/>
                                          </p:val>
                                        </p:tav>
                                        <p:tav tm="100000">
                                          <p:val>
                                            <p:strVal val="#ppt_h"/>
                                          </p:val>
                                        </p:tav>
                                      </p:tavLst>
                                    </p:anim>
                                    <p:animEffect transition="in" filter="fade">
                                      <p:cBhvr>
                                        <p:cTn id="128" dur="500"/>
                                        <p:tgtEl>
                                          <p:spTgt spid="42"/>
                                        </p:tgtEl>
                                      </p:cBhvr>
                                    </p:animEffect>
                                  </p:childTnLst>
                                </p:cTn>
                              </p:par>
                              <p:par>
                                <p:cTn id="129" presetID="42" presetClass="path" presetSubtype="0" fill="hold" nodeType="withEffect">
                                  <p:stCondLst>
                                    <p:cond delay="600"/>
                                  </p:stCondLst>
                                  <p:childTnLst>
                                    <p:animMotion origin="layout" path="M 1.94444E-6 -3.08642E-6 L -0.04757 0.3855 " pathEditMode="relative" rAng="0" ptsTypes="AA">
                                      <p:cBhvr>
                                        <p:cTn id="130" dur="500" spd="-100000" fill="hold"/>
                                        <p:tgtEl>
                                          <p:spTgt spid="42"/>
                                        </p:tgtEl>
                                        <p:attrNameLst>
                                          <p:attrName>ppt_x</p:attrName>
                                          <p:attrName>ppt_y</p:attrName>
                                        </p:attrNameLst>
                                      </p:cBhvr>
                                      <p:rCtr x="-2378" y="19259"/>
                                    </p:animMotion>
                                  </p:childTnLst>
                                </p:cTn>
                              </p:par>
                              <p:par>
                                <p:cTn id="131" presetID="1" presetClass="entr" presetSubtype="0" fill="hold" nodeType="withEffect">
                                  <p:stCondLst>
                                    <p:cond delay="0"/>
                                  </p:stCondLst>
                                  <p:childTnLst>
                                    <p:set>
                                      <p:cBhvr>
                                        <p:cTn id="132" dur="1" fill="hold">
                                          <p:stCondLst>
                                            <p:cond delay="0"/>
                                          </p:stCondLst>
                                        </p:cTn>
                                        <p:tgtEl>
                                          <p:spTgt spid="16"/>
                                        </p:tgtEl>
                                        <p:attrNameLst>
                                          <p:attrName>style.visibility</p:attrName>
                                        </p:attrNameLst>
                                      </p:cBhvr>
                                      <p:to>
                                        <p:strVal val="visible"/>
                                      </p:to>
                                    </p:set>
                                  </p:childTnLst>
                                </p:cTn>
                              </p:par>
                              <p:par>
                                <p:cTn id="133" presetID="42" presetClass="path" presetSubtype="0" fill="hold" nodeType="withEffect">
                                  <p:stCondLst>
                                    <p:cond delay="0"/>
                                  </p:stCondLst>
                                  <p:childTnLst>
                                    <p:animMotion origin="layout" path="M -1.66667E-6 -1.23457E-6 L -0.0875 0.25895 " pathEditMode="relative" rAng="0" ptsTypes="AA">
                                      <p:cBhvr>
                                        <p:cTn id="134" dur="500" spd="-100000" fill="hold"/>
                                        <p:tgtEl>
                                          <p:spTgt spid="16"/>
                                        </p:tgtEl>
                                        <p:attrNameLst>
                                          <p:attrName>ppt_x</p:attrName>
                                          <p:attrName>ppt_y</p:attrName>
                                        </p:attrNameLst>
                                      </p:cBhvr>
                                      <p:rCtr x="-4375" y="12932"/>
                                    </p:animMotion>
                                  </p:childTnLst>
                                </p:cTn>
                              </p:par>
                              <p:par>
                                <p:cTn id="135" presetID="53" presetClass="entr" presetSubtype="16" fill="hold" nodeType="withEffect">
                                  <p:stCondLst>
                                    <p:cond delay="0"/>
                                  </p:stCondLst>
                                  <p:childTnLst>
                                    <p:set>
                                      <p:cBhvr>
                                        <p:cTn id="136" dur="1" fill="hold">
                                          <p:stCondLst>
                                            <p:cond delay="0"/>
                                          </p:stCondLst>
                                        </p:cTn>
                                        <p:tgtEl>
                                          <p:spTgt spid="16"/>
                                        </p:tgtEl>
                                        <p:attrNameLst>
                                          <p:attrName>style.visibility</p:attrName>
                                        </p:attrNameLst>
                                      </p:cBhvr>
                                      <p:to>
                                        <p:strVal val="visible"/>
                                      </p:to>
                                    </p:set>
                                    <p:anim calcmode="lin" valueType="num">
                                      <p:cBhvr>
                                        <p:cTn id="137" dur="500" fill="hold"/>
                                        <p:tgtEl>
                                          <p:spTgt spid="16"/>
                                        </p:tgtEl>
                                        <p:attrNameLst>
                                          <p:attrName>ppt_w</p:attrName>
                                        </p:attrNameLst>
                                      </p:cBhvr>
                                      <p:tavLst>
                                        <p:tav tm="0">
                                          <p:val>
                                            <p:fltVal val="0"/>
                                          </p:val>
                                        </p:tav>
                                        <p:tav tm="100000">
                                          <p:val>
                                            <p:strVal val="#ppt_w"/>
                                          </p:val>
                                        </p:tav>
                                      </p:tavLst>
                                    </p:anim>
                                    <p:anim calcmode="lin" valueType="num">
                                      <p:cBhvr>
                                        <p:cTn id="138" dur="500" fill="hold"/>
                                        <p:tgtEl>
                                          <p:spTgt spid="16"/>
                                        </p:tgtEl>
                                        <p:attrNameLst>
                                          <p:attrName>ppt_h</p:attrName>
                                        </p:attrNameLst>
                                      </p:cBhvr>
                                      <p:tavLst>
                                        <p:tav tm="0">
                                          <p:val>
                                            <p:fltVal val="0"/>
                                          </p:val>
                                        </p:tav>
                                        <p:tav tm="100000">
                                          <p:val>
                                            <p:strVal val="#ppt_h"/>
                                          </p:val>
                                        </p:tav>
                                      </p:tavLst>
                                    </p:anim>
                                    <p:animEffect transition="in" filter="fade">
                                      <p:cBhvr>
                                        <p:cTn id="139" dur="500"/>
                                        <p:tgtEl>
                                          <p:spTgt spid="16"/>
                                        </p:tgtEl>
                                      </p:cBhvr>
                                    </p:animEffect>
                                  </p:childTnLst>
                                </p:cTn>
                              </p:par>
                              <p:par>
                                <p:cTn id="140" presetID="1" presetClass="entr" presetSubtype="0" fill="hold" nodeType="withEffect">
                                  <p:stCondLst>
                                    <p:cond delay="400"/>
                                  </p:stCondLst>
                                  <p:childTnLst>
                                    <p:set>
                                      <p:cBhvr>
                                        <p:cTn id="141" dur="1" fill="hold">
                                          <p:stCondLst>
                                            <p:cond delay="0"/>
                                          </p:stCondLst>
                                        </p:cTn>
                                        <p:tgtEl>
                                          <p:spTgt spid="52"/>
                                        </p:tgtEl>
                                        <p:attrNameLst>
                                          <p:attrName>style.visibility</p:attrName>
                                        </p:attrNameLst>
                                      </p:cBhvr>
                                      <p:to>
                                        <p:strVal val="visible"/>
                                      </p:to>
                                    </p:set>
                                  </p:childTnLst>
                                </p:cTn>
                              </p:par>
                              <p:par>
                                <p:cTn id="142" presetID="53" presetClass="entr" presetSubtype="16" fill="hold" nodeType="withEffect">
                                  <p:stCondLst>
                                    <p:cond delay="400"/>
                                  </p:stCondLst>
                                  <p:childTnLst>
                                    <p:set>
                                      <p:cBhvr>
                                        <p:cTn id="143" dur="1" fill="hold">
                                          <p:stCondLst>
                                            <p:cond delay="0"/>
                                          </p:stCondLst>
                                        </p:cTn>
                                        <p:tgtEl>
                                          <p:spTgt spid="52"/>
                                        </p:tgtEl>
                                        <p:attrNameLst>
                                          <p:attrName>style.visibility</p:attrName>
                                        </p:attrNameLst>
                                      </p:cBhvr>
                                      <p:to>
                                        <p:strVal val="visible"/>
                                      </p:to>
                                    </p:set>
                                    <p:anim calcmode="lin" valueType="num">
                                      <p:cBhvr>
                                        <p:cTn id="144" dur="500" fill="hold"/>
                                        <p:tgtEl>
                                          <p:spTgt spid="52"/>
                                        </p:tgtEl>
                                        <p:attrNameLst>
                                          <p:attrName>ppt_w</p:attrName>
                                        </p:attrNameLst>
                                      </p:cBhvr>
                                      <p:tavLst>
                                        <p:tav tm="0">
                                          <p:val>
                                            <p:fltVal val="0"/>
                                          </p:val>
                                        </p:tav>
                                        <p:tav tm="100000">
                                          <p:val>
                                            <p:strVal val="#ppt_w"/>
                                          </p:val>
                                        </p:tav>
                                      </p:tavLst>
                                    </p:anim>
                                    <p:anim calcmode="lin" valueType="num">
                                      <p:cBhvr>
                                        <p:cTn id="145" dur="500" fill="hold"/>
                                        <p:tgtEl>
                                          <p:spTgt spid="52"/>
                                        </p:tgtEl>
                                        <p:attrNameLst>
                                          <p:attrName>ppt_h</p:attrName>
                                        </p:attrNameLst>
                                      </p:cBhvr>
                                      <p:tavLst>
                                        <p:tav tm="0">
                                          <p:val>
                                            <p:fltVal val="0"/>
                                          </p:val>
                                        </p:tav>
                                        <p:tav tm="100000">
                                          <p:val>
                                            <p:strVal val="#ppt_h"/>
                                          </p:val>
                                        </p:tav>
                                      </p:tavLst>
                                    </p:anim>
                                    <p:animEffect transition="in" filter="fade">
                                      <p:cBhvr>
                                        <p:cTn id="146" dur="500"/>
                                        <p:tgtEl>
                                          <p:spTgt spid="52"/>
                                        </p:tgtEl>
                                      </p:cBhvr>
                                    </p:animEffect>
                                  </p:childTnLst>
                                </p:cTn>
                              </p:par>
                              <p:par>
                                <p:cTn id="147" presetID="42" presetClass="path" presetSubtype="0" fill="hold" nodeType="withEffect">
                                  <p:stCondLst>
                                    <p:cond delay="400"/>
                                  </p:stCondLst>
                                  <p:childTnLst>
                                    <p:animMotion origin="layout" path="M 3.33333E-6 -2.71605E-6 L -0.18368 0.37439 " pathEditMode="relative" rAng="0" ptsTypes="AA">
                                      <p:cBhvr>
                                        <p:cTn id="148" dur="500" spd="-100000" fill="hold"/>
                                        <p:tgtEl>
                                          <p:spTgt spid="52"/>
                                        </p:tgtEl>
                                        <p:attrNameLst>
                                          <p:attrName>ppt_x</p:attrName>
                                          <p:attrName>ppt_y</p:attrName>
                                        </p:attrNameLst>
                                      </p:cBhvr>
                                      <p:rCtr x="-9184" y="18704"/>
                                    </p:animMotion>
                                  </p:childTnLst>
                                </p:cTn>
                              </p:par>
                              <p:par>
                                <p:cTn id="149" presetID="1" presetClass="entr" presetSubtype="0" fill="hold" grpId="0" nodeType="withEffect">
                                  <p:stCondLst>
                                    <p:cond delay="600"/>
                                  </p:stCondLst>
                                  <p:childTnLst>
                                    <p:set>
                                      <p:cBhvr>
                                        <p:cTn id="150" dur="1" fill="hold">
                                          <p:stCondLst>
                                            <p:cond delay="0"/>
                                          </p:stCondLst>
                                        </p:cTn>
                                        <p:tgtEl>
                                          <p:spTgt spid="25"/>
                                        </p:tgtEl>
                                        <p:attrNameLst>
                                          <p:attrName>style.visibility</p:attrName>
                                        </p:attrNameLst>
                                      </p:cBhvr>
                                      <p:to>
                                        <p:strVal val="visible"/>
                                      </p:to>
                                    </p:set>
                                  </p:childTnLst>
                                </p:cTn>
                              </p:par>
                              <p:par>
                                <p:cTn id="151" presetID="53" presetClass="entr" presetSubtype="16" fill="hold" grpId="1" nodeType="withEffect">
                                  <p:stCondLst>
                                    <p:cond delay="600"/>
                                  </p:stCondLst>
                                  <p:childTnLst>
                                    <p:set>
                                      <p:cBhvr>
                                        <p:cTn id="152" dur="1" fill="hold">
                                          <p:stCondLst>
                                            <p:cond delay="0"/>
                                          </p:stCondLst>
                                        </p:cTn>
                                        <p:tgtEl>
                                          <p:spTgt spid="25"/>
                                        </p:tgtEl>
                                        <p:attrNameLst>
                                          <p:attrName>style.visibility</p:attrName>
                                        </p:attrNameLst>
                                      </p:cBhvr>
                                      <p:to>
                                        <p:strVal val="visible"/>
                                      </p:to>
                                    </p:set>
                                    <p:anim calcmode="lin" valueType="num">
                                      <p:cBhvr>
                                        <p:cTn id="153" dur="500" fill="hold"/>
                                        <p:tgtEl>
                                          <p:spTgt spid="25"/>
                                        </p:tgtEl>
                                        <p:attrNameLst>
                                          <p:attrName>ppt_w</p:attrName>
                                        </p:attrNameLst>
                                      </p:cBhvr>
                                      <p:tavLst>
                                        <p:tav tm="0">
                                          <p:val>
                                            <p:fltVal val="0"/>
                                          </p:val>
                                        </p:tav>
                                        <p:tav tm="100000">
                                          <p:val>
                                            <p:strVal val="#ppt_w"/>
                                          </p:val>
                                        </p:tav>
                                      </p:tavLst>
                                    </p:anim>
                                    <p:anim calcmode="lin" valueType="num">
                                      <p:cBhvr>
                                        <p:cTn id="154" dur="500" fill="hold"/>
                                        <p:tgtEl>
                                          <p:spTgt spid="25"/>
                                        </p:tgtEl>
                                        <p:attrNameLst>
                                          <p:attrName>ppt_h</p:attrName>
                                        </p:attrNameLst>
                                      </p:cBhvr>
                                      <p:tavLst>
                                        <p:tav tm="0">
                                          <p:val>
                                            <p:fltVal val="0"/>
                                          </p:val>
                                        </p:tav>
                                        <p:tav tm="100000">
                                          <p:val>
                                            <p:strVal val="#ppt_h"/>
                                          </p:val>
                                        </p:tav>
                                      </p:tavLst>
                                    </p:anim>
                                    <p:animEffect transition="in" filter="fade">
                                      <p:cBhvr>
                                        <p:cTn id="155" dur="500"/>
                                        <p:tgtEl>
                                          <p:spTgt spid="25"/>
                                        </p:tgtEl>
                                      </p:cBhvr>
                                    </p:animEffect>
                                  </p:childTnLst>
                                </p:cTn>
                              </p:par>
                              <p:par>
                                <p:cTn id="156" presetID="42" presetClass="path" presetSubtype="0" fill="hold" grpId="2" nodeType="withEffect">
                                  <p:stCondLst>
                                    <p:cond delay="600"/>
                                  </p:stCondLst>
                                  <p:childTnLst>
                                    <p:animMotion origin="layout" path="M 5E-6 -6.17284E-7 L -0.19879 0.28333 " pathEditMode="relative" rAng="0" ptsTypes="AA">
                                      <p:cBhvr>
                                        <p:cTn id="157" dur="500" spd="-100000" fill="hold"/>
                                        <p:tgtEl>
                                          <p:spTgt spid="25"/>
                                        </p:tgtEl>
                                        <p:attrNameLst>
                                          <p:attrName>ppt_x</p:attrName>
                                          <p:attrName>ppt_y</p:attrName>
                                        </p:attrNameLst>
                                      </p:cBhvr>
                                      <p:rCtr x="-9948" y="14167"/>
                                    </p:animMotion>
                                  </p:childTnLst>
                                </p:cTn>
                              </p:par>
                            </p:childTnLst>
                          </p:cTn>
                        </p:par>
                        <p:par>
                          <p:cTn id="158" fill="hold">
                            <p:stCondLst>
                              <p:cond delay="1100"/>
                            </p:stCondLst>
                            <p:childTnLst>
                              <p:par>
                                <p:cTn id="159" presetID="22" presetClass="entr" presetSubtype="8" fill="hold" nodeType="afterEffect">
                                  <p:stCondLst>
                                    <p:cond delay="0"/>
                                  </p:stCondLst>
                                  <p:childTnLst>
                                    <p:set>
                                      <p:cBhvr>
                                        <p:cTn id="160" dur="1" fill="hold">
                                          <p:stCondLst>
                                            <p:cond delay="0"/>
                                          </p:stCondLst>
                                        </p:cTn>
                                        <p:tgtEl>
                                          <p:spTgt spid="34"/>
                                        </p:tgtEl>
                                        <p:attrNameLst>
                                          <p:attrName>style.visibility</p:attrName>
                                        </p:attrNameLst>
                                      </p:cBhvr>
                                      <p:to>
                                        <p:strVal val="visible"/>
                                      </p:to>
                                    </p:set>
                                    <p:animEffect transition="in" filter="wipe(left)">
                                      <p:cBhvr>
                                        <p:cTn id="161" dur="500"/>
                                        <p:tgtEl>
                                          <p:spTgt spid="34"/>
                                        </p:tgtEl>
                                      </p:cBhvr>
                                    </p:animEffect>
                                  </p:childTnLst>
                                </p:cTn>
                              </p:par>
                            </p:childTnLst>
                          </p:cTn>
                        </p:par>
                        <p:par>
                          <p:cTn id="162" fill="hold">
                            <p:stCondLst>
                              <p:cond delay="1600"/>
                            </p:stCondLst>
                            <p:childTnLst>
                              <p:par>
                                <p:cTn id="163" presetID="50" presetClass="entr" presetSubtype="0" decel="10000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 calcmode="lin" valueType="num">
                                      <p:cBhvr>
                                        <p:cTn id="165" dur="1000" fill="hold"/>
                                        <p:tgtEl>
                                          <p:spTgt spid="56"/>
                                        </p:tgtEl>
                                        <p:attrNameLst>
                                          <p:attrName>ppt_w</p:attrName>
                                        </p:attrNameLst>
                                      </p:cBhvr>
                                      <p:tavLst>
                                        <p:tav tm="0">
                                          <p:val>
                                            <p:strVal val="#ppt_w+.3"/>
                                          </p:val>
                                        </p:tav>
                                        <p:tav tm="100000">
                                          <p:val>
                                            <p:strVal val="#ppt_w"/>
                                          </p:val>
                                        </p:tav>
                                      </p:tavLst>
                                    </p:anim>
                                    <p:anim calcmode="lin" valueType="num">
                                      <p:cBhvr>
                                        <p:cTn id="166" dur="1000" fill="hold"/>
                                        <p:tgtEl>
                                          <p:spTgt spid="56"/>
                                        </p:tgtEl>
                                        <p:attrNameLst>
                                          <p:attrName>ppt_h</p:attrName>
                                        </p:attrNameLst>
                                      </p:cBhvr>
                                      <p:tavLst>
                                        <p:tav tm="0">
                                          <p:val>
                                            <p:strVal val="#ppt_h"/>
                                          </p:val>
                                        </p:tav>
                                        <p:tav tm="100000">
                                          <p:val>
                                            <p:strVal val="#ppt_h"/>
                                          </p:val>
                                        </p:tav>
                                      </p:tavLst>
                                    </p:anim>
                                    <p:animEffect transition="in" filter="fade">
                                      <p:cBhvr>
                                        <p:cTn id="167" dur="1000"/>
                                        <p:tgtEl>
                                          <p:spTgt spid="56"/>
                                        </p:tgtEl>
                                      </p:cBhvr>
                                    </p:animEffect>
                                  </p:childTnLst>
                                </p:cTn>
                              </p:par>
                            </p:childTnLst>
                          </p:cTn>
                        </p:par>
                        <p:par>
                          <p:cTn id="168" fill="hold">
                            <p:stCondLst>
                              <p:cond delay="2600"/>
                            </p:stCondLst>
                            <p:childTnLst>
                              <p:par>
                                <p:cTn id="169" presetID="41" presetClass="entr" presetSubtype="0" fill="hold" grpId="0" nodeType="afterEffect">
                                  <p:stCondLst>
                                    <p:cond delay="0"/>
                                  </p:stCondLst>
                                  <p:iterate type="lt">
                                    <p:tmPct val="10000"/>
                                  </p:iterate>
                                  <p:childTnLst>
                                    <p:set>
                                      <p:cBhvr>
                                        <p:cTn id="170" dur="1" fill="hold">
                                          <p:stCondLst>
                                            <p:cond delay="0"/>
                                          </p:stCondLst>
                                        </p:cTn>
                                        <p:tgtEl>
                                          <p:spTgt spid="57"/>
                                        </p:tgtEl>
                                        <p:attrNameLst>
                                          <p:attrName>style.visibility</p:attrName>
                                        </p:attrNameLst>
                                      </p:cBhvr>
                                      <p:to>
                                        <p:strVal val="visible"/>
                                      </p:to>
                                    </p:set>
                                    <p:anim calcmode="lin" valueType="num">
                                      <p:cBhvr>
                                        <p:cTn id="17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172" dur="500" fill="hold"/>
                                        <p:tgtEl>
                                          <p:spTgt spid="57"/>
                                        </p:tgtEl>
                                        <p:attrNameLst>
                                          <p:attrName>ppt_y</p:attrName>
                                        </p:attrNameLst>
                                      </p:cBhvr>
                                      <p:tavLst>
                                        <p:tav tm="0">
                                          <p:val>
                                            <p:strVal val="#ppt_y"/>
                                          </p:val>
                                        </p:tav>
                                        <p:tav tm="100000">
                                          <p:val>
                                            <p:strVal val="#ppt_y"/>
                                          </p:val>
                                        </p:tav>
                                      </p:tavLst>
                                    </p:anim>
                                    <p:anim calcmode="lin" valueType="num">
                                      <p:cBhvr>
                                        <p:cTn id="17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17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175" dur="500" tmFilter="0,0; .5, 1; 1, 1"/>
                                        <p:tgtEl>
                                          <p:spTgt spid="57"/>
                                        </p:tgtEl>
                                      </p:cBhvr>
                                    </p:animEffect>
                                  </p:childTnLst>
                                </p:cTn>
                              </p:par>
                            </p:childTnLst>
                          </p:cTn>
                        </p:par>
                        <p:par>
                          <p:cTn id="176" fill="hold">
                            <p:stCondLst>
                              <p:cond delay="4800"/>
                            </p:stCondLst>
                            <p:childTnLst>
                              <p:par>
                                <p:cTn id="177" presetID="10"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fade">
                                      <p:cBhvr>
                                        <p:cTn id="179"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2" grpId="2" animBg="1"/>
      <p:bldP spid="25" grpId="0" animBg="1"/>
      <p:bldP spid="25" grpId="1" animBg="1"/>
      <p:bldP spid="25" grpId="2" animBg="1"/>
      <p:bldP spid="26" grpId="0" animBg="1"/>
      <p:bldP spid="26" grpId="1" animBg="1"/>
      <p:bldP spid="26" grpId="2" animBg="1"/>
      <p:bldP spid="38" grpId="0" animBg="1"/>
      <p:bldP spid="38" grpId="1" animBg="1"/>
      <p:bldP spid="38" grpId="2" animBg="1"/>
      <p:bldP spid="48" grpId="0" animBg="1"/>
      <p:bldP spid="48" grpId="1" animBg="1"/>
      <p:bldP spid="48" grpId="2" animBg="1"/>
      <p:bldP spid="55" grpId="0" animBg="1"/>
      <p:bldP spid="55" grpId="1" animBg="1"/>
      <p:bldP spid="55" grpId="2" animBg="1"/>
      <p:bldP spid="56" grpId="0"/>
      <p:bldP spid="57"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4385435" y="2328583"/>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工作计划</a:t>
            </a:r>
          </a:p>
        </p:txBody>
      </p:sp>
      <p:grpSp>
        <p:nvGrpSpPr>
          <p:cNvPr id="54" name="组合 53"/>
          <p:cNvGrpSpPr/>
          <p:nvPr/>
        </p:nvGrpSpPr>
        <p:grpSpPr>
          <a:xfrm>
            <a:off x="2223167" y="1873561"/>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3814736" y="1503159"/>
            <a:ext cx="0" cy="20201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4091553" y="2386725"/>
            <a:ext cx="293882"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8920726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p:tgtEl>
                                          <p:spTgt spid="59"/>
                                        </p:tgtEl>
                                        <p:attrNameLst>
                                          <p:attrName>ppt_x</p:attrName>
                                        </p:attrNameLst>
                                      </p:cBhvr>
                                      <p:tavLst>
                                        <p:tav tm="0">
                                          <p:val>
                                            <p:strVal val="#ppt_x-#ppt_w*1.125000"/>
                                          </p:val>
                                        </p:tav>
                                        <p:tav tm="100000">
                                          <p:val>
                                            <p:strVal val="#ppt_x"/>
                                          </p:val>
                                        </p:tav>
                                      </p:tavLst>
                                    </p:anim>
                                    <p:animEffect transition="in" filter="wipe(right)">
                                      <p:cBhvr>
                                        <p:cTn id="16" dur="500"/>
                                        <p:tgtEl>
                                          <p:spTgt spid="59"/>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p:tgtEl>
                                          <p:spTgt spid="46"/>
                                        </p:tgtEl>
                                        <p:attrNameLst>
                                          <p:attrName>ppt_x</p:attrName>
                                        </p:attrNameLst>
                                      </p:cBhvr>
                                      <p:tavLst>
                                        <p:tav tm="0">
                                          <p:val>
                                            <p:strVal val="#ppt_x-#ppt_w*1.125000"/>
                                          </p:val>
                                        </p:tav>
                                        <p:tav tm="100000">
                                          <p:val>
                                            <p:strVal val="#ppt_x"/>
                                          </p:val>
                                        </p:tav>
                                      </p:tavLst>
                                    </p:anim>
                                    <p:animEffect transition="in" filter="wipe(right)">
                                      <p:cBhvr>
                                        <p:cTn id="20" dur="500"/>
                                        <p:tgtEl>
                                          <p:spTgt spid="46"/>
                                        </p:tgtEl>
                                      </p:cBhvr>
                                    </p:animEffect>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工作计划</a:t>
            </a:r>
          </a:p>
        </p:txBody>
      </p:sp>
      <p:sp>
        <p:nvSpPr>
          <p:cNvPr id="27" name="TextBox 26"/>
          <p:cNvSpPr txBox="1"/>
          <p:nvPr/>
        </p:nvSpPr>
        <p:spPr>
          <a:xfrm>
            <a:off x="2390916" y="267886"/>
            <a:ext cx="184731" cy="338554"/>
          </a:xfrm>
          <a:prstGeom prst="rect">
            <a:avLst/>
          </a:prstGeom>
          <a:noFill/>
        </p:spPr>
        <p:txBody>
          <a:bodyPr wrap="none" rtlCol="0">
            <a:spAutoFit/>
          </a:bodyPr>
          <a:lstStyle/>
          <a:p>
            <a:endParaRPr lang="zh-CN" altLang="en-US" sz="1600" dirty="0">
              <a:solidFill>
                <a:srgbClr val="C00000"/>
              </a:solidFill>
              <a:latin typeface="Kozuka Gothic Pro R" pitchFamily="34" charset="-128"/>
              <a:ea typeface="Kozuka Gothic Pro R" pitchFamily="34" charset="-128"/>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graphicFrame>
        <p:nvGraphicFramePr>
          <p:cNvPr id="6" name="表格 5">
            <a:extLst>
              <a:ext uri="{FF2B5EF4-FFF2-40B4-BE49-F238E27FC236}">
                <a16:creationId xmlns:a16="http://schemas.microsoft.com/office/drawing/2014/main" id="{851D5098-DEEE-47E6-8974-D14BB47C6B0A}"/>
              </a:ext>
            </a:extLst>
          </p:cNvPr>
          <p:cNvGraphicFramePr>
            <a:graphicFrameLocks noGrp="1"/>
          </p:cNvGraphicFramePr>
          <p:nvPr/>
        </p:nvGraphicFramePr>
        <p:xfrm>
          <a:off x="1866265" y="1826702"/>
          <a:ext cx="5411470" cy="2649030"/>
        </p:xfrm>
        <a:graphic>
          <a:graphicData uri="http://schemas.openxmlformats.org/drawingml/2006/table">
            <a:tbl>
              <a:tblPr firstRow="1" firstCol="1" lastRow="1" lastCol="1" bandRow="1" bandCol="1">
                <a:tableStyleId>{5C22544A-7EE6-4342-B048-85BDC9FD1C3A}</a:tableStyleId>
              </a:tblPr>
              <a:tblGrid>
                <a:gridCol w="1508760">
                  <a:extLst>
                    <a:ext uri="{9D8B030D-6E8A-4147-A177-3AD203B41FA5}">
                      <a16:colId xmlns:a16="http://schemas.microsoft.com/office/drawing/2014/main" val="2329995742"/>
                    </a:ext>
                  </a:extLst>
                </a:gridCol>
                <a:gridCol w="2674620">
                  <a:extLst>
                    <a:ext uri="{9D8B030D-6E8A-4147-A177-3AD203B41FA5}">
                      <a16:colId xmlns:a16="http://schemas.microsoft.com/office/drawing/2014/main" val="965491044"/>
                    </a:ext>
                  </a:extLst>
                </a:gridCol>
                <a:gridCol w="1228090">
                  <a:extLst>
                    <a:ext uri="{9D8B030D-6E8A-4147-A177-3AD203B41FA5}">
                      <a16:colId xmlns:a16="http://schemas.microsoft.com/office/drawing/2014/main" val="3547544953"/>
                    </a:ext>
                  </a:extLst>
                </a:gridCol>
              </a:tblGrid>
              <a:tr h="0">
                <a:tc>
                  <a:txBody>
                    <a:bodyPr/>
                    <a:lstStyle/>
                    <a:p>
                      <a:pPr algn="ctr">
                        <a:lnSpc>
                          <a:spcPct val="150000"/>
                        </a:lnSpc>
                        <a:spcAft>
                          <a:spcPts val="0"/>
                        </a:spcAft>
                      </a:pPr>
                      <a:r>
                        <a:rPr lang="zh-CN" sz="1200" kern="100">
                          <a:effectLst/>
                        </a:rPr>
                        <a:t>起止时间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100">
                          <a:effectLst/>
                        </a:rPr>
                        <a:t>具体任务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200" kern="100">
                          <a:effectLst/>
                        </a:rPr>
                        <a:t>所需条件</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093990"/>
                  </a:ext>
                </a:extLst>
              </a:tr>
              <a:tr h="0">
                <a:tc>
                  <a:txBody>
                    <a:bodyPr/>
                    <a:lstStyle/>
                    <a:p>
                      <a:pPr algn="just">
                        <a:lnSpc>
                          <a:spcPct val="150000"/>
                        </a:lnSpc>
                        <a:spcAft>
                          <a:spcPts val="0"/>
                        </a:spcAft>
                      </a:pPr>
                      <a:r>
                        <a:rPr lang="en-US" sz="1050" kern="100">
                          <a:effectLst/>
                        </a:rPr>
                        <a:t>2018/09/30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a:effectLst/>
                        </a:rPr>
                        <a:t>选题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41104721"/>
                  </a:ext>
                </a:extLst>
              </a:tr>
              <a:tr h="0">
                <a:tc>
                  <a:txBody>
                    <a:bodyPr/>
                    <a:lstStyle/>
                    <a:p>
                      <a:pPr algn="just">
                        <a:lnSpc>
                          <a:spcPct val="150000"/>
                        </a:lnSpc>
                        <a:spcAft>
                          <a:spcPts val="0"/>
                        </a:spcAft>
                      </a:pPr>
                      <a:r>
                        <a:rPr lang="en-US" sz="1050" kern="100">
                          <a:effectLst/>
                        </a:rPr>
                        <a:t>2018/10/01--2018/10/09</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a:effectLst/>
                        </a:rPr>
                        <a:t>开题报告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86097444"/>
                  </a:ext>
                </a:extLst>
              </a:tr>
              <a:tr h="0">
                <a:tc>
                  <a:txBody>
                    <a:bodyPr/>
                    <a:lstStyle/>
                    <a:p>
                      <a:pPr algn="just">
                        <a:lnSpc>
                          <a:spcPct val="150000"/>
                        </a:lnSpc>
                        <a:spcAft>
                          <a:spcPts val="0"/>
                        </a:spcAft>
                      </a:pPr>
                      <a:r>
                        <a:rPr lang="en-US" sz="1050" kern="100">
                          <a:effectLst/>
                        </a:rPr>
                        <a:t>2018/10/10--2018/10/16</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a:effectLst/>
                        </a:rPr>
                        <a:t>查阅文献资料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29739373"/>
                  </a:ext>
                </a:extLst>
              </a:tr>
              <a:tr h="0">
                <a:tc>
                  <a:txBody>
                    <a:bodyPr/>
                    <a:lstStyle/>
                    <a:p>
                      <a:pPr algn="just">
                        <a:lnSpc>
                          <a:spcPct val="150000"/>
                        </a:lnSpc>
                        <a:spcAft>
                          <a:spcPts val="0"/>
                        </a:spcAft>
                      </a:pPr>
                      <a:r>
                        <a:rPr lang="en-US" sz="1050" kern="100">
                          <a:effectLst/>
                        </a:rPr>
                        <a:t>2018/10/17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a:effectLst/>
                        </a:rPr>
                        <a:t>确定论文题目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810817"/>
                  </a:ext>
                </a:extLst>
              </a:tr>
              <a:tr h="0">
                <a:tc>
                  <a:txBody>
                    <a:bodyPr/>
                    <a:lstStyle/>
                    <a:p>
                      <a:pPr algn="just">
                        <a:lnSpc>
                          <a:spcPct val="150000"/>
                        </a:lnSpc>
                        <a:spcAft>
                          <a:spcPts val="0"/>
                        </a:spcAft>
                      </a:pPr>
                      <a:r>
                        <a:rPr lang="en-US" sz="1050" kern="100">
                          <a:effectLst/>
                        </a:rPr>
                        <a:t>2018/10/20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050" kern="100">
                          <a:effectLst/>
                        </a:rPr>
                        <a:t>毕业设计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37082313"/>
                  </a:ext>
                </a:extLst>
              </a:tr>
              <a:tr h="0">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029167"/>
                  </a:ext>
                </a:extLst>
              </a:tr>
              <a:tr h="0">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038907"/>
                  </a:ext>
                </a:extLst>
              </a:tr>
              <a:tr h="0">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5499512"/>
                  </a:ext>
                </a:extLst>
              </a:tr>
              <a:tr h="0">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22437774"/>
                  </a:ext>
                </a:extLst>
              </a:tr>
            </a:tbl>
          </a:graphicData>
        </a:graphic>
      </p:graphicFrame>
      <p:sp>
        <p:nvSpPr>
          <p:cNvPr id="11" name="Rectangle 1">
            <a:extLst>
              <a:ext uri="{FF2B5EF4-FFF2-40B4-BE49-F238E27FC236}">
                <a16:creationId xmlns:a16="http://schemas.microsoft.com/office/drawing/2014/main" id="{92A70519-5665-4D10-B044-C1D9D54E8A17}"/>
              </a:ext>
            </a:extLst>
          </p:cNvPr>
          <p:cNvSpPr>
            <a:spLocks noChangeArrowheads="1"/>
          </p:cNvSpPr>
          <p:nvPr/>
        </p:nvSpPr>
        <p:spPr bwMode="auto">
          <a:xfrm>
            <a:off x="1866900" y="1827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250368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nodePh="1">
                                  <p:stCondLst>
                                    <p:cond delay="0"/>
                                  </p:stCondLst>
                                  <p:endCondLst>
                                    <p:cond evt="begin" delay="0">
                                      <p:tn val="21"/>
                                    </p:cond>
                                  </p:end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100"/>
                            </p:stCondLst>
                            <p:childTnLst>
                              <p:par>
                                <p:cTn id="26" presetID="10" presetClass="entr" presetSubtype="0" fill="hold" grpId="0" nodeType="after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2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1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248834" y="2387084"/>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谢谢指导</a:t>
            </a:r>
          </a:p>
        </p:txBody>
      </p:sp>
      <p:grpSp>
        <p:nvGrpSpPr>
          <p:cNvPr id="54" name="组合 53"/>
          <p:cNvGrpSpPr/>
          <p:nvPr/>
        </p:nvGrpSpPr>
        <p:grpSpPr>
          <a:xfrm>
            <a:off x="2166015" y="1887857"/>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5</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3757584" y="1773553"/>
            <a:ext cx="0" cy="158686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3954946" y="241458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7494783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ppt_x</p:attrName>
                                        </p:attrNameLst>
                                      </p:cBhvr>
                                      <p:tavLst>
                                        <p:tav tm="0">
                                          <p:val>
                                            <p:strVal val="#ppt_x-#ppt_w*1.125000"/>
                                          </p:val>
                                        </p:tav>
                                        <p:tav tm="100000">
                                          <p:val>
                                            <p:strVal val="#ppt_x"/>
                                          </p:val>
                                        </p:tav>
                                      </p:tavLst>
                                    </p:anim>
                                    <p:animEffect transition="in" filter="wipe(right)">
                                      <p:cBhvr>
                                        <p:cTn id="20" dur="500"/>
                                        <p:tgtEl>
                                          <p:spTgt spid="44"/>
                                        </p:tgtEl>
                                      </p:cBhvr>
                                    </p:animEffect>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8"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19" y="-20547"/>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主目录</a:t>
            </a:r>
          </a:p>
        </p:txBody>
      </p:sp>
      <p:sp>
        <p:nvSpPr>
          <p:cNvPr id="107" name="TextBox 106"/>
          <p:cNvSpPr txBox="1"/>
          <p:nvPr/>
        </p:nvSpPr>
        <p:spPr>
          <a:xfrm>
            <a:off x="2160085" y="267886"/>
            <a:ext cx="1183337" cy="338554"/>
          </a:xfrm>
          <a:prstGeom prst="rect">
            <a:avLst/>
          </a:prstGeom>
          <a:noFill/>
        </p:spPr>
        <p:txBody>
          <a:bodyPr wrap="none" rtlCol="0">
            <a:spAutoFit/>
          </a:bodyPr>
          <a:lstStyle/>
          <a:p>
            <a:r>
              <a:rPr lang="en-US" altLang="zh-CN" sz="1600" dirty="0">
                <a:solidFill>
                  <a:srgbClr val="C00000"/>
                </a:solidFill>
                <a:latin typeface="Kozuka Gothic Pro R" pitchFamily="34" charset="-128"/>
                <a:ea typeface="Kozuka Gothic Pro R" pitchFamily="34" charset="-128"/>
              </a:rPr>
              <a:t>CONTENTS</a:t>
            </a:r>
            <a:endParaRPr lang="zh-CN" altLang="en-US" sz="1600" dirty="0">
              <a:solidFill>
                <a:srgbClr val="C00000"/>
              </a:solidFill>
              <a:latin typeface="Kozuka Gothic Pro R" pitchFamily="34" charset="-128"/>
              <a:ea typeface="Kozuka Gothic Pro R" pitchFamily="34" charset="-128"/>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TextBox 133"/>
            <p:cNvSpPr txBox="1"/>
            <p:nvPr/>
          </p:nvSpPr>
          <p:spPr>
            <a:xfrm>
              <a:off x="1459284" y="1876728"/>
              <a:ext cx="582211" cy="707886"/>
            </a:xfrm>
            <a:prstGeom prst="rect">
              <a:avLst/>
            </a:prstGeom>
            <a:noFill/>
          </p:spPr>
          <p:txBody>
            <a:bodyPr wrap="none" rtlCol="0">
              <a:spAutoFit/>
            </a:bodyPr>
            <a:lstStyle/>
            <a:p>
              <a:r>
                <a:rPr lang="en-US" altLang="zh-CN" sz="4000" dirty="0">
                  <a:latin typeface="Watford DB" pitchFamily="2" charset="0"/>
                  <a:ea typeface="造字工房劲黑（非商用）常规体" pitchFamily="50" charset="-122"/>
                </a:rPr>
                <a:t>1</a:t>
              </a:r>
              <a:endParaRPr lang="zh-CN" altLang="en-US" sz="4000" dirty="0">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a:latin typeface="Watford DB" pitchFamily="2" charset="0"/>
                  <a:ea typeface="造字工房劲黑（非商用）常规体" pitchFamily="50" charset="-122"/>
                </a:rPr>
                <a:t>2</a:t>
              </a:r>
              <a:endParaRPr lang="zh-CN" altLang="en-US" sz="4000" dirty="0">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a:latin typeface="Watford DB" pitchFamily="2" charset="0"/>
                  <a:ea typeface="造字工房劲黑（非商用）常规体" pitchFamily="50" charset="-122"/>
                </a:rPr>
                <a:t>3</a:t>
              </a:r>
              <a:endParaRPr lang="zh-CN" altLang="en-US" sz="4000" dirty="0">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a:latin typeface="Watford DB" pitchFamily="2" charset="0"/>
                  <a:ea typeface="造字工房劲黑（非商用）常规体" pitchFamily="50" charset="-122"/>
                </a:rPr>
                <a:t>4</a:t>
              </a:r>
              <a:endParaRPr lang="zh-CN" altLang="en-US" sz="4000" dirty="0">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2" name="TextBox 141"/>
            <p:cNvSpPr txBox="1"/>
            <p:nvPr/>
          </p:nvSpPr>
          <p:spPr>
            <a:xfrm>
              <a:off x="7102504" y="1876728"/>
              <a:ext cx="582211" cy="707886"/>
            </a:xfrm>
            <a:prstGeom prst="rect">
              <a:avLst/>
            </a:prstGeom>
            <a:noFill/>
          </p:spPr>
          <p:txBody>
            <a:bodyPr wrap="none" rtlCol="0">
              <a:spAutoFit/>
            </a:bodyPr>
            <a:lstStyle/>
            <a:p>
              <a:r>
                <a:rPr lang="en-US" altLang="zh-CN" sz="4000" dirty="0">
                  <a:latin typeface="Watford DB" pitchFamily="2" charset="0"/>
                  <a:ea typeface="造字工房劲黑（非商用）常规体" pitchFamily="50" charset="-122"/>
                </a:rPr>
                <a:t>5</a:t>
              </a:r>
              <a:endParaRPr lang="zh-CN" altLang="en-US" sz="4000" dirty="0">
                <a:latin typeface="Watford DB" pitchFamily="2" charset="0"/>
                <a:ea typeface="造字工房劲黑（非商用）常规体" pitchFamily="50" charset="-122"/>
              </a:endParaRPr>
            </a:p>
          </p:txBody>
        </p:sp>
      </p:grpSp>
      <p:sp>
        <p:nvSpPr>
          <p:cNvPr id="144" name="TextBox 143"/>
          <p:cNvSpPr txBox="1"/>
          <p:nvPr/>
        </p:nvSpPr>
        <p:spPr>
          <a:xfrm>
            <a:off x="1145893" y="1148347"/>
            <a:ext cx="2001803" cy="369332"/>
          </a:xfrm>
          <a:prstGeom prst="rect">
            <a:avLst/>
          </a:prstGeom>
          <a:noFill/>
        </p:spPr>
        <p:txBody>
          <a:bodyPr wrap="square" rtlCol="0">
            <a:spAutoFit/>
          </a:bodyPr>
          <a:lstStyle/>
          <a:p>
            <a:r>
              <a:rPr lang="zh-CN" altLang="en-US" dirty="0">
                <a:latin typeface="方正兰亭细黑_GBK" pitchFamily="2" charset="-122"/>
                <a:ea typeface="方正兰亭细黑_GBK" pitchFamily="2" charset="-122"/>
              </a:rPr>
              <a:t>选题意义</a:t>
            </a:r>
          </a:p>
        </p:txBody>
      </p:sp>
      <p:sp>
        <p:nvSpPr>
          <p:cNvPr id="145" name="TextBox 144"/>
          <p:cNvSpPr txBox="1"/>
          <p:nvPr/>
        </p:nvSpPr>
        <p:spPr>
          <a:xfrm>
            <a:off x="2622718" y="4162283"/>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文献综述</a:t>
            </a:r>
          </a:p>
        </p:txBody>
      </p:sp>
      <p:sp>
        <p:nvSpPr>
          <p:cNvPr id="146" name="TextBox 145"/>
          <p:cNvSpPr txBox="1"/>
          <p:nvPr/>
        </p:nvSpPr>
        <p:spPr>
          <a:xfrm>
            <a:off x="4022653" y="1115649"/>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论文结构</a:t>
            </a:r>
          </a:p>
        </p:txBody>
      </p:sp>
      <p:sp>
        <p:nvSpPr>
          <p:cNvPr id="147" name="TextBox 146"/>
          <p:cNvSpPr txBox="1"/>
          <p:nvPr/>
        </p:nvSpPr>
        <p:spPr>
          <a:xfrm>
            <a:off x="5219304" y="4128070"/>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工作计划</a:t>
            </a:r>
          </a:p>
        </p:txBody>
      </p:sp>
      <p:sp>
        <p:nvSpPr>
          <p:cNvPr id="148" name="TextBox 147"/>
          <p:cNvSpPr txBox="1"/>
          <p:nvPr/>
        </p:nvSpPr>
        <p:spPr>
          <a:xfrm>
            <a:off x="7038384" y="1185604"/>
            <a:ext cx="646331"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鸣谢</a:t>
            </a: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4265855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p:tgtEl>
                                          <p:spTgt spid="107"/>
                                        </p:tgtEl>
                                        <p:attrNameLst>
                                          <p:attrName>ppt_x</p:attrName>
                                        </p:attrNameLst>
                                      </p:cBhvr>
                                      <p:tavLst>
                                        <p:tav tm="0">
                                          <p:val>
                                            <p:strVal val="#ppt_x-#ppt_w*1.125000"/>
                                          </p:val>
                                        </p:tav>
                                        <p:tav tm="100000">
                                          <p:val>
                                            <p:strVal val="#ppt_x"/>
                                          </p:val>
                                        </p:tav>
                                      </p:tavLst>
                                    </p:anim>
                                    <p:animEffect transition="in" filter="wipe(right)">
                                      <p:cBhvr>
                                        <p:cTn id="24" dur="500"/>
                                        <p:tgtEl>
                                          <p:spTgt spid="107"/>
                                        </p:tgtEl>
                                      </p:cBhvr>
                                    </p:animEffect>
                                  </p:childTnLst>
                                </p:cTn>
                              </p:par>
                            </p:childTnLst>
                          </p:cTn>
                        </p:par>
                        <p:par>
                          <p:cTn id="25" fill="hold">
                            <p:stCondLst>
                              <p:cond delay="1100"/>
                            </p:stCondLst>
                            <p:childTnLst>
                              <p:par>
                                <p:cTn id="26" presetID="53" presetClass="entr" presetSubtype="1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160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3000"/>
                                        <p:tgtEl>
                                          <p:spTgt spid="3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p:tgtEl>
                                          <p:spTgt spid="144"/>
                                        </p:tgtEl>
                                        <p:attrNameLst>
                                          <p:attrName>ppt_y</p:attrName>
                                        </p:attrNameLst>
                                      </p:cBhvr>
                                      <p:tavLst>
                                        <p:tav tm="0">
                                          <p:val>
                                            <p:strVal val="#ppt_y+#ppt_h*1.125000"/>
                                          </p:val>
                                        </p:tav>
                                        <p:tav tm="100000">
                                          <p:val>
                                            <p:strVal val="#ppt_y"/>
                                          </p:val>
                                        </p:tav>
                                      </p:tavLst>
                                    </p:anim>
                                    <p:animEffect transition="in" filter="wipe(up)">
                                      <p:cBhvr>
                                        <p:cTn id="38" dur="500"/>
                                        <p:tgtEl>
                                          <p:spTgt spid="144"/>
                                        </p:tgtEl>
                                      </p:cBhvr>
                                    </p:animEffect>
                                  </p:childTnLst>
                                </p:cTn>
                              </p:par>
                              <p:par>
                                <p:cTn id="39" presetID="53" presetClass="entr" presetSubtype="16" fill="hold" nodeType="withEffect">
                                  <p:stCondLst>
                                    <p:cond delay="8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12" presetClass="entr" presetSubtype="1" fill="hold" grpId="0" nodeType="withEffect">
                                  <p:stCondLst>
                                    <p:cond delay="1300"/>
                                  </p:stCondLst>
                                  <p:childTnLst>
                                    <p:set>
                                      <p:cBhvr>
                                        <p:cTn id="45" dur="1" fill="hold">
                                          <p:stCondLst>
                                            <p:cond delay="0"/>
                                          </p:stCondLst>
                                        </p:cTn>
                                        <p:tgtEl>
                                          <p:spTgt spid="145"/>
                                        </p:tgtEl>
                                        <p:attrNameLst>
                                          <p:attrName>style.visibility</p:attrName>
                                        </p:attrNameLst>
                                      </p:cBhvr>
                                      <p:to>
                                        <p:strVal val="visible"/>
                                      </p:to>
                                    </p:set>
                                    <p:anim calcmode="lin" valueType="num">
                                      <p:cBhvr additive="base">
                                        <p:cTn id="46" dur="500"/>
                                        <p:tgtEl>
                                          <p:spTgt spid="145"/>
                                        </p:tgtEl>
                                        <p:attrNameLst>
                                          <p:attrName>ppt_y</p:attrName>
                                        </p:attrNameLst>
                                      </p:cBhvr>
                                      <p:tavLst>
                                        <p:tav tm="0">
                                          <p:val>
                                            <p:strVal val="#ppt_y-#ppt_h*1.125000"/>
                                          </p:val>
                                        </p:tav>
                                        <p:tav tm="100000">
                                          <p:val>
                                            <p:strVal val="#ppt_y"/>
                                          </p:val>
                                        </p:tav>
                                      </p:tavLst>
                                    </p:anim>
                                    <p:animEffect transition="in" filter="wipe(down)">
                                      <p:cBhvr>
                                        <p:cTn id="47" dur="500"/>
                                        <p:tgtEl>
                                          <p:spTgt spid="145"/>
                                        </p:tgtEl>
                                      </p:cBhvr>
                                    </p:animEffect>
                                  </p:childTnLst>
                                </p:cTn>
                              </p:par>
                              <p:par>
                                <p:cTn id="48" presetID="53" presetClass="entr" presetSubtype="16" fill="hold" nodeType="withEffect">
                                  <p:stCondLst>
                                    <p:cond delay="140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par>
                                <p:cTn id="53" presetID="12" presetClass="entr" presetSubtype="4" fill="hold" grpId="0" nodeType="withEffect">
                                  <p:stCondLst>
                                    <p:cond delay="1900"/>
                                  </p:stCondLst>
                                  <p:childTnLst>
                                    <p:set>
                                      <p:cBhvr>
                                        <p:cTn id="54" dur="1" fill="hold">
                                          <p:stCondLst>
                                            <p:cond delay="0"/>
                                          </p:stCondLst>
                                        </p:cTn>
                                        <p:tgtEl>
                                          <p:spTgt spid="146"/>
                                        </p:tgtEl>
                                        <p:attrNameLst>
                                          <p:attrName>style.visibility</p:attrName>
                                        </p:attrNameLst>
                                      </p:cBhvr>
                                      <p:to>
                                        <p:strVal val="visible"/>
                                      </p:to>
                                    </p:set>
                                    <p:anim calcmode="lin" valueType="num">
                                      <p:cBhvr additive="base">
                                        <p:cTn id="55" dur="500"/>
                                        <p:tgtEl>
                                          <p:spTgt spid="146"/>
                                        </p:tgtEl>
                                        <p:attrNameLst>
                                          <p:attrName>ppt_y</p:attrName>
                                        </p:attrNameLst>
                                      </p:cBhvr>
                                      <p:tavLst>
                                        <p:tav tm="0">
                                          <p:val>
                                            <p:strVal val="#ppt_y+#ppt_h*1.125000"/>
                                          </p:val>
                                        </p:tav>
                                        <p:tav tm="100000">
                                          <p:val>
                                            <p:strVal val="#ppt_y"/>
                                          </p:val>
                                        </p:tav>
                                      </p:tavLst>
                                    </p:anim>
                                    <p:animEffect transition="in" filter="wipe(up)">
                                      <p:cBhvr>
                                        <p:cTn id="56" dur="500"/>
                                        <p:tgtEl>
                                          <p:spTgt spid="146"/>
                                        </p:tgtEl>
                                      </p:cBhvr>
                                    </p:animEffect>
                                  </p:childTnLst>
                                </p:cTn>
                              </p:par>
                              <p:par>
                                <p:cTn id="57" presetID="53" presetClass="entr" presetSubtype="16" fill="hold" nodeType="withEffect">
                                  <p:stCondLst>
                                    <p:cond delay="220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par>
                                <p:cTn id="62" presetID="12" presetClass="entr" presetSubtype="1" fill="hold" grpId="0" nodeType="withEffect">
                                  <p:stCondLst>
                                    <p:cond delay="2700"/>
                                  </p:stCondLst>
                                  <p:childTnLst>
                                    <p:set>
                                      <p:cBhvr>
                                        <p:cTn id="63" dur="1" fill="hold">
                                          <p:stCondLst>
                                            <p:cond delay="0"/>
                                          </p:stCondLst>
                                        </p:cTn>
                                        <p:tgtEl>
                                          <p:spTgt spid="147"/>
                                        </p:tgtEl>
                                        <p:attrNameLst>
                                          <p:attrName>style.visibility</p:attrName>
                                        </p:attrNameLst>
                                      </p:cBhvr>
                                      <p:to>
                                        <p:strVal val="visible"/>
                                      </p:to>
                                    </p:set>
                                    <p:anim calcmode="lin" valueType="num">
                                      <p:cBhvr additive="base">
                                        <p:cTn id="64" dur="500"/>
                                        <p:tgtEl>
                                          <p:spTgt spid="147"/>
                                        </p:tgtEl>
                                        <p:attrNameLst>
                                          <p:attrName>ppt_y</p:attrName>
                                        </p:attrNameLst>
                                      </p:cBhvr>
                                      <p:tavLst>
                                        <p:tav tm="0">
                                          <p:val>
                                            <p:strVal val="#ppt_y-#ppt_h*1.125000"/>
                                          </p:val>
                                        </p:tav>
                                        <p:tav tm="100000">
                                          <p:val>
                                            <p:strVal val="#ppt_y"/>
                                          </p:val>
                                        </p:tav>
                                      </p:tavLst>
                                    </p:anim>
                                    <p:animEffect transition="in" filter="wipe(down)">
                                      <p:cBhvr>
                                        <p:cTn id="65" dur="500"/>
                                        <p:tgtEl>
                                          <p:spTgt spid="147"/>
                                        </p:tgtEl>
                                      </p:cBhvr>
                                    </p:animEffect>
                                  </p:childTnLst>
                                </p:cTn>
                              </p:par>
                              <p:par>
                                <p:cTn id="66" presetID="53" presetClass="entr" presetSubtype="16" fill="hold" nodeType="withEffect">
                                  <p:stCondLst>
                                    <p:cond delay="280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par>
                                <p:cTn id="71" presetID="12" presetClass="entr" presetSubtype="4" fill="hold" grpId="0" nodeType="withEffect">
                                  <p:stCondLst>
                                    <p:cond delay="3200"/>
                                  </p:stCondLst>
                                  <p:childTnLst>
                                    <p:set>
                                      <p:cBhvr>
                                        <p:cTn id="72" dur="1" fill="hold">
                                          <p:stCondLst>
                                            <p:cond delay="0"/>
                                          </p:stCondLst>
                                        </p:cTn>
                                        <p:tgtEl>
                                          <p:spTgt spid="148"/>
                                        </p:tgtEl>
                                        <p:attrNameLst>
                                          <p:attrName>style.visibility</p:attrName>
                                        </p:attrNameLst>
                                      </p:cBhvr>
                                      <p:to>
                                        <p:strVal val="visible"/>
                                      </p:to>
                                    </p:set>
                                    <p:anim calcmode="lin" valueType="num">
                                      <p:cBhvr additive="base">
                                        <p:cTn id="73" dur="500"/>
                                        <p:tgtEl>
                                          <p:spTgt spid="148"/>
                                        </p:tgtEl>
                                        <p:attrNameLst>
                                          <p:attrName>ppt_y</p:attrName>
                                        </p:attrNameLst>
                                      </p:cBhvr>
                                      <p:tavLst>
                                        <p:tav tm="0">
                                          <p:val>
                                            <p:strVal val="#ppt_y+#ppt_h*1.125000"/>
                                          </p:val>
                                        </p:tav>
                                        <p:tav tm="100000">
                                          <p:val>
                                            <p:strVal val="#ppt_y"/>
                                          </p:val>
                                        </p:tav>
                                      </p:tavLst>
                                    </p:anim>
                                    <p:animEffect transition="in" filter="wipe(up)">
                                      <p:cBhvr>
                                        <p:cTn id="74" dur="500"/>
                                        <p:tgtEl>
                                          <p:spTgt spid="148"/>
                                        </p:tgtEl>
                                      </p:cBhvr>
                                    </p:animEffect>
                                  </p:childTnLst>
                                </p:cTn>
                              </p:par>
                            </p:childTnLst>
                          </p:cTn>
                        </p:par>
                        <p:par>
                          <p:cTn id="75" fill="hold">
                            <p:stCondLst>
                              <p:cond delay="5300"/>
                            </p:stCondLst>
                            <p:childTnLst>
                              <p:par>
                                <p:cTn id="76" presetID="10" presetClass="entr" presetSubtype="0" fill="hold" grpId="0" nodeType="afterEffect">
                                  <p:stCondLst>
                                    <p:cond delay="0"/>
                                  </p:stCondLst>
                                  <p:childTnLst>
                                    <p:set>
                                      <p:cBhvr>
                                        <p:cTn id="77" dur="1" fill="hold">
                                          <p:stCondLst>
                                            <p:cond delay="0"/>
                                          </p:stCondLst>
                                        </p:cTn>
                                        <p:tgtEl>
                                          <p:spTgt spid="153"/>
                                        </p:tgtEl>
                                        <p:attrNameLst>
                                          <p:attrName>style.visibility</p:attrName>
                                        </p:attrNameLst>
                                      </p:cBhvr>
                                      <p:to>
                                        <p:strVal val="visible"/>
                                      </p:to>
                                    </p:set>
                                    <p:animEffect transition="in" filter="fade">
                                      <p:cBhvr>
                                        <p:cTn id="78"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35" grpId="0" animBg="1"/>
      <p:bldP spid="144" grpId="0"/>
      <p:bldP spid="145" grpId="0"/>
      <p:bldP spid="146" grpId="0"/>
      <p:bldP spid="147" grpId="0"/>
      <p:bldP spid="148" grpId="0"/>
      <p:bldP spid="1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285938" y="2068109"/>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题目简介</a:t>
            </a:r>
          </a:p>
        </p:txBody>
      </p:sp>
      <p:sp>
        <p:nvSpPr>
          <p:cNvPr id="45" name="TextBox 44"/>
          <p:cNvSpPr txBox="1"/>
          <p:nvPr/>
        </p:nvSpPr>
        <p:spPr>
          <a:xfrm>
            <a:off x="4304066" y="2768474"/>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基本模块</a:t>
            </a:r>
          </a:p>
        </p:txBody>
      </p:sp>
      <p:grpSp>
        <p:nvGrpSpPr>
          <p:cNvPr id="54" name="组合 53"/>
          <p:cNvGrpSpPr/>
          <p:nvPr/>
        </p:nvGrpSpPr>
        <p:grpSpPr>
          <a:xfrm>
            <a:off x="2166015" y="1887857"/>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3757584" y="1773553"/>
            <a:ext cx="0" cy="158686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029289" y="211538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a:off x="4034395" y="281575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6549125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grpId="0" nodeType="withEffect">
                                  <p:stCondLst>
                                    <p:cond delay="3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3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130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8" grpId="0" animBg="1"/>
      <p:bldP spid="59" grpId="0" animBg="1"/>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题目简介</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46881" y="941094"/>
            <a:ext cx="7981862" cy="3970318"/>
          </a:xfrm>
          <a:prstGeom prst="rect">
            <a:avLst/>
          </a:prstGeom>
          <a:noFill/>
        </p:spPr>
        <p:txBody>
          <a:bodyPr wrap="square" rtlCol="0">
            <a:spAutoFit/>
          </a:bodyPr>
          <a:lstStyle/>
          <a:p>
            <a:r>
              <a:rPr lang="zh-CN" altLang="zh-CN" dirty="0"/>
              <a:t>随着毕业的临近，身边很多小伙伴决定去考验，每天起早贪黑的在学校的考研自习室学习，但是因为考验的人数太多，他们往往抢不到座位，考研自习室座位预约系统就是为了帮助考验大军解决这个问题而生的。</a:t>
            </a:r>
          </a:p>
          <a:p>
            <a:r>
              <a:rPr lang="zh-CN" altLang="zh-CN" dirty="0"/>
              <a:t>考研自习室是学校专门为考验学生提供的学习环境，这里有非常好的学习氛围，能帮助学生更高效地在这里学习。但是近几年考验学生人数将不断增加，而考研自习室管理人员则相对较少。加上我国高等学校基层学生管理工作的头绪多，内容杂，管理细，要求高，传统管理办法已基本不适应新形势的要求。在校生的基本信息的管理稍有不慎就会出现错误。耽误学生宝贵的学习时间</a:t>
            </a:r>
          </a:p>
          <a:p>
            <a:r>
              <a:rPr lang="zh-CN" altLang="zh-CN" dirty="0"/>
              <a:t>考研自习室座系统采用了</a:t>
            </a:r>
            <a:r>
              <a:rPr lang="en-US" altLang="zh-CN" dirty="0" err="1"/>
              <a:t>javaweb</a:t>
            </a:r>
            <a:r>
              <a:rPr lang="zh-CN" altLang="zh-CN" dirty="0"/>
              <a:t>技术，其开发主要包括后台数据库的简历和维护以及前端应用程序的开发两个方面。对于前者要求建立起资料一致性和完整性强、资料安全性好的库。而对于后者则要求应用程序功能完备，易使用等特点，考研自习室座位预约系统是一个服务学生与学校的管理系统，不但能实现学生网上提前预约作为，同时也为学校管理者提供充足的信息和快捷的查询手段，充分利用环境资源。</a:t>
            </a:r>
            <a:endParaRPr lang="en-US" altLang="zh-CN" sz="1400" dirty="0">
              <a:latin typeface="方正兰亭细黑_GBK" pitchFamily="2" charset="-122"/>
              <a:ea typeface="方正兰亭细黑_GBK" pitchFamily="2" charset="-122"/>
            </a:endParaRPr>
          </a:p>
        </p:txBody>
      </p: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6140910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down)">
                                      <p:cBhvr>
                                        <p:cTn id="23" dur="500"/>
                                        <p:tgtEl>
                                          <p:spTgt spid="84"/>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84"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92" y="0"/>
            <a:ext cx="8442093"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954381"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基本实现模块</a:t>
            </a:r>
          </a:p>
        </p:txBody>
      </p:sp>
      <p:grpSp>
        <p:nvGrpSpPr>
          <p:cNvPr id="76" name="组合 75"/>
          <p:cNvGrpSpPr/>
          <p:nvPr/>
        </p:nvGrpSpPr>
        <p:grpSpPr>
          <a:xfrm>
            <a:off x="1409155" y="1152718"/>
            <a:ext cx="2517980" cy="1518551"/>
            <a:chOff x="1591195" y="3531392"/>
            <a:chExt cx="1721136" cy="774463"/>
          </a:xfrm>
          <a:effectLst>
            <a:outerShdw blurRad="444500" dist="254000" dir="8100000" algn="tr" rotWithShape="0">
              <a:prstClr val="black">
                <a:alpha val="50000"/>
              </a:prstClr>
            </a:outerShdw>
          </a:effectLst>
        </p:grpSpPr>
        <p:sp>
          <p:nvSpPr>
            <p:cNvPr id="7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TextBox 78"/>
          <p:cNvSpPr txBox="1"/>
          <p:nvPr/>
        </p:nvSpPr>
        <p:spPr>
          <a:xfrm>
            <a:off x="1577489" y="1259569"/>
            <a:ext cx="1415772" cy="276999"/>
          </a:xfrm>
          <a:prstGeom prst="rect">
            <a:avLst/>
          </a:prstGeom>
          <a:noFill/>
        </p:spPr>
        <p:txBody>
          <a:bodyPr wrap="none" rtlCol="0">
            <a:spAutoFit/>
          </a:bodyPr>
          <a:lstStyle/>
          <a:p>
            <a:r>
              <a:rPr lang="zh-CN" altLang="zh-CN" sz="1200" dirty="0"/>
              <a:t>自习室管理模块：</a:t>
            </a:r>
            <a:endParaRPr lang="en-US" altLang="zh-CN" sz="1200" dirty="0">
              <a:latin typeface="方正兰亭细黑_GBK_M" pitchFamily="2" charset="2"/>
              <a:ea typeface="方正兰亭细黑_GBK_M" pitchFamily="2" charset="2"/>
              <a:cs typeface="方正兰亭细黑_GBK_M" pitchFamily="2" charset="2"/>
            </a:endParaRPr>
          </a:p>
        </p:txBody>
      </p:sp>
      <p:sp>
        <p:nvSpPr>
          <p:cNvPr id="81" name="TextBox 80"/>
          <p:cNvSpPr txBox="1"/>
          <p:nvPr/>
        </p:nvSpPr>
        <p:spPr>
          <a:xfrm>
            <a:off x="2679701" y="1263303"/>
            <a:ext cx="639919"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TITLE</a:t>
            </a:r>
          </a:p>
        </p:txBody>
      </p:sp>
      <p:sp>
        <p:nvSpPr>
          <p:cNvPr id="83" name="TextBox 82"/>
          <p:cNvSpPr txBox="1"/>
          <p:nvPr/>
        </p:nvSpPr>
        <p:spPr>
          <a:xfrm>
            <a:off x="1563201" y="1738312"/>
            <a:ext cx="1971028" cy="577081"/>
          </a:xfrm>
          <a:prstGeom prst="rect">
            <a:avLst/>
          </a:prstGeom>
          <a:noFill/>
        </p:spPr>
        <p:txBody>
          <a:bodyPr wrap="square" rtlCol="0">
            <a:spAutoFit/>
          </a:bodyPr>
          <a:lstStyle/>
          <a:p>
            <a:r>
              <a:rPr lang="zh-CN" altLang="zh-CN" sz="1050" dirty="0"/>
              <a:t>包括管理员登录、注册功能，查看所有信息，管理员权限，修改删除，退出系统等功能。</a:t>
            </a:r>
          </a:p>
        </p:txBody>
      </p:sp>
      <p:grpSp>
        <p:nvGrpSpPr>
          <p:cNvPr id="86" name="组合 85"/>
          <p:cNvGrpSpPr/>
          <p:nvPr/>
        </p:nvGrpSpPr>
        <p:grpSpPr>
          <a:xfrm>
            <a:off x="5106777" y="1152718"/>
            <a:ext cx="2517980" cy="1518551"/>
            <a:chOff x="1591195" y="3531392"/>
            <a:chExt cx="1721136" cy="774463"/>
          </a:xfrm>
          <a:effectLst>
            <a:outerShdw blurRad="444500" dist="254000" dir="8100000" algn="tr" rotWithShape="0">
              <a:prstClr val="black">
                <a:alpha val="50000"/>
              </a:prstClr>
            </a:outerShdw>
          </a:effectLst>
        </p:grpSpPr>
        <p:sp>
          <p:nvSpPr>
            <p:cNvPr id="91"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TextBox 86"/>
          <p:cNvSpPr txBox="1"/>
          <p:nvPr/>
        </p:nvSpPr>
        <p:spPr>
          <a:xfrm>
            <a:off x="5370956" y="1223670"/>
            <a:ext cx="1261884" cy="276999"/>
          </a:xfrm>
          <a:prstGeom prst="rect">
            <a:avLst/>
          </a:prstGeom>
          <a:noFill/>
        </p:spPr>
        <p:txBody>
          <a:bodyPr wrap="none" rtlCol="0">
            <a:spAutoFit/>
          </a:bodyPr>
          <a:lstStyle/>
          <a:p>
            <a:r>
              <a:rPr lang="zh-CN" altLang="zh-CN" sz="1200" dirty="0"/>
              <a:t>学生信息模块：</a:t>
            </a:r>
            <a:endParaRPr lang="en-US" altLang="zh-CN" sz="1200" dirty="0">
              <a:latin typeface="方正兰亭细黑_GBK_M" pitchFamily="2" charset="2"/>
              <a:ea typeface="方正兰亭细黑_GBK_M" pitchFamily="2" charset="2"/>
              <a:cs typeface="方正兰亭细黑_GBK_M" pitchFamily="2" charset="2"/>
            </a:endParaRPr>
          </a:p>
        </p:txBody>
      </p:sp>
      <p:sp>
        <p:nvSpPr>
          <p:cNvPr id="88" name="TextBox 87"/>
          <p:cNvSpPr txBox="1"/>
          <p:nvPr/>
        </p:nvSpPr>
        <p:spPr>
          <a:xfrm>
            <a:off x="6377323" y="1263303"/>
            <a:ext cx="639919"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TITLE</a:t>
            </a:r>
          </a:p>
        </p:txBody>
      </p:sp>
      <p:sp>
        <p:nvSpPr>
          <p:cNvPr id="90" name="TextBox 89"/>
          <p:cNvSpPr txBox="1"/>
          <p:nvPr/>
        </p:nvSpPr>
        <p:spPr>
          <a:xfrm>
            <a:off x="5260823" y="1738311"/>
            <a:ext cx="1938263" cy="430887"/>
          </a:xfrm>
          <a:prstGeom prst="rect">
            <a:avLst/>
          </a:prstGeom>
          <a:noFill/>
        </p:spPr>
        <p:txBody>
          <a:bodyPr wrap="square" rtlCol="0">
            <a:spAutoFit/>
          </a:bodyPr>
          <a:lstStyle/>
          <a:p>
            <a:r>
              <a:rPr lang="zh-CN" altLang="zh-CN" sz="1100" dirty="0"/>
              <a:t>包括学生登录、注册功能，查看座位信息。</a:t>
            </a:r>
          </a:p>
        </p:txBody>
      </p:sp>
      <p:grpSp>
        <p:nvGrpSpPr>
          <p:cNvPr id="95" name="组合 94"/>
          <p:cNvGrpSpPr/>
          <p:nvPr/>
        </p:nvGrpSpPr>
        <p:grpSpPr>
          <a:xfrm>
            <a:off x="3129098" y="3189662"/>
            <a:ext cx="2517980" cy="1518551"/>
            <a:chOff x="1591195" y="3531392"/>
            <a:chExt cx="1721136" cy="774463"/>
          </a:xfrm>
          <a:effectLst>
            <a:outerShdw blurRad="444500" dist="254000" dir="8100000" algn="tr" rotWithShape="0">
              <a:prstClr val="black">
                <a:alpha val="50000"/>
              </a:prstClr>
            </a:outerShdw>
          </a:effectLst>
        </p:grpSpPr>
        <p:sp>
          <p:nvSpPr>
            <p:cNvPr id="100"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TextBox 95"/>
          <p:cNvSpPr txBox="1"/>
          <p:nvPr/>
        </p:nvSpPr>
        <p:spPr>
          <a:xfrm>
            <a:off x="3297432" y="3296513"/>
            <a:ext cx="1569660" cy="276999"/>
          </a:xfrm>
          <a:prstGeom prst="rect">
            <a:avLst/>
          </a:prstGeom>
          <a:noFill/>
        </p:spPr>
        <p:txBody>
          <a:bodyPr wrap="none" rtlCol="0">
            <a:spAutoFit/>
          </a:bodyPr>
          <a:lstStyle/>
          <a:p>
            <a:r>
              <a:rPr lang="zh-CN" altLang="zh-CN" sz="1200" dirty="0"/>
              <a:t>座位预约操作模块：</a:t>
            </a:r>
          </a:p>
        </p:txBody>
      </p:sp>
      <p:sp>
        <p:nvSpPr>
          <p:cNvPr id="99" name="TextBox 98"/>
          <p:cNvSpPr txBox="1"/>
          <p:nvPr/>
        </p:nvSpPr>
        <p:spPr>
          <a:xfrm>
            <a:off x="3283144" y="3775256"/>
            <a:ext cx="2130685" cy="646331"/>
          </a:xfrm>
          <a:prstGeom prst="rect">
            <a:avLst/>
          </a:prstGeom>
          <a:noFill/>
        </p:spPr>
        <p:txBody>
          <a:bodyPr wrap="square" rtlCol="0">
            <a:spAutoFit/>
          </a:bodyPr>
          <a:lstStyle/>
          <a:p>
            <a:r>
              <a:rPr lang="zh-CN" altLang="zh-CN" sz="1200" dirty="0"/>
              <a:t>学生预约座位，取消预约，归还座位等，管理员管理座位等。</a:t>
            </a:r>
            <a:endParaRPr lang="en-US" altLang="zh-CN" sz="1200" dirty="0">
              <a:latin typeface="方正兰亭细黑_GBK_M" pitchFamily="2" charset="2"/>
              <a:ea typeface="方正兰亭细黑_GBK_M" pitchFamily="2" charset="2"/>
              <a:cs typeface="方正兰亭细黑_GBK_M" pitchFamily="2" charset="2"/>
            </a:endParaRPr>
          </a:p>
        </p:txBody>
      </p:sp>
      <p:sp>
        <p:nvSpPr>
          <p:cNvPr id="105" name="TextBox 104"/>
          <p:cNvSpPr txBox="1"/>
          <p:nvPr/>
        </p:nvSpPr>
        <p:spPr>
          <a:xfrm>
            <a:off x="8097266" y="3300247"/>
            <a:ext cx="639919" cy="276999"/>
          </a:xfrm>
          <a:prstGeom prst="rect">
            <a:avLst/>
          </a:prstGeom>
          <a:noFill/>
        </p:spPr>
        <p:txBody>
          <a:bodyPr wrap="none" rtlCol="0">
            <a:spAutoFit/>
          </a:bodyPr>
          <a:lstStyle/>
          <a:p>
            <a:r>
              <a:rPr lang="en-US" altLang="zh-CN" sz="1200" dirty="0">
                <a:solidFill>
                  <a:srgbClr val="C00000"/>
                </a:solidFill>
                <a:latin typeface="方正兰亭细黑_GBK_M" pitchFamily="2" charset="2"/>
                <a:ea typeface="方正兰亭细黑_GBK_M" pitchFamily="2" charset="2"/>
                <a:cs typeface="方正兰亭细黑_GBK_M" pitchFamily="2" charset="2"/>
              </a:rPr>
              <a:t>TITLE</a:t>
            </a: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062811101"/>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100"/>
                                </p:stCondLst>
                                <p:childTnLst>
                                  <p:par>
                                    <p:cTn id="18" presetID="2" presetClass="entr" presetSubtype="4" fill="hold" nodeType="afterEffect" p14:presetBounceEnd="44000">
                                      <p:stCondLst>
                                        <p:cond delay="0"/>
                                      </p:stCondLst>
                                      <p:childTnLst>
                                        <p:set>
                                          <p:cBhvr>
                                            <p:cTn id="19" dur="1" fill="hold">
                                              <p:stCondLst>
                                                <p:cond delay="0"/>
                                              </p:stCondLst>
                                            </p:cTn>
                                            <p:tgtEl>
                                              <p:spTgt spid="76"/>
                                            </p:tgtEl>
                                            <p:attrNameLst>
                                              <p:attrName>style.visibility</p:attrName>
                                            </p:attrNameLst>
                                          </p:cBhvr>
                                          <p:to>
                                            <p:strVal val="visible"/>
                                          </p:to>
                                        </p:set>
                                        <p:anim calcmode="lin" valueType="num" p14:bounceEnd="44000">
                                          <p:cBhvr additive="base">
                                            <p:cTn id="20" dur="500" fill="hold"/>
                                            <p:tgtEl>
                                              <p:spTgt spid="76"/>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7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4000">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14:bounceEnd="44000">
                                          <p:cBhvr additive="base">
                                            <p:cTn id="24" dur="500" fill="hold"/>
                                            <p:tgtEl>
                                              <p:spTgt spid="86"/>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8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4000">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14:bounceEnd="44000">
                                          <p:cBhvr additive="base">
                                            <p:cTn id="28" dur="500" fill="hold"/>
                                            <p:tgtEl>
                                              <p:spTgt spid="95"/>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9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22" presetClass="entr" presetSubtype="4"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down)">
                                          <p:cBhvr>
                                            <p:cTn id="33" dur="500"/>
                                            <p:tgtEl>
                                              <p:spTgt spid="9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down)">
                                          <p:cBhvr>
                                            <p:cTn id="36" dur="500"/>
                                            <p:tgtEl>
                                              <p:spTgt spid="7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down)">
                                          <p:cBhvr>
                                            <p:cTn id="39" dur="500"/>
                                            <p:tgtEl>
                                              <p:spTgt spid="87"/>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p:tgtEl>
                                              <p:spTgt spid="81"/>
                                            </p:tgtEl>
                                            <p:attrNameLst>
                                              <p:attrName>ppt_x</p:attrName>
                                            </p:attrNameLst>
                                          </p:cBhvr>
                                          <p:tavLst>
                                            <p:tav tm="0">
                                              <p:val>
                                                <p:strVal val="#ppt_x-#ppt_w*1.125000"/>
                                              </p:val>
                                            </p:tav>
                                            <p:tav tm="100000">
                                              <p:val>
                                                <p:strVal val="#ppt_x"/>
                                              </p:val>
                                            </p:tav>
                                          </p:tavLst>
                                        </p:anim>
                                        <p:animEffect transition="in" filter="wipe(right)">
                                          <p:cBhvr>
                                            <p:cTn id="43" dur="500"/>
                                            <p:tgtEl>
                                              <p:spTgt spid="81"/>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additive="base">
                                            <p:cTn id="46" dur="500"/>
                                            <p:tgtEl>
                                              <p:spTgt spid="88"/>
                                            </p:tgtEl>
                                            <p:attrNameLst>
                                              <p:attrName>ppt_x</p:attrName>
                                            </p:attrNameLst>
                                          </p:cBhvr>
                                          <p:tavLst>
                                            <p:tav tm="0">
                                              <p:val>
                                                <p:strVal val="#ppt_x-#ppt_w*1.125000"/>
                                              </p:val>
                                            </p:tav>
                                            <p:tav tm="100000">
                                              <p:val>
                                                <p:strVal val="#ppt_x"/>
                                              </p:val>
                                            </p:tav>
                                          </p:tavLst>
                                        </p:anim>
                                        <p:animEffect transition="in" filter="wipe(right)">
                                          <p:cBhvr>
                                            <p:cTn id="47" dur="500"/>
                                            <p:tgtEl>
                                              <p:spTgt spid="88"/>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 calcmode="lin" valueType="num">
                                          <p:cBhvr additive="base">
                                            <p:cTn id="50" dur="500"/>
                                            <p:tgtEl>
                                              <p:spTgt spid="105"/>
                                            </p:tgtEl>
                                            <p:attrNameLst>
                                              <p:attrName>ppt_x</p:attrName>
                                            </p:attrNameLst>
                                          </p:cBhvr>
                                          <p:tavLst>
                                            <p:tav tm="0">
                                              <p:val>
                                                <p:strVal val="#ppt_x-#ppt_w*1.125000"/>
                                              </p:val>
                                            </p:tav>
                                            <p:tav tm="100000">
                                              <p:val>
                                                <p:strVal val="#ppt_x"/>
                                              </p:val>
                                            </p:tav>
                                          </p:tavLst>
                                        </p:anim>
                                        <p:animEffect transition="in" filter="wipe(right)">
                                          <p:cBhvr>
                                            <p:cTn id="51" dur="500"/>
                                            <p:tgtEl>
                                              <p:spTgt spid="105"/>
                                            </p:tgtEl>
                                          </p:cBhvr>
                                        </p:animEffect>
                                      </p:childTnLst>
                                    </p:cTn>
                                  </p:par>
                                </p:childTnLst>
                              </p:cTn>
                            </p:par>
                            <p:par>
                              <p:cTn id="52" fill="hold">
                                <p:stCondLst>
                                  <p:cond delay="2100"/>
                                </p:stCondLst>
                                <p:childTnLst>
                                  <p:par>
                                    <p:cTn id="53" presetID="42"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anim calcmode="lin" valueType="num">
                                          <p:cBhvr>
                                            <p:cTn id="56" dur="500" fill="hold"/>
                                            <p:tgtEl>
                                              <p:spTgt spid="83"/>
                                            </p:tgtEl>
                                            <p:attrNameLst>
                                              <p:attrName>ppt_x</p:attrName>
                                            </p:attrNameLst>
                                          </p:cBhvr>
                                          <p:tavLst>
                                            <p:tav tm="0">
                                              <p:val>
                                                <p:strVal val="#ppt_x"/>
                                              </p:val>
                                            </p:tav>
                                            <p:tav tm="100000">
                                              <p:val>
                                                <p:strVal val="#ppt_x"/>
                                              </p:val>
                                            </p:tav>
                                          </p:tavLst>
                                        </p:anim>
                                        <p:anim calcmode="lin" valueType="num">
                                          <p:cBhvr>
                                            <p:cTn id="57" dur="500" fill="hold"/>
                                            <p:tgtEl>
                                              <p:spTgt spid="8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anim calcmode="lin" valueType="num">
                                          <p:cBhvr>
                                            <p:cTn id="61" dur="500" fill="hold"/>
                                            <p:tgtEl>
                                              <p:spTgt spid="90"/>
                                            </p:tgtEl>
                                            <p:attrNameLst>
                                              <p:attrName>ppt_x</p:attrName>
                                            </p:attrNameLst>
                                          </p:cBhvr>
                                          <p:tavLst>
                                            <p:tav tm="0">
                                              <p:val>
                                                <p:strVal val="#ppt_x"/>
                                              </p:val>
                                            </p:tav>
                                            <p:tav tm="100000">
                                              <p:val>
                                                <p:strVal val="#ppt_x"/>
                                              </p:val>
                                            </p:tav>
                                          </p:tavLst>
                                        </p:anim>
                                        <p:anim calcmode="lin" valueType="num">
                                          <p:cBhvr>
                                            <p:cTn id="62" dur="500" fill="hold"/>
                                            <p:tgtEl>
                                              <p:spTgt spid="9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fade">
                                          <p:cBhvr>
                                            <p:cTn id="65" dur="500"/>
                                            <p:tgtEl>
                                              <p:spTgt spid="99"/>
                                            </p:tgtEl>
                                          </p:cBhvr>
                                        </p:animEffect>
                                        <p:anim calcmode="lin" valueType="num">
                                          <p:cBhvr>
                                            <p:cTn id="66" dur="500" fill="hold"/>
                                            <p:tgtEl>
                                              <p:spTgt spid="99"/>
                                            </p:tgtEl>
                                            <p:attrNameLst>
                                              <p:attrName>ppt_x</p:attrName>
                                            </p:attrNameLst>
                                          </p:cBhvr>
                                          <p:tavLst>
                                            <p:tav tm="0">
                                              <p:val>
                                                <p:strVal val="#ppt_x"/>
                                              </p:val>
                                            </p:tav>
                                            <p:tav tm="100000">
                                              <p:val>
                                                <p:strVal val="#ppt_x"/>
                                              </p:val>
                                            </p:tav>
                                          </p:tavLst>
                                        </p:anim>
                                        <p:anim calcmode="lin" valueType="num">
                                          <p:cBhvr>
                                            <p:cTn id="67" dur="500" fill="hold"/>
                                            <p:tgtEl>
                                              <p:spTgt spid="99"/>
                                            </p:tgtEl>
                                            <p:attrNameLst>
                                              <p:attrName>ppt_y</p:attrName>
                                            </p:attrNameLst>
                                          </p:cBhvr>
                                          <p:tavLst>
                                            <p:tav tm="0">
                                              <p:val>
                                                <p:strVal val="#ppt_y+.1"/>
                                              </p:val>
                                            </p:tav>
                                            <p:tav tm="100000">
                                              <p:val>
                                                <p:strVal val="#ppt_y"/>
                                              </p:val>
                                            </p:tav>
                                          </p:tavLst>
                                        </p:anim>
                                      </p:childTnLst>
                                    </p:cTn>
                                  </p:par>
                                </p:childTnLst>
                              </p:cTn>
                            </p:par>
                            <p:par>
                              <p:cTn id="68" fill="hold">
                                <p:stCondLst>
                                  <p:cond delay="2600"/>
                                </p:stCondLst>
                                <p:childTnLst>
                                  <p:par>
                                    <p:cTn id="69" presetID="10" presetClass="entr" presetSubtype="0" fill="hold" grpId="0" nodeType="afterEffect">
                                      <p:stCondLst>
                                        <p:cond delay="0"/>
                                      </p:stCondLst>
                                      <p:childTnLst>
                                        <p:set>
                                          <p:cBhvr>
                                            <p:cTn id="70" dur="1" fill="hold">
                                              <p:stCondLst>
                                                <p:cond delay="0"/>
                                              </p:stCondLst>
                                            </p:cTn>
                                            <p:tgtEl>
                                              <p:spTgt spid="110"/>
                                            </p:tgtEl>
                                            <p:attrNameLst>
                                              <p:attrName>style.visibility</p:attrName>
                                            </p:attrNameLst>
                                          </p:cBhvr>
                                          <p:to>
                                            <p:strVal val="visible"/>
                                          </p:to>
                                        </p:set>
                                        <p:animEffect transition="in" filter="fade">
                                          <p:cBhvr>
                                            <p:cTn id="71"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1" grpId="0"/>
          <p:bldP spid="83" grpId="0"/>
          <p:bldP spid="87" grpId="0"/>
          <p:bldP spid="88" grpId="0"/>
          <p:bldP spid="90" grpId="0"/>
          <p:bldP spid="96" grpId="0"/>
          <p:bldP spid="99" grpId="0"/>
          <p:bldP spid="105" grpId="0"/>
          <p:bldP spid="1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100"/>
                                </p:stCondLst>
                                <p:childTnLst>
                                  <p:par>
                                    <p:cTn id="18" presetID="2" presetClass="entr" presetSubtype="4"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 calcmode="lin" valueType="num">
                                          <p:cBhvr additive="base">
                                            <p:cTn id="20" dur="500" fill="hold"/>
                                            <p:tgtEl>
                                              <p:spTgt spid="76"/>
                                            </p:tgtEl>
                                            <p:attrNameLst>
                                              <p:attrName>ppt_x</p:attrName>
                                            </p:attrNameLst>
                                          </p:cBhvr>
                                          <p:tavLst>
                                            <p:tav tm="0">
                                              <p:val>
                                                <p:strVal val="#ppt_x"/>
                                              </p:val>
                                            </p:tav>
                                            <p:tav tm="100000">
                                              <p:val>
                                                <p:strVal val="#ppt_x"/>
                                              </p:val>
                                            </p:tav>
                                          </p:tavLst>
                                        </p:anim>
                                        <p:anim calcmode="lin" valueType="num">
                                          <p:cBhvr additive="base">
                                            <p:cTn id="21" dur="500" fill="hold"/>
                                            <p:tgtEl>
                                              <p:spTgt spid="7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fill="hold"/>
                                            <p:tgtEl>
                                              <p:spTgt spid="86"/>
                                            </p:tgtEl>
                                            <p:attrNameLst>
                                              <p:attrName>ppt_x</p:attrName>
                                            </p:attrNameLst>
                                          </p:cBhvr>
                                          <p:tavLst>
                                            <p:tav tm="0">
                                              <p:val>
                                                <p:strVal val="#ppt_x"/>
                                              </p:val>
                                            </p:tav>
                                            <p:tav tm="100000">
                                              <p:val>
                                                <p:strVal val="#ppt_x"/>
                                              </p:val>
                                            </p:tav>
                                          </p:tavLst>
                                        </p:anim>
                                        <p:anim calcmode="lin" valueType="num">
                                          <p:cBhvr additive="base">
                                            <p:cTn id="25" dur="500" fill="hold"/>
                                            <p:tgtEl>
                                              <p:spTgt spid="8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ppt_x"/>
                                              </p:val>
                                            </p:tav>
                                            <p:tav tm="100000">
                                              <p:val>
                                                <p:strVal val="#ppt_x"/>
                                              </p:val>
                                            </p:tav>
                                          </p:tavLst>
                                        </p:anim>
                                        <p:anim calcmode="lin" valueType="num">
                                          <p:cBhvr additive="base">
                                            <p:cTn id="29" dur="500" fill="hold"/>
                                            <p:tgtEl>
                                              <p:spTgt spid="95"/>
                                            </p:tgtEl>
                                            <p:attrNameLst>
                                              <p:attrName>ppt_y</p:attrName>
                                            </p:attrNameLst>
                                          </p:cBhvr>
                                          <p:tavLst>
                                            <p:tav tm="0">
                                              <p:val>
                                                <p:strVal val="1+#ppt_h/2"/>
                                              </p:val>
                                            </p:tav>
                                            <p:tav tm="100000">
                                              <p:val>
                                                <p:strVal val="#ppt_y"/>
                                              </p:val>
                                            </p:tav>
                                          </p:tavLst>
                                        </p:anim>
                                      </p:childTnLst>
                                    </p:cTn>
                                  </p:par>
                                </p:childTnLst>
                              </p:cTn>
                            </p:par>
                            <p:par>
                              <p:cTn id="30" fill="hold">
                                <p:stCondLst>
                                  <p:cond delay="1600"/>
                                </p:stCondLst>
                                <p:childTnLst>
                                  <p:par>
                                    <p:cTn id="31" presetID="22" presetClass="entr" presetSubtype="4"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down)">
                                          <p:cBhvr>
                                            <p:cTn id="33" dur="500"/>
                                            <p:tgtEl>
                                              <p:spTgt spid="9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down)">
                                          <p:cBhvr>
                                            <p:cTn id="36" dur="500"/>
                                            <p:tgtEl>
                                              <p:spTgt spid="7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wipe(down)">
                                          <p:cBhvr>
                                            <p:cTn id="39" dur="500"/>
                                            <p:tgtEl>
                                              <p:spTgt spid="87"/>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p:tgtEl>
                                              <p:spTgt spid="81"/>
                                            </p:tgtEl>
                                            <p:attrNameLst>
                                              <p:attrName>ppt_x</p:attrName>
                                            </p:attrNameLst>
                                          </p:cBhvr>
                                          <p:tavLst>
                                            <p:tav tm="0">
                                              <p:val>
                                                <p:strVal val="#ppt_x-#ppt_w*1.125000"/>
                                              </p:val>
                                            </p:tav>
                                            <p:tav tm="100000">
                                              <p:val>
                                                <p:strVal val="#ppt_x"/>
                                              </p:val>
                                            </p:tav>
                                          </p:tavLst>
                                        </p:anim>
                                        <p:animEffect transition="in" filter="wipe(right)">
                                          <p:cBhvr>
                                            <p:cTn id="43" dur="500"/>
                                            <p:tgtEl>
                                              <p:spTgt spid="81"/>
                                            </p:tgtEl>
                                          </p:cBhvr>
                                        </p:animEffect>
                                      </p:childTnLst>
                                    </p:cTn>
                                  </p:par>
                                  <p:par>
                                    <p:cTn id="44" presetID="12" presetClass="entr" presetSubtype="8" fill="hold" grpId="0"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additive="base">
                                            <p:cTn id="46" dur="500"/>
                                            <p:tgtEl>
                                              <p:spTgt spid="88"/>
                                            </p:tgtEl>
                                            <p:attrNameLst>
                                              <p:attrName>ppt_x</p:attrName>
                                            </p:attrNameLst>
                                          </p:cBhvr>
                                          <p:tavLst>
                                            <p:tav tm="0">
                                              <p:val>
                                                <p:strVal val="#ppt_x-#ppt_w*1.125000"/>
                                              </p:val>
                                            </p:tav>
                                            <p:tav tm="100000">
                                              <p:val>
                                                <p:strVal val="#ppt_x"/>
                                              </p:val>
                                            </p:tav>
                                          </p:tavLst>
                                        </p:anim>
                                        <p:animEffect transition="in" filter="wipe(right)">
                                          <p:cBhvr>
                                            <p:cTn id="47" dur="500"/>
                                            <p:tgtEl>
                                              <p:spTgt spid="88"/>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 calcmode="lin" valueType="num">
                                          <p:cBhvr additive="base">
                                            <p:cTn id="50" dur="500"/>
                                            <p:tgtEl>
                                              <p:spTgt spid="105"/>
                                            </p:tgtEl>
                                            <p:attrNameLst>
                                              <p:attrName>ppt_x</p:attrName>
                                            </p:attrNameLst>
                                          </p:cBhvr>
                                          <p:tavLst>
                                            <p:tav tm="0">
                                              <p:val>
                                                <p:strVal val="#ppt_x-#ppt_w*1.125000"/>
                                              </p:val>
                                            </p:tav>
                                            <p:tav tm="100000">
                                              <p:val>
                                                <p:strVal val="#ppt_x"/>
                                              </p:val>
                                            </p:tav>
                                          </p:tavLst>
                                        </p:anim>
                                        <p:animEffect transition="in" filter="wipe(right)">
                                          <p:cBhvr>
                                            <p:cTn id="51" dur="500"/>
                                            <p:tgtEl>
                                              <p:spTgt spid="105"/>
                                            </p:tgtEl>
                                          </p:cBhvr>
                                        </p:animEffect>
                                      </p:childTnLst>
                                    </p:cTn>
                                  </p:par>
                                </p:childTnLst>
                              </p:cTn>
                            </p:par>
                            <p:par>
                              <p:cTn id="52" fill="hold">
                                <p:stCondLst>
                                  <p:cond delay="2100"/>
                                </p:stCondLst>
                                <p:childTnLst>
                                  <p:par>
                                    <p:cTn id="53" presetID="42"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anim calcmode="lin" valueType="num">
                                          <p:cBhvr>
                                            <p:cTn id="56" dur="500" fill="hold"/>
                                            <p:tgtEl>
                                              <p:spTgt spid="83"/>
                                            </p:tgtEl>
                                            <p:attrNameLst>
                                              <p:attrName>ppt_x</p:attrName>
                                            </p:attrNameLst>
                                          </p:cBhvr>
                                          <p:tavLst>
                                            <p:tav tm="0">
                                              <p:val>
                                                <p:strVal val="#ppt_x"/>
                                              </p:val>
                                            </p:tav>
                                            <p:tav tm="100000">
                                              <p:val>
                                                <p:strVal val="#ppt_x"/>
                                              </p:val>
                                            </p:tav>
                                          </p:tavLst>
                                        </p:anim>
                                        <p:anim calcmode="lin" valueType="num">
                                          <p:cBhvr>
                                            <p:cTn id="57" dur="500" fill="hold"/>
                                            <p:tgtEl>
                                              <p:spTgt spid="8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anim calcmode="lin" valueType="num">
                                          <p:cBhvr>
                                            <p:cTn id="61" dur="500" fill="hold"/>
                                            <p:tgtEl>
                                              <p:spTgt spid="90"/>
                                            </p:tgtEl>
                                            <p:attrNameLst>
                                              <p:attrName>ppt_x</p:attrName>
                                            </p:attrNameLst>
                                          </p:cBhvr>
                                          <p:tavLst>
                                            <p:tav tm="0">
                                              <p:val>
                                                <p:strVal val="#ppt_x"/>
                                              </p:val>
                                            </p:tav>
                                            <p:tav tm="100000">
                                              <p:val>
                                                <p:strVal val="#ppt_x"/>
                                              </p:val>
                                            </p:tav>
                                          </p:tavLst>
                                        </p:anim>
                                        <p:anim calcmode="lin" valueType="num">
                                          <p:cBhvr>
                                            <p:cTn id="62" dur="500" fill="hold"/>
                                            <p:tgtEl>
                                              <p:spTgt spid="9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9"/>
                                            </p:tgtEl>
                                            <p:attrNameLst>
                                              <p:attrName>style.visibility</p:attrName>
                                            </p:attrNameLst>
                                          </p:cBhvr>
                                          <p:to>
                                            <p:strVal val="visible"/>
                                          </p:to>
                                        </p:set>
                                        <p:animEffect transition="in" filter="fade">
                                          <p:cBhvr>
                                            <p:cTn id="65" dur="500"/>
                                            <p:tgtEl>
                                              <p:spTgt spid="99"/>
                                            </p:tgtEl>
                                          </p:cBhvr>
                                        </p:animEffect>
                                        <p:anim calcmode="lin" valueType="num">
                                          <p:cBhvr>
                                            <p:cTn id="66" dur="500" fill="hold"/>
                                            <p:tgtEl>
                                              <p:spTgt spid="99"/>
                                            </p:tgtEl>
                                            <p:attrNameLst>
                                              <p:attrName>ppt_x</p:attrName>
                                            </p:attrNameLst>
                                          </p:cBhvr>
                                          <p:tavLst>
                                            <p:tav tm="0">
                                              <p:val>
                                                <p:strVal val="#ppt_x"/>
                                              </p:val>
                                            </p:tav>
                                            <p:tav tm="100000">
                                              <p:val>
                                                <p:strVal val="#ppt_x"/>
                                              </p:val>
                                            </p:tav>
                                          </p:tavLst>
                                        </p:anim>
                                        <p:anim calcmode="lin" valueType="num">
                                          <p:cBhvr>
                                            <p:cTn id="67" dur="500" fill="hold"/>
                                            <p:tgtEl>
                                              <p:spTgt spid="99"/>
                                            </p:tgtEl>
                                            <p:attrNameLst>
                                              <p:attrName>ppt_y</p:attrName>
                                            </p:attrNameLst>
                                          </p:cBhvr>
                                          <p:tavLst>
                                            <p:tav tm="0">
                                              <p:val>
                                                <p:strVal val="#ppt_y+.1"/>
                                              </p:val>
                                            </p:tav>
                                            <p:tav tm="100000">
                                              <p:val>
                                                <p:strVal val="#ppt_y"/>
                                              </p:val>
                                            </p:tav>
                                          </p:tavLst>
                                        </p:anim>
                                      </p:childTnLst>
                                    </p:cTn>
                                  </p:par>
                                </p:childTnLst>
                              </p:cTn>
                            </p:par>
                            <p:par>
                              <p:cTn id="68" fill="hold">
                                <p:stCondLst>
                                  <p:cond delay="2600"/>
                                </p:stCondLst>
                                <p:childTnLst>
                                  <p:par>
                                    <p:cTn id="69" presetID="10" presetClass="entr" presetSubtype="0" fill="hold" grpId="0" nodeType="afterEffect">
                                      <p:stCondLst>
                                        <p:cond delay="0"/>
                                      </p:stCondLst>
                                      <p:childTnLst>
                                        <p:set>
                                          <p:cBhvr>
                                            <p:cTn id="70" dur="1" fill="hold">
                                              <p:stCondLst>
                                                <p:cond delay="0"/>
                                              </p:stCondLst>
                                            </p:cTn>
                                            <p:tgtEl>
                                              <p:spTgt spid="110"/>
                                            </p:tgtEl>
                                            <p:attrNameLst>
                                              <p:attrName>style.visibility</p:attrName>
                                            </p:attrNameLst>
                                          </p:cBhvr>
                                          <p:to>
                                            <p:strVal val="visible"/>
                                          </p:to>
                                        </p:set>
                                        <p:animEffect transition="in" filter="fade">
                                          <p:cBhvr>
                                            <p:cTn id="71"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79" grpId="0"/>
          <p:bldP spid="81" grpId="0"/>
          <p:bldP spid="83" grpId="0"/>
          <p:bldP spid="87" grpId="0"/>
          <p:bldP spid="88" grpId="0"/>
          <p:bldP spid="90" grpId="0"/>
          <p:bldP spid="96" grpId="0"/>
          <p:bldP spid="99" grpId="0"/>
          <p:bldP spid="105" grpId="0"/>
          <p:bldP spid="11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351390" y="2320969"/>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文献综述</a:t>
            </a:r>
          </a:p>
        </p:txBody>
      </p:sp>
      <p:grpSp>
        <p:nvGrpSpPr>
          <p:cNvPr id="54" name="组合 53"/>
          <p:cNvGrpSpPr/>
          <p:nvPr/>
        </p:nvGrpSpPr>
        <p:grpSpPr>
          <a:xfrm>
            <a:off x="2166015" y="1873569"/>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3757584" y="1873569"/>
            <a:ext cx="0" cy="13011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057502" y="234846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7000067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ppt_x</p:attrName>
                                        </p:attrNameLst>
                                      </p:cBhvr>
                                      <p:tavLst>
                                        <p:tav tm="0">
                                          <p:val>
                                            <p:strVal val="#ppt_x-#ppt_w*1.125000"/>
                                          </p:val>
                                        </p:tav>
                                        <p:tav tm="100000">
                                          <p:val>
                                            <p:strVal val="#ppt_x"/>
                                          </p:val>
                                        </p:tav>
                                      </p:tavLst>
                                    </p:anim>
                                    <p:animEffect transition="in" filter="wipe(right)">
                                      <p:cBhvr>
                                        <p:cTn id="20" dur="500"/>
                                        <p:tgtEl>
                                          <p:spTgt spid="44"/>
                                        </p:tgtEl>
                                      </p:cBhvr>
                                    </p:animEffect>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8"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文献综述</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84268" y="812770"/>
            <a:ext cx="1107996" cy="369332"/>
          </a:xfrm>
          <a:prstGeom prst="rect">
            <a:avLst/>
          </a:prstGeom>
          <a:noFill/>
        </p:spPr>
        <p:txBody>
          <a:bodyPr wrap="none" rtlCol="0">
            <a:spAutoFit/>
          </a:bodyPr>
          <a:lstStyle/>
          <a:p>
            <a:r>
              <a:rPr lang="zh-CN" altLang="zh-CN" dirty="0"/>
              <a:t>参考文献</a:t>
            </a:r>
          </a:p>
        </p:txBody>
      </p:sp>
      <p:sp>
        <p:nvSpPr>
          <p:cNvPr id="71" name="TextBox 70"/>
          <p:cNvSpPr txBox="1"/>
          <p:nvPr/>
        </p:nvSpPr>
        <p:spPr>
          <a:xfrm>
            <a:off x="744809" y="1568253"/>
            <a:ext cx="7579126" cy="2031325"/>
          </a:xfrm>
          <a:prstGeom prst="rect">
            <a:avLst/>
          </a:prstGeom>
          <a:noFill/>
        </p:spPr>
        <p:txBody>
          <a:bodyPr wrap="none" rtlCol="0">
            <a:spAutoFit/>
          </a:bodyPr>
          <a:lstStyle/>
          <a:p>
            <a:r>
              <a:rPr lang="en-US" altLang="zh-CN" dirty="0"/>
              <a:t>[1] </a:t>
            </a:r>
            <a:r>
              <a:rPr lang="zh-CN" altLang="zh-CN" dirty="0"/>
              <a:t>阎宏</a:t>
            </a:r>
            <a:r>
              <a:rPr lang="en-US" altLang="zh-CN" dirty="0"/>
              <a:t>. (2005). </a:t>
            </a:r>
            <a:r>
              <a:rPr lang="en-US" altLang="zh-CN" i="1" dirty="0"/>
              <a:t>JAVA</a:t>
            </a:r>
            <a:r>
              <a:rPr lang="zh-CN" altLang="zh-CN" i="1" dirty="0"/>
              <a:t>与模式</a:t>
            </a:r>
            <a:r>
              <a:rPr lang="en-US" altLang="zh-CN" dirty="0"/>
              <a:t>. </a:t>
            </a:r>
            <a:r>
              <a:rPr lang="zh-CN" altLang="zh-CN" dirty="0"/>
              <a:t>电子工业出版社</a:t>
            </a:r>
            <a:r>
              <a:rPr lang="en-US" altLang="zh-CN" dirty="0"/>
              <a:t>.</a:t>
            </a:r>
          </a:p>
          <a:p>
            <a:endParaRPr lang="zh-CN" altLang="zh-CN" dirty="0"/>
          </a:p>
          <a:p>
            <a:r>
              <a:rPr lang="en-US" altLang="zh-CN" dirty="0"/>
              <a:t>[2] </a:t>
            </a:r>
            <a:r>
              <a:rPr lang="zh-CN" altLang="zh-CN" dirty="0"/>
              <a:t>明日科技</a:t>
            </a:r>
            <a:r>
              <a:rPr lang="en-US" altLang="zh-CN" dirty="0"/>
              <a:t>. Java Web</a:t>
            </a:r>
            <a:r>
              <a:rPr lang="zh-CN" altLang="zh-CN" dirty="0"/>
              <a:t>从入门到精通</a:t>
            </a:r>
            <a:r>
              <a:rPr lang="en-US" altLang="zh-CN" dirty="0"/>
              <a:t>[J]. 2012.</a:t>
            </a:r>
          </a:p>
          <a:p>
            <a:endParaRPr lang="zh-CN" altLang="zh-CN" dirty="0"/>
          </a:p>
          <a:p>
            <a:r>
              <a:rPr lang="en-US" altLang="zh-CN" dirty="0"/>
              <a:t>[3] </a:t>
            </a:r>
            <a:r>
              <a:rPr lang="zh-CN" altLang="zh-CN" dirty="0"/>
              <a:t>孙卫琴</a:t>
            </a:r>
            <a:r>
              <a:rPr lang="en-US" altLang="zh-CN" dirty="0"/>
              <a:t>. Tomcat</a:t>
            </a:r>
            <a:r>
              <a:rPr lang="zh-CN" altLang="zh-CN" dirty="0"/>
              <a:t>与</a:t>
            </a:r>
            <a:r>
              <a:rPr lang="en-US" altLang="zh-CN" dirty="0"/>
              <a:t>Java Web</a:t>
            </a:r>
            <a:r>
              <a:rPr lang="zh-CN" altLang="zh-CN" dirty="0"/>
              <a:t>开发技术详解</a:t>
            </a:r>
            <a:r>
              <a:rPr lang="en-US" altLang="zh-CN" dirty="0"/>
              <a:t>.2</a:t>
            </a:r>
            <a:r>
              <a:rPr lang="zh-CN" altLang="zh-CN" dirty="0"/>
              <a:t>版</a:t>
            </a:r>
            <a:r>
              <a:rPr lang="en-US" altLang="zh-CN" dirty="0"/>
              <a:t>[M]. </a:t>
            </a:r>
            <a:r>
              <a:rPr lang="zh-CN" altLang="zh-CN" dirty="0"/>
              <a:t>电子工业出版社</a:t>
            </a:r>
            <a:r>
              <a:rPr lang="en-US" altLang="zh-CN" dirty="0"/>
              <a:t>, 2009.</a:t>
            </a:r>
          </a:p>
          <a:p>
            <a:endParaRPr lang="zh-CN" altLang="zh-CN" dirty="0"/>
          </a:p>
          <a:p>
            <a:r>
              <a:rPr lang="en-US" altLang="zh-CN" dirty="0"/>
              <a:t>[4] </a:t>
            </a:r>
            <a:r>
              <a:rPr lang="zh-CN" altLang="zh-CN" dirty="0"/>
              <a:t>李纯</a:t>
            </a:r>
            <a:r>
              <a:rPr lang="en-US" altLang="zh-CN" dirty="0"/>
              <a:t>, </a:t>
            </a:r>
            <a:r>
              <a:rPr lang="zh-CN" altLang="zh-CN" dirty="0"/>
              <a:t>邱鹏</a:t>
            </a:r>
            <a:r>
              <a:rPr lang="en-US" altLang="zh-CN" dirty="0"/>
              <a:t>. Java</a:t>
            </a:r>
            <a:r>
              <a:rPr lang="zh-CN" altLang="zh-CN" dirty="0"/>
              <a:t>语言的</a:t>
            </a:r>
            <a:r>
              <a:rPr lang="en-US" altLang="zh-CN" dirty="0"/>
              <a:t>Web</a:t>
            </a:r>
            <a:r>
              <a:rPr lang="zh-CN" altLang="zh-CN" dirty="0"/>
              <a:t>开发</a:t>
            </a:r>
            <a:r>
              <a:rPr lang="en-US" altLang="zh-CN" dirty="0"/>
              <a:t>[J]. </a:t>
            </a:r>
            <a:r>
              <a:rPr lang="zh-CN" altLang="zh-CN" dirty="0"/>
              <a:t>电脑编程技巧与维护</a:t>
            </a:r>
            <a:r>
              <a:rPr lang="en-US" altLang="zh-CN" dirty="0"/>
              <a:t>, 2005(6):4-9.</a:t>
            </a:r>
            <a:endParaRPr lang="zh-CN" altLang="zh-CN" dirty="0"/>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24071354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p:tgtEl>
                                          <p:spTgt spid="68"/>
                                        </p:tgtEl>
                                        <p:attrNameLst>
                                          <p:attrName>ppt_x</p:attrName>
                                        </p:attrNameLst>
                                      </p:cBhvr>
                                      <p:tavLst>
                                        <p:tav tm="0">
                                          <p:val>
                                            <p:strVal val="#ppt_x-#ppt_w*1.125000"/>
                                          </p:val>
                                        </p:tav>
                                        <p:tav tm="100000">
                                          <p:val>
                                            <p:strVal val="#ppt_x"/>
                                          </p:val>
                                        </p:tav>
                                      </p:tavLst>
                                    </p:anim>
                                    <p:animEffect transition="in" filter="wipe(right)">
                                      <p:cBhvr>
                                        <p:cTn id="24" dur="500"/>
                                        <p:tgtEl>
                                          <p:spTgt spid="6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p:tgtEl>
                                          <p:spTgt spid="71"/>
                                        </p:tgtEl>
                                        <p:attrNameLst>
                                          <p:attrName>ppt_x</p:attrName>
                                        </p:attrNameLst>
                                      </p:cBhvr>
                                      <p:tavLst>
                                        <p:tav tm="0">
                                          <p:val>
                                            <p:strVal val="#ppt_x-#ppt_w*1.125000"/>
                                          </p:val>
                                        </p:tav>
                                        <p:tav tm="100000">
                                          <p:val>
                                            <p:strVal val="#ppt_x"/>
                                          </p:val>
                                        </p:tav>
                                      </p:tavLst>
                                    </p:anim>
                                    <p:animEffect transition="in" filter="wipe(right)">
                                      <p:cBhvr>
                                        <p:cTn id="28" dur="500"/>
                                        <p:tgtEl>
                                          <p:spTgt spid="71"/>
                                        </p:tgtEl>
                                      </p:cBhvr>
                                    </p:animEffect>
                                  </p:childTnLst>
                                </p:cTn>
                              </p:par>
                            </p:childTnLst>
                          </p:cTn>
                        </p:par>
                        <p:par>
                          <p:cTn id="29" fill="hold">
                            <p:stCondLst>
                              <p:cond delay="1100"/>
                            </p:stCondLst>
                            <p:childTnLst>
                              <p:par>
                                <p:cTn id="30" presetID="10" presetClass="entr" presetSubtype="0" fill="hold" grpId="0"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8" grpId="0"/>
      <p:bldP spid="71"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676625" y="2405530"/>
            <a:ext cx="1107996" cy="369332"/>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论文结构</a:t>
            </a:r>
          </a:p>
        </p:txBody>
      </p:sp>
      <p:grpSp>
        <p:nvGrpSpPr>
          <p:cNvPr id="54" name="组合 53"/>
          <p:cNvGrpSpPr/>
          <p:nvPr/>
        </p:nvGrpSpPr>
        <p:grpSpPr>
          <a:xfrm>
            <a:off x="2166015" y="1873569"/>
            <a:ext cx="1301106" cy="1301106"/>
            <a:chOff x="2683251" y="1980687"/>
            <a:chExt cx="1301106" cy="1301106"/>
          </a:xfrm>
          <a:effectLst>
            <a:outerShdw blurRad="254000" dist="254000" dir="8100000" algn="tr" rotWithShape="0">
              <a:prstClr val="black">
                <a:alpha val="50000"/>
              </a:prstClr>
            </a:outerShdw>
          </a:effectLst>
        </p:grpSpPr>
        <p:sp>
          <p:nvSpPr>
            <p:cNvPr id="55" name="椭圆 54"/>
            <p:cNvSpPr/>
            <p:nvPr/>
          </p:nvSpPr>
          <p:spPr>
            <a:xfrm>
              <a:off x="2683251" y="1980687"/>
              <a:ext cx="1301106" cy="130110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3002623" y="2185262"/>
              <a:ext cx="662361" cy="830997"/>
            </a:xfrm>
            <a:prstGeom prst="rect">
              <a:avLst/>
            </a:prstGeom>
            <a:solidFill>
              <a:schemeClr val="tx1">
                <a:lumMod val="95000"/>
                <a:lumOff val="5000"/>
              </a:schemeClr>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57" name="直接连接符 56"/>
          <p:cNvCxnSpPr/>
          <p:nvPr/>
        </p:nvCxnSpPr>
        <p:spPr>
          <a:xfrm flipV="1">
            <a:off x="3757584" y="1873569"/>
            <a:ext cx="0" cy="13011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048048" y="2434361"/>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18601163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p:tgtEl>
                                          <p:spTgt spid="54"/>
                                        </p:tgtEl>
                                        <p:attrNameLst>
                                          <p:attrName>ppt_x</p:attrName>
                                        </p:attrNameLst>
                                      </p:cBhvr>
                                      <p:tavLst>
                                        <p:tav tm="0">
                                          <p:val>
                                            <p:strVal val="#ppt_x+#ppt_w*1.125000"/>
                                          </p:val>
                                        </p:tav>
                                        <p:tav tm="100000">
                                          <p:val>
                                            <p:strVal val="#ppt_x"/>
                                          </p:val>
                                        </p:tav>
                                      </p:tavLst>
                                    </p:anim>
                                    <p:animEffect transition="in" filter="wipe(left)">
                                      <p:cBhvr>
                                        <p:cTn id="12" dur="500"/>
                                        <p:tgtEl>
                                          <p:spTgt spid="5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p:tgtEl>
                                          <p:spTgt spid="58"/>
                                        </p:tgtEl>
                                        <p:attrNameLst>
                                          <p:attrName>ppt_x</p:attrName>
                                        </p:attrNameLst>
                                      </p:cBhvr>
                                      <p:tavLst>
                                        <p:tav tm="0">
                                          <p:val>
                                            <p:strVal val="#ppt_x-#ppt_w*1.125000"/>
                                          </p:val>
                                        </p:tav>
                                        <p:tav tm="100000">
                                          <p:val>
                                            <p:strVal val="#ppt_x"/>
                                          </p:val>
                                        </p:tav>
                                      </p:tavLst>
                                    </p:anim>
                                    <p:animEffect transition="in" filter="wipe(right)">
                                      <p:cBhvr>
                                        <p:cTn id="16" dur="500"/>
                                        <p:tgtEl>
                                          <p:spTgt spid="58"/>
                                        </p:tgtEl>
                                      </p:cBhvr>
                                    </p:animEffect>
                                  </p:childTnLst>
                                </p:cTn>
                              </p:par>
                              <p:par>
                                <p:cTn id="17" presetID="12" presetClass="entr" presetSubtype="8" fill="hold" grpId="0"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p:tgtEl>
                                          <p:spTgt spid="44"/>
                                        </p:tgtEl>
                                        <p:attrNameLst>
                                          <p:attrName>ppt_x</p:attrName>
                                        </p:attrNameLst>
                                      </p:cBhvr>
                                      <p:tavLst>
                                        <p:tav tm="0">
                                          <p:val>
                                            <p:strVal val="#ppt_x-#ppt_w*1.125000"/>
                                          </p:val>
                                        </p:tav>
                                        <p:tav tm="100000">
                                          <p:val>
                                            <p:strVal val="#ppt_x"/>
                                          </p:val>
                                        </p:tav>
                                      </p:tavLst>
                                    </p:anim>
                                    <p:animEffect transition="in" filter="wipe(right)">
                                      <p:cBhvr>
                                        <p:cTn id="20" dur="500"/>
                                        <p:tgtEl>
                                          <p:spTgt spid="44"/>
                                        </p:tgtEl>
                                      </p:cBhvr>
                                    </p:animEffect>
                                  </p:childTnLst>
                                </p:cTn>
                              </p:par>
                            </p:childTnLst>
                          </p:cTn>
                        </p:par>
                        <p:par>
                          <p:cTn id="21" fill="hold">
                            <p:stCondLst>
                              <p:cond delay="13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8"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论文结构</a:t>
            </a: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09404" y="950663"/>
            <a:ext cx="7919339" cy="3477875"/>
          </a:xfrm>
          <a:prstGeom prst="rect">
            <a:avLst/>
          </a:prstGeom>
          <a:noFill/>
        </p:spPr>
        <p:txBody>
          <a:bodyPr wrap="square" rtlCol="0">
            <a:spAutoFit/>
          </a:bodyPr>
          <a:lstStyle/>
          <a:p>
            <a:r>
              <a:rPr lang="en-US" altLang="zh-CN" sz="1100" dirty="0"/>
              <a:t>1</a:t>
            </a:r>
            <a:r>
              <a:rPr lang="zh-CN" altLang="zh-CN" sz="1100" dirty="0"/>
              <a:t>、题目</a:t>
            </a:r>
          </a:p>
          <a:p>
            <a:r>
              <a:rPr lang="zh-CN" altLang="zh-CN" sz="1100" dirty="0"/>
              <a:t>题目是文章的标签，是论文内容的高度概括，是论文的灵魂和核心，也是编制索引、查阅文献的重要线索。</a:t>
            </a:r>
          </a:p>
          <a:p>
            <a:r>
              <a:rPr lang="en-US" altLang="zh-CN" sz="1100" dirty="0"/>
              <a:t>2</a:t>
            </a:r>
            <a:r>
              <a:rPr lang="zh-CN" altLang="zh-CN" sz="1100" dirty="0"/>
              <a:t>、摘要</a:t>
            </a:r>
          </a:p>
          <a:p>
            <a:r>
              <a:rPr lang="zh-CN" altLang="zh-CN" sz="1100" dirty="0"/>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p>
          <a:p>
            <a:r>
              <a:rPr lang="en-US" altLang="zh-CN" sz="1100" dirty="0"/>
              <a:t>3</a:t>
            </a:r>
            <a:r>
              <a:rPr lang="zh-CN" altLang="zh-CN" sz="1100" dirty="0"/>
              <a:t>、关键词</a:t>
            </a:r>
          </a:p>
          <a:p>
            <a:r>
              <a:rPr lang="zh-CN" altLang="zh-CN" sz="1100" dirty="0"/>
              <a:t>关键词是为便于文献索引的制作而从论文中选出的最核心的专业性概念或词语。</a:t>
            </a:r>
          </a:p>
          <a:p>
            <a:r>
              <a:rPr lang="en-US" altLang="zh-CN" sz="1100" dirty="0"/>
              <a:t>4</a:t>
            </a:r>
            <a:r>
              <a:rPr lang="zh-CN" altLang="zh-CN" sz="1100" dirty="0"/>
              <a:t>、序言</a:t>
            </a:r>
          </a:p>
          <a:p>
            <a:r>
              <a:rPr lang="zh-CN" altLang="zh-CN" sz="1100" dirty="0"/>
              <a:t>序言也叫引言、前言、绪论等，是放在正文前面的短文。</a:t>
            </a:r>
          </a:p>
          <a:p>
            <a:r>
              <a:rPr lang="en-US" altLang="zh-CN" sz="1100" dirty="0"/>
              <a:t>5</a:t>
            </a:r>
            <a:r>
              <a:rPr lang="zh-CN" altLang="zh-CN" sz="1100" dirty="0"/>
              <a:t>、正文</a:t>
            </a:r>
          </a:p>
          <a:p>
            <a:r>
              <a:rPr lang="zh-CN" altLang="zh-CN" sz="1100" dirty="0"/>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p>
          <a:p>
            <a:r>
              <a:rPr lang="en-US" altLang="zh-CN" sz="1100" dirty="0"/>
              <a:t>6</a:t>
            </a:r>
            <a:r>
              <a:rPr lang="zh-CN" altLang="zh-CN" sz="1100" dirty="0"/>
              <a:t>、结论</a:t>
            </a:r>
          </a:p>
          <a:p>
            <a:r>
              <a:rPr lang="zh-CN" altLang="zh-CN" sz="1100" dirty="0"/>
              <a:t>结论是论文的收尾部分，写论证得到的结果。</a:t>
            </a:r>
          </a:p>
          <a:p>
            <a:r>
              <a:rPr lang="en-US" altLang="zh-CN" sz="1100" dirty="0"/>
              <a:t>7</a:t>
            </a:r>
            <a:r>
              <a:rPr lang="zh-CN" altLang="zh-CN" sz="1100" dirty="0"/>
              <a:t>、致谢</a:t>
            </a:r>
          </a:p>
          <a:p>
            <a:r>
              <a:rPr lang="zh-CN" altLang="zh-CN" sz="1100" dirty="0"/>
              <a:t>为对直接或间接帮助过自己的人表示感谢，一般在论文结尾处应以简短的文字表示感谢。</a:t>
            </a:r>
          </a:p>
          <a:p>
            <a:r>
              <a:rPr lang="en-US" altLang="zh-CN" sz="1100" dirty="0"/>
              <a:t>8</a:t>
            </a:r>
            <a:r>
              <a:rPr lang="zh-CN" altLang="zh-CN" sz="1100" dirty="0"/>
              <a:t>、参考文献</a:t>
            </a:r>
            <a:r>
              <a:rPr lang="en-US" altLang="zh-CN" sz="1100" dirty="0"/>
              <a:t>(</a:t>
            </a:r>
            <a:r>
              <a:rPr lang="zh-CN" altLang="zh-CN" sz="1100" dirty="0"/>
              <a:t>或引文注释</a:t>
            </a:r>
            <a:r>
              <a:rPr lang="en-US" altLang="zh-CN" sz="1100" dirty="0"/>
              <a:t>)</a:t>
            </a:r>
            <a:endParaRPr lang="zh-CN" altLang="zh-CN" sz="1100" dirty="0"/>
          </a:p>
          <a:p>
            <a:r>
              <a:rPr lang="zh-CN" altLang="zh-CN" sz="1100" dirty="0"/>
              <a:t>在论文的末尾列出在研究这一课题和撰写论文过程中，参考和引用了哪些文献资料。</a:t>
            </a:r>
            <a:endParaRPr lang="en-US" altLang="zh-CN" sz="1100" dirty="0">
              <a:latin typeface="方正兰亭细黑_GBK_M" pitchFamily="2" charset="2"/>
              <a:ea typeface="方正兰亭细黑_GBK_M" pitchFamily="2" charset="2"/>
              <a:cs typeface="方正兰亭细黑_GBK_M" pitchFamily="2" charset="2"/>
            </a:endParaRPr>
          </a:p>
        </p:txBody>
      </p:sp>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extLst>
      <p:ext uri="{BB962C8B-B14F-4D97-AF65-F5344CB8AC3E}">
        <p14:creationId xmlns:p14="http://schemas.microsoft.com/office/powerpoint/2010/main" val="3759129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100"/>
                            </p:stCondLst>
                            <p:childTnLst>
                              <p:par>
                                <p:cTn id="22" presetID="18" presetClass="entr" presetSubtype="3"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strips(upRight)">
                                      <p:cBhvr>
                                        <p:cTn id="24" dur="500"/>
                                        <p:tgtEl>
                                          <p:spTgt spid="42"/>
                                        </p:tgtEl>
                                      </p:cBhvr>
                                    </p:animEffect>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42" grpId="0"/>
      <p:bldP spid="75"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947</Words>
  <Application>Microsoft Office PowerPoint</Application>
  <PresentationFormat>全屏显示(16:9)</PresentationFormat>
  <Paragraphs>125</Paragraphs>
  <Slides>12</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方正兰亭细黑_GBK</vt:lpstr>
      <vt:lpstr>方正兰亭细黑_GBK_M</vt:lpstr>
      <vt:lpstr>张海山锐线体简</vt:lpstr>
      <vt:lpstr>造字工房劲黑（非商用）常规体</vt:lpstr>
      <vt:lpstr>Arial</vt:lpstr>
      <vt:lpstr>Times New Roman</vt:lpstr>
      <vt:lpstr>Calibri</vt:lpstr>
      <vt:lpstr>Kozuka Gothic Pro R</vt:lpstr>
      <vt:lpstr>宋体</vt:lpstr>
      <vt:lpstr>Watford DB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1099311723@qq.com</cp:lastModifiedBy>
  <cp:revision>49</cp:revision>
  <dcterms:created xsi:type="dcterms:W3CDTF">2015-01-23T04:02:45Z</dcterms:created>
  <dcterms:modified xsi:type="dcterms:W3CDTF">2018-10-11T10:09:56Z</dcterms:modified>
  <cp:category>锐旗设计；https://9ppt.taobao.com</cp:category>
</cp:coreProperties>
</file>