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7"/>
  </p:notesMasterIdLst>
  <p:sldIdLst>
    <p:sldId id="256" r:id="rId5"/>
    <p:sldId id="7544" r:id="rId6"/>
    <p:sldId id="7545" r:id="rId8"/>
    <p:sldId id="1004" r:id="rId9"/>
    <p:sldId id="1037" r:id="rId10"/>
    <p:sldId id="7546" r:id="rId11"/>
    <p:sldId id="7568" r:id="rId12"/>
    <p:sldId id="257" r:id="rId13"/>
    <p:sldId id="754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snapToGrid="0">
      <p:cViewPr varScale="1">
        <p:scale>
          <a:sx n="114" d="100"/>
          <a:sy n="114" d="100"/>
        </p:scale>
        <p:origin x="600" y="108"/>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fld>
            <a:endParaRPr lang="zh-CN" altLang="en-US" smtClean="0">
              <a:solidFill>
                <a:prstClr val="black"/>
              </a:solidFill>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a:fillRect/>
          </a:stretch>
        </p:blipFill>
        <p:spPr>
          <a:xfrm>
            <a:off x="1735454" y="47169"/>
            <a:ext cx="11815912"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endParaRPr lang="zh-CN" altLang="en-US" dirty="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a:fillRect/>
          </a:stretch>
        </p:blipFill>
        <p:spPr>
          <a:xfrm>
            <a:off x="1735454" y="47169"/>
            <a:ext cx="11815912" cy="685800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endParaRPr lang="zh-CN" altLang="en-US" dirty="0">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90936" y="2275661"/>
            <a:ext cx="4281714" cy="1198880"/>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开题报告</a:t>
            </a:r>
            <a:endParaRPr lang="zh-CN" altLang="en-US" sz="7200" b="1" dirty="0">
              <a:solidFill>
                <a:srgbClr val="1C1C73"/>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endParaRPr lang="zh-CN" altLang="en-US" sz="4000" dirty="0">
              <a:solidFill>
                <a:srgbClr val="AAA4D1"/>
              </a:solidFill>
              <a:latin typeface="+mn-ea"/>
            </a:endParaRPr>
          </a:p>
        </p:txBody>
      </p:sp>
      <p:sp>
        <p:nvSpPr>
          <p:cNvPr id="21" name="矩形 20"/>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endParaRPr lang="zh-CN" altLang="en-US" b="1" dirty="0">
              <a:solidFill>
                <a:srgbClr val="AAA4D1"/>
              </a:solidFill>
              <a:latin typeface="+mn-ea"/>
            </a:endParaRPr>
          </a:p>
        </p:txBody>
      </p:sp>
      <p:sp>
        <p:nvSpPr>
          <p:cNvPr id="22" name="文本框 21"/>
          <p:cNvSpPr txBox="1"/>
          <p:nvPr/>
        </p:nvSpPr>
        <p:spPr>
          <a:xfrm>
            <a:off x="1270357" y="5430103"/>
            <a:ext cx="1763729" cy="39878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汇报人：都鑫</a:t>
            </a:r>
            <a:endParaRPr lang="zh-CN" altLang="en-US" sz="2000" dirty="0">
              <a:solidFill>
                <a:schemeClr val="bg1"/>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endParaRPr lang="zh-CN" altLang="en-US" sz="7200" b="1" spc="400" dirty="0">
              <a:solidFill>
                <a:srgbClr val="1C1C73"/>
              </a:solidFill>
              <a:latin typeface="幼圆" panose="02010509060101010101" pitchFamily="49" charset="-122"/>
              <a:ea typeface="幼圆" panose="02010509060101010101" pitchFamily="49" charset="-122"/>
            </a:endParaRPr>
          </a:p>
        </p:txBody>
      </p:sp>
      <p:sp>
        <p:nvSpPr>
          <p:cNvPr id="21" name="Rectangle 2"/>
          <p:cNvSpPr/>
          <p:nvPr/>
        </p:nvSpPr>
        <p:spPr bwMode="auto">
          <a:xfrm rot="10800000">
            <a:off x="726948" y="714474"/>
            <a:ext cx="95672" cy="672108"/>
          </a:xfrm>
          <a:prstGeom prst="rect">
            <a:avLst/>
          </a:prstGeom>
          <a:solidFill>
            <a:srgbClr val="AAA4D1"/>
          </a:solidFill>
          <a:ln w="19050">
            <a:noFill/>
            <a:round/>
          </a:ln>
        </p:spPr>
        <p:txBody>
          <a:bodyPr anchor="ctr"/>
          <a:lstStyle/>
          <a:p>
            <a:pPr algn="ctr"/>
            <a:endParaRPr sz="2400">
              <a:latin typeface="幼圆" panose="02010509060101010101" pitchFamily="49" charset="-122"/>
              <a:ea typeface="幼圆" panose="02010509060101010101" pitchFamily="49" charset="-122"/>
            </a:endParaRPr>
          </a:p>
        </p:txBody>
      </p:sp>
      <p:sp>
        <p:nvSpPr>
          <p:cNvPr id="8" name="Rectangle 13"/>
          <p:cNvSpPr/>
          <p:nvPr/>
        </p:nvSpPr>
        <p:spPr bwMode="auto">
          <a:xfrm>
            <a:off x="3748947" y="2079291"/>
            <a:ext cx="2520280" cy="371568"/>
          </a:xfrm>
          <a:prstGeom prst="rect">
            <a:avLst/>
          </a:prstGeom>
          <a:solidFill>
            <a:srgbClr val="1C1C73"/>
          </a:solidFill>
          <a:ln w="19050">
            <a:noFill/>
            <a:round/>
          </a:ln>
        </p:spPr>
        <p:txBody>
          <a:bodyPr rot="0" spcFirstLastPara="0" vert="horz" wrap="none" lIns="121920" tIns="60960" rIns="121920" bIns="60960" anchor="ctr" anchorCtr="1" forceAA="0" compatLnSpc="1">
            <a:normAutofit fontScale="70000" lnSpcReduction="20000"/>
          </a:bodyPr>
          <a:lstStyle/>
          <a:p>
            <a:pPr algn="ctr"/>
            <a:r>
              <a:rPr lang="zh-CN" altLang="en-US" sz="2800" dirty="0">
                <a:solidFill>
                  <a:schemeClr val="bg1"/>
                </a:solidFill>
                <a:latin typeface="幼圆" panose="02010509060101010101" pitchFamily="49" charset="-122"/>
                <a:ea typeface="幼圆" panose="02010509060101010101" pitchFamily="49" charset="-122"/>
              </a:rPr>
              <a:t>选题背景及内容</a:t>
            </a:r>
            <a:endParaRPr lang="en-US" altLang="zh-CN"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9" name="Rectangle 14"/>
          <p:cNvSpPr/>
          <p:nvPr/>
        </p:nvSpPr>
        <p:spPr bwMode="auto">
          <a:xfrm>
            <a:off x="3748746" y="3243246"/>
            <a:ext cx="2520280" cy="371568"/>
          </a:xfrm>
          <a:prstGeom prst="rect">
            <a:avLst/>
          </a:prstGeom>
          <a:solidFill>
            <a:schemeClr val="tx1">
              <a:lumMod val="65000"/>
              <a:lumOff val="35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论文汇总</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11" name="Rectangle 17"/>
          <p:cNvSpPr/>
          <p:nvPr/>
        </p:nvSpPr>
        <p:spPr bwMode="auto">
          <a:xfrm>
            <a:off x="3748746" y="4411861"/>
            <a:ext cx="2520280" cy="371568"/>
          </a:xfrm>
          <a:prstGeom prst="rect">
            <a:avLst/>
          </a:prstGeom>
          <a:solidFill>
            <a:schemeClr val="tx1">
              <a:lumMod val="65000"/>
              <a:lumOff val="35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sym typeface="Arial" panose="020B0604020202020204" pitchFamily="34" charset="0"/>
              </a:rPr>
              <a:t>结构概括</a:t>
            </a:r>
            <a:endParaRPr lang="zh-CN" altLang="en-US" sz="2800" dirty="0">
              <a:solidFill>
                <a:schemeClr val="bg1"/>
              </a:solidFill>
              <a:latin typeface="幼圆" panose="02010509060101010101" pitchFamily="49" charset="-122"/>
              <a:ea typeface="幼圆" panose="02010509060101010101" pitchFamily="49" charset="-122"/>
              <a:sym typeface="Arial" panose="020B0604020202020204" pitchFamily="34" charset="0"/>
            </a:endParaRPr>
          </a:p>
        </p:txBody>
      </p:sp>
      <p:sp>
        <p:nvSpPr>
          <p:cNvPr id="14" name="TextBox 20"/>
          <p:cNvSpPr txBox="1"/>
          <p:nvPr/>
        </p:nvSpPr>
        <p:spPr bwMode="auto">
          <a:xfrm>
            <a:off x="6917598" y="1943495"/>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endParaRPr lang="zh-CN" altLang="en-US" sz="1335" dirty="0">
              <a:latin typeface="幼圆" panose="02010509060101010101" pitchFamily="49" charset="-122"/>
              <a:ea typeface="幼圆" panose="02010509060101010101" pitchFamily="49" charset="-122"/>
            </a:endParaRPr>
          </a:p>
          <a:p>
            <a:pPr algn="ctr">
              <a:lnSpc>
                <a:spcPct val="120000"/>
              </a:lnSpc>
              <a:defRPr/>
            </a:pPr>
            <a:r>
              <a:rPr lang="zh-CN" altLang="en-US" sz="1335" dirty="0">
                <a:latin typeface="幼圆" panose="02010509060101010101" pitchFamily="49" charset="-122"/>
                <a:ea typeface="幼圆" panose="02010509060101010101" pitchFamily="49" charset="-122"/>
              </a:rPr>
              <a:t>设定题目，分析题目</a:t>
            </a:r>
            <a:endParaRPr lang="zh-CN" altLang="en-US" sz="1335" dirty="0">
              <a:latin typeface="幼圆" panose="02010509060101010101" pitchFamily="49" charset="-122"/>
              <a:ea typeface="幼圆" panose="02010509060101010101" pitchFamily="49" charset="-122"/>
            </a:endParaRPr>
          </a:p>
          <a:p>
            <a:pPr algn="ctr">
              <a:lnSpc>
                <a:spcPct val="120000"/>
              </a:lnSpc>
              <a:defRPr/>
            </a:pPr>
            <a:endParaRPr lang="zh-CN" altLang="en-US" sz="1335" dirty="0">
              <a:latin typeface="幼圆" panose="02010509060101010101" pitchFamily="49" charset="-122"/>
              <a:ea typeface="幼圆" panose="02010509060101010101" pitchFamily="49" charset="-122"/>
            </a:endParaRPr>
          </a:p>
        </p:txBody>
      </p:sp>
      <p:sp>
        <p:nvSpPr>
          <p:cNvPr id="15" name="TextBox 21"/>
          <p:cNvSpPr txBox="1"/>
          <p:nvPr/>
        </p:nvSpPr>
        <p:spPr bwMode="auto">
          <a:xfrm>
            <a:off x="44993" y="4276699"/>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endParaRPr lang="zh-CN" altLang="en-US" sz="1335" dirty="0">
              <a:latin typeface="幼圆" panose="02010509060101010101" pitchFamily="49" charset="-122"/>
              <a:ea typeface="幼圆" panose="02010509060101010101" pitchFamily="49" charset="-122"/>
            </a:endParaRPr>
          </a:p>
        </p:txBody>
      </p:sp>
      <p:sp>
        <p:nvSpPr>
          <p:cNvPr id="17" name="TextBox 23"/>
          <p:cNvSpPr txBox="1"/>
          <p:nvPr/>
        </p:nvSpPr>
        <p:spPr bwMode="auto">
          <a:xfrm>
            <a:off x="6917949" y="3107450"/>
            <a:ext cx="2518457"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观察环境，分析用途</a:t>
            </a:r>
            <a:endParaRPr lang="zh-CN" altLang="en-US" sz="1335" dirty="0">
              <a:latin typeface="幼圆" panose="02010509060101010101" pitchFamily="49" charset="-122"/>
              <a:ea typeface="幼圆" panose="02010509060101010101" pitchFamily="49" charset="-122"/>
            </a:endParaRPr>
          </a:p>
        </p:txBody>
      </p:sp>
      <p:sp>
        <p:nvSpPr>
          <p:cNvPr id="18" name="TextBox 24"/>
          <p:cNvSpPr txBox="1"/>
          <p:nvPr/>
        </p:nvSpPr>
        <p:spPr bwMode="auto">
          <a:xfrm>
            <a:off x="6801109" y="4276699"/>
            <a:ext cx="2518456"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a:latin typeface="幼圆" panose="02010509060101010101" pitchFamily="49" charset="-122"/>
                <a:ea typeface="幼圆" panose="02010509060101010101" pitchFamily="49" charset="-122"/>
              </a:rPr>
              <a:t>项目功能结构</a:t>
            </a:r>
            <a:endParaRPr lang="zh-CN" altLang="en-US" sz="1335">
              <a:latin typeface="幼圆" panose="02010509060101010101" pitchFamily="49" charset="-122"/>
              <a:ea typeface="幼圆" panose="02010509060101010101" pitchFamily="49" charset="-122"/>
            </a:endParaRPr>
          </a:p>
        </p:txBody>
      </p:sp>
      <p:sp>
        <p:nvSpPr>
          <p:cNvPr id="5" name="Rectangle 6"/>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endParaRPr lang="en-US" altLang="zh-CN" sz="2400" b="1" spc="400" dirty="0">
              <a:solidFill>
                <a:srgbClr val="1C1C73"/>
              </a:solidFill>
              <a:latin typeface="幼圆" panose="02010509060101010101" pitchFamily="49" charset="-122"/>
              <a:ea typeface="幼圆" panose="02010509060101010101" pitchFamily="49" charset="-122"/>
            </a:endParaRPr>
          </a:p>
        </p:txBody>
      </p:sp>
      <p:cxnSp>
        <p:nvCxnSpPr>
          <p:cNvPr id="23" name="直接连接符 22"/>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13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18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30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22" presetClass="entr" presetSubtype="2"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righ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par>
                          <p:cTn id="58" fill="hold">
                            <p:stCondLst>
                              <p:cond delay="3300"/>
                            </p:stCondLst>
                            <p:childTnLst>
                              <p:par>
                                <p:cTn id="59" presetID="47"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anim calcmode="lin" valueType="num">
                                      <p:cBhvr>
                                        <p:cTn id="62" dur="500" fill="hold"/>
                                        <p:tgtEl>
                                          <p:spTgt spid="14"/>
                                        </p:tgtEl>
                                        <p:attrNameLst>
                                          <p:attrName>ppt_x</p:attrName>
                                        </p:attrNameLst>
                                      </p:cBhvr>
                                      <p:tavLst>
                                        <p:tav tm="0">
                                          <p:val>
                                            <p:strVal val="#ppt_x"/>
                                          </p:val>
                                        </p:tav>
                                        <p:tav tm="100000">
                                          <p:val>
                                            <p:strVal val="#ppt_x"/>
                                          </p:val>
                                        </p:tav>
                                      </p:tavLst>
                                    </p:anim>
                                    <p:anim calcmode="lin" valueType="num">
                                      <p:cBhvr>
                                        <p:cTn id="63" dur="500" fill="hold"/>
                                        <p:tgtEl>
                                          <p:spTgt spid="14"/>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anim calcmode="lin" valueType="num">
                                      <p:cBhvr>
                                        <p:cTn id="67" dur="500" fill="hold"/>
                                        <p:tgtEl>
                                          <p:spTgt spid="17"/>
                                        </p:tgtEl>
                                        <p:attrNameLst>
                                          <p:attrName>ppt_x</p:attrName>
                                        </p:attrNameLst>
                                      </p:cBhvr>
                                      <p:tavLst>
                                        <p:tav tm="0">
                                          <p:val>
                                            <p:strVal val="#ppt_x"/>
                                          </p:val>
                                        </p:tav>
                                        <p:tav tm="100000">
                                          <p:val>
                                            <p:strVal val="#ppt_x"/>
                                          </p:val>
                                        </p:tav>
                                      </p:tavLst>
                                    </p:anim>
                                    <p:anim calcmode="lin" valueType="num">
                                      <p:cBhvr>
                                        <p:cTn id="68" dur="500" fill="hold"/>
                                        <p:tgtEl>
                                          <p:spTgt spid="17"/>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anim calcmode="lin" valueType="num">
                                      <p:cBhvr>
                                        <p:cTn id="72" dur="500" fill="hold"/>
                                        <p:tgtEl>
                                          <p:spTgt spid="18"/>
                                        </p:tgtEl>
                                        <p:attrNameLst>
                                          <p:attrName>ppt_x</p:attrName>
                                        </p:attrNameLst>
                                      </p:cBhvr>
                                      <p:tavLst>
                                        <p:tav tm="0">
                                          <p:val>
                                            <p:strVal val="#ppt_x"/>
                                          </p:val>
                                        </p:tav>
                                        <p:tav tm="100000">
                                          <p:val>
                                            <p:strVal val="#ppt_x"/>
                                          </p:val>
                                        </p:tav>
                                      </p:tavLst>
                                    </p:anim>
                                    <p:anim calcmode="lin" valueType="num">
                                      <p:cBhvr>
                                        <p:cTn id="73" dur="500" fill="hold"/>
                                        <p:tgtEl>
                                          <p:spTgt spid="18"/>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anim calcmode="lin" valueType="num">
                                      <p:cBhvr>
                                        <p:cTn id="77" dur="500" fill="hold"/>
                                        <p:tgtEl>
                                          <p:spTgt spid="15"/>
                                        </p:tgtEl>
                                        <p:attrNameLst>
                                          <p:attrName>ppt_x</p:attrName>
                                        </p:attrNameLst>
                                      </p:cBhvr>
                                      <p:tavLst>
                                        <p:tav tm="0">
                                          <p:val>
                                            <p:strVal val="#ppt_x"/>
                                          </p:val>
                                        </p:tav>
                                        <p:tav tm="100000">
                                          <p:val>
                                            <p:strVal val="#ppt_x"/>
                                          </p:val>
                                        </p:tav>
                                      </p:tavLst>
                                    </p:anim>
                                    <p:anim calcmode="lin" valueType="num">
                                      <p:cBhvr>
                                        <p:cTn id="7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bldLvl="0" animBg="1"/>
      <p:bldP spid="9" grpId="0" bldLvl="0" animBg="1"/>
      <p:bldP spid="11" grpId="0" bldLvl="0" animBg="1"/>
      <p:bldP spid="14" grpId="0"/>
      <p:bldP spid="15" grpId="0"/>
      <p:bldP spid="17" grpId="0"/>
      <p:bldP spid="1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ln>
        </p:spPr>
        <p:txBody>
          <a:bodyPr wrap="square">
            <a:spAutoFit/>
          </a:bodyPr>
          <a:lstStyle/>
          <a:p>
            <a:pPr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选题背景及内容</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287336" y="546925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3595"/>
            <a:ext cx="5585336" cy="3192780"/>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题目：汽车交易市场</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背景：随着科学技术的不断提高，计算机和汽车已进入人类社会的各个领域并发挥着越来越重要的作用，人们的生活节奏日益加快，计算机，汽车已成为生活中的一部分，汽车交易网站由然而生。</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80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30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4053715" y="1708736"/>
            <a:ext cx="3975204" cy="3877776"/>
            <a:chOff x="8106167" y="3417472"/>
            <a:chExt cx="7952861" cy="7755553"/>
          </a:xfrm>
        </p:grpSpPr>
        <p:sp>
          <p:nvSpPr>
            <p:cNvPr id="3" name="Shape 405"/>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4" name="Shape 406"/>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5" name="Shape 407"/>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6" name="Shape 408"/>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7" name="Shape 409"/>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8" name="Shape 410"/>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9" name="Shape 411"/>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0" name="Shape 412"/>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7965">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1" name="Shape 413"/>
            <p:cNvSpPr/>
            <p:nvPr/>
          </p:nvSpPr>
          <p:spPr>
            <a:xfrm>
              <a:off x="13009481" y="4127348"/>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C</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2" name="Shape 414"/>
            <p:cNvSpPr/>
            <p:nvPr/>
          </p:nvSpPr>
          <p:spPr>
            <a:xfrm>
              <a:off x="12848479" y="9722701"/>
              <a:ext cx="775759"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F</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3" name="Shape 415"/>
            <p:cNvSpPr/>
            <p:nvPr/>
          </p:nvSpPr>
          <p:spPr>
            <a:xfrm>
              <a:off x="14571014" y="8102526"/>
              <a:ext cx="733667"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E</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4" name="Shape 416"/>
            <p:cNvSpPr/>
            <p:nvPr/>
          </p:nvSpPr>
          <p:spPr>
            <a:xfrm>
              <a:off x="14582799" y="5827866"/>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D</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5" name="Shape 417"/>
            <p:cNvSpPr/>
            <p:nvPr/>
          </p:nvSpPr>
          <p:spPr>
            <a:xfrm>
              <a:off x="8795994" y="5603461"/>
              <a:ext cx="817852"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A</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6" name="Shape 418"/>
            <p:cNvSpPr/>
            <p:nvPr/>
          </p:nvSpPr>
          <p:spPr>
            <a:xfrm>
              <a:off x="8931409" y="7929667"/>
              <a:ext cx="817851"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H</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7" name="Shape 419"/>
            <p:cNvSpPr/>
            <p:nvPr/>
          </p:nvSpPr>
          <p:spPr>
            <a:xfrm>
              <a:off x="10568300" y="9604842"/>
              <a:ext cx="775760"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J</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8" name="Shape 420"/>
            <p:cNvSpPr/>
            <p:nvPr/>
          </p:nvSpPr>
          <p:spPr>
            <a:xfrm>
              <a:off x="10841338" y="4083936"/>
              <a:ext cx="481114"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B</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22" name="Shape 422"/>
            <p:cNvSpPr/>
            <p:nvPr/>
          </p:nvSpPr>
          <p:spPr>
            <a:xfrm>
              <a:off x="11039871" y="6334540"/>
              <a:ext cx="2446299" cy="535134"/>
            </a:xfrm>
            <a:prstGeom prst="rect">
              <a:avLst/>
            </a:prstGeom>
            <a:ln w="12700">
              <a:miter lim="400000"/>
            </a:ln>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defTabSz="1216660"/>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Shape 424"/>
            <p:cNvSpPr/>
            <p:nvPr/>
          </p:nvSpPr>
          <p:spPr>
            <a:xfrm>
              <a:off x="10568300" y="7124621"/>
              <a:ext cx="3340891" cy="870206"/>
            </a:xfrm>
            <a:prstGeom prst="rect">
              <a:avLst/>
            </a:prstGeom>
            <a:ln w="12700">
              <a:miter lim="400000"/>
            </a:ln>
          </p:spPr>
          <p:txBody>
            <a:bodyPr lIns="0" tIns="0" rIns="0" bIns="0"/>
            <a:lstStyle/>
            <a:p>
              <a:pPr algn="ctr" defTabSz="323215">
                <a:spcBef>
                  <a:spcPts val="850"/>
                </a:spcBef>
                <a:defRPr sz="1800"/>
              </a:pPr>
              <a:endParaRPr sz="1065" dirty="0">
                <a:solidFill>
                  <a:schemeClr val="bg1">
                    <a:lumMod val="65000"/>
                  </a:schemeClr>
                </a:solidFill>
                <a:latin typeface="微软雅黑" panose="020B0503020204020204" pitchFamily="34" charset="-122"/>
                <a:ea typeface="微软雅黑" panose="020B0503020204020204" pitchFamily="34" charset="-122"/>
                <a:cs typeface="Lato"/>
                <a:sym typeface="Lato"/>
              </a:endParaRPr>
            </a:p>
          </p:txBody>
        </p:sp>
      </p:grpSp>
      <p:grpSp>
        <p:nvGrpSpPr>
          <p:cNvPr id="36" name="组合 11"/>
          <p:cNvGrpSpPr/>
          <p:nvPr/>
        </p:nvGrpSpPr>
        <p:grpSpPr>
          <a:xfrm>
            <a:off x="8514410" y="5059021"/>
            <a:ext cx="2768303" cy="505377"/>
            <a:chOff x="17030310" y="10118041"/>
            <a:chExt cx="5538313" cy="1010754"/>
          </a:xfrm>
        </p:grpSpPr>
        <p:sp>
          <p:nvSpPr>
            <p:cNvPr id="37" name="Shape 434"/>
            <p:cNvSpPr/>
            <p:nvPr/>
          </p:nvSpPr>
          <p:spPr>
            <a:xfrm>
              <a:off x="17030310" y="10118041"/>
              <a:ext cx="5538313" cy="589280"/>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6660"/>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Shape 435"/>
            <p:cNvSpPr/>
            <p:nvPr/>
          </p:nvSpPr>
          <p:spPr>
            <a:xfrm>
              <a:off x="17044948" y="10760495"/>
              <a:ext cx="5509032" cy="368300"/>
            </a:xfrm>
            <a:prstGeom prst="rect">
              <a:avLst/>
            </a:prstGeom>
            <a:ln w="12700">
              <a:miter lim="400000"/>
            </a:ln>
          </p:spPr>
          <p:txBody>
            <a:bodyPr lIns="0" tIns="0" rIns="0" bIns="0">
              <a:spAutoFit/>
            </a:bodyPr>
            <a:lstStyle/>
            <a:p>
              <a:pPr defTabSz="323215">
                <a:spcBef>
                  <a:spcPts val="850"/>
                </a:spcBef>
                <a:defRPr sz="1800"/>
              </a:pP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40" name="组合 3"/>
          <p:cNvGrpSpPr/>
          <p:nvPr/>
        </p:nvGrpSpPr>
        <p:grpSpPr>
          <a:xfrm>
            <a:off x="4398402" y="5828633"/>
            <a:ext cx="3052555" cy="505375"/>
            <a:chOff x="1541816" y="3210495"/>
            <a:chExt cx="6106996" cy="1010752"/>
          </a:xfrm>
        </p:grpSpPr>
        <p:sp>
          <p:nvSpPr>
            <p:cNvPr id="41" name="Shape 437"/>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2" name="Shape 441"/>
            <p:cNvSpPr/>
            <p:nvPr/>
          </p:nvSpPr>
          <p:spPr>
            <a:xfrm>
              <a:off x="1541816" y="3210495"/>
              <a:ext cx="5538314" cy="589281"/>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6660"/>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汽车交易网站</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Shape 442"/>
            <p:cNvSpPr/>
            <p:nvPr/>
          </p:nvSpPr>
          <p:spPr>
            <a:xfrm>
              <a:off x="1583351" y="3852946"/>
              <a:ext cx="5509033" cy="368301"/>
            </a:xfrm>
            <a:prstGeom prst="rect">
              <a:avLst/>
            </a:prstGeom>
            <a:ln w="12700">
              <a:miter lim="400000"/>
            </a:ln>
          </p:spPr>
          <p:txBody>
            <a:bodyPr lIns="0" tIns="0" rIns="0" bIns="0">
              <a:spAutoFit/>
            </a:bodyPr>
            <a:lstStyle/>
            <a:p>
              <a:pPr algn="r" defTabSz="323215">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汽车与互联网的结合，方便人们生活</a:t>
              </a:r>
              <a:endPar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44" name="组合 4"/>
          <p:cNvGrpSpPr/>
          <p:nvPr/>
        </p:nvGrpSpPr>
        <p:grpSpPr>
          <a:xfrm>
            <a:off x="1001152" y="1708840"/>
            <a:ext cx="3052555" cy="505377"/>
            <a:chOff x="1541816" y="5543659"/>
            <a:chExt cx="6106996" cy="1010754"/>
          </a:xfrm>
        </p:grpSpPr>
        <p:sp>
          <p:nvSpPr>
            <p:cNvPr id="45" name="Shape 438"/>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Shape 443"/>
            <p:cNvSpPr/>
            <p:nvPr/>
          </p:nvSpPr>
          <p:spPr>
            <a:xfrm>
              <a:off x="1541816" y="5543659"/>
              <a:ext cx="5538314" cy="589280"/>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6660"/>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汽车销售</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Shape 444"/>
            <p:cNvSpPr/>
            <p:nvPr/>
          </p:nvSpPr>
          <p:spPr>
            <a:xfrm>
              <a:off x="1583351" y="6186113"/>
              <a:ext cx="5509033" cy="368300"/>
            </a:xfrm>
            <a:prstGeom prst="rect">
              <a:avLst/>
            </a:prstGeom>
            <a:ln w="12700">
              <a:miter lim="400000"/>
            </a:ln>
          </p:spPr>
          <p:txBody>
            <a:bodyPr lIns="0" tIns="0" rIns="0" bIns="0">
              <a:spAutoFit/>
            </a:bodyPr>
            <a:lstStyle/>
            <a:p>
              <a:pPr algn="r" defTabSz="323215">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销售汽车，获取利益，推动经济</a:t>
              </a:r>
              <a:endPar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48" name="组合 5"/>
          <p:cNvGrpSpPr/>
          <p:nvPr/>
        </p:nvGrpSpPr>
        <p:grpSpPr>
          <a:xfrm>
            <a:off x="8028697" y="1708501"/>
            <a:ext cx="3052555" cy="505377"/>
            <a:chOff x="1541816" y="7826443"/>
            <a:chExt cx="6106996" cy="1010754"/>
          </a:xfrm>
        </p:grpSpPr>
        <p:sp>
          <p:nvSpPr>
            <p:cNvPr id="49" name="Shape 439"/>
            <p:cNvSpPr/>
            <p:nvPr/>
          </p:nvSpPr>
          <p:spPr>
            <a:xfrm>
              <a:off x="7267811"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Shape 445"/>
            <p:cNvSpPr/>
            <p:nvPr/>
          </p:nvSpPr>
          <p:spPr>
            <a:xfrm>
              <a:off x="1541816" y="7826443"/>
              <a:ext cx="5538314" cy="589280"/>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6660"/>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汽车</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Shape 446"/>
            <p:cNvSpPr/>
            <p:nvPr/>
          </p:nvSpPr>
          <p:spPr>
            <a:xfrm>
              <a:off x="1583351" y="8468897"/>
              <a:ext cx="5509033" cy="368300"/>
            </a:xfrm>
            <a:prstGeom prst="rect">
              <a:avLst/>
            </a:prstGeom>
            <a:ln w="12700">
              <a:miter lim="400000"/>
            </a:ln>
          </p:spPr>
          <p:txBody>
            <a:bodyPr lIns="0" tIns="0" rIns="0" bIns="0">
              <a:spAutoFit/>
            </a:bodyPr>
            <a:lstStyle/>
            <a:p>
              <a:pPr algn="r" defTabSz="323215">
                <a:spcBef>
                  <a:spcPts val="850"/>
                </a:spcBef>
                <a:defRPr sz="1800"/>
              </a:pPr>
              <a:r>
                <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现代生活，必不可少，方便生活</a:t>
              </a:r>
              <a:endParaRPr lang="zh-CN"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sp>
        <p:nvSpPr>
          <p:cNvPr id="20" name=" 184"/>
          <p:cNvSpPr/>
          <p:nvPr/>
        </p:nvSpPr>
        <p:spPr>
          <a:xfrm>
            <a:off x="3175" y="226695"/>
            <a:ext cx="1860550" cy="124015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75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1+#ppt_w/2"/>
                                          </p:val>
                                        </p:tav>
                                        <p:tav tm="100000">
                                          <p:val>
                                            <p:strVal val="#ppt_x"/>
                                          </p:val>
                                        </p:tav>
                                      </p:tavLst>
                                    </p:anim>
                                    <p:anim calcmode="lin" valueType="num">
                                      <p:cBhvr additive="base">
                                        <p:cTn id="27"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61851" y="1486001"/>
            <a:ext cx="1385869" cy="723820"/>
            <a:chOff x="4027898" y="1664569"/>
            <a:chExt cx="1039402" cy="542865"/>
          </a:xfrm>
        </p:grpSpPr>
        <p:cxnSp>
          <p:nvCxnSpPr>
            <p:cNvPr id="33" name="直接连接符 32"/>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8983681" y="5276851"/>
            <a:ext cx="1385869" cy="723820"/>
            <a:chOff x="7799798" y="3378994"/>
            <a:chExt cx="1039402" cy="542865"/>
          </a:xfrm>
        </p:grpSpPr>
        <p:cxnSp>
          <p:nvCxnSpPr>
            <p:cNvPr id="36" name="直接连接符 35"/>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41" name="文本框 13"/>
          <p:cNvSpPr txBox="1">
            <a:spLocks noChangeArrowheads="1"/>
          </p:cNvSpPr>
          <p:nvPr/>
        </p:nvSpPr>
        <p:spPr bwMode="auto">
          <a:xfrm flipH="1">
            <a:off x="3214071" y="2083990"/>
            <a:ext cx="5585336" cy="3636010"/>
          </a:xfrm>
          <a:prstGeom prst="rect">
            <a:avLst/>
          </a:prstGeom>
          <a:noFill/>
          <a:ln w="9525">
            <a:noFill/>
            <a:miter lim="800000"/>
          </a:ln>
        </p:spPr>
        <p:txBody>
          <a:bodyPr wrap="square">
            <a:spAutoFit/>
          </a:bodyPr>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摘要：随着计算机技术、网络技术的不断提高，电子商务技术的日渐成熟，人们已经不再满足于传统的汽车的购买方式，而是渴望通过Internet购买自己的钟爱的品牌车，享受网上订购所带来的更多的方便，为了满足于广大客户的需求，越来越多的汽车销售网站应运而生。</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
        <p:nvSpPr>
          <p:cNvPr id="184" name=" 184"/>
          <p:cNvSpPr/>
          <p:nvPr/>
        </p:nvSpPr>
        <p:spPr>
          <a:xfrm>
            <a:off x="77470" y="314960"/>
            <a:ext cx="1860550" cy="11074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0-#ppt_w/2"/>
                                          </p:val>
                                        </p:tav>
                                        <p:tav tm="100000">
                                          <p:val>
                                            <p:strVal val="#ppt_x"/>
                                          </p:val>
                                        </p:tav>
                                      </p:tavLst>
                                    </p:anim>
                                    <p:anim calcmode="lin" valueType="num">
                                      <p:cBhvr additive="base">
                                        <p:cTn id="12" dur="500" fill="hold"/>
                                        <p:tgtEl>
                                          <p:spTgt spid="3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strips(downLeft)">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24173"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论文汇总</a:t>
            </a:r>
            <a:endPar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5148281" y="134566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296226" y="546798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69893"/>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675331" y="1822370"/>
            <a:ext cx="5585336" cy="452183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汽车交易网站采用B/S的设计结构，其开发主要包括后台数据库的建立和维护以及前端应用程序的开发两个方面。对于前者要求建立起资料一致性和完整性强、资料安全性好的库。而对于后者则要求应用程序功能完备，易使用等特点，汽车交易网站已经成为人们生活的一部分，</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为人们的生活消费提供了方便，提供了车辆的市场价格，销量等信息。</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组合 1"/>
          <p:cNvGrpSpPr/>
          <p:nvPr/>
        </p:nvGrpSpPr>
        <p:grpSpPr>
          <a:xfrm>
            <a:off x="821391" y="1322806"/>
            <a:ext cx="1385869" cy="723820"/>
            <a:chOff x="4027898" y="1664569"/>
            <a:chExt cx="1039402" cy="542865"/>
          </a:xfrm>
        </p:grpSpPr>
        <p:cxnSp>
          <p:nvCxnSpPr>
            <p:cNvPr id="33" name="直接连接符 32"/>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9753936" y="5440046"/>
            <a:ext cx="1385869" cy="723820"/>
            <a:chOff x="7799798" y="3378994"/>
            <a:chExt cx="1039402" cy="542865"/>
          </a:xfrm>
        </p:grpSpPr>
        <p:cxnSp>
          <p:nvCxnSpPr>
            <p:cNvPr id="36" name="直接连接符 35"/>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7540625" y="1796415"/>
            <a:ext cx="2569845" cy="3744595"/>
          </a:xfrm>
          <a:prstGeom prst="rect">
            <a:avLst/>
          </a:prstGeom>
          <a:noFill/>
        </p:spPr>
        <p:txBody>
          <a:bodyPr wrap="square" rtlCol="0" anchor="t">
            <a:spAutoFit/>
          </a:bodyPr>
          <a:p>
            <a:pPr>
              <a:lnSpc>
                <a:spcPct val="120000"/>
              </a:lnSpc>
              <a:spcBef>
                <a:spcPct val="0"/>
              </a:spcBef>
            </a:pP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4.系统设计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4.1设计目标</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4.2开发、运行环境</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4.3逻辑结构设计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5.系统测试</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5.1测试项目</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5.2测试方法</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5.3测试结论</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6.总结</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7..致谢</a:t>
            </a:r>
            <a:endParaRPr lang="zh-CN" altLang="en-US"/>
          </a:p>
        </p:txBody>
      </p:sp>
      <p:sp>
        <p:nvSpPr>
          <p:cNvPr id="4" name="文本框 3"/>
          <p:cNvSpPr txBox="1"/>
          <p:nvPr/>
        </p:nvSpPr>
        <p:spPr>
          <a:xfrm>
            <a:off x="1774190" y="1796415"/>
            <a:ext cx="2540000" cy="2084070"/>
          </a:xfrm>
          <a:prstGeom prst="rect">
            <a:avLst/>
          </a:prstGeom>
          <a:noFill/>
        </p:spPr>
        <p:txBody>
          <a:bodyPr wrap="square" rtlCol="0" anchor="t">
            <a:spAutoFit/>
          </a:bodyPr>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1.绪论</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2.实现环境介绍</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2.1 mysql、navicat</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2.2 eclipse</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a:p>
        </p:txBody>
      </p:sp>
      <p:sp>
        <p:nvSpPr>
          <p:cNvPr id="5" name="文本框 4"/>
          <p:cNvSpPr txBox="1"/>
          <p:nvPr/>
        </p:nvSpPr>
        <p:spPr>
          <a:xfrm>
            <a:off x="4436745" y="1422400"/>
            <a:ext cx="2540000" cy="4741545"/>
          </a:xfrm>
          <a:prstGeom prst="rect">
            <a:avLst/>
          </a:prstGeom>
          <a:noFill/>
        </p:spPr>
        <p:txBody>
          <a:bodyPr wrap="square" rtlCol="0" anchor="t">
            <a:spAutoFit/>
          </a:bodyPr>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3.网站前台实现需求、功能模块分析</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3.1前台文件总架构</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3.2新品上架模块设计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3.3商城新闻模块设计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3.4用户中心模块设计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3.5会员注册模块设计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3.6联系我们模块设计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3.7购物流程模块设计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3.8帮助中心模块设计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3.9留言、投诉模块设计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3.10登录模块设计</a:t>
            </a:r>
            <a:endPar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r>
              <a:rPr lang="zh-CN" altLang="en-US" dirty="0">
                <a:solidFill>
                  <a:schemeClr val="tx1">
                    <a:lumMod val="95000"/>
                    <a:lumOff val="5000"/>
                  </a:schemeClr>
                </a:solidFill>
                <a:latin typeface="幼圆" panose="02010509060101010101" pitchFamily="49" charset="-122"/>
                <a:ea typeface="幼圆" panose="02010509060101010101" pitchFamily="49" charset="-122"/>
                <a:cs typeface="+mn-ea"/>
                <a:sym typeface="+mn-lt"/>
              </a:rPr>
              <a:t>3.11后台管理模块设计</a:t>
            </a:r>
            <a:endParaRPr lang="zh-CN" altLang="en-US"/>
          </a:p>
        </p:txBody>
      </p:sp>
      <p:sp>
        <p:nvSpPr>
          <p:cNvPr id="27650" name="文本框 3"/>
          <p:cNvSpPr txBox="1">
            <a:spLocks noChangeArrowheads="1"/>
          </p:cNvSpPr>
          <p:nvPr/>
        </p:nvSpPr>
        <p:spPr bwMode="auto">
          <a:xfrm>
            <a:off x="3423938" y="635238"/>
            <a:ext cx="5110163" cy="768350"/>
          </a:xfrm>
          <a:prstGeom prst="rect">
            <a:avLst/>
          </a:prstGeom>
          <a:noFill/>
          <a:ln w="9525">
            <a:noFill/>
            <a:miter lim="800000"/>
          </a:ln>
        </p:spPr>
        <p:txBody>
          <a:bodyPr wrap="square">
            <a:spAutoFit/>
          </a:bodyPr>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结构概括</a:t>
            </a:r>
            <a:endParaRPr lang="zh-CN" altLang="en-US" sz="4400" dirty="0">
              <a:solidFill>
                <a:schemeClr val="tx1">
                  <a:lumMod val="95000"/>
                  <a:lumOff val="5000"/>
                </a:schemeClr>
              </a:solidFill>
              <a:latin typeface="幼圆" panose="02010509060101010101" pitchFamily="49" charset="-122"/>
              <a:ea typeface="幼圆" panose="02010509060101010101" pitchFamily="49" charset="-122"/>
            </a:endParaRPr>
          </a:p>
        </p:txBody>
      </p:sp>
      <p:grpSp>
        <p:nvGrpSpPr>
          <p:cNvPr id="17" name="组合 16"/>
          <p:cNvGrpSpPr/>
          <p:nvPr/>
        </p:nvGrpSpPr>
        <p:grpSpPr>
          <a:xfrm>
            <a:off x="3423911" y="161743"/>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p>
            </p:txBody>
          </p:sp>
          <p:sp>
            <p:nvSpPr>
              <p:cNvPr id="8"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tx1"/>
                  </a:solidFill>
                </a:endParaRPr>
              </a:p>
            </p:txBody>
          </p:sp>
        </p:grpSp>
        <p:sp>
          <p:nvSpPr>
            <p:cNvPr id="14" name="文本框 13"/>
            <p:cNvSpPr txBox="1"/>
            <p:nvPr/>
          </p:nvSpPr>
          <p:spPr>
            <a:xfrm>
              <a:off x="1742440" y="1649642"/>
              <a:ext cx="683259" cy="622459"/>
            </a:xfrm>
            <a:prstGeom prst="rect">
              <a:avLst/>
            </a:prstGeom>
            <a:noFill/>
          </p:spPr>
          <p:txBody>
            <a:bodyPr wrap="square" rtlCol="0">
              <a:spAutoFit/>
            </a:bodyPr>
            <a:p>
              <a:r>
                <a:rPr lang="zh-CN" altLang="en-US" sz="4800" b="1" dirty="0">
                  <a:latin typeface="幼圆" panose="02010509060101010101" pitchFamily="49" charset="-122"/>
                  <a:ea typeface="幼圆" panose="02010509060101010101" pitchFamily="49" charset="-122"/>
                </a:rPr>
                <a:t>叁</a:t>
              </a:r>
              <a:endParaRPr lang="zh-CN" altLang="en-US" sz="4800" b="1" dirty="0">
                <a:latin typeface="幼圆" panose="02010509060101010101" pitchFamily="49" charset="-122"/>
                <a:ea typeface="幼圆" panose="02010509060101010101" pitchFamily="49" charset="-122"/>
              </a:endParaRPr>
            </a:p>
          </p:txBody>
        </p:sp>
      </p:grpSp>
      <p:sp>
        <p:nvSpPr>
          <p:cNvPr id="184" name=" 184"/>
          <p:cNvSpPr/>
          <p:nvPr/>
        </p:nvSpPr>
        <p:spPr>
          <a:xfrm>
            <a:off x="77470" y="314960"/>
            <a:ext cx="1860550" cy="11074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0-#ppt_w/2"/>
                                          </p:val>
                                        </p:tav>
                                        <p:tav tm="100000">
                                          <p:val>
                                            <p:strVal val="#ppt_x"/>
                                          </p:val>
                                        </p:tav>
                                      </p:tavLst>
                                    </p:anim>
                                    <p:anim calcmode="lin" valueType="num">
                                      <p:cBhvr additive="base">
                                        <p:cTn id="12" dur="500" fill="hold"/>
                                        <p:tgtEl>
                                          <p:spTgt spid="3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7650"/>
                                        </p:tgtEl>
                                        <p:attrNameLst>
                                          <p:attrName>style.visibility</p:attrName>
                                        </p:attrNameLst>
                                      </p:cBhvr>
                                      <p:to>
                                        <p:strVal val="visible"/>
                                      </p:to>
                                    </p:set>
                                    <p:anim calcmode="lin" valueType="num">
                                      <p:cBhvr>
                                        <p:cTn id="16"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7650"/>
                                        </p:tgtEl>
                                        <p:attrNameLst>
                                          <p:attrName>ppt_y</p:attrName>
                                        </p:attrNameLst>
                                      </p:cBhvr>
                                      <p:tavLst>
                                        <p:tav tm="0">
                                          <p:val>
                                            <p:strVal val="#ppt_y"/>
                                          </p:val>
                                        </p:tav>
                                        <p:tav tm="100000">
                                          <p:val>
                                            <p:strVal val="#ppt_y"/>
                                          </p:val>
                                        </p:tav>
                                      </p:tavLst>
                                    </p:anim>
                                    <p:anim calcmode="lin" valueType="num">
                                      <p:cBhvr>
                                        <p:cTn id="18"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7650"/>
                                        </p:tgtEl>
                                      </p:cBhvr>
                                    </p:animEffect>
                                  </p:childTnLst>
                                </p:cTn>
                              </p:par>
                              <p:par>
                                <p:cTn id="21" presetID="26"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290">
                                          <p:stCondLst>
                                            <p:cond delay="0"/>
                                          </p:stCondLst>
                                        </p:cTn>
                                        <p:tgtEl>
                                          <p:spTgt spid="17"/>
                                        </p:tgtEl>
                                      </p:cBhvr>
                                    </p:animEffect>
                                    <p:anim calcmode="lin" valueType="num">
                                      <p:cBhvr>
                                        <p:cTn id="24"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29" dur="13">
                                          <p:stCondLst>
                                            <p:cond delay="325"/>
                                          </p:stCondLst>
                                        </p:cTn>
                                        <p:tgtEl>
                                          <p:spTgt spid="17"/>
                                        </p:tgtEl>
                                      </p:cBhvr>
                                      <p:to x="100000" y="60000"/>
                                    </p:animScale>
                                    <p:animScale>
                                      <p:cBhvr>
                                        <p:cTn id="30" dur="83" decel="50000">
                                          <p:stCondLst>
                                            <p:cond delay="338"/>
                                          </p:stCondLst>
                                        </p:cTn>
                                        <p:tgtEl>
                                          <p:spTgt spid="17"/>
                                        </p:tgtEl>
                                      </p:cBhvr>
                                      <p:to x="100000" y="100000"/>
                                    </p:animScale>
                                    <p:animScale>
                                      <p:cBhvr>
                                        <p:cTn id="31" dur="13">
                                          <p:stCondLst>
                                            <p:cond delay="656"/>
                                          </p:stCondLst>
                                        </p:cTn>
                                        <p:tgtEl>
                                          <p:spTgt spid="17"/>
                                        </p:tgtEl>
                                      </p:cBhvr>
                                      <p:to x="100000" y="80000"/>
                                    </p:animScale>
                                    <p:animScale>
                                      <p:cBhvr>
                                        <p:cTn id="32" dur="83" decel="50000">
                                          <p:stCondLst>
                                            <p:cond delay="669"/>
                                          </p:stCondLst>
                                        </p:cTn>
                                        <p:tgtEl>
                                          <p:spTgt spid="17"/>
                                        </p:tgtEl>
                                      </p:cBhvr>
                                      <p:to x="100000" y="100000"/>
                                    </p:animScale>
                                    <p:animScale>
                                      <p:cBhvr>
                                        <p:cTn id="33" dur="13">
                                          <p:stCondLst>
                                            <p:cond delay="821"/>
                                          </p:stCondLst>
                                        </p:cTn>
                                        <p:tgtEl>
                                          <p:spTgt spid="17"/>
                                        </p:tgtEl>
                                      </p:cBhvr>
                                      <p:to x="100000" y="90000"/>
                                    </p:animScale>
                                    <p:animScale>
                                      <p:cBhvr>
                                        <p:cTn id="34" dur="83" decel="50000">
                                          <p:stCondLst>
                                            <p:cond delay="834"/>
                                          </p:stCondLst>
                                        </p:cTn>
                                        <p:tgtEl>
                                          <p:spTgt spid="17"/>
                                        </p:tgtEl>
                                      </p:cBhvr>
                                      <p:to x="100000" y="100000"/>
                                    </p:animScale>
                                    <p:animScale>
                                      <p:cBhvr>
                                        <p:cTn id="35" dur="13">
                                          <p:stCondLst>
                                            <p:cond delay="904"/>
                                          </p:stCondLst>
                                        </p:cTn>
                                        <p:tgtEl>
                                          <p:spTgt spid="17"/>
                                        </p:tgtEl>
                                      </p:cBhvr>
                                      <p:to x="100000" y="95000"/>
                                    </p:animScale>
                                    <p:animScale>
                                      <p:cBhvr>
                                        <p:cTn id="36" dur="83" decel="50000">
                                          <p:stCondLst>
                                            <p:cond delay="917"/>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endParaRPr lang="zh-CN" altLang="en-US" sz="7200" dirty="0">
              <a:solidFill>
                <a:srgbClr val="AAA4D1"/>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4121641" cy="1323439"/>
          </a:xfrm>
          <a:prstGeom prst="rect">
            <a:avLst/>
          </a:prstGeom>
        </p:spPr>
        <p:txBody>
          <a:bodyPr wrap="none">
            <a:spAutoFit/>
          </a:bodyPr>
          <a:lstStyle/>
          <a:p>
            <a:r>
              <a:rPr lang="zh-CN" altLang="en-US" sz="4000" dirty="0">
                <a:solidFill>
                  <a:srgbClr val="AAA4D1"/>
                </a:solidFill>
                <a:latin typeface="+mn-ea"/>
              </a:rPr>
              <a:t>CONTRACTED</a:t>
            </a:r>
            <a:endParaRPr lang="en-US" altLang="zh-CN" sz="4000" dirty="0">
              <a:solidFill>
                <a:srgbClr val="AAA4D1"/>
              </a:solidFill>
              <a:latin typeface="+mn-ea"/>
            </a:endParaRPr>
          </a:p>
          <a:p>
            <a:r>
              <a:rPr lang="zh-CN" altLang="en-US" sz="4000" dirty="0">
                <a:solidFill>
                  <a:srgbClr val="AAA4D1"/>
                </a:solidFill>
                <a:latin typeface="+mn-ea"/>
              </a:rPr>
              <a:t>PURE AND FRESH</a:t>
            </a:r>
            <a:endParaRPr lang="zh-CN" altLang="en-US" sz="4000" dirty="0">
              <a:solidFill>
                <a:srgbClr val="AAA4D1"/>
              </a:solidFill>
              <a:latin typeface="+mn-ea"/>
            </a:endParaRPr>
          </a:p>
        </p:txBody>
      </p:sp>
      <p:sp>
        <p:nvSpPr>
          <p:cNvPr id="21" name="矩形 20"/>
          <p:cNvSpPr/>
          <p:nvPr/>
        </p:nvSpPr>
        <p:spPr>
          <a:xfrm>
            <a:off x="1170946" y="3718678"/>
            <a:ext cx="3820154" cy="1477328"/>
          </a:xfrm>
          <a:prstGeom prst="rect">
            <a:avLst/>
          </a:prstGeom>
        </p:spPr>
        <p:txBody>
          <a:bodyPr wrap="square">
            <a:spAutoFit/>
          </a:bodyPr>
          <a:lstStyle/>
          <a:p>
            <a:r>
              <a:rPr lang="zh-CN" altLang="en-US" b="1" dirty="0">
                <a:solidFill>
                  <a:srgbClr val="AAA4D1"/>
                </a:solidFill>
                <a:latin typeface="+mn-ea"/>
              </a:rPr>
              <a:t>Wealth is like water. If it's a glass of water, you can enjoy it alone. If it's a bucket of water, you can leave it at home; But if it's a river, you have to learn to share it.</a:t>
            </a:r>
            <a:endParaRPr lang="zh-CN" altLang="en-US" b="1" dirty="0">
              <a:solidFill>
                <a:srgbClr val="AAA4D1"/>
              </a:solidFill>
              <a:latin typeface="+mn-ea"/>
            </a:endParaRPr>
          </a:p>
        </p:txBody>
      </p:sp>
      <p:sp>
        <p:nvSpPr>
          <p:cNvPr id="22" name="文本框 21"/>
          <p:cNvSpPr txBox="1"/>
          <p:nvPr/>
        </p:nvSpPr>
        <p:spPr>
          <a:xfrm>
            <a:off x="1270357" y="5552658"/>
            <a:ext cx="1763729" cy="39878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汇报人：都鑫</a:t>
            </a:r>
            <a:endParaRPr lang="zh-CN" altLang="en-US" sz="2000" dirty="0">
              <a:solidFill>
                <a:schemeClr val="bg1"/>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9720" y="2946690"/>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参考文献</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感谢</a:t>
            </a:r>
            <a:endPar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839640" y="3802277"/>
            <a:ext cx="6906409" cy="1692771"/>
          </a:xfrm>
          <a:prstGeom prst="rect">
            <a:avLst/>
          </a:prstGeom>
          <a:noFill/>
          <a:ln w="25400" cap="flat" cmpd="sng" algn="ctr">
            <a:noFill/>
            <a:prstDash val="solid"/>
          </a:ln>
          <a:effectLst/>
        </p:spPr>
        <p:txBody>
          <a:bodyPr rtlCol="0" anchor="ctr"/>
          <a:lstStyle/>
          <a:p>
            <a:pPr>
              <a:lnSpc>
                <a:spcPts val="2400"/>
              </a:lnSpc>
            </a:pPr>
            <a:r>
              <a:rPr sz="1200" kern="0" dirty="0">
                <a:solidFill>
                  <a:srgbClr val="EEECE1">
                    <a:lumMod val="25000"/>
                  </a:srgbClr>
                </a:solidFill>
                <a:latin typeface="微软雅黑" panose="020B0503020204020204" pitchFamily="34" charset="-122"/>
                <a:ea typeface="微软雅黑" panose="020B0503020204020204" pitchFamily="34" charset="-122"/>
              </a:rPr>
              <a:t>[1]《JAVA EE企业级应用开发教程》--人民邮电出版社</a:t>
            </a:r>
            <a:endParaRPr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sz="1200" kern="0" dirty="0">
                <a:solidFill>
                  <a:srgbClr val="EEECE1">
                    <a:lumMod val="25000"/>
                  </a:srgbClr>
                </a:solidFill>
                <a:latin typeface="微软雅黑" panose="020B0503020204020204" pitchFamily="34" charset="-122"/>
                <a:ea typeface="微软雅黑" panose="020B0503020204020204" pitchFamily="34" charset="-122"/>
              </a:rPr>
              <a:t>[2]https://github.com/</a:t>
            </a:r>
            <a:endParaRPr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sz="1200" kern="0" dirty="0">
                <a:solidFill>
                  <a:srgbClr val="EEECE1">
                    <a:lumMod val="25000"/>
                  </a:srgbClr>
                </a:solidFill>
                <a:latin typeface="微软雅黑" panose="020B0503020204020204" pitchFamily="34" charset="-122"/>
                <a:ea typeface="微软雅黑" panose="020B0503020204020204" pitchFamily="34" charset="-122"/>
              </a:rPr>
              <a:t>[3]https://www.csdn.net/</a:t>
            </a:r>
            <a:endParaRPr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sz="1200" kern="0" dirty="0">
                <a:solidFill>
                  <a:srgbClr val="EEECE1">
                    <a:lumMod val="25000"/>
                  </a:srgbClr>
                </a:solidFill>
                <a:latin typeface="微软雅黑" panose="020B0503020204020204" pitchFamily="34" charset="-122"/>
                <a:ea typeface="微软雅黑" panose="020B0503020204020204" pitchFamily="34" charset="-122"/>
              </a:rPr>
              <a:t>[4]《Java 语言 SQL 接口》--清华大学出版社,1997.孙元</a:t>
            </a:r>
            <a:endParaRPr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sz="1200" kern="0" dirty="0">
                <a:solidFill>
                  <a:srgbClr val="EEECE1">
                    <a:lumMod val="25000"/>
                  </a:srgbClr>
                </a:solidFill>
                <a:latin typeface="微软雅黑" panose="020B0503020204020204" pitchFamily="34" charset="-122"/>
                <a:ea typeface="微软雅黑" panose="020B0503020204020204" pitchFamily="34" charset="-122"/>
              </a:rPr>
              <a:t>[5]模板之家http://www.cssmoban.com/</a:t>
            </a:r>
            <a:endParaRPr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千图海量PPT模板www.58pic.com​​">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1339</Words>
  <Application>WPS 演示</Application>
  <PresentationFormat>宽屏</PresentationFormat>
  <Paragraphs>127</Paragraphs>
  <Slides>9</Slides>
  <Notes>17</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9</vt:i4>
      </vt:variant>
    </vt:vector>
  </HeadingPairs>
  <TitlesOfParts>
    <vt:vector size="30" baseType="lpstr">
      <vt:lpstr>Arial</vt:lpstr>
      <vt:lpstr>宋体</vt:lpstr>
      <vt:lpstr>Wingdings</vt:lpstr>
      <vt:lpstr>幼圆</vt:lpstr>
      <vt:lpstr>Gill Sans</vt:lpstr>
      <vt:lpstr>微软雅黑</vt:lpstr>
      <vt:lpstr>FontAwesome</vt:lpstr>
      <vt:lpstr>Lato</vt:lpstr>
      <vt:lpstr>Meiryo</vt:lpstr>
      <vt:lpstr>Arial Narrow</vt:lpstr>
      <vt:lpstr>Calibri</vt:lpstr>
      <vt:lpstr>等线</vt:lpstr>
      <vt:lpstr>Arial Unicode MS</vt:lpstr>
      <vt:lpstr>等线 Light</vt:lpstr>
      <vt:lpstr>Gill Sans MT</vt:lpstr>
      <vt:lpstr>Torchlight Regular</vt:lpstr>
      <vt:lpstr>Yu Gothic UI</vt:lpstr>
      <vt:lpstr>Calibri Light</vt:lpstr>
      <vt:lpstr>千图海量PPT模板www.58pic.com​​</vt:lpstr>
      <vt:lpstr>Office Theme</vt:lpstr>
      <vt:lpstr>1_千图海量PPT模板www.58pic.com​​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都嘟嘟嘟嘟dudu</cp:lastModifiedBy>
  <cp:revision>29</cp:revision>
  <dcterms:created xsi:type="dcterms:W3CDTF">2018-05-16T09:32:00Z</dcterms:created>
  <dcterms:modified xsi:type="dcterms:W3CDTF">2018-11-02T08:00:22Z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2052-11.1.0.7849</vt:lpwstr>
  </property>
</Properties>
</file>