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5" r:id="rId2"/>
    <p:sldId id="354" r:id="rId3"/>
    <p:sldId id="357" r:id="rId4"/>
    <p:sldId id="288" r:id="rId5"/>
    <p:sldId id="362" r:id="rId6"/>
    <p:sldId id="269" r:id="rId7"/>
    <p:sldId id="363" r:id="rId8"/>
    <p:sldId id="306" r:id="rId9"/>
    <p:sldId id="267" r:id="rId10"/>
    <p:sldId id="358" r:id="rId11"/>
    <p:sldId id="271" r:id="rId12"/>
    <p:sldId id="35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B31"/>
    <a:srgbClr val="315B2F"/>
    <a:srgbClr val="006A32"/>
    <a:srgbClr val="FFFFFF"/>
    <a:srgbClr val="000000"/>
    <a:srgbClr val="D72B1D"/>
    <a:srgbClr val="FF3C00"/>
    <a:srgbClr val="456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87972" autoAdjust="0"/>
  </p:normalViewPr>
  <p:slideViewPr>
    <p:cSldViewPr snapToGrid="0">
      <p:cViewPr varScale="1">
        <p:scale>
          <a:sx n="71" d="100"/>
          <a:sy n="71" d="100"/>
        </p:scale>
        <p:origin x="-92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9061AB-A26C-470B-AC85-7C54C1F385D3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E9014E29-F8E7-4C52-9839-AD5A1544E5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46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0DA317-48DC-4CB8-8532-97BA744A8A51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D756BB3-6DA3-4DE6-8FDD-712E98F7C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BED989-F680-4821-8987-0BA72EC71936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C31CB26-077E-40D6-8724-F686564A6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65954B-EEA8-4459-B839-5A3E682AABC7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01F6756-0F50-4D5E-9985-56A741456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A88629-45A9-4A4C-A723-A269B6AB9A9D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E1A7FB-4086-437B-9F57-485AC2554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69ECF6-5D78-42A0-A378-1634AD0D2E97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0FFB34F-8E5C-4A94-AA61-EBC490A00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411FD7-308B-41F1-9C9A-E312B49C2E33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6100F32-87B3-46AC-847E-D05A0DB3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3FEA013-4FD9-4D43-A998-0118A3E27C07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54019E8-621B-4E14-AA56-4C2C3E7C1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87D6481-1569-4E27-A731-A4128EA90D87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8CA33AF-AF11-45F4-B12F-DF301D0ED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897DDE-6CBD-4FBD-8A49-E4745CABDE46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F97CF00-82FE-4C85-9A4D-C90BF0B8A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62F3D2-BBE9-4D01-A833-AD43207B532E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7D0907-E415-473E-9329-26CC5AC83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4975ED-6F40-47BD-B478-925E60048268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CAAAAB4-F317-4F05-983C-34CB7D019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 flipH="1">
            <a:off x="5411788" y="-1219200"/>
            <a:ext cx="681037" cy="682625"/>
          </a:xfrm>
          <a:prstGeom prst="ellipse">
            <a:avLst/>
          </a:prstGeom>
          <a:solidFill>
            <a:srgbClr val="5A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flipH="1">
            <a:off x="6354763" y="-1219200"/>
            <a:ext cx="682625" cy="682625"/>
          </a:xfrm>
          <a:prstGeom prst="ellipse">
            <a:avLst/>
          </a:prstGeom>
          <a:solidFill>
            <a:srgbClr val="315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15379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80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84680" cy="2646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16600" b="1" dirty="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10931" y="1178982"/>
            <a:ext cx="57246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dirty="0">
                <a:solidFill>
                  <a:srgbClr val="4A9B33"/>
                </a:solidFill>
                <a:latin typeface="微软雅黑" pitchFamily="34" charset="-122"/>
              </a:rPr>
              <a:t>毕业设计开题报告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220080" y="4299555"/>
            <a:ext cx="3168861" cy="400110"/>
            <a:chOff x="7777461" y="3514044"/>
            <a:chExt cx="3168269" cy="401231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7777461" y="3625480"/>
              <a:ext cx="163482" cy="163971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378" name="TextBox 15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514044"/>
              <a:ext cx="3005390" cy="40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 smtClean="0">
                  <a:solidFill>
                    <a:srgbClr val="3C7832"/>
                  </a:solidFill>
                  <a:latin typeface="微软雅黑" pitchFamily="34" charset="-122"/>
                </a:rPr>
                <a:t>指导教师：昭耐、史大鹏</a:t>
              </a:r>
              <a:endParaRPr lang="zh-CN" altLang="en-US" sz="2000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7220075" y="2528674"/>
            <a:ext cx="1886459" cy="400110"/>
            <a:chOff x="4829865" y="3545540"/>
            <a:chExt cx="1886107" cy="399510"/>
          </a:xfrm>
        </p:grpSpPr>
        <p:sp>
          <p:nvSpPr>
            <p:cNvPr id="15375" name="TextBox 1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545540"/>
              <a:ext cx="1723228" cy="399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 smtClean="0">
                  <a:solidFill>
                    <a:srgbClr val="3C7832"/>
                  </a:solidFill>
                  <a:latin typeface="微软雅黑" pitchFamily="34" charset="-122"/>
                </a:rPr>
                <a:t>报告人：孙武</a:t>
              </a:r>
              <a:endParaRPr lang="zh-CN" altLang="en-US" sz="2000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7" name="Oval 16@|1FFC:3382090|FBC:16777215|LFC:16777215|LBC:16777215"/>
            <p:cNvSpPr/>
            <p:nvPr/>
          </p:nvSpPr>
          <p:spPr>
            <a:xfrm>
              <a:off x="4829865" y="3626381"/>
              <a:ext cx="163483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7220077" y="3430500"/>
            <a:ext cx="2774518" cy="400110"/>
            <a:chOff x="4829865" y="3972976"/>
            <a:chExt cx="2774002" cy="401231"/>
          </a:xfrm>
        </p:grpSpPr>
        <p:sp>
          <p:nvSpPr>
            <p:cNvPr id="15373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1" y="3972976"/>
              <a:ext cx="2611126" cy="40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 smtClean="0">
                  <a:solidFill>
                    <a:srgbClr val="3C7832"/>
                  </a:solidFill>
                  <a:latin typeface="微软雅黑" pitchFamily="34" charset="-122"/>
                </a:rPr>
                <a:t>学号：</a:t>
              </a:r>
              <a:r>
                <a:rPr lang="en-US" altLang="zh-CN" sz="2000" dirty="0" smtClean="0">
                  <a:solidFill>
                    <a:srgbClr val="3C7832"/>
                  </a:solidFill>
                  <a:latin typeface="微软雅黑" pitchFamily="34" charset="-122"/>
                </a:rPr>
                <a:t>20151104695</a:t>
              </a:r>
              <a:endParaRPr lang="zh-CN" altLang="en-US" sz="2000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8" name="Oval 17@|1FFC:3382090|FBC:16777215|LFC:16777215|LBC:16777215"/>
            <p:cNvSpPr/>
            <p:nvPr/>
          </p:nvSpPr>
          <p:spPr>
            <a:xfrm>
              <a:off x="4829865" y="4084412"/>
              <a:ext cx="163483" cy="162379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7220079" y="5230192"/>
            <a:ext cx="3091917" cy="400110"/>
            <a:chOff x="7777461" y="3967041"/>
            <a:chExt cx="3091340" cy="399510"/>
          </a:xfrm>
        </p:grpSpPr>
        <p:sp>
          <p:nvSpPr>
            <p:cNvPr id="21" name="Oval 20@|1FFC:3382090|FBC:16777215|LFC:16777215|LBC:16777215"/>
            <p:cNvSpPr/>
            <p:nvPr/>
          </p:nvSpPr>
          <p:spPr>
            <a:xfrm>
              <a:off x="7777461" y="4079584"/>
              <a:ext cx="163482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372" name="TextBox 2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967041"/>
              <a:ext cx="2928461" cy="399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dirty="0" smtClean="0">
                  <a:solidFill>
                    <a:srgbClr val="3C7832"/>
                  </a:solidFill>
                  <a:latin typeface="微软雅黑" pitchFamily="34" charset="-122"/>
                </a:rPr>
                <a:t>时间：</a:t>
              </a:r>
              <a:r>
                <a:rPr lang="en-US" altLang="zh-CN" sz="2000" dirty="0">
                  <a:solidFill>
                    <a:srgbClr val="3C7832"/>
                  </a:solidFill>
                  <a:latin typeface="微软雅黑" pitchFamily="34" charset="-122"/>
                </a:rPr>
                <a:t>2018</a:t>
              </a:r>
              <a:r>
                <a:rPr lang="zh-CN" altLang="en-US" sz="2000" dirty="0">
                  <a:solidFill>
                    <a:srgbClr val="3C7832"/>
                  </a:solidFill>
                  <a:latin typeface="微软雅黑" pitchFamily="34" charset="-122"/>
                </a:rPr>
                <a:t>年</a:t>
              </a:r>
              <a:r>
                <a:rPr lang="en-US" altLang="zh-CN" sz="2000" dirty="0">
                  <a:solidFill>
                    <a:srgbClr val="3C7832"/>
                  </a:solidFill>
                  <a:latin typeface="微软雅黑" pitchFamily="34" charset="-122"/>
                </a:rPr>
                <a:t>10</a:t>
              </a:r>
              <a:r>
                <a:rPr lang="zh-CN" altLang="en-US" sz="2000" dirty="0">
                  <a:solidFill>
                    <a:srgbClr val="3C7832"/>
                  </a:solidFill>
                  <a:latin typeface="微软雅黑" pitchFamily="34" charset="-122"/>
                </a:rPr>
                <a:t>月</a:t>
              </a:r>
              <a:r>
                <a:rPr lang="en-US" altLang="zh-CN" sz="2000" dirty="0">
                  <a:solidFill>
                    <a:srgbClr val="3C7832"/>
                  </a:solidFill>
                  <a:latin typeface="微软雅黑" pitchFamily="34" charset="-122"/>
                </a:rPr>
                <a:t>10</a:t>
              </a:r>
              <a:r>
                <a:rPr lang="zh-CN" altLang="en-US" sz="2000" dirty="0" smtClean="0">
                  <a:solidFill>
                    <a:srgbClr val="3C7832"/>
                  </a:solidFill>
                  <a:latin typeface="微软雅黑" pitchFamily="34" charset="-122"/>
                </a:rPr>
                <a:t>日</a:t>
              </a:r>
              <a:endParaRPr lang="zh-CN" altLang="en-US" sz="2000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29715" name="图片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6" name="文本框 4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248716" cy="2646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 dirty="0">
                  <a:solidFill>
                    <a:srgbClr val="FFFFFF"/>
                  </a:solidFill>
                  <a:latin typeface="Impact" pitchFamily="34" charset="0"/>
                </a:rPr>
                <a:t>4</a:t>
              </a:r>
              <a:endParaRPr lang="zh-CN" altLang="en-US" sz="16600" b="1" dirty="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2563813"/>
            <a:ext cx="52389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dirty="0" smtClean="0">
                <a:solidFill>
                  <a:srgbClr val="4A9B33"/>
                </a:solidFill>
                <a:latin typeface="微软雅黑" pitchFamily="34" charset="-122"/>
              </a:rPr>
              <a:t>第四部分：致 谢</a:t>
            </a:r>
            <a:endParaRPr lang="zh-CN" altLang="en-US" sz="5400" b="1" dirty="0">
              <a:solidFill>
                <a:srgbClr val="4A9B33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7000" y="4760913"/>
            <a:ext cx="9575800" cy="1249188"/>
          </a:xfrm>
          <a:prstGeom prst="rect">
            <a:avLst/>
          </a:prstGeom>
          <a:noFill/>
        </p:spPr>
        <p:txBody>
          <a:bodyPr lIns="7200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100" dirty="0" smtClean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首先</a:t>
            </a:r>
            <a:r>
              <a:rPr lang="zh-CN" altLang="en-US" sz="16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衷心感谢我的导师对我学术上的指导和帮助。在选题和开题报告写作的过程中，两位老师给我提供了各种意见与支持，并引导我逐步解决各种问题，使我的选题合理化，开题报告规范化，同时使我增长了见识，提高了</a:t>
            </a:r>
            <a:r>
              <a:rPr lang="zh-CN" altLang="en-US" sz="1600" b="1" spc="100" dirty="0" smtClean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水平。最后，还要感谢所有帮助过我和关心过我的人。衷心的说一声“谢谢”</a:t>
            </a:r>
            <a:endParaRPr lang="en-US" altLang="zh-CN" sz="1600" spc="100" dirty="0">
              <a:solidFill>
                <a:prstClr val="black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7000" y="1712913"/>
            <a:ext cx="4560888" cy="2863850"/>
          </a:xfrm>
          <a:prstGeom prst="rect">
            <a:avLst/>
          </a:prstGeom>
          <a:pattFill prst="lgCheck">
            <a:fgClr>
              <a:srgbClr val="535353"/>
            </a:fgClr>
            <a:bgClr>
              <a:srgbClr val="38383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请插入图片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（见教程）</a:t>
            </a:r>
          </a:p>
        </p:txBody>
      </p:sp>
      <p:sp>
        <p:nvSpPr>
          <p:cNvPr id="15" name="矩形 14"/>
          <p:cNvSpPr/>
          <p:nvPr/>
        </p:nvSpPr>
        <p:spPr>
          <a:xfrm>
            <a:off x="6184900" y="1712913"/>
            <a:ext cx="4560888" cy="2863850"/>
          </a:xfrm>
          <a:prstGeom prst="rect">
            <a:avLst/>
          </a:prstGeom>
          <a:pattFill prst="lgCheck">
            <a:fgClr>
              <a:srgbClr val="535353"/>
            </a:fgClr>
            <a:bgClr>
              <a:srgbClr val="38383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prstClr val="white"/>
                </a:solidFill>
              </a:rPr>
              <a:t>请插入图片</a:t>
            </a:r>
            <a:endParaRPr lang="en-US" altLang="zh-CN" sz="140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prstClr val="white"/>
                </a:solidFill>
              </a:rPr>
              <a:t>（见教程）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grpSp>
        <p:nvGrpSpPr>
          <p:cNvPr id="30725" name="组合 8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10" name="圆角矩形 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0729" name="图片 12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0" name="文本框 15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715260" cy="36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 smtClean="0">
                  <a:solidFill>
                    <a:srgbClr val="3C7832"/>
                  </a:solidFill>
                  <a:latin typeface="微软雅黑" pitchFamily="34" charset="-122"/>
                </a:rPr>
                <a:t>致 谢</a:t>
              </a:r>
              <a:endParaRPr lang="zh-CN" altLang="en-US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30731" name="文本框 16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1" y="1712914"/>
            <a:ext cx="4560887" cy="2863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1723531"/>
            <a:ext cx="4560887" cy="2853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03" name="文本框 5"/>
          <p:cNvSpPr txBox="1">
            <a:spLocks noChangeArrowheads="1"/>
          </p:cNvSpPr>
          <p:nvPr/>
        </p:nvSpPr>
        <p:spPr bwMode="auto">
          <a:xfrm>
            <a:off x="2517775" y="4262438"/>
            <a:ext cx="715645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8800" b="1" dirty="0">
                <a:solidFill>
                  <a:srgbClr val="4B8E37"/>
                </a:solidFill>
                <a:latin typeface="微软雅黑" pitchFamily="34" charset="-122"/>
              </a:rPr>
              <a:t>THANKS</a:t>
            </a:r>
            <a:endParaRPr lang="zh-CN" altLang="en-US" sz="8800" b="1" dirty="0">
              <a:solidFill>
                <a:srgbClr val="4B8E37"/>
              </a:solidFill>
              <a:latin typeface="微软雅黑" pitchFamily="34" charset="-122"/>
            </a:endParaRPr>
          </a:p>
        </p:txBody>
      </p:sp>
      <p:pic>
        <p:nvPicPr>
          <p:cNvPr id="51205" name="图片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35050" y="198438"/>
            <a:ext cx="10423525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8738"/>
            <a:ext cx="5105400" cy="337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92100" y="3036888"/>
            <a:ext cx="3771900" cy="1862137"/>
            <a:chOff x="291646" y="3036778"/>
            <a:chExt cx="3772354" cy="1862048"/>
          </a:xfrm>
        </p:grpSpPr>
        <p:sp>
          <p:nvSpPr>
            <p:cNvPr id="14367" name="文本框 5"/>
            <p:cNvSpPr txBox="1">
              <a:spLocks noChangeArrowheads="1"/>
            </p:cNvSpPr>
            <p:nvPr/>
          </p:nvSpPr>
          <p:spPr bwMode="auto">
            <a:xfrm>
              <a:off x="1640568" y="3272299"/>
              <a:ext cx="181383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5400">
                  <a:solidFill>
                    <a:srgbClr val="4B8E37"/>
                  </a:solidFill>
                  <a:latin typeface="微软雅黑" pitchFamily="34" charset="-122"/>
                </a:rPr>
                <a:t>目录</a:t>
              </a:r>
            </a:p>
          </p:txBody>
        </p:sp>
        <p:sp>
          <p:nvSpPr>
            <p:cNvPr id="14368" name="文本框 7"/>
            <p:cNvSpPr txBox="1">
              <a:spLocks noChangeArrowheads="1"/>
            </p:cNvSpPr>
            <p:nvPr/>
          </p:nvSpPr>
          <p:spPr bwMode="auto">
            <a:xfrm>
              <a:off x="291646" y="3036778"/>
              <a:ext cx="3772354" cy="186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1500" b="1" dirty="0">
                  <a:solidFill>
                    <a:srgbClr val="428033"/>
                  </a:solidFill>
                  <a:latin typeface="微软雅黑" pitchFamily="34" charset="-122"/>
                </a:rPr>
                <a:t>C</a:t>
              </a:r>
              <a:r>
                <a:rPr lang="en-US" altLang="zh-CN" sz="3200" dirty="0">
                  <a:solidFill>
                    <a:srgbClr val="4B8E37"/>
                  </a:solidFill>
                  <a:latin typeface="微软雅黑" pitchFamily="34" charset="-122"/>
                </a:rPr>
                <a:t>ONTENTS</a:t>
              </a:r>
              <a:endParaRPr lang="zh-CN" altLang="en-US" sz="4000" dirty="0">
                <a:solidFill>
                  <a:srgbClr val="4B8E37"/>
                </a:solidFill>
                <a:latin typeface="微软雅黑" pitchFamily="34" charset="-122"/>
              </a:endParaRPr>
            </a:p>
          </p:txBody>
        </p:sp>
      </p:grpSp>
      <p:sp>
        <p:nvSpPr>
          <p:cNvPr id="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6454775" y="649288"/>
            <a:ext cx="3937000" cy="1201737"/>
            <a:chOff x="6078965" y="776326"/>
            <a:chExt cx="4545493" cy="1387352"/>
          </a:xfrm>
        </p:grpSpPr>
        <p:sp>
          <p:nvSpPr>
            <p:cNvPr id="11" name="圆角矩形 10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64" name="图片 6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文本框 13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923899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3C7832"/>
                  </a:solidFill>
                  <a:latin typeface="微软雅黑" pitchFamily="34" charset="-122"/>
                </a:rPr>
                <a:t>摘要</a:t>
              </a:r>
              <a:endParaRPr lang="zh-CN" altLang="en-US" sz="2400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4366" name="文本框 14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6454775" y="1597025"/>
            <a:ext cx="3937000" cy="1201738"/>
            <a:chOff x="6078965" y="776326"/>
            <a:chExt cx="4545493" cy="1387352"/>
          </a:xfrm>
        </p:grpSpPr>
        <p:sp>
          <p:nvSpPr>
            <p:cNvPr id="18" name="圆角矩形 17"/>
            <p:cNvSpPr/>
            <p:nvPr/>
          </p:nvSpPr>
          <p:spPr>
            <a:xfrm>
              <a:off x="6168776" y="1221672"/>
              <a:ext cx="4455682" cy="60662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60" name="图片 18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文本框 19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2700628" cy="532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rgbClr val="3C7832"/>
                  </a:solidFill>
                  <a:latin typeface="微软雅黑" pitchFamily="34" charset="-122"/>
                </a:rPr>
                <a:t>选题背景与意义</a:t>
              </a:r>
              <a:endParaRPr lang="zh-CN" altLang="en-US" sz="2400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4362" name="文本框 20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2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6454775" y="2589213"/>
            <a:ext cx="3937000" cy="1201737"/>
            <a:chOff x="6078965" y="776326"/>
            <a:chExt cx="4545493" cy="1387352"/>
          </a:xfrm>
        </p:grpSpPr>
        <p:sp>
          <p:nvSpPr>
            <p:cNvPr id="23" name="圆角矩形 22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56" name="图片 2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文本框 24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2700628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rgbClr val="3C7832"/>
                  </a:solidFill>
                  <a:latin typeface="微软雅黑" pitchFamily="34" charset="-122"/>
                </a:rPr>
                <a:t>研发思路及过程</a:t>
              </a:r>
              <a:endParaRPr lang="zh-CN" altLang="en-US" sz="2400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4358" name="文本框 25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3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6454775" y="3570288"/>
            <a:ext cx="3937000" cy="1201737"/>
            <a:chOff x="6078965" y="776326"/>
            <a:chExt cx="4545493" cy="1387352"/>
          </a:xfrm>
        </p:grpSpPr>
        <p:sp>
          <p:nvSpPr>
            <p:cNvPr id="28" name="圆角矩形 27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52" name="图片 28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文本框 29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1634590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rgbClr val="3C7832"/>
                  </a:solidFill>
                  <a:latin typeface="微软雅黑" pitchFamily="34" charset="-122"/>
                </a:rPr>
                <a:t>工作计划</a:t>
              </a:r>
              <a:endParaRPr lang="zh-CN" altLang="en-US" sz="2400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4354" name="文本框 30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4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31"/>
          <p:cNvGrpSpPr>
            <a:grpSpLocks/>
          </p:cNvGrpSpPr>
          <p:nvPr/>
        </p:nvGrpSpPr>
        <p:grpSpPr bwMode="auto">
          <a:xfrm>
            <a:off x="6454775" y="4613275"/>
            <a:ext cx="3937000" cy="1201738"/>
            <a:chOff x="6078965" y="776326"/>
            <a:chExt cx="4545493" cy="1387352"/>
          </a:xfrm>
        </p:grpSpPr>
        <p:sp>
          <p:nvSpPr>
            <p:cNvPr id="33" name="圆角矩形 32"/>
            <p:cNvSpPr/>
            <p:nvPr/>
          </p:nvSpPr>
          <p:spPr>
            <a:xfrm>
              <a:off x="6168776" y="1221672"/>
              <a:ext cx="4455682" cy="60662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48" name="图片 3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9" name="文本框 34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923899" cy="532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rgbClr val="3C7832"/>
                  </a:solidFill>
                  <a:latin typeface="微软雅黑" pitchFamily="34" charset="-122"/>
                </a:rPr>
                <a:t>致谢</a:t>
              </a:r>
              <a:endParaRPr lang="zh-CN" altLang="en-US" sz="2400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4350" name="文本框 35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5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8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2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22547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995511" cy="2646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 dirty="0">
                  <a:solidFill>
                    <a:srgbClr val="FFFFFF"/>
                  </a:solidFill>
                  <a:latin typeface="Impact" pitchFamily="34" charset="0"/>
                </a:rPr>
                <a:t>1</a:t>
              </a:r>
              <a:endParaRPr lang="zh-CN" altLang="en-US" sz="16600" b="1" dirty="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829175" y="3082081"/>
            <a:ext cx="54457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dirty="0" smtClean="0">
                <a:solidFill>
                  <a:srgbClr val="4A9B33"/>
                </a:solidFill>
                <a:latin typeface="微软雅黑" pitchFamily="34" charset="-122"/>
              </a:rPr>
              <a:t>第一部分：摘  要</a:t>
            </a:r>
            <a:endParaRPr lang="zh-CN" altLang="en-US" sz="5400" b="1" dirty="0">
              <a:solidFill>
                <a:srgbClr val="4A9B33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7"/>
          <p:cNvSpPr txBox="1">
            <a:spLocks noChangeArrowheads="1"/>
          </p:cNvSpPr>
          <p:nvPr/>
        </p:nvSpPr>
        <p:spPr bwMode="auto">
          <a:xfrm>
            <a:off x="2136775" y="1270494"/>
            <a:ext cx="3843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315B2F"/>
                </a:solidFill>
                <a:latin typeface="微软雅黑" pitchFamily="34" charset="-122"/>
                <a:sym typeface="微软雅黑" pitchFamily="34" charset="-122"/>
              </a:rPr>
              <a:t>摘要</a:t>
            </a:r>
            <a:endParaRPr lang="zh-CN" altLang="en-US" sz="2000" b="1" dirty="0">
              <a:solidFill>
                <a:srgbClr val="315B2F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460" name="组合 2"/>
          <p:cNvGrpSpPr>
            <a:grpSpLocks/>
          </p:cNvGrpSpPr>
          <p:nvPr/>
        </p:nvGrpSpPr>
        <p:grpSpPr bwMode="auto">
          <a:xfrm>
            <a:off x="1595438" y="1227632"/>
            <a:ext cx="439737" cy="522287"/>
            <a:chOff x="1231023" y="2673704"/>
            <a:chExt cx="440538" cy="523219"/>
          </a:xfrm>
        </p:grpSpPr>
        <p:sp>
          <p:nvSpPr>
            <p:cNvPr id="12" name="Rectangle 18@|1FFC:192|FBC:16777215|LFC:16777215|LBC:16777215"/>
            <p:cNvSpPr/>
            <p:nvPr/>
          </p:nvSpPr>
          <p:spPr>
            <a:xfrm>
              <a:off x="1231023" y="2699149"/>
              <a:ext cx="440538" cy="440522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kern="0">
                <a:solidFill>
                  <a:prstClr val="white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Isosceles Triangle 19@|1FFC:40688|FBC:16777215|LFC:16777215|LBC:16777215"/>
            <p:cNvSpPr/>
            <p:nvPr/>
          </p:nvSpPr>
          <p:spPr>
            <a:xfrm>
              <a:off x="1232613" y="2700739"/>
              <a:ext cx="438948" cy="440523"/>
            </a:xfrm>
            <a:prstGeom prst="triangle">
              <a:avLst>
                <a:gd name="adj" fmla="val 0"/>
              </a:avLst>
            </a:prstGeom>
            <a:solidFill>
              <a:srgbClr val="315B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kern="0">
                <a:solidFill>
                  <a:prstClr val="white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extBox 17@|17FFC:16777215|FBC:16777215|LFC:16777215|LBC:16777215"/>
            <p:cNvSpPr txBox="1"/>
            <p:nvPr/>
          </p:nvSpPr>
          <p:spPr>
            <a:xfrm>
              <a:off x="1248517" y="2673704"/>
              <a:ext cx="405550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+mn-ea"/>
                  <a:sym typeface="微软雅黑" panose="020B0503020204020204" pitchFamily="34" charset="-122"/>
                </a:rPr>
                <a:t>1</a:t>
              </a:r>
              <a:endParaRPr lang="zh-CN" altLang="en-US" sz="2800" b="1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36775" y="1686419"/>
            <a:ext cx="8459788" cy="1643527"/>
          </a:xfrm>
          <a:prstGeom prst="rect">
            <a:avLst/>
          </a:prstGeom>
          <a:noFill/>
        </p:spPr>
        <p:txBody>
          <a:bodyPr lIns="7200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        </a:t>
            </a:r>
            <a:r>
              <a:rPr lang="zh-CN" altLang="zh-CN" dirty="0" smtClean="0"/>
              <a:t>随着</a:t>
            </a:r>
            <a:r>
              <a:rPr lang="zh-CN" altLang="zh-CN" dirty="0"/>
              <a:t>科学技术的不断提高，计算机科学日渐成熟，其强大的功能已为人们深刻认识，它已进入人类社会的各个领域并发挥着越来越重要的作用。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会议室</a:t>
            </a:r>
            <a:r>
              <a:rPr lang="zh-CN" altLang="zh-CN" dirty="0"/>
              <a:t>预约管理系统是利用网络对用户现有会议室使用情况、时间安排、人员安排、设备安排、会议纪要、会议显示等各种信息的收集与分析，减少工作中，会议室管理混乱，使用不均衡、设备不到位等情况，最大限度的提高工作效率。</a:t>
            </a:r>
          </a:p>
          <a:p>
            <a:endParaRPr lang="zh-CN" altLang="zh-CN" dirty="0"/>
          </a:p>
        </p:txBody>
      </p:sp>
      <p:grpSp>
        <p:nvGrpSpPr>
          <p:cNvPr id="19463" name="组合 15"/>
          <p:cNvGrpSpPr>
            <a:grpSpLocks/>
          </p:cNvGrpSpPr>
          <p:nvPr/>
        </p:nvGrpSpPr>
        <p:grpSpPr bwMode="auto">
          <a:xfrm>
            <a:off x="284164" y="55563"/>
            <a:ext cx="2981550" cy="866464"/>
            <a:chOff x="312964" y="12700"/>
            <a:chExt cx="2952751" cy="856370"/>
          </a:xfrm>
        </p:grpSpPr>
        <p:sp>
          <p:nvSpPr>
            <p:cNvPr id="17" name="圆角矩形 1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F7B33"/>
                </a:solidFill>
              </a:endParaRPr>
            </a:p>
          </p:txBody>
        </p:sp>
        <p:pic>
          <p:nvPicPr>
            <p:cNvPr id="19465" name="图片 2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6" name="文本框 21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765077" cy="43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3C7832"/>
                  </a:solidFill>
                  <a:latin typeface="微软雅黑" pitchFamily="34" charset="-122"/>
                </a:rPr>
                <a:t> 摘 要</a:t>
              </a:r>
              <a:endParaRPr lang="zh-CN" altLang="en-US" sz="2000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19467" name="文本框 22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0047" cy="39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37" y="3398814"/>
            <a:ext cx="4378696" cy="27484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3" y="3382073"/>
            <a:ext cx="4870976" cy="2765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22547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253524" cy="2646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 dirty="0">
                  <a:solidFill>
                    <a:srgbClr val="FFFFFF"/>
                  </a:solidFill>
                  <a:latin typeface="Impact" pitchFamily="34" charset="0"/>
                </a:rPr>
                <a:t>2</a:t>
              </a:r>
              <a:endParaRPr lang="zh-CN" altLang="en-US" sz="16600" b="1" dirty="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172683" y="3082081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4A9B33"/>
                </a:solidFill>
                <a:latin typeface="微软雅黑" pitchFamily="34" charset="-122"/>
              </a:rPr>
              <a:t>第二部分：选题背景与意义</a:t>
            </a:r>
            <a:endParaRPr lang="zh-CN" altLang="en-US" sz="4800" b="1" dirty="0">
              <a:solidFill>
                <a:srgbClr val="4A9B33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6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223963" y="1325574"/>
            <a:ext cx="4630737" cy="1281954"/>
            <a:chOff x="1224268" y="1935267"/>
            <a:chExt cx="4630432" cy="1281738"/>
          </a:xfrm>
        </p:grpSpPr>
        <p:sp>
          <p:nvSpPr>
            <p:cNvPr id="37898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224268" y="1935267"/>
              <a:ext cx="405880" cy="52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456B43"/>
                  </a:solidFill>
                  <a:latin typeface="微软雅黑" pitchFamily="34" charset="-122"/>
                  <a:sym typeface="微软雅黑" pitchFamily="34" charset="-122"/>
                </a:rPr>
                <a:t>1</a:t>
              </a:r>
              <a:endParaRPr lang="zh-CN" altLang="en-US" sz="2800" b="1" dirty="0">
                <a:solidFill>
                  <a:srgbClr val="456B43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7899" name="文本框 49"/>
            <p:cNvSpPr txBox="1">
              <a:spLocks noChangeArrowheads="1"/>
            </p:cNvSpPr>
            <p:nvPr/>
          </p:nvSpPr>
          <p:spPr bwMode="auto">
            <a:xfrm>
              <a:off x="1524221" y="2345113"/>
              <a:ext cx="30434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456B43"/>
                  </a:solidFill>
                  <a:latin typeface="微软雅黑" pitchFamily="34" charset="-122"/>
                  <a:sym typeface="微软雅黑" pitchFamily="34" charset="-122"/>
                </a:rPr>
                <a:t>背景及意义</a:t>
              </a:r>
              <a:endParaRPr lang="zh-CN" altLang="en-US" sz="2000" b="1" dirty="0">
                <a:solidFill>
                  <a:srgbClr val="456B43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V="1">
              <a:off x="1290939" y="2165415"/>
              <a:ext cx="466694" cy="466646"/>
            </a:xfrm>
            <a:prstGeom prst="line">
              <a:avLst/>
            </a:prstGeom>
            <a:ln>
              <a:solidFill>
                <a:srgbClr val="001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546509" y="2854274"/>
              <a:ext cx="4308191" cy="362731"/>
            </a:xfrm>
            <a:prstGeom prst="rect">
              <a:avLst/>
            </a:prstGeom>
            <a:noFill/>
          </p:spPr>
          <p:txBody>
            <a:bodyPr lIns="72000"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892" name="组合 1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17" name="圆角矩形 1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7895" name="图片 17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6" name="文本框 18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1107996" cy="36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 smtClean="0">
                  <a:solidFill>
                    <a:srgbClr val="3C7832"/>
                  </a:solidFill>
                  <a:latin typeface="微软雅黑" pitchFamily="34" charset="-122"/>
                </a:rPr>
                <a:t>选题背景</a:t>
              </a:r>
              <a:endParaRPr lang="zh-CN" altLang="en-US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37897" name="文本框 19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27334" cy="36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8" name="组合 246"/>
          <p:cNvGrpSpPr/>
          <p:nvPr/>
        </p:nvGrpSpPr>
        <p:grpSpPr>
          <a:xfrm>
            <a:off x="7881209" y="1920795"/>
            <a:ext cx="2749499" cy="2983766"/>
            <a:chOff x="5687460" y="4765023"/>
            <a:chExt cx="1719914" cy="1711254"/>
          </a:xfrm>
          <a:solidFill>
            <a:srgbClr val="5AAB31"/>
          </a:solidFill>
        </p:grpSpPr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5687460" y="5500273"/>
              <a:ext cx="287518" cy="150687"/>
            </a:xfrm>
            <a:custGeom>
              <a:avLst/>
              <a:gdLst>
                <a:gd name="T0" fmla="*/ 124 w 124"/>
                <a:gd name="T1" fmla="*/ 0 h 65"/>
                <a:gd name="T2" fmla="*/ 0 w 124"/>
                <a:gd name="T3" fmla="*/ 21 h 65"/>
                <a:gd name="T4" fmla="*/ 119 w 124"/>
                <a:gd name="T5" fmla="*/ 65 h 65"/>
                <a:gd name="T6" fmla="*/ 119 w 124"/>
                <a:gd name="T7" fmla="*/ 52 h 65"/>
                <a:gd name="T8" fmla="*/ 124 w 12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5">
                  <a:moveTo>
                    <a:pt x="12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1"/>
                    <a:pt x="119" y="57"/>
                    <a:pt x="119" y="52"/>
                  </a:cubicBezTo>
                  <a:cubicBezTo>
                    <a:pt x="119" y="34"/>
                    <a:pt x="121" y="1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7036718" y="5243066"/>
              <a:ext cx="282322" cy="194855"/>
            </a:xfrm>
            <a:custGeom>
              <a:avLst/>
              <a:gdLst>
                <a:gd name="T0" fmla="*/ 122 w 122"/>
                <a:gd name="T1" fmla="*/ 0 h 84"/>
                <a:gd name="T2" fmla="*/ 0 w 122"/>
                <a:gd name="T3" fmla="*/ 25 h 84"/>
                <a:gd name="T4" fmla="*/ 28 w 122"/>
                <a:gd name="T5" fmla="*/ 84 h 84"/>
                <a:gd name="T6" fmla="*/ 122 w 122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84">
                  <a:moveTo>
                    <a:pt x="122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43"/>
                    <a:pt x="22" y="63"/>
                    <a:pt x="28" y="84"/>
                  </a:cubicBez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6691176" y="4823046"/>
              <a:ext cx="168874" cy="285786"/>
            </a:xfrm>
            <a:custGeom>
              <a:avLst/>
              <a:gdLst>
                <a:gd name="T0" fmla="*/ 73 w 73"/>
                <a:gd name="T1" fmla="*/ 0 h 123"/>
                <a:gd name="T2" fmla="*/ 0 w 73"/>
                <a:gd name="T3" fmla="*/ 100 h 123"/>
                <a:gd name="T4" fmla="*/ 59 w 73"/>
                <a:gd name="T5" fmla="*/ 123 h 123"/>
                <a:gd name="T6" fmla="*/ 73 w 73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23">
                  <a:moveTo>
                    <a:pt x="73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21" y="105"/>
                    <a:pt x="41" y="113"/>
                    <a:pt x="59" y="12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7080885" y="5713314"/>
              <a:ext cx="296178" cy="150687"/>
            </a:xfrm>
            <a:custGeom>
              <a:avLst/>
              <a:gdLst>
                <a:gd name="T0" fmla="*/ 128 w 128"/>
                <a:gd name="T1" fmla="*/ 65 h 65"/>
                <a:gd name="T2" fmla="*/ 19 w 128"/>
                <a:gd name="T3" fmla="*/ 0 h 65"/>
                <a:gd name="T4" fmla="*/ 0 w 128"/>
                <a:gd name="T5" fmla="*/ 63 h 65"/>
                <a:gd name="T6" fmla="*/ 128 w 128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5">
                  <a:moveTo>
                    <a:pt x="128" y="6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22"/>
                    <a:pt x="9" y="43"/>
                    <a:pt x="0" y="63"/>
                  </a:cubicBezTo>
                  <a:lnTo>
                    <a:pt x="128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6887763" y="4990188"/>
              <a:ext cx="241620" cy="257208"/>
            </a:xfrm>
            <a:custGeom>
              <a:avLst/>
              <a:gdLst>
                <a:gd name="T0" fmla="*/ 47 w 104"/>
                <a:gd name="T1" fmla="*/ 111 h 111"/>
                <a:gd name="T2" fmla="*/ 104 w 104"/>
                <a:gd name="T3" fmla="*/ 0 h 111"/>
                <a:gd name="T4" fmla="*/ 0 w 104"/>
                <a:gd name="T5" fmla="*/ 67 h 111"/>
                <a:gd name="T6" fmla="*/ 47 w 104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1">
                  <a:moveTo>
                    <a:pt x="47" y="111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7" y="79"/>
                    <a:pt x="33" y="94"/>
                    <a:pt x="47" y="1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>
              <a:off x="5965452" y="4990188"/>
              <a:ext cx="243352" cy="257208"/>
            </a:xfrm>
            <a:custGeom>
              <a:avLst/>
              <a:gdLst>
                <a:gd name="T0" fmla="*/ 105 w 105"/>
                <a:gd name="T1" fmla="*/ 67 h 111"/>
                <a:gd name="T2" fmla="*/ 0 w 105"/>
                <a:gd name="T3" fmla="*/ 0 h 111"/>
                <a:gd name="T4" fmla="*/ 57 w 105"/>
                <a:gd name="T5" fmla="*/ 111 h 111"/>
                <a:gd name="T6" fmla="*/ 105 w 105"/>
                <a:gd name="T7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1">
                  <a:moveTo>
                    <a:pt x="105" y="6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71" y="94"/>
                    <a:pt x="87" y="79"/>
                    <a:pt x="105" y="6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5858932" y="5915097"/>
              <a:ext cx="277992" cy="234691"/>
            </a:xfrm>
            <a:custGeom>
              <a:avLst/>
              <a:gdLst>
                <a:gd name="T0" fmla="*/ 79 w 120"/>
                <a:gd name="T1" fmla="*/ 0 h 101"/>
                <a:gd name="T2" fmla="*/ 0 w 120"/>
                <a:gd name="T3" fmla="*/ 101 h 101"/>
                <a:gd name="T4" fmla="*/ 120 w 120"/>
                <a:gd name="T5" fmla="*/ 52 h 101"/>
                <a:gd name="T6" fmla="*/ 79 w 120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01">
                  <a:moveTo>
                    <a:pt x="79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04" y="37"/>
                    <a:pt x="90" y="19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7119856" y="5500273"/>
              <a:ext cx="287518" cy="150687"/>
            </a:xfrm>
            <a:custGeom>
              <a:avLst/>
              <a:gdLst>
                <a:gd name="T0" fmla="*/ 5 w 124"/>
                <a:gd name="T1" fmla="*/ 65 h 65"/>
                <a:gd name="T2" fmla="*/ 124 w 124"/>
                <a:gd name="T3" fmla="*/ 21 h 65"/>
                <a:gd name="T4" fmla="*/ 0 w 124"/>
                <a:gd name="T5" fmla="*/ 0 h 65"/>
                <a:gd name="T6" fmla="*/ 5 w 124"/>
                <a:gd name="T7" fmla="*/ 52 h 65"/>
                <a:gd name="T8" fmla="*/ 5 w 124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5">
                  <a:moveTo>
                    <a:pt x="5" y="65"/>
                  </a:moveTo>
                  <a:cubicBezTo>
                    <a:pt x="124" y="21"/>
                    <a:pt x="124" y="21"/>
                    <a:pt x="124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7"/>
                    <a:pt x="5" y="34"/>
                    <a:pt x="5" y="52"/>
                  </a:cubicBezTo>
                  <a:cubicBezTo>
                    <a:pt x="5" y="57"/>
                    <a:pt x="5" y="61"/>
                    <a:pt x="5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6472939" y="4765023"/>
              <a:ext cx="148955" cy="276260"/>
            </a:xfrm>
            <a:custGeom>
              <a:avLst/>
              <a:gdLst>
                <a:gd name="T0" fmla="*/ 64 w 64"/>
                <a:gd name="T1" fmla="*/ 119 h 119"/>
                <a:gd name="T2" fmla="*/ 32 w 64"/>
                <a:gd name="T3" fmla="*/ 0 h 119"/>
                <a:gd name="T4" fmla="*/ 0 w 64"/>
                <a:gd name="T5" fmla="*/ 119 h 119"/>
                <a:gd name="T6" fmla="*/ 32 w 64"/>
                <a:gd name="T7" fmla="*/ 117 h 119"/>
                <a:gd name="T8" fmla="*/ 64 w 64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9">
                  <a:moveTo>
                    <a:pt x="64" y="119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1" y="118"/>
                    <a:pt x="21" y="117"/>
                    <a:pt x="32" y="117"/>
                  </a:cubicBezTo>
                  <a:cubicBezTo>
                    <a:pt x="43" y="117"/>
                    <a:pt x="54" y="118"/>
                    <a:pt x="64" y="1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Oval 54"/>
            <p:cNvSpPr>
              <a:spLocks noChangeArrowheads="1"/>
            </p:cNvSpPr>
            <p:nvPr/>
          </p:nvSpPr>
          <p:spPr bwMode="auto">
            <a:xfrm>
              <a:off x="6074571" y="5147804"/>
              <a:ext cx="945693" cy="946559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6959642" y="5915097"/>
              <a:ext cx="276260" cy="234691"/>
            </a:xfrm>
            <a:custGeom>
              <a:avLst/>
              <a:gdLst>
                <a:gd name="T0" fmla="*/ 0 w 119"/>
                <a:gd name="T1" fmla="*/ 52 h 101"/>
                <a:gd name="T2" fmla="*/ 119 w 119"/>
                <a:gd name="T3" fmla="*/ 101 h 101"/>
                <a:gd name="T4" fmla="*/ 40 w 119"/>
                <a:gd name="T5" fmla="*/ 0 h 101"/>
                <a:gd name="T6" fmla="*/ 0 w 119"/>
                <a:gd name="T7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1">
                  <a:moveTo>
                    <a:pt x="0" y="52"/>
                  </a:moveTo>
                  <a:cubicBezTo>
                    <a:pt x="119" y="101"/>
                    <a:pt x="119" y="101"/>
                    <a:pt x="119" y="10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9" y="19"/>
                    <a:pt x="15" y="37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6575130" y="6177500"/>
              <a:ext cx="155018" cy="298777"/>
            </a:xfrm>
            <a:custGeom>
              <a:avLst/>
              <a:gdLst>
                <a:gd name="T0" fmla="*/ 56 w 67"/>
                <a:gd name="T1" fmla="*/ 129 h 129"/>
                <a:gd name="T2" fmla="*/ 67 w 67"/>
                <a:gd name="T3" fmla="*/ 0 h 129"/>
                <a:gd name="T4" fmla="*/ 0 w 67"/>
                <a:gd name="T5" fmla="*/ 12 h 129"/>
                <a:gd name="T6" fmla="*/ 56 w 67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29">
                  <a:moveTo>
                    <a:pt x="56" y="129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6" y="7"/>
                    <a:pt x="23" y="11"/>
                    <a:pt x="0" y="12"/>
                  </a:cubicBezTo>
                  <a:lnTo>
                    <a:pt x="56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6783840" y="6075310"/>
              <a:ext cx="218237" cy="287518"/>
            </a:xfrm>
            <a:custGeom>
              <a:avLst/>
              <a:gdLst>
                <a:gd name="T0" fmla="*/ 94 w 94"/>
                <a:gd name="T1" fmla="*/ 124 h 124"/>
                <a:gd name="T2" fmla="*/ 57 w 94"/>
                <a:gd name="T3" fmla="*/ 0 h 124"/>
                <a:gd name="T4" fmla="*/ 0 w 94"/>
                <a:gd name="T5" fmla="*/ 35 h 124"/>
                <a:gd name="T6" fmla="*/ 94 w 94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4">
                  <a:moveTo>
                    <a:pt x="94" y="124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40" y="14"/>
                    <a:pt x="20" y="26"/>
                    <a:pt x="0" y="35"/>
                  </a:cubicBezTo>
                  <a:lnTo>
                    <a:pt x="94" y="1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6236516" y="4823046"/>
              <a:ext cx="167142" cy="285786"/>
            </a:xfrm>
            <a:custGeom>
              <a:avLst/>
              <a:gdLst>
                <a:gd name="T0" fmla="*/ 0 w 72"/>
                <a:gd name="T1" fmla="*/ 0 h 123"/>
                <a:gd name="T2" fmla="*/ 13 w 72"/>
                <a:gd name="T3" fmla="*/ 123 h 123"/>
                <a:gd name="T4" fmla="*/ 72 w 72"/>
                <a:gd name="T5" fmla="*/ 100 h 123"/>
                <a:gd name="T6" fmla="*/ 0 w 72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23">
                  <a:moveTo>
                    <a:pt x="0" y="0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31" y="113"/>
                    <a:pt x="51" y="105"/>
                    <a:pt x="72" y="10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5717771" y="5713314"/>
              <a:ext cx="297045" cy="150687"/>
            </a:xfrm>
            <a:custGeom>
              <a:avLst/>
              <a:gdLst>
                <a:gd name="T0" fmla="*/ 0 w 128"/>
                <a:gd name="T1" fmla="*/ 65 h 65"/>
                <a:gd name="T2" fmla="*/ 128 w 128"/>
                <a:gd name="T3" fmla="*/ 63 h 65"/>
                <a:gd name="T4" fmla="*/ 109 w 128"/>
                <a:gd name="T5" fmla="*/ 0 h 65"/>
                <a:gd name="T6" fmla="*/ 0 w 128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5">
                  <a:moveTo>
                    <a:pt x="0" y="65"/>
                  </a:moveTo>
                  <a:cubicBezTo>
                    <a:pt x="128" y="63"/>
                    <a:pt x="128" y="63"/>
                    <a:pt x="128" y="63"/>
                  </a:cubicBezTo>
                  <a:cubicBezTo>
                    <a:pt x="119" y="43"/>
                    <a:pt x="112" y="22"/>
                    <a:pt x="109" y="0"/>
                  </a:cubicBez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5775794" y="5243066"/>
              <a:ext cx="282322" cy="194855"/>
            </a:xfrm>
            <a:custGeom>
              <a:avLst/>
              <a:gdLst>
                <a:gd name="T0" fmla="*/ 0 w 122"/>
                <a:gd name="T1" fmla="*/ 0 h 84"/>
                <a:gd name="T2" fmla="*/ 94 w 122"/>
                <a:gd name="T3" fmla="*/ 84 h 84"/>
                <a:gd name="T4" fmla="*/ 122 w 122"/>
                <a:gd name="T5" fmla="*/ 25 h 84"/>
                <a:gd name="T6" fmla="*/ 0 w 122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84">
                  <a:moveTo>
                    <a:pt x="0" y="0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101" y="63"/>
                    <a:pt x="110" y="43"/>
                    <a:pt x="122" y="2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61"/>
            <p:cNvSpPr>
              <a:spLocks/>
            </p:cNvSpPr>
            <p:nvPr/>
          </p:nvSpPr>
          <p:spPr bwMode="auto">
            <a:xfrm>
              <a:off x="6093623" y="6075310"/>
              <a:ext cx="219969" cy="287518"/>
            </a:xfrm>
            <a:custGeom>
              <a:avLst/>
              <a:gdLst>
                <a:gd name="T0" fmla="*/ 0 w 95"/>
                <a:gd name="T1" fmla="*/ 124 h 124"/>
                <a:gd name="T2" fmla="*/ 95 w 95"/>
                <a:gd name="T3" fmla="*/ 35 h 124"/>
                <a:gd name="T4" fmla="*/ 37 w 95"/>
                <a:gd name="T5" fmla="*/ 0 h 124"/>
                <a:gd name="T6" fmla="*/ 0 w 95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24">
                  <a:moveTo>
                    <a:pt x="0" y="124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74" y="26"/>
                    <a:pt x="55" y="14"/>
                    <a:pt x="37" y="0"/>
                  </a:cubicBez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62"/>
            <p:cNvSpPr>
              <a:spLocks/>
            </p:cNvSpPr>
            <p:nvPr/>
          </p:nvSpPr>
          <p:spPr bwMode="auto">
            <a:xfrm>
              <a:off x="6366419" y="6177500"/>
              <a:ext cx="153286" cy="298777"/>
            </a:xfrm>
            <a:custGeom>
              <a:avLst/>
              <a:gdLst>
                <a:gd name="T0" fmla="*/ 10 w 66"/>
                <a:gd name="T1" fmla="*/ 129 h 129"/>
                <a:gd name="T2" fmla="*/ 66 w 66"/>
                <a:gd name="T3" fmla="*/ 12 h 129"/>
                <a:gd name="T4" fmla="*/ 0 w 66"/>
                <a:gd name="T5" fmla="*/ 0 h 129"/>
                <a:gd name="T6" fmla="*/ 10 w 66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29">
                  <a:moveTo>
                    <a:pt x="10" y="129"/>
                  </a:moveTo>
                  <a:cubicBezTo>
                    <a:pt x="66" y="12"/>
                    <a:pt x="66" y="12"/>
                    <a:pt x="66" y="12"/>
                  </a:cubicBezTo>
                  <a:cubicBezTo>
                    <a:pt x="43" y="11"/>
                    <a:pt x="21" y="7"/>
                    <a:pt x="0" y="0"/>
                  </a:cubicBezTo>
                  <a:lnTo>
                    <a:pt x="1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29870" y="2186725"/>
            <a:ext cx="5513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不管</a:t>
            </a:r>
            <a:r>
              <a:rPr lang="zh-CN" altLang="zh-CN" dirty="0"/>
              <a:t>是企业还是事业单位，内部会议越来越多，会议信息的数量也由此不断增加。而如今这些会议管理工作越加繁重的情况下，仍有些企业或者单位处于无系统流程的状态，弊端很多，比如效率低下，易出错，而且不容易管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利用</a:t>
            </a:r>
            <a:r>
              <a:rPr lang="zh-CN" altLang="zh-CN" dirty="0"/>
              <a:t>会议室预约管理系统，可以方便的通知参与人员和辅助部门，根据用户的工作流程自动完成会议及会议室管理。</a:t>
            </a:r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配套</a:t>
            </a:r>
            <a:r>
              <a:rPr lang="zh-CN" altLang="zh-CN" dirty="0"/>
              <a:t>的显示终端，不仅可以直观明了显现各种会议信息，还可以进一步提高办公室整体格局的水准，营造更加未来化的办公环境</a:t>
            </a:r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22547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314422" cy="2646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 dirty="0">
                  <a:solidFill>
                    <a:srgbClr val="FFFFFF"/>
                  </a:solidFill>
                  <a:latin typeface="Impact" pitchFamily="34" charset="0"/>
                </a:rPr>
                <a:t>3</a:t>
              </a:r>
              <a:endParaRPr lang="zh-CN" altLang="en-US" sz="16600" b="1" dirty="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172683" y="3082081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4A9B33"/>
                </a:solidFill>
                <a:latin typeface="微软雅黑" pitchFamily="34" charset="-122"/>
              </a:rPr>
              <a:t>第三部分：</a:t>
            </a:r>
            <a:r>
              <a:rPr lang="zh-CN" altLang="en-US" sz="4800" b="1" dirty="0">
                <a:solidFill>
                  <a:srgbClr val="3C7832"/>
                </a:solidFill>
                <a:latin typeface="微软雅黑" pitchFamily="34" charset="-122"/>
              </a:rPr>
              <a:t>研发思路及</a:t>
            </a:r>
            <a:r>
              <a:rPr lang="zh-CN" altLang="en-US" sz="4800" b="1" dirty="0" smtClean="0">
                <a:solidFill>
                  <a:srgbClr val="3C7832"/>
                </a:solidFill>
                <a:latin typeface="微软雅黑" pitchFamily="34" charset="-122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14662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03275" y="1958975"/>
            <a:ext cx="4478338" cy="1585576"/>
            <a:chOff x="803786" y="1959667"/>
            <a:chExt cx="4477634" cy="1585401"/>
          </a:xfrm>
        </p:grpSpPr>
        <p:sp>
          <p:nvSpPr>
            <p:cNvPr id="28" name="Rounded Rectangle 5@|1FFC:7355919|FBC:16777215|LFC:16777215|LBC:16777215"/>
            <p:cNvSpPr/>
            <p:nvPr/>
          </p:nvSpPr>
          <p:spPr>
            <a:xfrm>
              <a:off x="1127585" y="1959667"/>
              <a:ext cx="4153835" cy="484135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2" name="Rectangle 31@|1FFC:16777215|FBC:16777215|LFC:16777215|LBC:16777215"/>
            <p:cNvSpPr/>
            <p:nvPr/>
          </p:nvSpPr>
          <p:spPr>
            <a:xfrm>
              <a:off x="1405354" y="2529517"/>
              <a:ext cx="3876066" cy="1015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dirty="0" smtClean="0"/>
                <a:t>管理</a:t>
              </a:r>
              <a:r>
                <a:rPr lang="zh-CN" altLang="zh-CN" dirty="0"/>
                <a:t>用户的基本资料（工号，姓名，密码，部门）</a:t>
              </a:r>
            </a:p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96" name="Rectangle 35@|1FFC:16777215|FBC:16777215|LFC:16777215|LBC:16777215"/>
            <p:cNvSpPr>
              <a:spLocks noChangeArrowheads="1"/>
            </p:cNvSpPr>
            <p:nvPr/>
          </p:nvSpPr>
          <p:spPr bwMode="auto">
            <a:xfrm>
              <a:off x="1405097" y="2017025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</a:rPr>
                <a:t>用户管理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" name="Rectangle 1@|1FFC:3289814|FBC:16777215|LFC:16777215|LBC:16777215"/>
            <p:cNvSpPr/>
            <p:nvPr/>
          </p:nvSpPr>
          <p:spPr>
            <a:xfrm>
              <a:off x="803786" y="1959667"/>
              <a:ext cx="499984" cy="484135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98" name="Rectangle 39@|1FFC:16777215|FBC:16777215|LFC:16777215|LBC:16777215"/>
            <p:cNvSpPr>
              <a:spLocks noChangeArrowheads="1"/>
            </p:cNvSpPr>
            <p:nvPr/>
          </p:nvSpPr>
          <p:spPr bwMode="auto">
            <a:xfrm>
              <a:off x="835519" y="1976721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803275" y="3976689"/>
            <a:ext cx="4530725" cy="2384563"/>
            <a:chOff x="803786" y="3976022"/>
            <a:chExt cx="4530350" cy="2384399"/>
          </a:xfrm>
        </p:grpSpPr>
        <p:sp>
          <p:nvSpPr>
            <p:cNvPr id="29" name="Rounded Rectangle 7@|1FFC:7355919|FBC:16777215|LFC:16777215|LBC:16777215"/>
            <p:cNvSpPr/>
            <p:nvPr/>
          </p:nvSpPr>
          <p:spPr>
            <a:xfrm>
              <a:off x="1127609" y="3976022"/>
              <a:ext cx="4154144" cy="484154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4" name="Rectangle 33@|1FFC:16777215|FBC:16777215|LFC:16777215|LBC:16777215"/>
            <p:cNvSpPr/>
            <p:nvPr/>
          </p:nvSpPr>
          <p:spPr>
            <a:xfrm>
              <a:off x="1380001" y="4606216"/>
              <a:ext cx="3954135" cy="1754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系统核心，管理员需要对已申请的预定信息进行审核，审核通过则用户预定成功；</a:t>
              </a:r>
            </a:p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审核不通过，需及时处理通知用户重新预定。</a:t>
              </a:r>
              <a:endParaRPr lang="zh-CN" altLang="en-US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91" name="Rectangle 37@|1FFC:16777215|FBC:16777215|LFC:16777215|LBC:16777215"/>
            <p:cNvSpPr>
              <a:spLocks noChangeArrowheads="1"/>
            </p:cNvSpPr>
            <p:nvPr/>
          </p:nvSpPr>
          <p:spPr bwMode="auto">
            <a:xfrm>
              <a:off x="1405097" y="4014553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</a:rPr>
                <a:t>会议室预定管理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angle 40@|1FFC:3289814|FBC:16777215|LFC:16777215|LBC:16777215"/>
            <p:cNvSpPr/>
            <p:nvPr/>
          </p:nvSpPr>
          <p:spPr>
            <a:xfrm>
              <a:off x="803786" y="3976022"/>
              <a:ext cx="500022" cy="48415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93" name="Rectangle 41@|1FFC:16777215|FBC:16777215|LFC:16777215|LBC:16777215"/>
            <p:cNvSpPr>
              <a:spLocks noChangeArrowheads="1"/>
            </p:cNvSpPr>
            <p:nvPr/>
          </p:nvSpPr>
          <p:spPr bwMode="auto">
            <a:xfrm>
              <a:off x="835519" y="3993076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3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6688138" y="1958975"/>
            <a:ext cx="4456112" cy="1977979"/>
            <a:chOff x="6688049" y="1959667"/>
            <a:chExt cx="4456377" cy="1976248"/>
          </a:xfrm>
        </p:grpSpPr>
        <p:sp>
          <p:nvSpPr>
            <p:cNvPr id="30" name="Rounded Rectangle 9@|1FFC:7355919|FBC:16777215|LFC:16777215|LBC:16777215"/>
            <p:cNvSpPr/>
            <p:nvPr/>
          </p:nvSpPr>
          <p:spPr>
            <a:xfrm>
              <a:off x="6937301" y="1959667"/>
              <a:ext cx="4154735" cy="483764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3" name="Rectangle 32@|1FFC:16777215|FBC:16777215|LFC:16777215|LBC:16777215"/>
            <p:cNvSpPr/>
            <p:nvPr/>
          </p:nvSpPr>
          <p:spPr>
            <a:xfrm>
              <a:off x="7189729" y="2543356"/>
              <a:ext cx="3954697" cy="13925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100" dirty="0" smtClean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</a:t>
              </a:r>
              <a:r>
                <a:rPr lang="zh-CN" altLang="en-US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会议室的基本资料（名称，位置，容量等），会议室出现问题不可用，能提前申报问题。可添加，修改，编辑。</a:t>
              </a:r>
              <a:endParaRPr lang="en-US" altLang="zh-CN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86" name="Rectangle 36@|1FFC:16777215|FBC:16777215|LFC:16777215|LBC:16777215"/>
            <p:cNvSpPr>
              <a:spLocks noChangeArrowheads="1"/>
            </p:cNvSpPr>
            <p:nvPr/>
          </p:nvSpPr>
          <p:spPr bwMode="auto">
            <a:xfrm>
              <a:off x="7202687" y="2017025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</a:rPr>
                <a:t>会议室管理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Rectangle 42@|1FFC:3289814|FBC:16777215|LFC:16777215|LBC:16777215"/>
            <p:cNvSpPr/>
            <p:nvPr/>
          </p:nvSpPr>
          <p:spPr>
            <a:xfrm>
              <a:off x="6688049" y="1959667"/>
              <a:ext cx="500092" cy="48376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88" name="Rectangle 43@|1FFC:16777215|FBC:16777215|LFC:16777215|LBC:16777215"/>
            <p:cNvSpPr>
              <a:spLocks noChangeArrowheads="1"/>
            </p:cNvSpPr>
            <p:nvPr/>
          </p:nvSpPr>
          <p:spPr bwMode="auto">
            <a:xfrm>
              <a:off x="6719782" y="1976721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2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688138" y="3976687"/>
            <a:ext cx="4418012" cy="1387367"/>
            <a:chOff x="6688049" y="3976022"/>
            <a:chExt cx="4418277" cy="1387272"/>
          </a:xfrm>
        </p:grpSpPr>
        <p:sp>
          <p:nvSpPr>
            <p:cNvPr id="31" name="Rounded Rectangle 11@|1FFC:7355919|FBC:16777215|LFC:16777215|LBC:16777215"/>
            <p:cNvSpPr/>
            <p:nvPr/>
          </p:nvSpPr>
          <p:spPr>
            <a:xfrm>
              <a:off x="6937301" y="3976022"/>
              <a:ext cx="4154737" cy="484154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5" name="Rectangle 34@|1FFC:16777215|FBC:16777215|LFC:16777215|LBC:16777215"/>
            <p:cNvSpPr/>
            <p:nvPr/>
          </p:nvSpPr>
          <p:spPr>
            <a:xfrm>
              <a:off x="7151627" y="4606216"/>
              <a:ext cx="3954699" cy="7570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管理员也可查看已预定的会议，以及处理已过期的会议。</a:t>
              </a:r>
              <a:endParaRPr lang="en-US" altLang="zh-CN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81" name="Rectangle 38@|1FFC:16777215|FBC:16777215|LFC:16777215|LBC:16777215"/>
            <p:cNvSpPr>
              <a:spLocks noChangeArrowheads="1"/>
            </p:cNvSpPr>
            <p:nvPr/>
          </p:nvSpPr>
          <p:spPr bwMode="auto">
            <a:xfrm>
              <a:off x="7202687" y="4014553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</a:rPr>
                <a:t>历史数据删除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45" name="Rectangle 44@|1FFC:3289814|FBC:16777215|LFC:16777215|LBC:16777215"/>
            <p:cNvSpPr/>
            <p:nvPr/>
          </p:nvSpPr>
          <p:spPr>
            <a:xfrm>
              <a:off x="6688049" y="3976022"/>
              <a:ext cx="500092" cy="48415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83" name="Rectangle 45@|1FFC:16777215|FBC:16777215|LFC:16777215|LBC:16777215"/>
            <p:cNvSpPr>
              <a:spLocks noChangeArrowheads="1"/>
            </p:cNvSpPr>
            <p:nvPr/>
          </p:nvSpPr>
          <p:spPr bwMode="auto">
            <a:xfrm>
              <a:off x="6719782" y="3993076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4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2774" name="组合 49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51" name="圆角矩形 50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2776" name="图片 5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7" name="文本框 5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1107996" cy="36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 smtClean="0">
                  <a:solidFill>
                    <a:srgbClr val="3C7832"/>
                  </a:solidFill>
                  <a:latin typeface="微软雅黑" pitchFamily="34" charset="-122"/>
                </a:rPr>
                <a:t>研发思路</a:t>
              </a:r>
              <a:endParaRPr lang="zh-CN" altLang="en-US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32778" name="文本框 5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77900" y="2195513"/>
            <a:ext cx="10155238" cy="2289175"/>
            <a:chOff x="1281908" y="2264313"/>
            <a:chExt cx="9547394" cy="2152191"/>
          </a:xfrm>
        </p:grpSpPr>
        <p:sp>
          <p:nvSpPr>
            <p:cNvPr id="39959" name="Freeform 7"/>
            <p:cNvSpPr>
              <a:spLocks/>
            </p:cNvSpPr>
            <p:nvPr/>
          </p:nvSpPr>
          <p:spPr bwMode="auto">
            <a:xfrm flipV="1">
              <a:off x="8689248" y="3349704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ardrop 16"/>
            <p:cNvSpPr/>
            <p:nvPr/>
          </p:nvSpPr>
          <p:spPr>
            <a:xfrm rot="8100000">
              <a:off x="2131129" y="3103100"/>
              <a:ext cx="417894" cy="417901"/>
            </a:xfrm>
            <a:prstGeom prst="teardrop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61" name="Freeform 6"/>
            <p:cNvSpPr>
              <a:spLocks noEditPoints="1"/>
            </p:cNvSpPr>
            <p:nvPr/>
          </p:nvSpPr>
          <p:spPr bwMode="auto">
            <a:xfrm>
              <a:off x="2239541" y="3188910"/>
              <a:ext cx="209778" cy="230756"/>
            </a:xfrm>
            <a:custGeom>
              <a:avLst/>
              <a:gdLst>
                <a:gd name="T0" fmla="*/ 108012237 w 376"/>
                <a:gd name="T1" fmla="*/ 106966456 h 376"/>
                <a:gd name="T2" fmla="*/ 108012237 w 376"/>
                <a:gd name="T3" fmla="*/ 89641351 h 376"/>
                <a:gd name="T4" fmla="*/ 86534548 w 376"/>
                <a:gd name="T5" fmla="*/ 63652445 h 376"/>
                <a:gd name="T6" fmla="*/ 74083446 w 376"/>
                <a:gd name="T7" fmla="*/ 63652445 h 376"/>
                <a:gd name="T8" fmla="*/ 64433644 w 376"/>
                <a:gd name="T9" fmla="*/ 55742918 h 376"/>
                <a:gd name="T10" fmla="*/ 64433644 w 376"/>
                <a:gd name="T11" fmla="*/ 34651449 h 376"/>
                <a:gd name="T12" fmla="*/ 73460808 w 376"/>
                <a:gd name="T13" fmla="*/ 18078750 h 376"/>
                <a:gd name="T14" fmla="*/ 58519692 w 376"/>
                <a:gd name="T15" fmla="*/ 0 h 376"/>
                <a:gd name="T16" fmla="*/ 43578593 w 376"/>
                <a:gd name="T17" fmla="*/ 18078750 h 376"/>
                <a:gd name="T18" fmla="*/ 52605739 w 376"/>
                <a:gd name="T19" fmla="*/ 34651449 h 376"/>
                <a:gd name="T20" fmla="*/ 52605739 w 376"/>
                <a:gd name="T21" fmla="*/ 55742918 h 376"/>
                <a:gd name="T22" fmla="*/ 42955954 w 376"/>
                <a:gd name="T23" fmla="*/ 63652445 h 376"/>
                <a:gd name="T24" fmla="*/ 30504844 w 376"/>
                <a:gd name="T25" fmla="*/ 63652445 h 376"/>
                <a:gd name="T26" fmla="*/ 9027148 w 376"/>
                <a:gd name="T27" fmla="*/ 89641351 h 376"/>
                <a:gd name="T28" fmla="*/ 9027148 w 376"/>
                <a:gd name="T29" fmla="*/ 106966456 h 376"/>
                <a:gd name="T30" fmla="*/ 0 w 376"/>
                <a:gd name="T31" fmla="*/ 123539151 h 376"/>
                <a:gd name="T32" fmla="*/ 14941103 w 376"/>
                <a:gd name="T33" fmla="*/ 141617895 h 376"/>
                <a:gd name="T34" fmla="*/ 29882206 w 376"/>
                <a:gd name="T35" fmla="*/ 123539151 h 376"/>
                <a:gd name="T36" fmla="*/ 20855617 w 376"/>
                <a:gd name="T37" fmla="*/ 106966456 h 376"/>
                <a:gd name="T38" fmla="*/ 20855617 w 376"/>
                <a:gd name="T39" fmla="*/ 89641351 h 376"/>
                <a:gd name="T40" fmla="*/ 30504844 w 376"/>
                <a:gd name="T41" fmla="*/ 77965450 h 376"/>
                <a:gd name="T42" fmla="*/ 42955954 w 376"/>
                <a:gd name="T43" fmla="*/ 77965450 h 376"/>
                <a:gd name="T44" fmla="*/ 52605739 w 376"/>
                <a:gd name="T45" fmla="*/ 76081966 h 376"/>
                <a:gd name="T46" fmla="*/ 52605739 w 376"/>
                <a:gd name="T47" fmla="*/ 106966456 h 376"/>
                <a:gd name="T48" fmla="*/ 43578593 w 376"/>
                <a:gd name="T49" fmla="*/ 123539151 h 376"/>
                <a:gd name="T50" fmla="*/ 58519692 w 376"/>
                <a:gd name="T51" fmla="*/ 141617895 h 376"/>
                <a:gd name="T52" fmla="*/ 73460808 w 376"/>
                <a:gd name="T53" fmla="*/ 123539151 h 376"/>
                <a:gd name="T54" fmla="*/ 64433644 w 376"/>
                <a:gd name="T55" fmla="*/ 106966456 h 376"/>
                <a:gd name="T56" fmla="*/ 64433644 w 376"/>
                <a:gd name="T57" fmla="*/ 76081966 h 376"/>
                <a:gd name="T58" fmla="*/ 74083446 w 376"/>
                <a:gd name="T59" fmla="*/ 77965450 h 376"/>
                <a:gd name="T60" fmla="*/ 86534548 w 376"/>
                <a:gd name="T61" fmla="*/ 77965450 h 376"/>
                <a:gd name="T62" fmla="*/ 96183775 w 376"/>
                <a:gd name="T63" fmla="*/ 89641351 h 376"/>
                <a:gd name="T64" fmla="*/ 96183775 w 376"/>
                <a:gd name="T65" fmla="*/ 106966456 h 376"/>
                <a:gd name="T66" fmla="*/ 87157186 w 376"/>
                <a:gd name="T67" fmla="*/ 123539151 h 376"/>
                <a:gd name="T68" fmla="*/ 102098285 w 376"/>
                <a:gd name="T69" fmla="*/ 141617895 h 376"/>
                <a:gd name="T70" fmla="*/ 117039383 w 376"/>
                <a:gd name="T71" fmla="*/ 123539151 h 376"/>
                <a:gd name="T72" fmla="*/ 108012237 w 376"/>
                <a:gd name="T73" fmla="*/ 106966456 h 376"/>
                <a:gd name="T74" fmla="*/ 23345615 w 376"/>
                <a:gd name="T75" fmla="*/ 123539151 h 376"/>
                <a:gd name="T76" fmla="*/ 14941103 w 376"/>
                <a:gd name="T77" fmla="*/ 134085187 h 376"/>
                <a:gd name="T78" fmla="*/ 6225274 w 376"/>
                <a:gd name="T79" fmla="*/ 123539151 h 376"/>
                <a:gd name="T80" fmla="*/ 14941103 w 376"/>
                <a:gd name="T81" fmla="*/ 112993114 h 376"/>
                <a:gd name="T82" fmla="*/ 23345615 w 376"/>
                <a:gd name="T83" fmla="*/ 123539151 h 376"/>
                <a:gd name="T84" fmla="*/ 49803865 w 376"/>
                <a:gd name="T85" fmla="*/ 18078750 h 376"/>
                <a:gd name="T86" fmla="*/ 58519692 w 376"/>
                <a:gd name="T87" fmla="*/ 7532710 h 376"/>
                <a:gd name="T88" fmla="*/ 66924199 w 376"/>
                <a:gd name="T89" fmla="*/ 18078750 h 376"/>
                <a:gd name="T90" fmla="*/ 58519692 w 376"/>
                <a:gd name="T91" fmla="*/ 28624791 h 376"/>
                <a:gd name="T92" fmla="*/ 49803865 w 376"/>
                <a:gd name="T93" fmla="*/ 18078750 h 376"/>
                <a:gd name="T94" fmla="*/ 66924199 w 376"/>
                <a:gd name="T95" fmla="*/ 123539151 h 376"/>
                <a:gd name="T96" fmla="*/ 58519692 w 376"/>
                <a:gd name="T97" fmla="*/ 134085187 h 376"/>
                <a:gd name="T98" fmla="*/ 49803865 w 376"/>
                <a:gd name="T99" fmla="*/ 123539151 h 376"/>
                <a:gd name="T100" fmla="*/ 58519692 w 376"/>
                <a:gd name="T101" fmla="*/ 112993114 h 376"/>
                <a:gd name="T102" fmla="*/ 66924199 w 376"/>
                <a:gd name="T103" fmla="*/ 123539151 h 376"/>
                <a:gd name="T104" fmla="*/ 102098285 w 376"/>
                <a:gd name="T105" fmla="*/ 134085187 h 376"/>
                <a:gd name="T106" fmla="*/ 93382458 w 376"/>
                <a:gd name="T107" fmla="*/ 123539151 h 376"/>
                <a:gd name="T108" fmla="*/ 102098285 w 376"/>
                <a:gd name="T109" fmla="*/ 112993114 h 376"/>
                <a:gd name="T110" fmla="*/ 110502792 w 376"/>
                <a:gd name="T111" fmla="*/ 123539151 h 376"/>
                <a:gd name="T112" fmla="*/ 102098285 w 376"/>
                <a:gd name="T113" fmla="*/ 134085187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76"/>
                <a:gd name="T172" fmla="*/ 0 h 376"/>
                <a:gd name="T173" fmla="*/ 376 w 376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ardrop 19"/>
            <p:cNvSpPr/>
            <p:nvPr/>
          </p:nvSpPr>
          <p:spPr>
            <a:xfrm rot="8100000">
              <a:off x="5854866" y="3103100"/>
              <a:ext cx="419387" cy="417901"/>
            </a:xfrm>
            <a:prstGeom prst="teardrop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63" name="Freeform 11"/>
            <p:cNvSpPr>
              <a:spLocks/>
            </p:cNvSpPr>
            <p:nvPr/>
          </p:nvSpPr>
          <p:spPr bwMode="auto">
            <a:xfrm>
              <a:off x="5934601" y="3236086"/>
              <a:ext cx="258741" cy="168209"/>
            </a:xfrm>
            <a:custGeom>
              <a:avLst/>
              <a:gdLst>
                <a:gd name="T0" fmla="*/ 127199018 w 400"/>
                <a:gd name="T1" fmla="*/ 30554514 h 260"/>
                <a:gd name="T2" fmla="*/ 120504743 w 400"/>
                <a:gd name="T3" fmla="*/ 30973095 h 260"/>
                <a:gd name="T4" fmla="*/ 77826055 w 400"/>
                <a:gd name="T5" fmla="*/ 0 h 260"/>
                <a:gd name="T6" fmla="*/ 33473323 w 400"/>
                <a:gd name="T7" fmla="*/ 43529901 h 260"/>
                <a:gd name="T8" fmla="*/ 33891837 w 400"/>
                <a:gd name="T9" fmla="*/ 49807976 h 260"/>
                <a:gd name="T10" fmla="*/ 30125862 w 400"/>
                <a:gd name="T11" fmla="*/ 49389394 h 260"/>
                <a:gd name="T12" fmla="*/ 0 w 400"/>
                <a:gd name="T13" fmla="*/ 79106735 h 260"/>
                <a:gd name="T14" fmla="*/ 30125862 w 400"/>
                <a:gd name="T15" fmla="*/ 108824096 h 260"/>
                <a:gd name="T16" fmla="*/ 71968161 w 400"/>
                <a:gd name="T17" fmla="*/ 108824096 h 260"/>
                <a:gd name="T18" fmla="*/ 71968161 w 400"/>
                <a:gd name="T19" fmla="*/ 77013828 h 260"/>
                <a:gd name="T20" fmla="*/ 54394477 w 400"/>
                <a:gd name="T21" fmla="*/ 77013828 h 260"/>
                <a:gd name="T22" fmla="*/ 83683949 w 400"/>
                <a:gd name="T23" fmla="*/ 38506914 h 260"/>
                <a:gd name="T24" fmla="*/ 112972795 w 400"/>
                <a:gd name="T25" fmla="*/ 77013828 h 260"/>
                <a:gd name="T26" fmla="*/ 95399112 w 400"/>
                <a:gd name="T27" fmla="*/ 77013828 h 260"/>
                <a:gd name="T28" fmla="*/ 95399112 w 400"/>
                <a:gd name="T29" fmla="*/ 108824096 h 260"/>
                <a:gd name="T30" fmla="*/ 127199018 w 400"/>
                <a:gd name="T31" fmla="*/ 108824096 h 260"/>
                <a:gd name="T32" fmla="*/ 167367252 w 400"/>
                <a:gd name="T33" fmla="*/ 69480009 h 260"/>
                <a:gd name="T34" fmla="*/ 127199018 w 400"/>
                <a:gd name="T35" fmla="*/ 30554514 h 2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0"/>
                <a:gd name="T55" fmla="*/ 0 h 260"/>
                <a:gd name="T56" fmla="*/ 400 w 400"/>
                <a:gd name="T57" fmla="*/ 260 h 2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ardrop 22"/>
            <p:cNvSpPr/>
            <p:nvPr/>
          </p:nvSpPr>
          <p:spPr>
            <a:xfrm rot="8100000">
              <a:off x="3987774" y="3103100"/>
              <a:ext cx="417894" cy="417901"/>
            </a:xfrm>
            <a:prstGeom prst="teardrop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65" name="Freeform 16"/>
            <p:cNvSpPr>
              <a:spLocks noEditPoints="1"/>
            </p:cNvSpPr>
            <p:nvPr/>
          </p:nvSpPr>
          <p:spPr bwMode="auto">
            <a:xfrm>
              <a:off x="4075222" y="3200863"/>
              <a:ext cx="239343" cy="239070"/>
            </a:xfrm>
            <a:custGeom>
              <a:avLst/>
              <a:gdLst>
                <a:gd name="T0" fmla="*/ 76163325 w 371"/>
                <a:gd name="T1" fmla="*/ 417403 h 370"/>
                <a:gd name="T2" fmla="*/ 832217 w 371"/>
                <a:gd name="T3" fmla="*/ 78070564 h 370"/>
                <a:gd name="T4" fmla="*/ 78243866 w 371"/>
                <a:gd name="T5" fmla="*/ 154054113 h 370"/>
                <a:gd name="T6" fmla="*/ 153991082 w 371"/>
                <a:gd name="T7" fmla="*/ 75983549 h 370"/>
                <a:gd name="T8" fmla="*/ 76163325 w 371"/>
                <a:gd name="T9" fmla="*/ 417403 h 370"/>
                <a:gd name="T10" fmla="*/ 76579433 w 371"/>
                <a:gd name="T11" fmla="*/ 10437020 h 370"/>
                <a:gd name="T12" fmla="*/ 108210136 w 371"/>
                <a:gd name="T13" fmla="*/ 17952218 h 370"/>
                <a:gd name="T14" fmla="*/ 97804848 w 371"/>
                <a:gd name="T15" fmla="*/ 35068983 h 370"/>
                <a:gd name="T16" fmla="*/ 77411650 w 371"/>
                <a:gd name="T17" fmla="*/ 30476902 h 370"/>
                <a:gd name="T18" fmla="*/ 57018471 w 371"/>
                <a:gd name="T19" fmla="*/ 35068983 h 370"/>
                <a:gd name="T20" fmla="*/ 46613183 w 371"/>
                <a:gd name="T21" fmla="*/ 17952218 h 370"/>
                <a:gd name="T22" fmla="*/ 76579433 w 371"/>
                <a:gd name="T23" fmla="*/ 10437020 h 370"/>
                <a:gd name="T24" fmla="*/ 35376313 w 371"/>
                <a:gd name="T25" fmla="*/ 97693056 h 370"/>
                <a:gd name="T26" fmla="*/ 18312642 w 371"/>
                <a:gd name="T27" fmla="*/ 108130073 h 370"/>
                <a:gd name="T28" fmla="*/ 10820757 w 371"/>
                <a:gd name="T29" fmla="*/ 78070564 h 370"/>
                <a:gd name="T30" fmla="*/ 18312642 w 371"/>
                <a:gd name="T31" fmla="*/ 46341463 h 370"/>
                <a:gd name="T32" fmla="*/ 35376313 w 371"/>
                <a:gd name="T33" fmla="*/ 56778480 h 370"/>
                <a:gd name="T34" fmla="*/ 30798477 w 371"/>
                <a:gd name="T35" fmla="*/ 77235758 h 370"/>
                <a:gd name="T36" fmla="*/ 35376313 w 371"/>
                <a:gd name="T37" fmla="*/ 97693056 h 370"/>
                <a:gd name="T38" fmla="*/ 78243866 w 371"/>
                <a:gd name="T39" fmla="*/ 144034499 h 370"/>
                <a:gd name="T40" fmla="*/ 46613183 w 371"/>
                <a:gd name="T41" fmla="*/ 136519304 h 370"/>
                <a:gd name="T42" fmla="*/ 57018471 w 371"/>
                <a:gd name="T43" fmla="*/ 119402543 h 370"/>
                <a:gd name="T44" fmla="*/ 77411650 w 371"/>
                <a:gd name="T45" fmla="*/ 123994624 h 370"/>
                <a:gd name="T46" fmla="*/ 97804848 w 371"/>
                <a:gd name="T47" fmla="*/ 119402543 h 370"/>
                <a:gd name="T48" fmla="*/ 108210136 w 371"/>
                <a:gd name="T49" fmla="*/ 136519304 h 370"/>
                <a:gd name="T50" fmla="*/ 78243866 w 371"/>
                <a:gd name="T51" fmla="*/ 144034499 h 370"/>
                <a:gd name="T52" fmla="*/ 77411650 w 371"/>
                <a:gd name="T53" fmla="*/ 113975010 h 370"/>
                <a:gd name="T54" fmla="*/ 40787011 w 371"/>
                <a:gd name="T55" fmla="*/ 77235758 h 370"/>
                <a:gd name="T56" fmla="*/ 77411650 w 371"/>
                <a:gd name="T57" fmla="*/ 40496516 h 370"/>
                <a:gd name="T58" fmla="*/ 114036298 w 371"/>
                <a:gd name="T59" fmla="*/ 77235758 h 370"/>
                <a:gd name="T60" fmla="*/ 77411650 w 371"/>
                <a:gd name="T61" fmla="*/ 113975010 h 370"/>
                <a:gd name="T62" fmla="*/ 119030888 w 371"/>
                <a:gd name="T63" fmla="*/ 97693056 h 370"/>
                <a:gd name="T64" fmla="*/ 124025478 w 371"/>
                <a:gd name="T65" fmla="*/ 77235758 h 370"/>
                <a:gd name="T66" fmla="*/ 119030888 w 371"/>
                <a:gd name="T67" fmla="*/ 56778480 h 370"/>
                <a:gd name="T68" fmla="*/ 136510662 w 371"/>
                <a:gd name="T69" fmla="*/ 46341463 h 370"/>
                <a:gd name="T70" fmla="*/ 144002548 w 371"/>
                <a:gd name="T71" fmla="*/ 76400952 h 370"/>
                <a:gd name="T72" fmla="*/ 136510662 w 371"/>
                <a:gd name="T73" fmla="*/ 108130073 h 370"/>
                <a:gd name="T74" fmla="*/ 119030888 w 371"/>
                <a:gd name="T75" fmla="*/ 97693056 h 3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71"/>
                <a:gd name="T115" fmla="*/ 0 h 370"/>
                <a:gd name="T116" fmla="*/ 371 w 371"/>
                <a:gd name="T117" fmla="*/ 370 h 3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7"/>
            <p:cNvSpPr>
              <a:spLocks/>
            </p:cNvSpPr>
            <p:nvPr/>
          </p:nvSpPr>
          <p:spPr bwMode="auto">
            <a:xfrm>
              <a:off x="6839162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7"/>
            <p:cNvSpPr>
              <a:spLocks/>
            </p:cNvSpPr>
            <p:nvPr/>
          </p:nvSpPr>
          <p:spPr bwMode="auto">
            <a:xfrm flipV="1">
              <a:off x="4985578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Freeform 7"/>
            <p:cNvSpPr>
              <a:spLocks/>
            </p:cNvSpPr>
            <p:nvPr/>
          </p:nvSpPr>
          <p:spPr bwMode="auto">
            <a:xfrm>
              <a:off x="3133197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7"/>
            <p:cNvSpPr>
              <a:spLocks/>
            </p:cNvSpPr>
            <p:nvPr/>
          </p:nvSpPr>
          <p:spPr bwMode="auto">
            <a:xfrm>
              <a:off x="1281908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7"/>
            <p:cNvSpPr>
              <a:spLocks/>
            </p:cNvSpPr>
            <p:nvPr/>
          </p:nvSpPr>
          <p:spPr bwMode="auto">
            <a:xfrm flipV="1">
              <a:off x="1281908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7"/>
            <p:cNvSpPr>
              <a:spLocks/>
            </p:cNvSpPr>
            <p:nvPr/>
          </p:nvSpPr>
          <p:spPr bwMode="auto">
            <a:xfrm flipV="1">
              <a:off x="3133197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7"/>
            <p:cNvSpPr>
              <a:spLocks/>
            </p:cNvSpPr>
            <p:nvPr/>
          </p:nvSpPr>
          <p:spPr bwMode="auto">
            <a:xfrm>
              <a:off x="4985578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7"/>
            <p:cNvSpPr>
              <a:spLocks/>
            </p:cNvSpPr>
            <p:nvPr/>
          </p:nvSpPr>
          <p:spPr bwMode="auto">
            <a:xfrm flipV="1">
              <a:off x="6839162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ardrop 34"/>
            <p:cNvSpPr/>
            <p:nvPr/>
          </p:nvSpPr>
          <p:spPr>
            <a:xfrm rot="8100000">
              <a:off x="7707034" y="3103100"/>
              <a:ext cx="419386" cy="417901"/>
            </a:xfrm>
            <a:prstGeom prst="teardrop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75" name="Freeform 26"/>
            <p:cNvSpPr>
              <a:spLocks noEditPoints="1"/>
            </p:cNvSpPr>
            <p:nvPr/>
          </p:nvSpPr>
          <p:spPr bwMode="auto">
            <a:xfrm>
              <a:off x="7836861" y="3210493"/>
              <a:ext cx="175570" cy="219811"/>
            </a:xfrm>
            <a:custGeom>
              <a:avLst/>
              <a:gdLst>
                <a:gd name="T0" fmla="*/ 93036237 w 321"/>
                <a:gd name="T1" fmla="*/ 29599574 h 402"/>
                <a:gd name="T2" fmla="*/ 56539552 w 321"/>
                <a:gd name="T3" fmla="*/ 3288963 h 402"/>
                <a:gd name="T4" fmla="*/ 28120186 w 321"/>
                <a:gd name="T5" fmla="*/ 37671893 h 402"/>
                <a:gd name="T6" fmla="*/ 32607338 w 321"/>
                <a:gd name="T7" fmla="*/ 52023032 h 402"/>
                <a:gd name="T8" fmla="*/ 1795080 w 321"/>
                <a:gd name="T9" fmla="*/ 98066331 h 402"/>
                <a:gd name="T10" fmla="*/ 299180 w 321"/>
                <a:gd name="T11" fmla="*/ 104943351 h 402"/>
                <a:gd name="T12" fmla="*/ 2393440 w 321"/>
                <a:gd name="T13" fmla="*/ 116603173 h 402"/>
                <a:gd name="T14" fmla="*/ 6581413 w 321"/>
                <a:gd name="T15" fmla="*/ 119892135 h 402"/>
                <a:gd name="T16" fmla="*/ 15555719 w 321"/>
                <a:gd name="T17" fmla="*/ 118098106 h 402"/>
                <a:gd name="T18" fmla="*/ 21239595 w 321"/>
                <a:gd name="T19" fmla="*/ 114211499 h 402"/>
                <a:gd name="T20" fmla="*/ 33205698 w 321"/>
                <a:gd name="T21" fmla="*/ 94478820 h 402"/>
                <a:gd name="T22" fmla="*/ 33504878 w 321"/>
                <a:gd name="T23" fmla="*/ 94478820 h 402"/>
                <a:gd name="T24" fmla="*/ 41881377 w 321"/>
                <a:gd name="T25" fmla="*/ 92983886 h 402"/>
                <a:gd name="T26" fmla="*/ 55941192 w 321"/>
                <a:gd name="T27" fmla="*/ 69663132 h 402"/>
                <a:gd name="T28" fmla="*/ 71496907 w 321"/>
                <a:gd name="T29" fmla="*/ 69364036 h 402"/>
                <a:gd name="T30" fmla="*/ 93036237 w 321"/>
                <a:gd name="T31" fmla="*/ 29599574 h 402"/>
                <a:gd name="T32" fmla="*/ 77779155 w 321"/>
                <a:gd name="T33" fmla="*/ 38867730 h 402"/>
                <a:gd name="T34" fmla="*/ 61625064 w 321"/>
                <a:gd name="T35" fmla="*/ 35877864 h 402"/>
                <a:gd name="T36" fmla="*/ 53548300 w 321"/>
                <a:gd name="T37" fmla="*/ 21227621 h 402"/>
                <a:gd name="T38" fmla="*/ 74189543 w 321"/>
                <a:gd name="T39" fmla="*/ 17341009 h 402"/>
                <a:gd name="T40" fmla="*/ 77779155 w 321"/>
                <a:gd name="T41" fmla="*/ 38867730 h 4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402"/>
                <a:gd name="T65" fmla="*/ 321 w 321"/>
                <a:gd name="T66" fmla="*/ 402 h 4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7"/>
            <p:cNvSpPr>
              <a:spLocks/>
            </p:cNvSpPr>
            <p:nvPr/>
          </p:nvSpPr>
          <p:spPr bwMode="auto">
            <a:xfrm>
              <a:off x="8689248" y="2282904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ardrop 45"/>
            <p:cNvSpPr/>
            <p:nvPr/>
          </p:nvSpPr>
          <p:spPr>
            <a:xfrm rot="8100000">
              <a:off x="9557709" y="3121010"/>
              <a:ext cx="417894" cy="417901"/>
            </a:xfrm>
            <a:prstGeom prst="teardrop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7" name="Freeform 16"/>
            <p:cNvSpPr>
              <a:spLocks noChangeAspect="1" noEditPoints="1"/>
            </p:cNvSpPr>
            <p:nvPr/>
          </p:nvSpPr>
          <p:spPr bwMode="auto">
            <a:xfrm>
              <a:off x="9644273" y="3200113"/>
              <a:ext cx="216409" cy="252234"/>
            </a:xfrm>
            <a:custGeom>
              <a:avLst/>
              <a:gdLst>
                <a:gd name="T0" fmla="*/ 233 w 320"/>
                <a:gd name="T1" fmla="*/ 138 h 371"/>
                <a:gd name="T2" fmla="*/ 261 w 320"/>
                <a:gd name="T3" fmla="*/ 12 h 371"/>
                <a:gd name="T4" fmla="*/ 168 w 320"/>
                <a:gd name="T5" fmla="*/ 104 h 371"/>
                <a:gd name="T6" fmla="*/ 80 w 320"/>
                <a:gd name="T7" fmla="*/ 182 h 371"/>
                <a:gd name="T8" fmla="*/ 80 w 320"/>
                <a:gd name="T9" fmla="*/ 319 h 371"/>
                <a:gd name="T10" fmla="*/ 253 w 320"/>
                <a:gd name="T11" fmla="*/ 371 h 371"/>
                <a:gd name="T12" fmla="*/ 320 w 320"/>
                <a:gd name="T13" fmla="*/ 172 h 371"/>
                <a:gd name="T14" fmla="*/ 233 w 320"/>
                <a:gd name="T15" fmla="*/ 138 h 371"/>
                <a:gd name="T16" fmla="*/ 60 w 320"/>
                <a:gd name="T17" fmla="*/ 140 h 371"/>
                <a:gd name="T18" fmla="*/ 0 w 320"/>
                <a:gd name="T19" fmla="*/ 202 h 371"/>
                <a:gd name="T20" fmla="*/ 0 w 320"/>
                <a:gd name="T21" fmla="*/ 299 h 371"/>
                <a:gd name="T22" fmla="*/ 60 w 320"/>
                <a:gd name="T23" fmla="*/ 360 h 371"/>
                <a:gd name="T24" fmla="*/ 40 w 320"/>
                <a:gd name="T25" fmla="*/ 315 h 371"/>
                <a:gd name="T26" fmla="*/ 40 w 320"/>
                <a:gd name="T27" fmla="*/ 187 h 371"/>
                <a:gd name="T28" fmla="*/ 60 w 320"/>
                <a:gd name="T29" fmla="*/ 1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9957" name="TextBox 13"/>
          <p:cNvSpPr txBox="1">
            <a:spLocks noChangeArrowheads="1"/>
          </p:cNvSpPr>
          <p:nvPr/>
        </p:nvSpPr>
        <p:spPr bwMode="auto">
          <a:xfrm>
            <a:off x="1304602" y="4670431"/>
            <a:ext cx="1592908" cy="3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itchFamily="34" charset="0"/>
              </a:rPr>
              <a:t>选题</a:t>
            </a:r>
            <a:endParaRPr lang="en-US" sz="20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39955" name="TextBox 13"/>
          <p:cNvSpPr txBox="1">
            <a:spLocks noChangeArrowheads="1"/>
          </p:cNvSpPr>
          <p:nvPr/>
        </p:nvSpPr>
        <p:spPr bwMode="auto">
          <a:xfrm>
            <a:off x="3323901" y="4670431"/>
            <a:ext cx="1592908" cy="3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itchFamily="34" charset="0"/>
              </a:rPr>
              <a:t>开题报告</a:t>
            </a:r>
            <a:endParaRPr lang="en-US" sz="20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39953" name="TextBox 13"/>
          <p:cNvSpPr txBox="1">
            <a:spLocks noChangeArrowheads="1"/>
          </p:cNvSpPr>
          <p:nvPr/>
        </p:nvSpPr>
        <p:spPr bwMode="auto">
          <a:xfrm>
            <a:off x="5224138" y="4670431"/>
            <a:ext cx="1592909" cy="3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itchFamily="34" charset="0"/>
              </a:rPr>
              <a:t>查阅文献资料</a:t>
            </a:r>
            <a:endParaRPr lang="en-US" sz="20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39951" name="TextBox 13"/>
          <p:cNvSpPr txBox="1">
            <a:spLocks noChangeArrowheads="1"/>
          </p:cNvSpPr>
          <p:nvPr/>
        </p:nvSpPr>
        <p:spPr bwMode="auto">
          <a:xfrm>
            <a:off x="7194225" y="4670416"/>
            <a:ext cx="1592908" cy="30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itchFamily="34" charset="0"/>
              </a:rPr>
              <a:t>进行毕业设计</a:t>
            </a:r>
            <a:endParaRPr lang="en-US" sz="20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39949" name="TextBox 13"/>
          <p:cNvSpPr txBox="1">
            <a:spLocks noChangeArrowheads="1"/>
          </p:cNvSpPr>
          <p:nvPr/>
        </p:nvSpPr>
        <p:spPr bwMode="auto">
          <a:xfrm>
            <a:off x="9269088" y="4670431"/>
            <a:ext cx="1592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itchFamily="34" charset="0"/>
              </a:rPr>
              <a:t>毕业答辩</a:t>
            </a:r>
            <a:endParaRPr lang="en-US" sz="2000" b="1" dirty="0">
              <a:solidFill>
                <a:srgbClr val="445469"/>
              </a:solidFill>
              <a:sym typeface="Arial" pitchFamily="34" charset="0"/>
            </a:endParaRPr>
          </a:p>
        </p:txBody>
      </p:sp>
      <p:grpSp>
        <p:nvGrpSpPr>
          <p:cNvPr id="39944" name="组合 4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7" name="圆角矩形 4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9946" name="图片 5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7" name="文本框 51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1107996" cy="36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 smtClean="0">
                  <a:solidFill>
                    <a:srgbClr val="3C7832"/>
                  </a:solidFill>
                  <a:latin typeface="微软雅黑" pitchFamily="34" charset="-122"/>
                </a:rPr>
                <a:t>工作过程</a:t>
              </a:r>
              <a:endParaRPr lang="zh-CN" altLang="en-US" b="1" dirty="0">
                <a:solidFill>
                  <a:srgbClr val="3C7832"/>
                </a:solidFill>
                <a:latin typeface="微软雅黑" pitchFamily="34" charset="-122"/>
              </a:endParaRPr>
            </a:p>
          </p:txBody>
        </p:sp>
        <p:sp>
          <p:nvSpPr>
            <p:cNvPr id="39948" name="文本框 52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534</Words>
  <Application>Microsoft Office PowerPoint</Application>
  <PresentationFormat>自定义</PresentationFormat>
  <Paragraphs>68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小武哥</cp:lastModifiedBy>
  <cp:revision>8</cp:revision>
  <dcterms:created xsi:type="dcterms:W3CDTF">2015-08-21T12:41:56Z</dcterms:created>
  <dcterms:modified xsi:type="dcterms:W3CDTF">2018-10-10T12:00:09Z</dcterms:modified>
</cp:coreProperties>
</file>